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5"/>
  </p:notesMasterIdLst>
  <p:sldIdLst>
    <p:sldId id="256" r:id="rId2"/>
    <p:sldId id="399" r:id="rId3"/>
    <p:sldId id="400" r:id="rId4"/>
    <p:sldId id="352" r:id="rId5"/>
    <p:sldId id="353" r:id="rId6"/>
    <p:sldId id="354" r:id="rId7"/>
    <p:sldId id="355" r:id="rId8"/>
    <p:sldId id="356" r:id="rId9"/>
    <p:sldId id="357" r:id="rId10"/>
    <p:sldId id="358" r:id="rId11"/>
    <p:sldId id="359" r:id="rId12"/>
    <p:sldId id="360" r:id="rId13"/>
    <p:sldId id="361" r:id="rId14"/>
    <p:sldId id="362" r:id="rId15"/>
    <p:sldId id="377" r:id="rId16"/>
    <p:sldId id="363" r:id="rId17"/>
    <p:sldId id="364" r:id="rId18"/>
    <p:sldId id="365" r:id="rId19"/>
    <p:sldId id="366" r:id="rId20"/>
    <p:sldId id="367" r:id="rId21"/>
    <p:sldId id="368" r:id="rId22"/>
    <p:sldId id="369" r:id="rId23"/>
    <p:sldId id="370" r:id="rId24"/>
    <p:sldId id="371" r:id="rId25"/>
    <p:sldId id="372" r:id="rId26"/>
    <p:sldId id="373" r:id="rId27"/>
    <p:sldId id="374" r:id="rId28"/>
    <p:sldId id="375" r:id="rId29"/>
    <p:sldId id="376" r:id="rId30"/>
    <p:sldId id="378" r:id="rId31"/>
    <p:sldId id="379" r:id="rId32"/>
    <p:sldId id="380" r:id="rId33"/>
    <p:sldId id="381" r:id="rId34"/>
    <p:sldId id="382" r:id="rId35"/>
    <p:sldId id="383" r:id="rId36"/>
    <p:sldId id="384" r:id="rId37"/>
    <p:sldId id="385" r:id="rId38"/>
    <p:sldId id="386" r:id="rId39"/>
    <p:sldId id="387" r:id="rId40"/>
    <p:sldId id="388" r:id="rId41"/>
    <p:sldId id="389" r:id="rId42"/>
    <p:sldId id="390" r:id="rId43"/>
    <p:sldId id="391" r:id="rId44"/>
    <p:sldId id="392" r:id="rId45"/>
    <p:sldId id="393" r:id="rId46"/>
    <p:sldId id="394" r:id="rId47"/>
    <p:sldId id="395" r:id="rId48"/>
    <p:sldId id="396" r:id="rId49"/>
    <p:sldId id="397" r:id="rId50"/>
    <p:sldId id="398" r:id="rId51"/>
    <p:sldId id="401" r:id="rId52"/>
    <p:sldId id="402" r:id="rId53"/>
    <p:sldId id="403" r:id="rId54"/>
    <p:sldId id="404" r:id="rId55"/>
    <p:sldId id="405" r:id="rId56"/>
    <p:sldId id="407" r:id="rId57"/>
    <p:sldId id="408" r:id="rId58"/>
    <p:sldId id="409" r:id="rId59"/>
    <p:sldId id="410" r:id="rId60"/>
    <p:sldId id="411" r:id="rId61"/>
    <p:sldId id="412" r:id="rId62"/>
    <p:sldId id="413" r:id="rId63"/>
    <p:sldId id="414" r:id="rId64"/>
    <p:sldId id="415" r:id="rId65"/>
    <p:sldId id="416" r:id="rId66"/>
    <p:sldId id="417" r:id="rId67"/>
    <p:sldId id="418" r:id="rId68"/>
    <p:sldId id="419" r:id="rId69"/>
    <p:sldId id="420" r:id="rId70"/>
    <p:sldId id="421" r:id="rId71"/>
    <p:sldId id="422" r:id="rId72"/>
    <p:sldId id="423" r:id="rId73"/>
    <p:sldId id="424" r:id="rId74"/>
    <p:sldId id="425" r:id="rId75"/>
    <p:sldId id="426" r:id="rId76"/>
    <p:sldId id="427" r:id="rId77"/>
    <p:sldId id="428" r:id="rId78"/>
    <p:sldId id="429" r:id="rId79"/>
    <p:sldId id="430" r:id="rId80"/>
    <p:sldId id="431" r:id="rId81"/>
    <p:sldId id="432" r:id="rId82"/>
    <p:sldId id="433" r:id="rId83"/>
    <p:sldId id="434" r:id="rId84"/>
    <p:sldId id="435" r:id="rId85"/>
    <p:sldId id="436" r:id="rId86"/>
    <p:sldId id="437" r:id="rId87"/>
    <p:sldId id="438" r:id="rId88"/>
    <p:sldId id="439" r:id="rId89"/>
    <p:sldId id="440" r:id="rId90"/>
    <p:sldId id="441" r:id="rId91"/>
    <p:sldId id="442" r:id="rId92"/>
    <p:sldId id="443" r:id="rId93"/>
    <p:sldId id="444" r:id="rId94"/>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23.03.2023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zapletalova@opf.slu.cz"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Autofit/>
          </a:bodyPr>
          <a:lstStyle/>
          <a:p>
            <a:pPr algn="l"/>
            <a:r>
              <a:rPr lang="cs-CZ" sz="2400" b="1" dirty="0" smtClean="0">
                <a:solidFill>
                  <a:schemeClr val="bg1"/>
                </a:solidFill>
                <a:latin typeface="Times New Roman" panose="02020603050405020304" pitchFamily="18" charset="0"/>
                <a:cs typeface="Times New Roman" panose="02020603050405020304" pitchFamily="18" charset="0"/>
              </a:rPr>
              <a:t>Pojetí managementu</a:t>
            </a:r>
            <a:br>
              <a:rPr lang="cs-CZ" sz="2400" b="1" dirty="0" smtClean="0">
                <a:solidFill>
                  <a:schemeClr val="bg1"/>
                </a:solidFill>
                <a:latin typeface="Times New Roman" panose="02020603050405020304" pitchFamily="18" charset="0"/>
                <a:cs typeface="Times New Roman" panose="02020603050405020304" pitchFamily="18" charset="0"/>
              </a:rPr>
            </a:br>
            <a:r>
              <a:rPr lang="cs-CZ" sz="2400" b="1" dirty="0" smtClean="0">
                <a:solidFill>
                  <a:schemeClr val="bg1"/>
                </a:solidFill>
                <a:latin typeface="Times New Roman" panose="02020603050405020304" pitchFamily="18" charset="0"/>
                <a:cs typeface="Times New Roman" panose="02020603050405020304" pitchFamily="18" charset="0"/>
              </a:rPr>
              <a:t/>
            </a:r>
            <a:br>
              <a:rPr lang="cs-CZ" sz="2400" b="1" dirty="0" smtClean="0">
                <a:solidFill>
                  <a:schemeClr val="bg1"/>
                </a:solidFill>
                <a:latin typeface="Times New Roman" panose="02020603050405020304" pitchFamily="18" charset="0"/>
                <a:cs typeface="Times New Roman" panose="02020603050405020304" pitchFamily="18" charset="0"/>
              </a:rPr>
            </a:br>
            <a:r>
              <a:rPr lang="cs-CZ" sz="2400" b="1" dirty="0" smtClean="0">
                <a:solidFill>
                  <a:schemeClr val="bg1"/>
                </a:solidFill>
                <a:latin typeface="Times New Roman" panose="02020603050405020304" pitchFamily="18" charset="0"/>
                <a:cs typeface="Times New Roman" panose="02020603050405020304" pitchFamily="18" charset="0"/>
              </a:rPr>
              <a:t>Management jako skupina řídících pracovníků</a:t>
            </a:r>
            <a:br>
              <a:rPr lang="cs-CZ" sz="2400" b="1" dirty="0" smtClean="0">
                <a:solidFill>
                  <a:schemeClr val="bg1"/>
                </a:solidFill>
                <a:latin typeface="Times New Roman" panose="02020603050405020304" pitchFamily="18" charset="0"/>
                <a:cs typeface="Times New Roman" panose="02020603050405020304" pitchFamily="18" charset="0"/>
              </a:rPr>
            </a:br>
            <a:r>
              <a:rPr lang="cs-CZ" sz="2400" b="1" dirty="0" smtClean="0">
                <a:solidFill>
                  <a:schemeClr val="bg1"/>
                </a:solidFill>
                <a:latin typeface="Times New Roman" panose="02020603050405020304" pitchFamily="18" charset="0"/>
                <a:cs typeface="Times New Roman" panose="02020603050405020304" pitchFamily="18" charset="0"/>
              </a:rPr>
              <a:t/>
            </a:r>
            <a:br>
              <a:rPr lang="cs-CZ" sz="2400" b="1" dirty="0" smtClean="0">
                <a:solidFill>
                  <a:schemeClr val="bg1"/>
                </a:solidFill>
                <a:latin typeface="Times New Roman" panose="02020603050405020304" pitchFamily="18" charset="0"/>
                <a:cs typeface="Times New Roman" panose="02020603050405020304" pitchFamily="18" charset="0"/>
              </a:rPr>
            </a:br>
            <a:r>
              <a:rPr lang="cs-CZ" sz="2400" b="1" dirty="0" smtClean="0">
                <a:solidFill>
                  <a:schemeClr val="bg1"/>
                </a:solidFill>
                <a:latin typeface="Times New Roman" panose="02020603050405020304" pitchFamily="18" charset="0"/>
                <a:cs typeface="Times New Roman" panose="02020603050405020304" pitchFamily="18" charset="0"/>
              </a:rPr>
              <a:t>Management jako vědní disciplína</a:t>
            </a:r>
            <a:endParaRPr lang="cs-CZ" sz="24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683568" y="3867894"/>
            <a:ext cx="4968552" cy="720080"/>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1</a:t>
            </a:r>
            <a:r>
              <a:rPr lang="cs-CZ" sz="1400" dirty="0" smtClean="0">
                <a:solidFill>
                  <a:schemeClr val="bg1"/>
                </a:solidFill>
                <a:latin typeface="Times New Roman" panose="02020603050405020304" pitchFamily="18" charset="0"/>
                <a:cs typeface="Times New Roman" panose="02020603050405020304" pitchFamily="18" charset="0"/>
              </a:rPr>
              <a:t>. tutoriál</a:t>
            </a: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MANAGEMENT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i="1" dirty="0" smtClean="0"/>
              <a:t>Manažeři </a:t>
            </a:r>
            <a:r>
              <a:rPr lang="cs-CZ" sz="1800" b="1" i="1" dirty="0"/>
              <a:t>první linie</a:t>
            </a:r>
            <a:r>
              <a:rPr lang="cs-CZ" sz="1800" dirty="0"/>
              <a:t> (nejnižší manažeři – </a:t>
            </a:r>
            <a:r>
              <a:rPr lang="cs-CZ" sz="1800" dirty="0" err="1"/>
              <a:t>lower</a:t>
            </a:r>
            <a:r>
              <a:rPr lang="cs-CZ" sz="1800" dirty="0"/>
              <a:t> management) jsou takoví manažeři, kteří působí na nejnižším stupni řízení a jsou v bezprostředním styku s výkonnými pracovníky. </a:t>
            </a:r>
            <a:endParaRPr lang="cs-CZ" sz="1800" dirty="0" smtClean="0"/>
          </a:p>
          <a:p>
            <a:pPr algn="just"/>
            <a:r>
              <a:rPr lang="cs-CZ" sz="1800" dirty="0" smtClean="0"/>
              <a:t>Jedná </a:t>
            </a:r>
            <a:r>
              <a:rPr lang="cs-CZ" sz="1800" dirty="0"/>
              <a:t>se například o mistry, dílovedoucí, vedoucí prodejny, primáře, vedoucí kateder atd. </a:t>
            </a:r>
            <a:endParaRPr lang="cs-CZ" sz="1800" dirty="0" smtClean="0"/>
          </a:p>
          <a:p>
            <a:pPr algn="just"/>
            <a:r>
              <a:rPr lang="cs-CZ" sz="1800" dirty="0" smtClean="0"/>
              <a:t>Mezi </a:t>
            </a:r>
            <a:r>
              <a:rPr lang="cs-CZ" sz="1800" dirty="0"/>
              <a:t>hlavní úkoly manažery první linie patří rozhodování o každodenních, operativních úkolech a problémech na svém oddělení. </a:t>
            </a:r>
            <a:endParaRPr lang="cs-CZ" sz="1800" dirty="0" smtClean="0"/>
          </a:p>
          <a:p>
            <a:pPr algn="just"/>
            <a:r>
              <a:rPr lang="cs-CZ" sz="1800" dirty="0"/>
              <a:t>Převažujícími aktivitami těchto manažerů jsou komunikace s nadřízenými a podřízenými, organizace práce, konkretizace práce na úroveň úkolů pro jednotlivé pracovníky, vedení a motivace podřízených a hodnocení výsledků jejich práce apod.</a:t>
            </a:r>
            <a:endParaRPr lang="cs-CZ" sz="1800" dirty="0" smtClean="0"/>
          </a:p>
          <a:p>
            <a:pPr algn="just"/>
            <a:r>
              <a:rPr lang="cs-CZ" sz="1800" dirty="0" smtClean="0"/>
              <a:t>Pro </a:t>
            </a:r>
            <a:r>
              <a:rPr lang="cs-CZ" sz="1800" dirty="0"/>
              <a:t>operativní řízení jsou typické činnosti s časovým horizontem týdenním, měsíčním nebo čtvrtletním (Váchal et al., 2013). </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Typologie manažerů IV</a:t>
            </a:r>
            <a:endParaRPr lang="cs-CZ" dirty="0"/>
          </a:p>
        </p:txBody>
      </p:sp>
    </p:spTree>
    <p:extLst>
      <p:ext uri="{BB962C8B-B14F-4D97-AF65-F5344CB8AC3E}">
        <p14:creationId xmlns:p14="http://schemas.microsoft.com/office/powerpoint/2010/main" val="33227041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Manažerská práce má cílevědomý charakter a vyznačuje se snahou dosáhnout stanovených cílů prostřednictvím co možná největšího synergického </a:t>
            </a:r>
            <a:r>
              <a:rPr lang="cs-CZ" sz="1800" dirty="0" smtClean="0"/>
              <a:t>efektu.</a:t>
            </a:r>
          </a:p>
          <a:p>
            <a:pPr algn="just"/>
            <a:r>
              <a:rPr lang="cs-CZ" sz="1800" dirty="0"/>
              <a:t>Manažerská </a:t>
            </a:r>
            <a:r>
              <a:rPr lang="cs-CZ" sz="1800" dirty="0" smtClean="0"/>
              <a:t>práce v</a:t>
            </a:r>
            <a:r>
              <a:rPr lang="cs-CZ" sz="1800" dirty="0"/>
              <a:t> sobě zahrnuje tak zvané tvrdé a měkké prvky. </a:t>
            </a:r>
            <a:endParaRPr lang="cs-CZ" sz="1800" dirty="0" smtClean="0"/>
          </a:p>
          <a:p>
            <a:pPr algn="just"/>
            <a:r>
              <a:rPr lang="cs-CZ" sz="1800" b="1" dirty="0" smtClean="0"/>
              <a:t>Tvrdé </a:t>
            </a:r>
            <a:r>
              <a:rPr lang="cs-CZ" sz="1800" b="1" dirty="0"/>
              <a:t>prvky manažerské práce </a:t>
            </a:r>
            <a:r>
              <a:rPr lang="cs-CZ" sz="1800" dirty="0"/>
              <a:t>představují hmotné aspekty organizace, jako je správa financí, tvorba organizačních struktur, tvorba distribučních kanálů, datových skladů apod. </a:t>
            </a:r>
            <a:endParaRPr lang="cs-CZ" sz="1800" dirty="0" smtClean="0"/>
          </a:p>
          <a:p>
            <a:pPr algn="just"/>
            <a:r>
              <a:rPr lang="cs-CZ" sz="1800" b="1" dirty="0" smtClean="0"/>
              <a:t>Měkké </a:t>
            </a:r>
            <a:r>
              <a:rPr lang="cs-CZ" sz="1800" b="1" dirty="0"/>
              <a:t>prvky manažerské práce </a:t>
            </a:r>
            <a:r>
              <a:rPr lang="cs-CZ" sz="1800" dirty="0"/>
              <a:t>reprezentují nehmotné prvky organizace, mezi které patří podniková kultura a </a:t>
            </a:r>
            <a:r>
              <a:rPr lang="cs-CZ" sz="1800" dirty="0" err="1"/>
              <a:t>corporate</a:t>
            </a:r>
            <a:r>
              <a:rPr lang="cs-CZ" sz="1800" dirty="0"/>
              <a:t> identity, firemní komunikace a další.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Charakter manažerské práce</a:t>
            </a:r>
            <a:endParaRPr lang="cs-CZ" dirty="0"/>
          </a:p>
        </p:txBody>
      </p:sp>
    </p:spTree>
    <p:extLst>
      <p:ext uri="{BB962C8B-B14F-4D97-AF65-F5344CB8AC3E}">
        <p14:creationId xmlns:p14="http://schemas.microsoft.com/office/powerpoint/2010/main" val="36044975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Styl manažerské práce představuje způsob práce (řízení a rozhodování) manažera a zvolené metody pro dosahování cílů </a:t>
            </a:r>
            <a:r>
              <a:rPr lang="cs-CZ" sz="1800" dirty="0" smtClean="0"/>
              <a:t>organizace.</a:t>
            </a:r>
          </a:p>
          <a:p>
            <a:pPr algn="just"/>
            <a:r>
              <a:rPr lang="cs-CZ" sz="1800" dirty="0"/>
              <a:t>V</a:t>
            </a:r>
            <a:r>
              <a:rPr lang="cs-CZ" sz="1800" dirty="0" smtClean="0"/>
              <a:t>olba </a:t>
            </a:r>
            <a:r>
              <a:rPr lang="cs-CZ" sz="1800" dirty="0"/>
              <a:t>konkrétního stylu manažerské </a:t>
            </a:r>
            <a:r>
              <a:rPr lang="cs-CZ" sz="1800" dirty="0" smtClean="0"/>
              <a:t>práce </a:t>
            </a:r>
            <a:r>
              <a:rPr lang="cs-CZ" sz="1800" dirty="0"/>
              <a:t>vychází ze znalostí, zkušeností a autority manažera. </a:t>
            </a:r>
            <a:endParaRPr lang="cs-CZ" sz="1800" dirty="0" smtClean="0"/>
          </a:p>
          <a:p>
            <a:pPr algn="just"/>
            <a:r>
              <a:rPr lang="cs-CZ" sz="1800" dirty="0" smtClean="0"/>
              <a:t>Zvolený </a:t>
            </a:r>
            <a:r>
              <a:rPr lang="cs-CZ" sz="1800" dirty="0"/>
              <a:t>styl manažerské práce ovlivňuje také vztah manažera ke svým zaměstnancům (způsob komunikace s pracovníky, motivace a stimulace pracovníků) a uplatnění moci (autority) při vlastní manažerské práci. </a:t>
            </a:r>
            <a:endParaRPr lang="cs-CZ" sz="1800" dirty="0" smtClean="0"/>
          </a:p>
          <a:p>
            <a:pPr algn="just"/>
            <a:r>
              <a:rPr lang="cs-CZ" sz="1800" dirty="0"/>
              <a:t>Styl práce manažerů není neměnný, ale manažeři svůj manažerský styl mění v závislosti na konkrétní situaci a na konkrétních podmínkách v organizaci</a:t>
            </a:r>
            <a:r>
              <a:rPr lang="cs-CZ" sz="1800" dirty="0" smtClean="0"/>
              <a:t>.</a:t>
            </a:r>
          </a:p>
          <a:p>
            <a:pPr algn="just"/>
            <a:r>
              <a:rPr lang="cs-CZ" sz="1800" dirty="0"/>
              <a:t>Významným faktorem pro práci manažera </a:t>
            </a:r>
            <a:r>
              <a:rPr lang="cs-CZ" sz="1800" dirty="0" smtClean="0"/>
              <a:t>je povaha </a:t>
            </a:r>
            <a:r>
              <a:rPr lang="cs-CZ" sz="1800" dirty="0"/>
              <a:t>externího a interního prostředí organizace, ve kterém manažer </a:t>
            </a:r>
            <a:r>
              <a:rPr lang="cs-CZ" sz="1800" dirty="0" smtClean="0"/>
              <a:t>působí. </a:t>
            </a:r>
            <a:r>
              <a:rPr lang="cs-CZ" sz="1800" dirty="0"/>
              <a:t>Manažeři musí svou práci vykonávat v takovém prostředí, v jakém se sami </a:t>
            </a:r>
            <a:r>
              <a:rPr lang="cs-CZ" sz="1800" dirty="0" smtClean="0"/>
              <a:t>nacházejí.</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Styl manažerské práce I</a:t>
            </a:r>
            <a:endParaRPr lang="cs-CZ" dirty="0"/>
          </a:p>
        </p:txBody>
      </p:sp>
    </p:spTree>
    <p:extLst>
      <p:ext uri="{BB962C8B-B14F-4D97-AF65-F5344CB8AC3E}">
        <p14:creationId xmlns:p14="http://schemas.microsoft.com/office/powerpoint/2010/main" val="7830768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Styl manažerské práce představuje způsob práce (řízení a rozhodování</a:t>
            </a:r>
            <a:r>
              <a:rPr lang="cs-CZ" sz="1800" dirty="0" smtClean="0"/>
              <a:t>). </a:t>
            </a:r>
          </a:p>
          <a:p>
            <a:pPr marL="0" indent="0" algn="just">
              <a:buNone/>
            </a:pPr>
            <a:endParaRPr lang="cs-CZ" sz="1800" dirty="0" smtClean="0"/>
          </a:p>
          <a:p>
            <a:pPr marL="0" indent="0" algn="just">
              <a:buNone/>
            </a:pPr>
            <a:r>
              <a:rPr lang="cs-CZ" sz="1800" dirty="0" smtClean="0"/>
              <a:t>Veber </a:t>
            </a:r>
            <a:r>
              <a:rPr lang="cs-CZ" sz="1800" dirty="0"/>
              <a:t>a kol. (2009) konkrétně uvádí, že manažerský styl aplikovaný v praxi je ovlivněn těmito charakteristikami:</a:t>
            </a:r>
          </a:p>
          <a:p>
            <a:pPr lvl="0" algn="just"/>
            <a:r>
              <a:rPr lang="cs-CZ" sz="1800" dirty="0"/>
              <a:t>charakter situace;</a:t>
            </a:r>
          </a:p>
          <a:p>
            <a:pPr lvl="0" algn="just"/>
            <a:r>
              <a:rPr lang="cs-CZ" sz="1800" dirty="0"/>
              <a:t>význam, závažnost rozhodnutí;</a:t>
            </a:r>
          </a:p>
          <a:p>
            <a:pPr lvl="0" algn="just"/>
            <a:r>
              <a:rPr lang="cs-CZ" sz="1800" dirty="0"/>
              <a:t>rizikovost rozhodnutí a strukturovanost problému;</a:t>
            </a:r>
          </a:p>
          <a:p>
            <a:pPr lvl="0" algn="just"/>
            <a:r>
              <a:rPr lang="cs-CZ" sz="1800" dirty="0"/>
              <a:t>osobní charakteristiky manažera;</a:t>
            </a:r>
          </a:p>
          <a:p>
            <a:pPr lvl="0" algn="just"/>
            <a:r>
              <a:rPr lang="cs-CZ" sz="1800" dirty="0"/>
              <a:t>postoj podřízených.</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Styl manažerské práce II</a:t>
            </a:r>
            <a:endParaRPr lang="cs-CZ" dirty="0"/>
          </a:p>
        </p:txBody>
      </p:sp>
    </p:spTree>
    <p:extLst>
      <p:ext uri="{BB962C8B-B14F-4D97-AF65-F5344CB8AC3E}">
        <p14:creationId xmlns:p14="http://schemas.microsoft.com/office/powerpoint/2010/main" val="12837973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Vliv prostředí na práci manažera</a:t>
            </a:r>
            <a:endParaRPr lang="cs-CZ" dirty="0"/>
          </a:p>
        </p:txBody>
      </p:sp>
      <p:sp>
        <p:nvSpPr>
          <p:cNvPr id="5" name="Textové pole 2"/>
          <p:cNvSpPr txBox="1">
            <a:spLocks noChangeArrowheads="1"/>
          </p:cNvSpPr>
          <p:nvPr/>
        </p:nvSpPr>
        <p:spPr bwMode="auto">
          <a:xfrm>
            <a:off x="1763688" y="1600199"/>
            <a:ext cx="5976664" cy="1987743"/>
          </a:xfrm>
          <a:prstGeom prst="rect">
            <a:avLst/>
          </a:prstGeom>
          <a:ln>
            <a:headEnd/>
            <a:tailEnd/>
          </a:ln>
        </p:spPr>
        <p:style>
          <a:lnRef idx="2">
            <a:schemeClr val="dk1"/>
          </a:lnRef>
          <a:fillRef idx="1">
            <a:schemeClr val="lt1"/>
          </a:fillRef>
          <a:effectRef idx="0">
            <a:schemeClr val="dk1"/>
          </a:effectRef>
          <a:fontRef idx="minor">
            <a:schemeClr val="dk1"/>
          </a:fontRef>
        </p:style>
        <p:txBody>
          <a:bodyPr rot="0" vert="horz" wrap="square" lIns="91440" tIns="45720" rIns="91440" bIns="45720" anchor="t" anchorCtr="0">
            <a:noAutofit/>
          </a:bodyPr>
          <a:lstStyle/>
          <a:p>
            <a:pPr marL="898525" indent="-720725">
              <a:lnSpc>
                <a:spcPct val="115000"/>
              </a:lnSpc>
              <a:spcBef>
                <a:spcPts val="425"/>
              </a:spcBef>
              <a:spcAft>
                <a:spcPts val="1000"/>
              </a:spcAft>
            </a:pPr>
            <a:r>
              <a:rPr lang="cs-CZ" b="1" dirty="0" smtClean="0">
                <a:latin typeface="Times New Roman" panose="02020603050405020304" pitchFamily="18" charset="0"/>
                <a:ea typeface="Calibri" panose="020F0502020204030204" pitchFamily="34" charset="0"/>
                <a:cs typeface="Times New Roman" panose="02020603050405020304" pitchFamily="18" charset="0"/>
              </a:rPr>
              <a:t>		      	Vnitřní </a:t>
            </a:r>
            <a:r>
              <a:rPr lang="cs-CZ" b="1" dirty="0">
                <a:latin typeface="Times New Roman" panose="02020603050405020304" pitchFamily="18" charset="0"/>
                <a:ea typeface="Calibri" panose="020F0502020204030204" pitchFamily="34" charset="0"/>
                <a:cs typeface="Times New Roman" panose="02020603050405020304" pitchFamily="18" charset="0"/>
              </a:rPr>
              <a:t>prostředí</a:t>
            </a:r>
            <a:endParaRPr lang="cs-CZ" dirty="0" smtClean="0">
              <a:latin typeface="Times New Roman" panose="02020603050405020304" pitchFamily="18" charset="0"/>
              <a:ea typeface="Calibri" panose="020F0502020204030204" pitchFamily="34" charset="0"/>
              <a:cs typeface="Times New Roman" panose="02020603050405020304" pitchFamily="18" charset="0"/>
            </a:endParaRPr>
          </a:p>
          <a:p>
            <a:pPr marL="898525" indent="-720725">
              <a:lnSpc>
                <a:spcPct val="115000"/>
              </a:lnSpc>
              <a:spcBef>
                <a:spcPts val="425"/>
              </a:spcBef>
              <a:spcAft>
                <a:spcPts val="1000"/>
              </a:spcAft>
            </a:pPr>
            <a:r>
              <a:rPr lang="cs-CZ" dirty="0" smtClean="0">
                <a:latin typeface="Times New Roman" panose="02020603050405020304" pitchFamily="18" charset="0"/>
                <a:ea typeface="Calibri" panose="020F0502020204030204" pitchFamily="34" charset="0"/>
                <a:cs typeface="Times New Roman" panose="02020603050405020304" pitchFamily="18" charset="0"/>
              </a:rPr>
              <a:t>Typ organizace		      		   Struktura</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898525" indent="-720725">
              <a:lnSpc>
                <a:spcPct val="115000"/>
              </a:lnSpc>
              <a:spcBef>
                <a:spcPts val="425"/>
              </a:spcBef>
              <a:spcAft>
                <a:spcPts val="1000"/>
              </a:spcAft>
            </a:pPr>
            <a:r>
              <a:rPr lang="cs-CZ" dirty="0" smtClean="0">
                <a:latin typeface="Times New Roman" panose="02020603050405020304" pitchFamily="18" charset="0"/>
                <a:ea typeface="Calibri" panose="020F0502020204030204" pitchFamily="34" charset="0"/>
                <a:cs typeface="Times New Roman" panose="02020603050405020304" pitchFamily="18" charset="0"/>
              </a:rPr>
              <a:t>Činnosti </a:t>
            </a:r>
            <a:r>
              <a:rPr lang="cs-CZ" dirty="0">
                <a:latin typeface="Times New Roman" panose="02020603050405020304" pitchFamily="18" charset="0"/>
                <a:ea typeface="Calibri" panose="020F0502020204030204" pitchFamily="34" charset="0"/>
                <a:cs typeface="Times New Roman" panose="02020603050405020304" pitchFamily="18" charset="0"/>
              </a:rPr>
              <a:t>a úkoly </a:t>
            </a:r>
            <a:r>
              <a:rPr lang="cs-CZ" b="1" dirty="0" smtClean="0">
                <a:latin typeface="Times New Roman" panose="02020603050405020304" pitchFamily="18" charset="0"/>
                <a:ea typeface="Calibri" panose="020F0502020204030204" pitchFamily="34" charset="0"/>
                <a:cs typeface="Times New Roman" panose="02020603050405020304" pitchFamily="18" charset="0"/>
              </a:rPr>
              <a:t>	    MANAŽER  		</a:t>
            </a:r>
            <a:r>
              <a:rPr lang="cs-CZ" dirty="0" smtClean="0">
                <a:latin typeface="Times New Roman" panose="02020603050405020304" pitchFamily="18" charset="0"/>
                <a:ea typeface="Calibri" panose="020F0502020204030204" pitchFamily="34" charset="0"/>
                <a:cs typeface="Times New Roman" panose="02020603050405020304" pitchFamily="18" charset="0"/>
              </a:rPr>
              <a:t>Technologie</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898525" indent="-720725">
              <a:lnSpc>
                <a:spcPct val="115000"/>
              </a:lnSpc>
              <a:spcBef>
                <a:spcPts val="425"/>
              </a:spcBef>
              <a:spcAft>
                <a:spcPts val="1000"/>
              </a:spcAft>
            </a:pPr>
            <a:r>
              <a:rPr lang="cs-CZ" dirty="0" smtClean="0">
                <a:latin typeface="Times New Roman" panose="02020603050405020304" pitchFamily="18" charset="0"/>
                <a:ea typeface="Calibri" panose="020F0502020204030204" pitchFamily="34" charset="0"/>
                <a:cs typeface="Times New Roman" panose="02020603050405020304" pitchFamily="18" charset="0"/>
              </a:rPr>
              <a:t>Lidé					   Postavení </a:t>
            </a:r>
            <a:r>
              <a:rPr lang="cs-CZ" dirty="0">
                <a:latin typeface="Times New Roman" panose="02020603050405020304" pitchFamily="18" charset="0"/>
                <a:ea typeface="Calibri" panose="020F0502020204030204" pitchFamily="34" charset="0"/>
                <a:cs typeface="Times New Roman" panose="02020603050405020304" pitchFamily="18" charset="0"/>
              </a:rPr>
              <a:t>v podniku</a:t>
            </a:r>
          </a:p>
          <a:p>
            <a:pPr marL="898525" indent="-720725">
              <a:lnSpc>
                <a:spcPct val="115000"/>
              </a:lnSpc>
              <a:spcBef>
                <a:spcPts val="425"/>
              </a:spcBef>
              <a:spcAft>
                <a:spcPts val="1000"/>
              </a:spcAft>
            </a:pPr>
            <a:r>
              <a:rPr lang="cs-CZ"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cs-CZ" sz="1200" dirty="0">
                <a:latin typeface="Times New Roman" panose="02020603050405020304" pitchFamily="18" charset="0"/>
                <a:ea typeface="Calibri" panose="020F0502020204030204" pitchFamily="34" charset="0"/>
                <a:cs typeface="Times New Roman" panose="02020603050405020304" pitchFamily="18" charset="0"/>
              </a:rPr>
              <a:t>			</a:t>
            </a:r>
            <a:endParaRPr lang="cs-CZ" dirty="0">
              <a:effectLst/>
              <a:latin typeface="Times New Roman" panose="02020603050405020304" pitchFamily="18" charset="0"/>
              <a:ea typeface="Calibri" panose="020F0502020204030204" pitchFamily="34" charset="0"/>
              <a:cs typeface="Times New Roman" panose="02020603050405020304" pitchFamily="18" charset="0"/>
            </a:endParaRPr>
          </a:p>
          <a:p>
            <a:pPr indent="180340">
              <a:lnSpc>
                <a:spcPct val="115000"/>
              </a:lnSpc>
              <a:spcBef>
                <a:spcPts val="425"/>
              </a:spcBef>
              <a:spcAft>
                <a:spcPts val="1000"/>
              </a:spcAft>
            </a:pPr>
            <a:r>
              <a:rPr lang="cs-CZ" dirty="0" smtClean="0">
                <a:latin typeface="Times New Roman" panose="02020603050405020304" pitchFamily="18" charset="0"/>
                <a:ea typeface="Calibri" panose="020F0502020204030204" pitchFamily="34" charset="0"/>
                <a:cs typeface="Times New Roman" panose="02020603050405020304" pitchFamily="18" charset="0"/>
              </a:rPr>
              <a:t>			 </a:t>
            </a:r>
            <a:r>
              <a:rPr lang="cs-CZ"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cs-CZ" dirty="0" smtClean="0">
                <a:latin typeface="Times New Roman" panose="02020603050405020304" pitchFamily="18" charset="0"/>
                <a:ea typeface="Calibri" panose="020F0502020204030204" pitchFamily="34" charset="0"/>
                <a:cs typeface="Times New Roman" panose="02020603050405020304" pitchFamily="18" charset="0"/>
              </a:rPr>
              <a:t> 	</a:t>
            </a:r>
            <a:r>
              <a:rPr lang="cs-CZ"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cs-CZ" dirty="0">
                <a:latin typeface="Times New Roman" panose="02020603050405020304" pitchFamily="18" charset="0"/>
                <a:ea typeface="Calibri" panose="020F0502020204030204" pitchFamily="34" charset="0"/>
                <a:cs typeface="Times New Roman" panose="02020603050405020304" pitchFamily="18" charset="0"/>
              </a:rPr>
              <a:t>	</a:t>
            </a:r>
            <a:r>
              <a:rPr lang="cs-CZ"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cs-CZ" sz="1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cs-CZ" sz="1200" dirty="0">
                <a:effectLst/>
                <a:latin typeface="Times New Roman" panose="02020603050405020304" pitchFamily="18" charset="0"/>
                <a:ea typeface="Calibri" panose="020F0502020204030204" pitchFamily="34" charset="0"/>
                <a:cs typeface="Times New Roman" panose="02020603050405020304" pitchFamily="18" charset="0"/>
              </a:rPr>
              <a:t> </a:t>
            </a:r>
          </a:p>
          <a:p>
            <a:pPr indent="180340" algn="l">
              <a:lnSpc>
                <a:spcPct val="115000"/>
              </a:lnSpc>
              <a:spcBef>
                <a:spcPts val="425"/>
              </a:spcBef>
              <a:spcAft>
                <a:spcPts val="1000"/>
              </a:spcAft>
            </a:pPr>
            <a:r>
              <a:rPr lang="cs-CZ" sz="1200" dirty="0">
                <a:effectLst/>
                <a:latin typeface="Times New Roman" panose="02020603050405020304" pitchFamily="18" charset="0"/>
                <a:ea typeface="Calibri" panose="020F0502020204030204" pitchFamily="34" charset="0"/>
                <a:cs typeface="Times New Roman" panose="02020603050405020304" pitchFamily="18" charset="0"/>
              </a:rPr>
              <a:t>												</a:t>
            </a:r>
          </a:p>
        </p:txBody>
      </p:sp>
      <p:sp>
        <p:nvSpPr>
          <p:cNvPr id="6" name="Textové pole 2"/>
          <p:cNvSpPr txBox="1">
            <a:spLocks noChangeArrowheads="1"/>
          </p:cNvSpPr>
          <p:nvPr/>
        </p:nvSpPr>
        <p:spPr bwMode="auto">
          <a:xfrm>
            <a:off x="2694744" y="864046"/>
            <a:ext cx="3638550" cy="433487"/>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indent="180340" algn="ctr">
              <a:lnSpc>
                <a:spcPct val="115000"/>
              </a:lnSpc>
              <a:spcBef>
                <a:spcPts val="425"/>
              </a:spcBef>
              <a:spcAft>
                <a:spcPts val="1000"/>
              </a:spcAft>
            </a:pPr>
            <a:r>
              <a:rPr lang="cs-CZ" b="1" dirty="0">
                <a:effectLst/>
                <a:latin typeface="Times New Roman" panose="02020603050405020304" pitchFamily="18" charset="0"/>
                <a:ea typeface="Calibri" panose="020F0502020204030204" pitchFamily="34" charset="0"/>
                <a:cs typeface="Times New Roman" panose="02020603050405020304" pitchFamily="18" charset="0"/>
              </a:rPr>
              <a:t>Vnější prostředí</a:t>
            </a:r>
            <a:endParaRPr lang="cs-CZ"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7" name="Textové pole 2"/>
          <p:cNvSpPr txBox="1">
            <a:spLocks noChangeArrowheads="1"/>
          </p:cNvSpPr>
          <p:nvPr/>
        </p:nvSpPr>
        <p:spPr bwMode="auto">
          <a:xfrm>
            <a:off x="2843211" y="3970957"/>
            <a:ext cx="3638550" cy="378019"/>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indent="180340" algn="ctr">
              <a:lnSpc>
                <a:spcPct val="115000"/>
              </a:lnSpc>
              <a:spcBef>
                <a:spcPts val="425"/>
              </a:spcBef>
              <a:spcAft>
                <a:spcPts val="1000"/>
              </a:spcAft>
            </a:pPr>
            <a:r>
              <a:rPr lang="cs-CZ" b="1" dirty="0">
                <a:effectLst/>
                <a:latin typeface="Times New Roman" panose="02020603050405020304" pitchFamily="18" charset="0"/>
                <a:ea typeface="Calibri" panose="020F0502020204030204" pitchFamily="34" charset="0"/>
                <a:cs typeface="Times New Roman" panose="02020603050405020304" pitchFamily="18" charset="0"/>
              </a:rPr>
              <a:t>Vnější prostředí</a:t>
            </a:r>
            <a:endParaRPr lang="cs-CZ"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8" name="Šipka dolů 7"/>
          <p:cNvSpPr/>
          <p:nvPr/>
        </p:nvSpPr>
        <p:spPr>
          <a:xfrm>
            <a:off x="4481511" y="1291704"/>
            <a:ext cx="180975" cy="3143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cs-CZ"/>
          </a:p>
        </p:txBody>
      </p:sp>
      <p:sp>
        <p:nvSpPr>
          <p:cNvPr id="9" name="Šipka nahoru 8"/>
          <p:cNvSpPr/>
          <p:nvPr/>
        </p:nvSpPr>
        <p:spPr>
          <a:xfrm>
            <a:off x="4481511" y="3577887"/>
            <a:ext cx="209550" cy="36195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cs-CZ"/>
          </a:p>
        </p:txBody>
      </p:sp>
      <p:cxnSp>
        <p:nvCxnSpPr>
          <p:cNvPr id="11" name="Přímá spojnice se šipkou 10"/>
          <p:cNvCxnSpPr/>
          <p:nvPr/>
        </p:nvCxnSpPr>
        <p:spPr>
          <a:xfrm>
            <a:off x="3419872" y="2317756"/>
            <a:ext cx="733425" cy="2476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Přímá spojnice se šipkou 11"/>
          <p:cNvCxnSpPr/>
          <p:nvPr/>
        </p:nvCxnSpPr>
        <p:spPr>
          <a:xfrm>
            <a:off x="3563888" y="2787774"/>
            <a:ext cx="388243" cy="31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Přímá spojnice se šipkou 13"/>
          <p:cNvCxnSpPr/>
          <p:nvPr/>
        </p:nvCxnSpPr>
        <p:spPr>
          <a:xfrm flipV="1">
            <a:off x="2987824" y="2924624"/>
            <a:ext cx="964307" cy="3583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Přímá spojnice se šipkou 19"/>
          <p:cNvCxnSpPr/>
          <p:nvPr/>
        </p:nvCxnSpPr>
        <p:spPr>
          <a:xfrm flipH="1">
            <a:off x="5220072" y="2194543"/>
            <a:ext cx="1261689" cy="3985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Přímá spojnice se šipkou 21"/>
          <p:cNvCxnSpPr/>
          <p:nvPr/>
        </p:nvCxnSpPr>
        <p:spPr>
          <a:xfrm flipH="1">
            <a:off x="5315980" y="2787774"/>
            <a:ext cx="101731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Přímá spojnice se šipkou 23"/>
          <p:cNvCxnSpPr/>
          <p:nvPr/>
        </p:nvCxnSpPr>
        <p:spPr>
          <a:xfrm flipH="1" flipV="1">
            <a:off x="5220072" y="2924624"/>
            <a:ext cx="432048" cy="3583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832536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1619"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Manažerské přístupy představují způsob činnosti a zvolené metody práce manažera, především jeho práce se zaměstnanci, vedoucí k dosažení nastavených cílů. </a:t>
            </a:r>
            <a:endParaRPr lang="cs-CZ" sz="1800" dirty="0" smtClean="0"/>
          </a:p>
          <a:p>
            <a:pPr algn="just"/>
            <a:r>
              <a:rPr lang="cs-CZ" sz="1800" dirty="0" smtClean="0"/>
              <a:t>Vývoj </a:t>
            </a:r>
            <a:r>
              <a:rPr lang="cs-CZ" sz="1800" dirty="0"/>
              <a:t>manažerských přístupů do určité míry kopíruje vývoj společnosti. </a:t>
            </a:r>
            <a:endParaRPr lang="cs-CZ" sz="1800" dirty="0" smtClean="0"/>
          </a:p>
          <a:p>
            <a:pPr algn="just"/>
            <a:r>
              <a:rPr lang="cs-CZ" sz="1800" dirty="0" smtClean="0"/>
              <a:t>Každý </a:t>
            </a:r>
            <a:r>
              <a:rPr lang="cs-CZ" sz="1800" dirty="0"/>
              <a:t>manažer si volí svůj přístup na základě různých kritérií, jako jsou třeba podřízení, nastavené cíle, jeho osobní charakteristiky apod. </a:t>
            </a:r>
            <a:endParaRPr lang="cs-CZ" sz="1800" dirty="0" smtClean="0"/>
          </a:p>
          <a:p>
            <a:pPr algn="just"/>
            <a:r>
              <a:rPr lang="cs-CZ" sz="1800" dirty="0" smtClean="0"/>
              <a:t>Manažer </a:t>
            </a:r>
            <a:r>
              <a:rPr lang="cs-CZ" sz="1800" dirty="0"/>
              <a:t>má možnost volby svého přístupu, která je ovlivněna takovými faktory je třeba charakter okamžité situace, závažnost rozhodnutí, postoje podřízených, osobní vlastnosti manažera.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Manažerské přístupy</a:t>
            </a:r>
            <a:endParaRPr lang="cs-CZ" dirty="0"/>
          </a:p>
        </p:txBody>
      </p:sp>
    </p:spTree>
    <p:extLst>
      <p:ext uri="{BB962C8B-B14F-4D97-AF65-F5344CB8AC3E}">
        <p14:creationId xmlns:p14="http://schemas.microsoft.com/office/powerpoint/2010/main" val="25432875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1619"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err="1"/>
              <a:t>Time</a:t>
            </a:r>
            <a:r>
              <a:rPr lang="cs-CZ" sz="1800" b="1" dirty="0"/>
              <a:t> management </a:t>
            </a:r>
            <a:r>
              <a:rPr lang="cs-CZ" sz="1800" dirty="0"/>
              <a:t>je přístup k efektivnímu řízení a využívání pracovního času. </a:t>
            </a:r>
            <a:endParaRPr lang="cs-CZ" sz="1800" dirty="0" smtClean="0"/>
          </a:p>
          <a:p>
            <a:pPr algn="just"/>
            <a:r>
              <a:rPr lang="cs-CZ" sz="1800" dirty="0" err="1" smtClean="0"/>
              <a:t>Time</a:t>
            </a:r>
            <a:r>
              <a:rPr lang="cs-CZ" sz="1800" dirty="0" smtClean="0"/>
              <a:t> </a:t>
            </a:r>
            <a:r>
              <a:rPr lang="cs-CZ" sz="1800" dirty="0"/>
              <a:t>management </a:t>
            </a:r>
            <a:r>
              <a:rPr lang="cs-CZ" sz="1800" dirty="0" smtClean="0"/>
              <a:t>je důsledné</a:t>
            </a:r>
            <a:r>
              <a:rPr lang="cs-CZ" sz="1800" dirty="0"/>
              <a:t>, cílené používání osvědčených pracovních postupů v denní praxi, které napomáhá vést a organizovat samy sebe i jednotlivé oblasti života tak, aby bylo možné optimálně a smysluplně využívat čas, který máme k dispozici. </a:t>
            </a:r>
            <a:endParaRPr lang="cs-CZ" sz="1800" dirty="0" smtClean="0"/>
          </a:p>
          <a:p>
            <a:pPr algn="just"/>
            <a:r>
              <a:rPr lang="cs-CZ" sz="1800" dirty="0" smtClean="0"/>
              <a:t>Jedná </a:t>
            </a:r>
            <a:r>
              <a:rPr lang="cs-CZ" sz="1800" dirty="0"/>
              <a:t>se v podstatě o přístup k efektivnímu hospodaření s časem</a:t>
            </a:r>
            <a:r>
              <a:rPr lang="cs-CZ" sz="1800" dirty="0" smtClean="0"/>
              <a:t>.</a:t>
            </a:r>
          </a:p>
          <a:p>
            <a:pPr algn="just"/>
            <a:r>
              <a:rPr lang="cs-CZ" sz="1800" dirty="0"/>
              <a:t>Řízení času je velmi důležité, a to nejen pro vedoucí pracovníky, ale i pro běžné pracovníky. </a:t>
            </a:r>
            <a:endParaRPr lang="cs-CZ" sz="1800" dirty="0" smtClean="0"/>
          </a:p>
          <a:p>
            <a:pPr algn="just"/>
            <a:r>
              <a:rPr lang="cs-CZ" sz="1800" dirty="0" smtClean="0"/>
              <a:t>Důležitost </a:t>
            </a:r>
            <a:r>
              <a:rPr lang="cs-CZ" sz="1800" dirty="0"/>
              <a:t>tohoto přístupu je vidět především v poslední době, kdy jsou kladeny na zaměstnance vysoké nároky spojené se vzděláváním, rozvojem jejich schopností a dalšími </a:t>
            </a:r>
            <a:r>
              <a:rPr lang="cs-CZ" sz="1800" dirty="0" smtClean="0"/>
              <a:t>nároky.</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smtClean="0"/>
              <a:t>Time</a:t>
            </a:r>
            <a:r>
              <a:rPr lang="cs-CZ" dirty="0" smtClean="0"/>
              <a:t> management</a:t>
            </a:r>
            <a:endParaRPr lang="cs-CZ" dirty="0"/>
          </a:p>
        </p:txBody>
      </p:sp>
    </p:spTree>
    <p:extLst>
      <p:ext uri="{BB962C8B-B14F-4D97-AF65-F5344CB8AC3E}">
        <p14:creationId xmlns:p14="http://schemas.microsoft.com/office/powerpoint/2010/main" val="6878902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M</a:t>
            </a:r>
            <a:r>
              <a:rPr lang="cs-CZ" sz="1800" dirty="0" smtClean="0"/>
              <a:t>ůžeme </a:t>
            </a:r>
            <a:r>
              <a:rPr lang="cs-CZ" sz="1800" dirty="0"/>
              <a:t>rozlišit </a:t>
            </a:r>
            <a:r>
              <a:rPr lang="cs-CZ" sz="1800" b="1" dirty="0"/>
              <a:t>čtyři generace </a:t>
            </a:r>
            <a:r>
              <a:rPr lang="cs-CZ" sz="1800" b="1" dirty="0" err="1"/>
              <a:t>time</a:t>
            </a:r>
            <a:r>
              <a:rPr lang="cs-CZ" sz="1800" b="1" dirty="0"/>
              <a:t> managementu</a:t>
            </a:r>
            <a:r>
              <a:rPr lang="cs-CZ" sz="1800" dirty="0"/>
              <a:t>, které vznikaly postupně v závislosti na přístupu k času:</a:t>
            </a:r>
          </a:p>
          <a:p>
            <a:pPr lvl="0" algn="just"/>
            <a:r>
              <a:rPr lang="cs-CZ" sz="1800" b="1" i="1" dirty="0"/>
              <a:t>1. generace: Co dělat?</a:t>
            </a:r>
            <a:r>
              <a:rPr lang="cs-CZ" sz="1800" dirty="0"/>
              <a:t> – cílem bylo vytvoření seznamu úkolů, které bylo třeba vykonat, přičemž nebyla rozlišována jejich důležitost;</a:t>
            </a:r>
          </a:p>
          <a:p>
            <a:pPr lvl="0" algn="just"/>
            <a:r>
              <a:rPr lang="cs-CZ" sz="1800" b="1" i="1" dirty="0"/>
              <a:t>2. generace: Co a kdy dělat?</a:t>
            </a:r>
            <a:r>
              <a:rPr lang="cs-CZ" sz="1800" dirty="0"/>
              <a:t> – dochází k přiřazování časového údaje k úkolům a povinnostem bez označení práce s prioritou;</a:t>
            </a:r>
          </a:p>
          <a:p>
            <a:pPr lvl="0" algn="just"/>
            <a:r>
              <a:rPr lang="cs-CZ" sz="1800" b="1" i="1" dirty="0"/>
              <a:t>3. generace: Co, kdy a jak dělat?</a:t>
            </a:r>
            <a:r>
              <a:rPr lang="cs-CZ" sz="1800" dirty="0"/>
              <a:t> – propracovaný přístup k plánování času zahrnující určení priorit, vlastních hodnot, zabývající se stanovením cílů a denním plánováním;</a:t>
            </a:r>
          </a:p>
          <a:p>
            <a:pPr algn="just"/>
            <a:r>
              <a:rPr lang="cs-CZ" sz="1800" b="1" i="1" dirty="0"/>
              <a:t>4. generace – Člověk</a:t>
            </a:r>
            <a:r>
              <a:rPr lang="cs-CZ" sz="1800" dirty="0"/>
              <a:t> – pozornost věnována samotnému člověku a uspokojení jeho potřeb, základními principy jsou: člověk je více než čas, cesta je víc než cíl, zevnitř je víc než zvenku, pomalu je víc než rychle, celek je víc než část</a:t>
            </a:r>
            <a:r>
              <a:rPr lang="cs-CZ" sz="1800" dirty="0" smtClean="0"/>
              <a:t>.</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Generace </a:t>
            </a:r>
            <a:r>
              <a:rPr lang="cs-CZ" dirty="0" err="1" smtClean="0"/>
              <a:t>Time</a:t>
            </a:r>
            <a:r>
              <a:rPr lang="cs-CZ" dirty="0" smtClean="0"/>
              <a:t> managementu</a:t>
            </a:r>
            <a:endParaRPr lang="cs-CZ" dirty="0"/>
          </a:p>
        </p:txBody>
      </p:sp>
    </p:spTree>
    <p:extLst>
      <p:ext uri="{BB962C8B-B14F-4D97-AF65-F5344CB8AC3E}">
        <p14:creationId xmlns:p14="http://schemas.microsoft.com/office/powerpoint/2010/main" val="5480846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Významnou a neoddělitelnou součástí </a:t>
            </a:r>
            <a:r>
              <a:rPr lang="cs-CZ" sz="1800" dirty="0" err="1"/>
              <a:t>Time</a:t>
            </a:r>
            <a:r>
              <a:rPr lang="cs-CZ" sz="1800" dirty="0"/>
              <a:t> managementu je plánování času. </a:t>
            </a:r>
            <a:endParaRPr lang="cs-CZ" sz="1800" dirty="0" smtClean="0"/>
          </a:p>
          <a:p>
            <a:pPr marL="0" indent="0" algn="just">
              <a:buNone/>
            </a:pPr>
            <a:r>
              <a:rPr lang="cs-CZ" sz="1800" dirty="0" smtClean="0"/>
              <a:t>Podle </a:t>
            </a:r>
            <a:r>
              <a:rPr lang="cs-CZ" sz="1800" dirty="0"/>
              <a:t>P. </a:t>
            </a:r>
            <a:r>
              <a:rPr lang="cs-CZ" sz="1800" dirty="0" err="1"/>
              <a:t>Druckera</a:t>
            </a:r>
            <a:r>
              <a:rPr lang="cs-CZ" sz="1800" dirty="0"/>
              <a:t> je pro efektivitu manažerů vhodné rozdělit plánování do těchto </a:t>
            </a:r>
            <a:r>
              <a:rPr lang="cs-CZ" sz="1800" dirty="0" smtClean="0"/>
              <a:t>fází:</a:t>
            </a:r>
            <a:endParaRPr lang="cs-CZ" sz="1800" dirty="0"/>
          </a:p>
          <a:p>
            <a:pPr lvl="0" algn="just"/>
            <a:r>
              <a:rPr lang="cs-CZ" sz="1800" dirty="0"/>
              <a:t>zaznamenání času – časové snímky dne;</a:t>
            </a:r>
          </a:p>
          <a:p>
            <a:pPr lvl="0" algn="just"/>
            <a:r>
              <a:rPr lang="cs-CZ" sz="1800" dirty="0"/>
              <a:t>řízení času – na základě časového snímku dne jsou neproduktivní činnosti rozděleny do těchto kategorií: </a:t>
            </a:r>
          </a:p>
          <a:p>
            <a:pPr lvl="1" algn="just"/>
            <a:r>
              <a:rPr lang="cs-CZ" sz="1800" dirty="0"/>
              <a:t>činnosti, které není třeba vůbec dělat, a můžeme se jich zbavit;</a:t>
            </a:r>
          </a:p>
          <a:p>
            <a:pPr lvl="1" algn="just"/>
            <a:r>
              <a:rPr lang="cs-CZ" sz="1800" dirty="0"/>
              <a:t>činnosti, které může dělat stejně dobře nebo lépe někdo jiný;</a:t>
            </a:r>
          </a:p>
          <a:p>
            <a:pPr lvl="1" algn="just"/>
            <a:r>
              <a:rPr lang="cs-CZ" sz="1800" dirty="0"/>
              <a:t>činnosti, jejichž vykonáváním mrhá pracovník časem jiných lidí. </a:t>
            </a:r>
          </a:p>
          <a:p>
            <a:pPr algn="just"/>
            <a:r>
              <a:rPr lang="cs-CZ" sz="1800" dirty="0"/>
              <a:t>slučování času – nastavení dostatečně velkých časových úseků</a:t>
            </a:r>
            <a:r>
              <a:rPr lang="cs-CZ" sz="1800" dirty="0" smtClean="0"/>
              <a:t>.</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Plánování času</a:t>
            </a:r>
            <a:endParaRPr lang="cs-CZ" dirty="0"/>
          </a:p>
        </p:txBody>
      </p:sp>
    </p:spTree>
    <p:extLst>
      <p:ext uri="{BB962C8B-B14F-4D97-AF65-F5344CB8AC3E}">
        <p14:creationId xmlns:p14="http://schemas.microsoft.com/office/powerpoint/2010/main" val="8951725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zaznamenávat a rozpracovávat priority, cíle, úkoly</a:t>
            </a:r>
            <a:r>
              <a:rPr lang="cs-CZ" sz="1800" dirty="0" smtClean="0"/>
              <a:t>, činnosti </a:t>
            </a:r>
            <a:endParaRPr lang="cs-CZ" sz="1800" dirty="0"/>
          </a:p>
          <a:p>
            <a:pPr algn="just"/>
            <a:r>
              <a:rPr lang="cs-CZ" sz="1800" dirty="0" smtClean="0"/>
              <a:t>plánovat </a:t>
            </a:r>
            <a:r>
              <a:rPr lang="cs-CZ" sz="1800" dirty="0"/>
              <a:t>pomocí </a:t>
            </a:r>
            <a:r>
              <a:rPr lang="cs-CZ" sz="1800" dirty="0" smtClean="0"/>
              <a:t>kalendáře </a:t>
            </a:r>
            <a:r>
              <a:rPr lang="cs-CZ" sz="1800" dirty="0"/>
              <a:t>od </a:t>
            </a:r>
            <a:r>
              <a:rPr lang="cs-CZ" sz="1800" dirty="0" smtClean="0"/>
              <a:t>roční </a:t>
            </a:r>
            <a:r>
              <a:rPr lang="cs-CZ" sz="1800" dirty="0"/>
              <a:t>až po denní </a:t>
            </a:r>
            <a:r>
              <a:rPr lang="cs-CZ" sz="1800" dirty="0" smtClean="0"/>
              <a:t>úroveň</a:t>
            </a:r>
            <a:endParaRPr lang="cs-CZ" sz="1800" dirty="0"/>
          </a:p>
          <a:p>
            <a:pPr algn="just"/>
            <a:r>
              <a:rPr lang="cs-CZ" sz="1800" dirty="0"/>
              <a:t>p</a:t>
            </a:r>
            <a:r>
              <a:rPr lang="cs-CZ" sz="1800" dirty="0" smtClean="0"/>
              <a:t>ohotově zachytit </a:t>
            </a:r>
            <a:r>
              <a:rPr lang="cs-CZ" sz="1800" dirty="0"/>
              <a:t>nápady a </a:t>
            </a:r>
            <a:r>
              <a:rPr lang="cs-CZ" sz="1800" dirty="0" smtClean="0"/>
              <a:t>různé </a:t>
            </a:r>
            <a:r>
              <a:rPr lang="cs-CZ" sz="1800" dirty="0"/>
              <a:t>poznámky </a:t>
            </a:r>
          </a:p>
          <a:p>
            <a:pPr algn="just"/>
            <a:r>
              <a:rPr lang="cs-CZ" sz="1800" dirty="0" smtClean="0"/>
              <a:t>připravovat </a:t>
            </a:r>
            <a:r>
              <a:rPr lang="cs-CZ" sz="1800" dirty="0"/>
              <a:t>se na jednání a </a:t>
            </a:r>
            <a:r>
              <a:rPr lang="cs-CZ" sz="1800" dirty="0" smtClean="0"/>
              <a:t>provádět </a:t>
            </a:r>
            <a:r>
              <a:rPr lang="cs-CZ" sz="1800" dirty="0"/>
              <a:t>jeho záznam </a:t>
            </a:r>
          </a:p>
          <a:p>
            <a:pPr algn="just"/>
            <a:r>
              <a:rPr lang="cs-CZ" sz="1800" dirty="0" smtClean="0"/>
              <a:t>přehledně uchovávat </a:t>
            </a:r>
            <a:r>
              <a:rPr lang="cs-CZ" sz="1800" dirty="0"/>
              <a:t>adresy, telefonní </a:t>
            </a:r>
            <a:r>
              <a:rPr lang="cs-CZ" sz="1800" dirty="0" smtClean="0"/>
              <a:t>čísla </a:t>
            </a:r>
            <a:r>
              <a:rPr lang="cs-CZ" sz="1800" dirty="0"/>
              <a:t>a další údaje </a:t>
            </a:r>
          </a:p>
          <a:p>
            <a:pPr algn="just"/>
            <a:r>
              <a:rPr lang="cs-CZ" sz="1800" dirty="0" smtClean="0"/>
              <a:t>shromažďovat </a:t>
            </a:r>
            <a:r>
              <a:rPr lang="cs-CZ" sz="1800" dirty="0"/>
              <a:t>informace (modely </a:t>
            </a:r>
            <a:r>
              <a:rPr lang="cs-CZ" sz="1800" dirty="0" smtClean="0"/>
              <a:t>různých projektů, </a:t>
            </a:r>
            <a:r>
              <a:rPr lang="cs-CZ" sz="1800" dirty="0"/>
              <a:t>atd.) </a:t>
            </a:r>
          </a:p>
          <a:p>
            <a:pPr algn="just"/>
            <a:r>
              <a:rPr lang="cs-CZ" sz="1800" dirty="0"/>
              <a:t>uchovávat kreditní karty, diskety, vizitky </a:t>
            </a:r>
          </a:p>
          <a:p>
            <a:pPr algn="just"/>
            <a:r>
              <a:rPr lang="cs-CZ" sz="1800" dirty="0" smtClean="0"/>
              <a:t>vést </a:t>
            </a:r>
            <a:r>
              <a:rPr lang="cs-CZ" sz="1800" dirty="0"/>
              <a:t>evidenci financí, </a:t>
            </a:r>
            <a:r>
              <a:rPr lang="cs-CZ" sz="1800" dirty="0" smtClean="0"/>
              <a:t>postřehů, zážitků atd</a:t>
            </a:r>
            <a:r>
              <a:rPr lang="cs-CZ" sz="1800" dirty="0"/>
              <a:t>. </a:t>
            </a:r>
          </a:p>
          <a:p>
            <a:pPr algn="just"/>
            <a:r>
              <a:rPr lang="cs-CZ" sz="1800" dirty="0" smtClean="0"/>
              <a:t>mít </a:t>
            </a:r>
            <a:r>
              <a:rPr lang="cs-CZ" sz="1800" dirty="0"/>
              <a:t>plánovací systém neustále u sebe </a:t>
            </a:r>
          </a:p>
          <a:p>
            <a:pPr algn="just"/>
            <a:r>
              <a:rPr lang="cs-CZ" sz="1800" dirty="0" smtClean="0"/>
              <a:t>podporovat </a:t>
            </a:r>
            <a:r>
              <a:rPr lang="cs-CZ" sz="1800" dirty="0"/>
              <a:t>vlastnosti naší mysli – to je </a:t>
            </a:r>
            <a:r>
              <a:rPr lang="cs-CZ" sz="1800" dirty="0" smtClean="0"/>
              <a:t>asociační </a:t>
            </a:r>
            <a:r>
              <a:rPr lang="cs-CZ" sz="1800" dirty="0"/>
              <a:t>vazby a </a:t>
            </a:r>
            <a:r>
              <a:rPr lang="cs-CZ" sz="1800" dirty="0" smtClean="0"/>
              <a:t>kombinační </a:t>
            </a:r>
            <a:r>
              <a:rPr lang="cs-CZ" sz="1800" dirty="0"/>
              <a:t>schopnosti </a:t>
            </a:r>
          </a:p>
          <a:p>
            <a:pPr algn="just"/>
            <a:r>
              <a:rPr lang="cs-CZ" sz="1800" dirty="0" smtClean="0"/>
              <a:t>nadhled </a:t>
            </a:r>
            <a:r>
              <a:rPr lang="cs-CZ" sz="1800" dirty="0"/>
              <a:t>– ten je podmínkou pro udržení rovnováhy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Nástroje plánování času</a:t>
            </a:r>
            <a:endParaRPr lang="cs-CZ" dirty="0"/>
          </a:p>
        </p:txBody>
      </p:sp>
    </p:spTree>
    <p:extLst>
      <p:ext uri="{BB962C8B-B14F-4D97-AF65-F5344CB8AC3E}">
        <p14:creationId xmlns:p14="http://schemas.microsoft.com/office/powerpoint/2010/main" val="39357369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Přednášející: Ing. Šárka Zapletalová, Ph.D.</a:t>
            </a:r>
          </a:p>
          <a:p>
            <a:pPr lvl="1" algn="just"/>
            <a:r>
              <a:rPr lang="cs-CZ" sz="1400" dirty="0"/>
              <a:t>Kancelář: B202</a:t>
            </a:r>
          </a:p>
          <a:p>
            <a:pPr lvl="1" algn="just"/>
            <a:r>
              <a:rPr lang="cs-CZ" sz="1400" dirty="0"/>
              <a:t>Konzultační hodiny: </a:t>
            </a:r>
            <a:r>
              <a:rPr lang="cs-CZ" sz="1400" dirty="0" smtClean="0"/>
              <a:t>úterý 10,00 – 12,00 a 13,00 – 14,00 </a:t>
            </a:r>
            <a:r>
              <a:rPr lang="cs-CZ" sz="1400" dirty="0"/>
              <a:t>nebo přes online MS </a:t>
            </a:r>
            <a:r>
              <a:rPr lang="cs-CZ" sz="1400" dirty="0" err="1"/>
              <a:t>Teams</a:t>
            </a:r>
            <a:endParaRPr lang="cs-CZ" sz="1400" dirty="0"/>
          </a:p>
          <a:p>
            <a:pPr lvl="1" algn="just"/>
            <a:r>
              <a:rPr lang="cs-CZ" sz="1400" dirty="0"/>
              <a:t>Email: </a:t>
            </a:r>
            <a:r>
              <a:rPr lang="cs-CZ" sz="1400" dirty="0" err="1">
                <a:hlinkClick r:id="rId2"/>
              </a:rPr>
              <a:t>zapletalova</a:t>
            </a:r>
            <a:r>
              <a:rPr lang="en-US" sz="1400" dirty="0">
                <a:hlinkClick r:id="rId2"/>
              </a:rPr>
              <a:t>@</a:t>
            </a:r>
            <a:r>
              <a:rPr lang="cs-CZ" sz="1400" dirty="0">
                <a:hlinkClick r:id="rId2"/>
              </a:rPr>
              <a:t>opf.slu.cz</a:t>
            </a:r>
            <a:endParaRPr lang="cs-CZ" sz="1400" dirty="0"/>
          </a:p>
          <a:p>
            <a:pPr lvl="1" algn="just"/>
            <a:r>
              <a:rPr lang="cs-CZ" sz="1400" dirty="0"/>
              <a:t>Telefon: 596 398 433</a:t>
            </a:r>
          </a:p>
          <a:p>
            <a:pPr algn="just"/>
            <a:r>
              <a:rPr lang="cs-CZ" sz="1800" dirty="0"/>
              <a:t>Veškeré materiály, informace a podklady ke studiu: IS SU</a:t>
            </a:r>
          </a:p>
          <a:p>
            <a:pPr algn="just"/>
            <a:r>
              <a:rPr lang="cs-CZ" sz="1800" dirty="0"/>
              <a:t>Požadavky na ukončení předmětu:</a:t>
            </a:r>
          </a:p>
          <a:p>
            <a:pPr lvl="1" algn="just"/>
            <a:r>
              <a:rPr lang="cs-CZ" sz="1400" dirty="0" smtClean="0"/>
              <a:t>Absolvování </a:t>
            </a:r>
            <a:r>
              <a:rPr lang="cs-CZ" sz="1400" dirty="0"/>
              <a:t>průběžného testu </a:t>
            </a:r>
            <a:r>
              <a:rPr lang="cs-CZ" sz="1400" dirty="0" smtClean="0"/>
              <a:t>(10. 4. </a:t>
            </a:r>
            <a:r>
              <a:rPr lang="cs-CZ" sz="1400" dirty="0"/>
              <a:t>– </a:t>
            </a:r>
            <a:r>
              <a:rPr lang="cs-CZ" sz="1400" dirty="0" smtClean="0"/>
              <a:t>16. 4. 2023) </a:t>
            </a:r>
            <a:r>
              <a:rPr lang="cs-CZ" sz="1400" dirty="0" smtClean="0"/>
              <a:t>online z domu – </a:t>
            </a:r>
            <a:r>
              <a:rPr lang="cs-CZ" sz="1400" dirty="0" smtClean="0"/>
              <a:t>25% </a:t>
            </a:r>
            <a:r>
              <a:rPr lang="cs-CZ" sz="1400" dirty="0"/>
              <a:t>hodnocení (max. </a:t>
            </a:r>
            <a:r>
              <a:rPr lang="cs-CZ" sz="1400" dirty="0" smtClean="0"/>
              <a:t>25 </a:t>
            </a:r>
            <a:r>
              <a:rPr lang="cs-CZ" sz="1400" dirty="0"/>
              <a:t>bodů)</a:t>
            </a:r>
          </a:p>
          <a:p>
            <a:pPr lvl="1" algn="just"/>
            <a:r>
              <a:rPr lang="cs-CZ" sz="1400" dirty="0"/>
              <a:t>Odevzdání (do </a:t>
            </a:r>
            <a:r>
              <a:rPr lang="cs-CZ" sz="1400" dirty="0" smtClean="0"/>
              <a:t>20. </a:t>
            </a:r>
            <a:r>
              <a:rPr lang="cs-CZ" sz="1400" dirty="0"/>
              <a:t>5. </a:t>
            </a:r>
            <a:r>
              <a:rPr lang="cs-CZ" sz="1400" dirty="0" smtClean="0"/>
              <a:t>2023) seminární práce  </a:t>
            </a:r>
            <a:r>
              <a:rPr lang="cs-CZ" sz="1400" dirty="0"/>
              <a:t>– 15% hodnocení (max. 15 bodů)</a:t>
            </a:r>
          </a:p>
          <a:p>
            <a:pPr lvl="1" algn="just"/>
            <a:r>
              <a:rPr lang="cs-CZ" sz="1400" dirty="0"/>
              <a:t>Úspěšné absolvování zkoušky </a:t>
            </a:r>
            <a:r>
              <a:rPr lang="cs-CZ" sz="1400" dirty="0" smtClean="0"/>
              <a:t>– písemná forma, 60</a:t>
            </a:r>
            <a:r>
              <a:rPr lang="cs-CZ" sz="1400" dirty="0"/>
              <a:t>% hodnocení</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sz="2200" dirty="0"/>
              <a:t>Základní informace k předmětu</a:t>
            </a:r>
          </a:p>
        </p:txBody>
      </p:sp>
    </p:spTree>
    <p:extLst>
      <p:ext uri="{BB962C8B-B14F-4D97-AF65-F5344CB8AC3E}">
        <p14:creationId xmlns:p14="http://schemas.microsoft.com/office/powerpoint/2010/main" val="243455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63550" lvl="1">
              <a:buFont typeface="Arial" panose="020B0604020202020204" pitchFamily="34" charset="0"/>
              <a:buChar char="•"/>
            </a:pPr>
            <a:r>
              <a:rPr lang="cs-CZ" sz="1800" dirty="0"/>
              <a:t>Pracovní činnosti – 1/4  týdenního času, tj. 42 h. (5x8</a:t>
            </a:r>
            <a:r>
              <a:rPr lang="cs-CZ" sz="1800" dirty="0" smtClean="0"/>
              <a:t>)</a:t>
            </a:r>
          </a:p>
          <a:p>
            <a:pPr marL="463550" lvl="1">
              <a:buFont typeface="Arial" panose="020B0604020202020204" pitchFamily="34" charset="0"/>
              <a:buChar char="•"/>
            </a:pPr>
            <a:endParaRPr lang="cs-CZ" sz="1800" dirty="0"/>
          </a:p>
          <a:p>
            <a:pPr marL="463550" lvl="1">
              <a:buFont typeface="Arial" panose="020B0604020202020204" pitchFamily="34" charset="0"/>
              <a:buChar char="•"/>
            </a:pPr>
            <a:r>
              <a:rPr lang="cs-CZ" sz="1800" dirty="0"/>
              <a:t>Rodina a komunitní činnosti – 1/4 týdenního času, tj. 42 h</a:t>
            </a:r>
            <a:r>
              <a:rPr lang="cs-CZ" sz="1800" dirty="0" smtClean="0"/>
              <a:t>.</a:t>
            </a:r>
          </a:p>
          <a:p>
            <a:pPr marL="463550" lvl="1">
              <a:buFont typeface="Arial" panose="020B0604020202020204" pitchFamily="34" charset="0"/>
              <a:buChar char="•"/>
            </a:pPr>
            <a:endParaRPr lang="cs-CZ" sz="1800" dirty="0"/>
          </a:p>
          <a:p>
            <a:pPr marL="463550" lvl="1">
              <a:buFont typeface="Arial" panose="020B0604020202020204" pitchFamily="34" charset="0"/>
              <a:buChar char="•"/>
            </a:pPr>
            <a:r>
              <a:rPr lang="cs-CZ" sz="1800" dirty="0"/>
              <a:t>Osobní činnosti – 1/6 týdenního času, tj. 28 h</a:t>
            </a:r>
            <a:r>
              <a:rPr lang="cs-CZ" sz="1800" dirty="0" smtClean="0"/>
              <a:t>.</a:t>
            </a:r>
          </a:p>
          <a:p>
            <a:pPr marL="463550" lvl="1">
              <a:buFont typeface="Arial" panose="020B0604020202020204" pitchFamily="34" charset="0"/>
              <a:buChar char="•"/>
            </a:pPr>
            <a:endParaRPr lang="cs-CZ" sz="1800" dirty="0"/>
          </a:p>
          <a:p>
            <a:pPr marL="463550" lvl="1">
              <a:buFont typeface="Arial" panose="020B0604020202020204" pitchFamily="34" charset="0"/>
              <a:buChar char="•"/>
            </a:pPr>
            <a:r>
              <a:rPr lang="cs-CZ" sz="1800" dirty="0"/>
              <a:t>Klidové činnosti – 1/3 týdenního času, tj. 56 h. (7x8)</a:t>
            </a:r>
          </a:p>
          <a:p>
            <a:pPr algn="just"/>
            <a:endParaRPr lang="cs-CZ" sz="1800" dirty="0" smtClean="0"/>
          </a:p>
          <a:p>
            <a:pPr algn="just"/>
            <a:r>
              <a:rPr lang="cs-CZ" sz="1800" dirty="0"/>
              <a:t>Proces plánování času, jehož součástí je analýza využívání času, umožňuje určit největší zloděje času, tedy činnosti nebo osoby způsobující plýtvání časem.</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smtClean="0"/>
              <a:t>Optimální rozložení času v běžném pracovním týdnu</a:t>
            </a:r>
            <a:endParaRPr lang="cs-CZ" dirty="0"/>
          </a:p>
        </p:txBody>
      </p:sp>
    </p:spTree>
    <p:extLst>
      <p:ext uri="{BB962C8B-B14F-4D97-AF65-F5344CB8AC3E}">
        <p14:creationId xmlns:p14="http://schemas.microsoft.com/office/powerpoint/2010/main" val="39340519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smtClean="0"/>
              <a:t>Interní </a:t>
            </a:r>
            <a:r>
              <a:rPr lang="cs-CZ" sz="1800" b="1" dirty="0"/>
              <a:t>zloději času</a:t>
            </a:r>
          </a:p>
          <a:p>
            <a:pPr marL="357188" lvl="1" indent="-357188" algn="just">
              <a:buFont typeface="Arial" panose="020B0604020202020204" pitchFamily="34" charset="0"/>
              <a:buChar char="•"/>
            </a:pPr>
            <a:r>
              <a:rPr lang="cs-CZ" sz="1800" dirty="0"/>
              <a:t>Nedostatečná organizace</a:t>
            </a:r>
          </a:p>
          <a:p>
            <a:pPr marL="357188" lvl="1" indent="-357188" algn="just">
              <a:buFont typeface="Arial" panose="020B0604020202020204" pitchFamily="34" charset="0"/>
              <a:buChar char="•"/>
            </a:pPr>
            <a:r>
              <a:rPr lang="cs-CZ" sz="1800" dirty="0"/>
              <a:t>Odkládání </a:t>
            </a:r>
          </a:p>
          <a:p>
            <a:pPr marL="357188" lvl="1" indent="-357188" algn="just">
              <a:buFont typeface="Arial" panose="020B0604020202020204" pitchFamily="34" charset="0"/>
              <a:buChar char="•"/>
            </a:pPr>
            <a:r>
              <a:rPr lang="cs-CZ" sz="1800" dirty="0"/>
              <a:t>Neschopnost říci „ne“</a:t>
            </a:r>
          </a:p>
          <a:p>
            <a:pPr marL="357188" lvl="1" indent="-357188" algn="just">
              <a:buFont typeface="Arial" panose="020B0604020202020204" pitchFamily="34" charset="0"/>
              <a:buChar char="•"/>
            </a:pPr>
            <a:r>
              <a:rPr lang="cs-CZ" sz="1800" dirty="0"/>
              <a:t>Nedostačující zájem</a:t>
            </a:r>
          </a:p>
          <a:p>
            <a:pPr marL="357188" lvl="1" indent="-357188" algn="just">
              <a:buFont typeface="Arial" panose="020B0604020202020204" pitchFamily="34" charset="0"/>
              <a:buChar char="•"/>
            </a:pPr>
            <a:r>
              <a:rPr lang="cs-CZ" sz="1800" dirty="0"/>
              <a:t>Vyhaslost </a:t>
            </a:r>
          </a:p>
          <a:p>
            <a:pPr marL="0" indent="0" algn="just">
              <a:buNone/>
            </a:pPr>
            <a:r>
              <a:rPr lang="cs-CZ" sz="1800" b="1" dirty="0"/>
              <a:t>Externí zloději času</a:t>
            </a:r>
          </a:p>
          <a:p>
            <a:pPr marL="357188" lvl="1" indent="-357188" algn="just">
              <a:buFont typeface="Arial" panose="020B0604020202020204" pitchFamily="34" charset="0"/>
              <a:buChar char="•"/>
            </a:pPr>
            <a:r>
              <a:rPr lang="cs-CZ" sz="1800" dirty="0"/>
              <a:t>Návštěvníci</a:t>
            </a:r>
          </a:p>
          <a:p>
            <a:pPr marL="357188" lvl="1" indent="-357188" algn="just">
              <a:buFont typeface="Arial" panose="020B0604020202020204" pitchFamily="34" charset="0"/>
              <a:buChar char="•"/>
            </a:pPr>
            <a:r>
              <a:rPr lang="cs-CZ" sz="1800" dirty="0"/>
              <a:t>Telefon</a:t>
            </a:r>
          </a:p>
          <a:p>
            <a:pPr marL="357188" lvl="1" indent="-357188" algn="just">
              <a:buFont typeface="Arial" panose="020B0604020202020204" pitchFamily="34" charset="0"/>
              <a:buChar char="•"/>
            </a:pPr>
            <a:r>
              <a:rPr lang="cs-CZ" sz="1800" dirty="0"/>
              <a:t>Pošta</a:t>
            </a:r>
          </a:p>
          <a:p>
            <a:pPr marL="357188" lvl="1" indent="-357188" algn="just">
              <a:buFont typeface="Arial" panose="020B0604020202020204" pitchFamily="34" charset="0"/>
              <a:buChar char="•"/>
            </a:pPr>
            <a:r>
              <a:rPr lang="cs-CZ" sz="1800" dirty="0"/>
              <a:t>Čekání</a:t>
            </a:r>
          </a:p>
          <a:p>
            <a:pPr marL="357188" lvl="1" indent="-357188" algn="just">
              <a:buFont typeface="Arial" panose="020B0604020202020204" pitchFamily="34" charset="0"/>
              <a:buChar char="•"/>
            </a:pPr>
            <a:r>
              <a:rPr lang="cs-CZ" sz="1800" dirty="0"/>
              <a:t>Porady a jednání</a:t>
            </a:r>
          </a:p>
          <a:p>
            <a:pPr marL="463550" lvl="1" algn="just">
              <a:buFont typeface="Arial" panose="020B0604020202020204" pitchFamily="34" charset="0"/>
              <a:buChar char="•"/>
            </a:pPr>
            <a:endParaRPr lang="cs-CZ" sz="1800" dirty="0" smtClean="0"/>
          </a:p>
          <a:p>
            <a:pPr marL="463550" lvl="1" algn="just">
              <a:buFont typeface="Arial" panose="020B0604020202020204" pitchFamily="34" charset="0"/>
              <a:buChar char="•"/>
            </a:pPr>
            <a:endParaRPr lang="cs-CZ" sz="1800" dirty="0" smtClean="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smtClean="0"/>
              <a:t>Zloději času</a:t>
            </a:r>
            <a:endParaRPr lang="cs-CZ" dirty="0"/>
          </a:p>
        </p:txBody>
      </p:sp>
    </p:spTree>
    <p:extLst>
      <p:ext uri="{BB962C8B-B14F-4D97-AF65-F5344CB8AC3E}">
        <p14:creationId xmlns:p14="http://schemas.microsoft.com/office/powerpoint/2010/main" val="35011191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Na základě zjištění ohledně práce a využívání času je možné použít některou z technik řízení času. </a:t>
            </a:r>
            <a:endParaRPr lang="cs-CZ" sz="1800" dirty="0" smtClean="0"/>
          </a:p>
          <a:p>
            <a:pPr algn="just"/>
            <a:endParaRPr lang="cs-CZ" sz="1800" dirty="0" smtClean="0"/>
          </a:p>
          <a:p>
            <a:pPr marL="0" indent="0" algn="just">
              <a:buNone/>
            </a:pPr>
            <a:r>
              <a:rPr lang="cs-CZ" sz="1800" dirty="0" smtClean="0"/>
              <a:t>Mezi </a:t>
            </a:r>
            <a:r>
              <a:rPr lang="cs-CZ" sz="1800" dirty="0"/>
              <a:t>nejběžněji používané </a:t>
            </a:r>
            <a:r>
              <a:rPr lang="cs-CZ" sz="1800" b="1" dirty="0"/>
              <a:t>techniky řízení času</a:t>
            </a:r>
            <a:r>
              <a:rPr lang="cs-CZ" sz="1800" dirty="0"/>
              <a:t> </a:t>
            </a:r>
            <a:r>
              <a:rPr lang="cs-CZ" sz="1800" dirty="0" smtClean="0"/>
              <a:t>patří:</a:t>
            </a:r>
            <a:endParaRPr lang="cs-CZ" sz="1800" dirty="0"/>
          </a:p>
          <a:p>
            <a:pPr lvl="0" algn="just"/>
            <a:r>
              <a:rPr lang="cs-CZ" sz="1800" dirty="0"/>
              <a:t>delegování;</a:t>
            </a:r>
          </a:p>
          <a:p>
            <a:pPr lvl="0" algn="just"/>
            <a:r>
              <a:rPr lang="cs-CZ" sz="1800" dirty="0" err="1"/>
              <a:t>Paretovo</a:t>
            </a:r>
            <a:r>
              <a:rPr lang="cs-CZ" sz="1800" dirty="0"/>
              <a:t> pravidlo – rozdělení času na základě </a:t>
            </a:r>
            <a:r>
              <a:rPr lang="cs-CZ" sz="1800" dirty="0" err="1"/>
              <a:t>Paretova</a:t>
            </a:r>
            <a:r>
              <a:rPr lang="cs-CZ" sz="1800" dirty="0"/>
              <a:t> pravidla 80/20: 20% vynaloženého času na konkrétní aktivity přinese 80% </a:t>
            </a:r>
            <a:r>
              <a:rPr lang="cs-CZ" sz="1800" dirty="0" smtClean="0"/>
              <a:t>výsledků;</a:t>
            </a:r>
            <a:endParaRPr lang="cs-CZ" sz="1800" dirty="0"/>
          </a:p>
          <a:p>
            <a:pPr lvl="0" algn="just"/>
            <a:r>
              <a:rPr lang="cs-CZ" sz="1800" dirty="0"/>
              <a:t>analýza ABC – seřazuje úkoly do kategorií A, B, C na základě </a:t>
            </a:r>
            <a:r>
              <a:rPr lang="cs-CZ" sz="1800" dirty="0" err="1"/>
              <a:t>Paretova</a:t>
            </a:r>
            <a:r>
              <a:rPr lang="cs-CZ" sz="1800" dirty="0"/>
              <a:t> </a:t>
            </a:r>
            <a:r>
              <a:rPr lang="cs-CZ" sz="1800" dirty="0" smtClean="0"/>
              <a:t>pravidla;</a:t>
            </a:r>
            <a:endParaRPr lang="cs-CZ" sz="1800" dirty="0"/>
          </a:p>
          <a:p>
            <a:pPr algn="just"/>
            <a:r>
              <a:rPr lang="cs-CZ" sz="1800" dirty="0" err="1"/>
              <a:t>Eisenhowerův</a:t>
            </a:r>
            <a:r>
              <a:rPr lang="cs-CZ" sz="1800" dirty="0"/>
              <a:t> princip – rozdělení úkolů do </a:t>
            </a:r>
            <a:r>
              <a:rPr lang="cs-CZ" sz="1800" dirty="0" err="1"/>
              <a:t>skupion</a:t>
            </a:r>
            <a:r>
              <a:rPr lang="cs-CZ" sz="1800" dirty="0"/>
              <a:t> podle toho, nakolik přispívají k dosažení cílů na: A důležité a nutné, B důležité, C nutné, D ani důležité ani nutné. </a:t>
            </a:r>
            <a:endParaRPr lang="cs-CZ" sz="1800" dirty="0" smtClean="0"/>
          </a:p>
          <a:p>
            <a:pPr marL="463550" lvl="1" algn="just">
              <a:buFont typeface="Arial" panose="020B0604020202020204" pitchFamily="34" charset="0"/>
              <a:buChar char="•"/>
            </a:pPr>
            <a:endParaRPr lang="cs-CZ" sz="1800" dirty="0" smtClean="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smtClean="0"/>
              <a:t>Techniky řízení času</a:t>
            </a:r>
            <a:endParaRPr lang="cs-CZ" dirty="0"/>
          </a:p>
        </p:txBody>
      </p:sp>
    </p:spTree>
    <p:extLst>
      <p:ext uri="{BB962C8B-B14F-4D97-AF65-F5344CB8AC3E}">
        <p14:creationId xmlns:p14="http://schemas.microsoft.com/office/powerpoint/2010/main" val="35005097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3615" y="73270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Jedná se o princip využívaný hojně nejen v </a:t>
            </a:r>
            <a:r>
              <a:rPr lang="cs-CZ" sz="1800" dirty="0" err="1"/>
              <a:t>time</a:t>
            </a:r>
            <a:r>
              <a:rPr lang="cs-CZ" sz="1800" dirty="0"/>
              <a:t> managementu, ale i v jiných </a:t>
            </a:r>
            <a:r>
              <a:rPr lang="cs-CZ" sz="1800" dirty="0" smtClean="0"/>
              <a:t>souvislostech</a:t>
            </a:r>
            <a:r>
              <a:rPr lang="cs-CZ" sz="1800" dirty="0"/>
              <a:t>. </a:t>
            </a:r>
            <a:endParaRPr lang="cs-CZ" sz="1800" dirty="0" smtClean="0"/>
          </a:p>
          <a:p>
            <a:pPr algn="just"/>
            <a:r>
              <a:rPr lang="cs-CZ" sz="1800" dirty="0" smtClean="0"/>
              <a:t>S </a:t>
            </a:r>
            <a:r>
              <a:rPr lang="cs-CZ" sz="1800" dirty="0"/>
              <a:t>jeho formulací přišel na začátku 20 století italský ekonom </a:t>
            </a:r>
            <a:r>
              <a:rPr lang="cs-CZ" sz="1800" dirty="0" err="1"/>
              <a:t>Vilfredo</a:t>
            </a:r>
            <a:r>
              <a:rPr lang="cs-CZ" sz="1800" dirty="0"/>
              <a:t> </a:t>
            </a:r>
            <a:r>
              <a:rPr lang="cs-CZ" sz="1800" dirty="0" err="1" smtClean="0"/>
              <a:t>Pareto</a:t>
            </a:r>
            <a:r>
              <a:rPr lang="cs-CZ" sz="1800" dirty="0" smtClean="0"/>
              <a:t>. Pracuje </a:t>
            </a:r>
            <a:r>
              <a:rPr lang="cs-CZ" sz="1800" dirty="0"/>
              <a:t>s jednoduchým poměrem 80 : 20. </a:t>
            </a:r>
            <a:r>
              <a:rPr lang="cs-CZ" sz="1800" dirty="0" err="1"/>
              <a:t>Pareto</a:t>
            </a:r>
            <a:r>
              <a:rPr lang="cs-CZ" sz="1800" dirty="0"/>
              <a:t> původně tvrdil, že 80% bohatství </a:t>
            </a:r>
            <a:r>
              <a:rPr lang="cs-CZ" sz="1800" dirty="0" smtClean="0"/>
              <a:t>kontroluje </a:t>
            </a:r>
            <a:r>
              <a:rPr lang="cs-CZ" sz="1800" dirty="0"/>
              <a:t>20% </a:t>
            </a:r>
            <a:r>
              <a:rPr lang="cs-CZ" sz="1800" dirty="0" smtClean="0"/>
              <a:t>lidí.</a:t>
            </a:r>
            <a:endParaRPr lang="cs-CZ" sz="1800" dirty="0"/>
          </a:p>
          <a:p>
            <a:pPr algn="just"/>
            <a:r>
              <a:rPr lang="cs-CZ" sz="1800" dirty="0" smtClean="0"/>
              <a:t>Z pohledu </a:t>
            </a:r>
            <a:r>
              <a:rPr lang="cs-CZ" sz="1800" dirty="0" err="1" smtClean="0"/>
              <a:t>time</a:t>
            </a:r>
            <a:r>
              <a:rPr lang="cs-CZ" sz="1800" dirty="0" smtClean="0"/>
              <a:t> </a:t>
            </a:r>
            <a:r>
              <a:rPr lang="cs-CZ" sz="1800" dirty="0"/>
              <a:t>managementu to pak </a:t>
            </a:r>
            <a:r>
              <a:rPr lang="cs-CZ" sz="1800" dirty="0" smtClean="0"/>
              <a:t>znamená, že </a:t>
            </a:r>
            <a:r>
              <a:rPr lang="cs-CZ" sz="1800" dirty="0"/>
              <a:t>80% </a:t>
            </a:r>
            <a:r>
              <a:rPr lang="cs-CZ" sz="1800" dirty="0" smtClean="0"/>
              <a:t>času ve </a:t>
            </a:r>
            <a:r>
              <a:rPr lang="cs-CZ" sz="1800" dirty="0"/>
              <a:t>výsledku přináší </a:t>
            </a:r>
            <a:r>
              <a:rPr lang="cs-CZ" sz="1800" dirty="0" smtClean="0"/>
              <a:t>pouze 20</a:t>
            </a:r>
            <a:r>
              <a:rPr lang="cs-CZ" sz="1800" dirty="0"/>
              <a:t>% </a:t>
            </a:r>
            <a:r>
              <a:rPr lang="cs-CZ" sz="1800" dirty="0" smtClean="0"/>
              <a:t>výsledků.</a:t>
            </a:r>
            <a:endParaRPr lang="cs-CZ" sz="1800" dirty="0"/>
          </a:p>
          <a:p>
            <a:pPr algn="just"/>
            <a:r>
              <a:rPr lang="cs-CZ" sz="1800" dirty="0" smtClean="0"/>
              <a:t>Samozřejmě</a:t>
            </a:r>
            <a:r>
              <a:rPr lang="cs-CZ" sz="1800" dirty="0"/>
              <a:t>, že tento poměr nikdo neplatí naprosto přesně, ale je </a:t>
            </a:r>
            <a:r>
              <a:rPr lang="cs-CZ" sz="1800" dirty="0" smtClean="0"/>
              <a:t>důležité </a:t>
            </a:r>
            <a:r>
              <a:rPr lang="cs-CZ" sz="1800" dirty="0"/>
              <a:t>je </a:t>
            </a:r>
            <a:r>
              <a:rPr lang="cs-CZ" sz="1800" dirty="0" smtClean="0"/>
              <a:t>zamyslet </a:t>
            </a:r>
            <a:r>
              <a:rPr lang="cs-CZ" sz="1800" dirty="0"/>
              <a:t>se, jestli opravdu plnění </a:t>
            </a:r>
            <a:r>
              <a:rPr lang="cs-CZ" sz="1800" dirty="0" smtClean="0"/>
              <a:t>všech </a:t>
            </a:r>
            <a:r>
              <a:rPr lang="cs-CZ" sz="1800" dirty="0"/>
              <a:t>úkolů a povinností má stejný efekt</a:t>
            </a:r>
            <a:r>
              <a:rPr lang="cs-CZ" sz="1800" dirty="0" smtClean="0"/>
              <a:t>.</a:t>
            </a:r>
          </a:p>
          <a:p>
            <a:pPr algn="just"/>
            <a:r>
              <a:rPr lang="cs-CZ" sz="1800" dirty="0"/>
              <a:t>Praxe ukazuje, že při řízení, rozhodování či plánování </a:t>
            </a:r>
            <a:r>
              <a:rPr lang="cs-CZ" sz="1800" dirty="0" smtClean="0"/>
              <a:t>je </a:t>
            </a:r>
            <a:r>
              <a:rPr lang="cs-CZ" sz="1800" dirty="0"/>
              <a:t>třeba soustředit se </a:t>
            </a:r>
            <a:r>
              <a:rPr lang="cs-CZ" sz="1800" dirty="0" smtClean="0"/>
              <a:t>především </a:t>
            </a:r>
            <a:r>
              <a:rPr lang="cs-CZ" sz="1800" dirty="0"/>
              <a:t>na oněch </a:t>
            </a:r>
            <a:r>
              <a:rPr lang="cs-CZ" sz="1800" dirty="0" smtClean="0"/>
              <a:t>kritických </a:t>
            </a:r>
            <a:r>
              <a:rPr lang="cs-CZ" sz="1800" dirty="0"/>
              <a:t>20 </a:t>
            </a:r>
            <a:r>
              <a:rPr lang="cs-CZ" sz="1800" dirty="0" smtClean="0"/>
              <a:t>% činností, </a:t>
            </a:r>
            <a:r>
              <a:rPr lang="cs-CZ" sz="1800" dirty="0"/>
              <a:t>čímž lze dosáhnout 80 % možného efektu. </a:t>
            </a:r>
            <a:r>
              <a:rPr lang="cs-CZ" sz="1800" dirty="0" smtClean="0"/>
              <a:t>Řídící práce </a:t>
            </a:r>
            <a:r>
              <a:rPr lang="cs-CZ" sz="1800" dirty="0"/>
              <a:t>je tak vykonávána s největším efektem.</a:t>
            </a:r>
          </a:p>
          <a:p>
            <a:pPr algn="just"/>
            <a:endParaRPr lang="cs-CZ" sz="1800" dirty="0"/>
          </a:p>
          <a:p>
            <a:pPr algn="just"/>
            <a:endParaRPr lang="cs-CZ" sz="1800" dirty="0"/>
          </a:p>
          <a:p>
            <a:pPr algn="just"/>
            <a:endParaRPr lang="cs-CZ" sz="1800" dirty="0" smtClean="0"/>
          </a:p>
          <a:p>
            <a:pPr marL="463550" lvl="1" algn="just">
              <a:buFont typeface="Arial" panose="020B0604020202020204" pitchFamily="34" charset="0"/>
              <a:buChar char="•"/>
            </a:pPr>
            <a:endParaRPr lang="cs-CZ" sz="1800" dirty="0" smtClean="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err="1" smtClean="0"/>
              <a:t>Paretovo</a:t>
            </a:r>
            <a:r>
              <a:rPr lang="cs-CZ" dirty="0" smtClean="0"/>
              <a:t> pravidlo</a:t>
            </a:r>
            <a:endParaRPr lang="cs-CZ" dirty="0"/>
          </a:p>
        </p:txBody>
      </p:sp>
    </p:spTree>
    <p:extLst>
      <p:ext uri="{BB962C8B-B14F-4D97-AF65-F5344CB8AC3E}">
        <p14:creationId xmlns:p14="http://schemas.microsoft.com/office/powerpoint/2010/main" val="23545583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err="1" smtClean="0"/>
              <a:t>Paretovo</a:t>
            </a:r>
            <a:r>
              <a:rPr lang="cs-CZ" dirty="0" smtClean="0"/>
              <a:t> pravidlo</a:t>
            </a:r>
            <a:endParaRPr lang="cs-CZ" dirty="0"/>
          </a:p>
        </p:txBody>
      </p:sp>
      <p:pic>
        <p:nvPicPr>
          <p:cNvPr id="4" name="Obrázek 3"/>
          <p:cNvPicPr>
            <a:picLocks noChangeAspect="1"/>
          </p:cNvPicPr>
          <p:nvPr/>
        </p:nvPicPr>
        <p:blipFill>
          <a:blip r:embed="rId2"/>
          <a:stretch>
            <a:fillRect/>
          </a:stretch>
        </p:blipFill>
        <p:spPr>
          <a:xfrm>
            <a:off x="1619673" y="1131590"/>
            <a:ext cx="5112566" cy="3408377"/>
          </a:xfrm>
          <a:prstGeom prst="rect">
            <a:avLst/>
          </a:prstGeom>
        </p:spPr>
      </p:pic>
    </p:spTree>
    <p:extLst>
      <p:ext uri="{BB962C8B-B14F-4D97-AF65-F5344CB8AC3E}">
        <p14:creationId xmlns:p14="http://schemas.microsoft.com/office/powerpoint/2010/main" val="26677139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ABC analýza vychází </a:t>
            </a:r>
            <a:r>
              <a:rPr lang="cs-CZ" sz="1800" dirty="0"/>
              <a:t>z </a:t>
            </a:r>
            <a:r>
              <a:rPr lang="cs-CZ" sz="1800" dirty="0" smtClean="0"/>
              <a:t>důležitosti úkolů. </a:t>
            </a:r>
          </a:p>
          <a:p>
            <a:pPr algn="just"/>
            <a:r>
              <a:rPr lang="cs-CZ" sz="1800" dirty="0" smtClean="0"/>
              <a:t>Jsou členěny </a:t>
            </a:r>
            <a:r>
              <a:rPr lang="cs-CZ" sz="1800" dirty="0"/>
              <a:t>do </a:t>
            </a:r>
            <a:r>
              <a:rPr lang="cs-CZ" sz="1800" dirty="0" smtClean="0"/>
              <a:t>tří </a:t>
            </a:r>
            <a:r>
              <a:rPr lang="cs-CZ" sz="1800" dirty="0"/>
              <a:t>skupin podle jejich </a:t>
            </a:r>
            <a:r>
              <a:rPr lang="cs-CZ" sz="1800" dirty="0" smtClean="0"/>
              <a:t>důležitosti s přihlédnutím </a:t>
            </a:r>
            <a:r>
              <a:rPr lang="cs-CZ" sz="1800" dirty="0"/>
              <a:t>k </a:t>
            </a:r>
            <a:r>
              <a:rPr lang="cs-CZ" sz="1800" dirty="0" smtClean="0"/>
              <a:t>plnění </a:t>
            </a:r>
            <a:r>
              <a:rPr lang="cs-CZ" sz="1800" dirty="0"/>
              <a:t>profesionálních a osobních </a:t>
            </a:r>
            <a:r>
              <a:rPr lang="cs-CZ" sz="1800" dirty="0" smtClean="0"/>
              <a:t>cílů. </a:t>
            </a:r>
            <a:endParaRPr lang="cs-CZ" sz="1800" dirty="0"/>
          </a:p>
          <a:p>
            <a:pPr algn="just"/>
            <a:r>
              <a:rPr lang="cs-CZ" sz="1800" b="1" dirty="0"/>
              <a:t>Skupina A</a:t>
            </a:r>
            <a:r>
              <a:rPr lang="cs-CZ" sz="1800" dirty="0"/>
              <a:t> </a:t>
            </a:r>
            <a:r>
              <a:rPr lang="cs-CZ" sz="1800" dirty="0" smtClean="0"/>
              <a:t>– prioritní úkoly – manažer by je měl bez </a:t>
            </a:r>
            <a:r>
              <a:rPr lang="cs-CZ" sz="1800" dirty="0"/>
              <a:t>odkladu vykonat sám, </a:t>
            </a:r>
            <a:r>
              <a:rPr lang="cs-CZ" sz="1800" dirty="0" smtClean="0"/>
              <a:t>představují přibližně 15 </a:t>
            </a:r>
            <a:r>
              <a:rPr lang="cs-CZ" sz="1800" dirty="0"/>
              <a:t>% z celkových </a:t>
            </a:r>
            <a:r>
              <a:rPr lang="cs-CZ" sz="1800" dirty="0" smtClean="0"/>
              <a:t>úkolů, </a:t>
            </a:r>
            <a:r>
              <a:rPr lang="cs-CZ" sz="1800" dirty="0"/>
              <a:t>avšak na výsledcích se podílí až 65 %. Jedná se tedy </a:t>
            </a:r>
            <a:r>
              <a:rPr lang="cs-CZ" sz="1800" dirty="0" smtClean="0"/>
              <a:t>o </a:t>
            </a:r>
            <a:r>
              <a:rPr lang="cs-CZ" sz="1800" dirty="0"/>
              <a:t>úkony zásadní a jejich </a:t>
            </a:r>
            <a:r>
              <a:rPr lang="cs-CZ" sz="1800" dirty="0" smtClean="0"/>
              <a:t>řešení </a:t>
            </a:r>
            <a:r>
              <a:rPr lang="cs-CZ" sz="1800" dirty="0"/>
              <a:t>rozhoduje o </a:t>
            </a:r>
            <a:r>
              <a:rPr lang="cs-CZ" sz="1800" dirty="0" smtClean="0"/>
              <a:t>úspěšnosti </a:t>
            </a:r>
            <a:r>
              <a:rPr lang="cs-CZ" sz="1800" dirty="0"/>
              <a:t>manažera. </a:t>
            </a:r>
          </a:p>
          <a:p>
            <a:pPr algn="just"/>
            <a:r>
              <a:rPr lang="cs-CZ" sz="1800" b="1" dirty="0"/>
              <a:t>Skupina B</a:t>
            </a:r>
            <a:r>
              <a:rPr lang="cs-CZ" sz="1800" dirty="0"/>
              <a:t> </a:t>
            </a:r>
            <a:r>
              <a:rPr lang="cs-CZ" sz="1800" dirty="0" smtClean="0"/>
              <a:t>– úkoly důležité</a:t>
            </a:r>
            <a:r>
              <a:rPr lang="cs-CZ" sz="1800" dirty="0"/>
              <a:t> </a:t>
            </a:r>
            <a:r>
              <a:rPr lang="cs-CZ" sz="1800" dirty="0" smtClean="0"/>
              <a:t>– je </a:t>
            </a:r>
            <a:r>
              <a:rPr lang="cs-CZ" sz="1800" dirty="0"/>
              <a:t>možné jich </a:t>
            </a:r>
            <a:r>
              <a:rPr lang="cs-CZ" sz="1800" dirty="0" smtClean="0"/>
              <a:t>část </a:t>
            </a:r>
            <a:r>
              <a:rPr lang="cs-CZ" sz="1800" dirty="0"/>
              <a:t>delegovat na </a:t>
            </a:r>
            <a:r>
              <a:rPr lang="cs-CZ" sz="1800" dirty="0" smtClean="0"/>
              <a:t>podřízené</a:t>
            </a:r>
            <a:r>
              <a:rPr lang="cs-CZ" sz="1800" dirty="0"/>
              <a:t>. </a:t>
            </a:r>
            <a:r>
              <a:rPr lang="cs-CZ" sz="1800" dirty="0" smtClean="0"/>
              <a:t>Podíl </a:t>
            </a:r>
            <a:r>
              <a:rPr lang="cs-CZ" sz="1800" dirty="0"/>
              <a:t>na celkových úkolech i výsledcích se pohybuje kolem 20 %. </a:t>
            </a:r>
          </a:p>
          <a:p>
            <a:pPr algn="just"/>
            <a:r>
              <a:rPr lang="cs-CZ" sz="1800" b="1" dirty="0"/>
              <a:t>Skupina C</a:t>
            </a:r>
            <a:r>
              <a:rPr lang="cs-CZ" sz="1800" dirty="0"/>
              <a:t> </a:t>
            </a:r>
            <a:r>
              <a:rPr lang="cs-CZ" sz="1800" dirty="0" smtClean="0"/>
              <a:t>– úkoly nedůležité – mají </a:t>
            </a:r>
            <a:r>
              <a:rPr lang="cs-CZ" sz="1800" dirty="0"/>
              <a:t>nejmenší hodnotu pro </a:t>
            </a:r>
            <a:r>
              <a:rPr lang="cs-CZ" sz="1800" dirty="0" smtClean="0"/>
              <a:t>splnění cílů manažera</a:t>
            </a:r>
            <a:r>
              <a:rPr lang="cs-CZ" sz="1800" dirty="0"/>
              <a:t>, </a:t>
            </a:r>
            <a:r>
              <a:rPr lang="cs-CZ" sz="1800" dirty="0" smtClean="0"/>
              <a:t>například administrativa </a:t>
            </a:r>
            <a:r>
              <a:rPr lang="cs-CZ" sz="1800" dirty="0"/>
              <a:t>a další rutinní práce. </a:t>
            </a:r>
            <a:r>
              <a:rPr lang="cs-CZ" sz="1800" dirty="0" smtClean="0"/>
              <a:t>Patří </a:t>
            </a:r>
            <a:r>
              <a:rPr lang="cs-CZ" sz="1800" dirty="0"/>
              <a:t>sem 65 % veškerých </a:t>
            </a:r>
            <a:r>
              <a:rPr lang="cs-CZ" sz="1800" dirty="0" smtClean="0"/>
              <a:t>činností</a:t>
            </a:r>
            <a:r>
              <a:rPr lang="cs-CZ" sz="1800" dirty="0"/>
              <a:t>, na výsledcích se </a:t>
            </a:r>
            <a:r>
              <a:rPr lang="cs-CZ" sz="1800" dirty="0" smtClean="0"/>
              <a:t>podílí </a:t>
            </a:r>
            <a:r>
              <a:rPr lang="cs-CZ" sz="1800" dirty="0"/>
              <a:t>ale jen 15 %. Manažer je deleguje na </a:t>
            </a:r>
            <a:r>
              <a:rPr lang="cs-CZ" sz="1800" dirty="0" smtClean="0"/>
              <a:t>podřízené</a:t>
            </a:r>
            <a:r>
              <a:rPr lang="cs-CZ" sz="1800" dirty="0"/>
              <a:t>, pouze ve </a:t>
            </a:r>
            <a:r>
              <a:rPr lang="cs-CZ" sz="1800" dirty="0" smtClean="0"/>
              <a:t>výjimečných případech </a:t>
            </a:r>
            <a:r>
              <a:rPr lang="cs-CZ" sz="1800" dirty="0"/>
              <a:t>je </a:t>
            </a:r>
            <a:r>
              <a:rPr lang="cs-CZ" sz="1800" dirty="0" smtClean="0"/>
              <a:t>vykonává sám.</a:t>
            </a:r>
            <a:endParaRPr lang="cs-CZ" sz="1800" dirty="0"/>
          </a:p>
          <a:p>
            <a:pPr algn="just"/>
            <a:endParaRPr lang="cs-CZ" sz="1800" dirty="0" smtClean="0"/>
          </a:p>
          <a:p>
            <a:pPr marL="463550" lvl="1" algn="just">
              <a:buFont typeface="Arial" panose="020B0604020202020204" pitchFamily="34" charset="0"/>
              <a:buChar char="•"/>
            </a:pPr>
            <a:endParaRPr lang="cs-CZ" sz="1800" dirty="0" smtClean="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smtClean="0"/>
              <a:t>ABC analýza</a:t>
            </a:r>
            <a:endParaRPr lang="cs-CZ" dirty="0"/>
          </a:p>
        </p:txBody>
      </p:sp>
    </p:spTree>
    <p:extLst>
      <p:ext uri="{BB962C8B-B14F-4D97-AF65-F5344CB8AC3E}">
        <p14:creationId xmlns:p14="http://schemas.microsoft.com/office/powerpoint/2010/main" val="35857097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err="1"/>
              <a:t>Eisenhowerův</a:t>
            </a:r>
            <a:r>
              <a:rPr lang="cs-CZ" sz="1800" b="1" dirty="0"/>
              <a:t> princip</a:t>
            </a:r>
            <a:r>
              <a:rPr lang="cs-CZ" sz="1800" dirty="0"/>
              <a:t> (anglicky </a:t>
            </a:r>
            <a:r>
              <a:rPr lang="cs-CZ" sz="1800" b="1" dirty="0" err="1"/>
              <a:t>Eisenhower’s</a:t>
            </a:r>
            <a:r>
              <a:rPr lang="cs-CZ" sz="1800" b="1" dirty="0"/>
              <a:t> Urgent </a:t>
            </a:r>
            <a:r>
              <a:rPr lang="cs-CZ" sz="1800" b="1" dirty="0" err="1"/>
              <a:t>or</a:t>
            </a:r>
            <a:r>
              <a:rPr lang="cs-CZ" sz="1800" b="1" dirty="0"/>
              <a:t> </a:t>
            </a:r>
            <a:r>
              <a:rPr lang="cs-CZ" sz="1800" b="1" dirty="0" err="1"/>
              <a:t>Important</a:t>
            </a:r>
            <a:r>
              <a:rPr lang="cs-CZ" sz="1800" b="1" dirty="0"/>
              <a:t> </a:t>
            </a:r>
            <a:r>
              <a:rPr lang="cs-CZ" sz="1800" b="1" dirty="0" err="1"/>
              <a:t>Principle</a:t>
            </a:r>
            <a:r>
              <a:rPr lang="cs-CZ" sz="1800" dirty="0"/>
              <a:t>) je technika určování priorit v rámci (sebe) organizování - rozhodovací práce </a:t>
            </a:r>
            <a:r>
              <a:rPr lang="cs-CZ" sz="1800" dirty="0" smtClean="0"/>
              <a:t>manažera </a:t>
            </a:r>
            <a:r>
              <a:rPr lang="cs-CZ" sz="1800" dirty="0"/>
              <a:t>(typicky vrcholového, například </a:t>
            </a:r>
            <a:r>
              <a:rPr lang="cs-CZ" sz="1800" dirty="0" smtClean="0"/>
              <a:t>CEO), </a:t>
            </a:r>
            <a:r>
              <a:rPr lang="cs-CZ" sz="1800" dirty="0"/>
              <a:t>kterou vypracoval </a:t>
            </a:r>
            <a:r>
              <a:rPr lang="cs-CZ" sz="1800" dirty="0" smtClean="0"/>
              <a:t>Dwight Eisenhower.</a:t>
            </a:r>
          </a:p>
          <a:p>
            <a:pPr algn="just"/>
            <a:endParaRPr lang="cs-CZ" sz="1800" dirty="0" smtClean="0"/>
          </a:p>
          <a:p>
            <a:pPr marL="0" indent="0" algn="just">
              <a:buNone/>
            </a:pPr>
            <a:r>
              <a:rPr lang="cs-CZ" sz="1800" dirty="0" smtClean="0"/>
              <a:t>Pomáhá </a:t>
            </a:r>
            <a:r>
              <a:rPr lang="cs-CZ" sz="1800" dirty="0"/>
              <a:t>vytřídit denní úkoly na ty podstatné a nepodstatné. Úkoly dělí podle </a:t>
            </a:r>
            <a:r>
              <a:rPr lang="cs-CZ" sz="1800" b="1" dirty="0"/>
              <a:t>důležitosti</a:t>
            </a:r>
            <a:r>
              <a:rPr lang="cs-CZ" sz="1800" dirty="0"/>
              <a:t> a </a:t>
            </a:r>
            <a:r>
              <a:rPr lang="cs-CZ" sz="1800" b="1" dirty="0"/>
              <a:t>naléhavosti</a:t>
            </a:r>
            <a:r>
              <a:rPr lang="cs-CZ" sz="1800" dirty="0"/>
              <a:t>:</a:t>
            </a:r>
          </a:p>
          <a:p>
            <a:pPr algn="just"/>
            <a:r>
              <a:rPr lang="cs-CZ" sz="1800" b="1" dirty="0"/>
              <a:t>Důležitost úkolu</a:t>
            </a:r>
            <a:r>
              <a:rPr lang="cs-CZ" sz="1800" dirty="0"/>
              <a:t> – jak je daný úkol v rámci </a:t>
            </a:r>
            <a:r>
              <a:rPr lang="cs-CZ" sz="1800" dirty="0" smtClean="0"/>
              <a:t>organizace </a:t>
            </a:r>
            <a:r>
              <a:rPr lang="cs-CZ" sz="1800" dirty="0"/>
              <a:t>nebo v rámci rozhodovací </a:t>
            </a:r>
            <a:r>
              <a:rPr lang="cs-CZ" sz="1800" dirty="0" smtClean="0"/>
              <a:t>pravomoci manažera </a:t>
            </a:r>
            <a:r>
              <a:rPr lang="cs-CZ" sz="1800" dirty="0"/>
              <a:t>důležitý. Pomáhá dosáhnout cílů organizace?</a:t>
            </a:r>
          </a:p>
          <a:p>
            <a:pPr algn="just"/>
            <a:r>
              <a:rPr lang="cs-CZ" sz="1800" b="1" dirty="0"/>
              <a:t>Naléhavost úkolu</a:t>
            </a:r>
            <a:r>
              <a:rPr lang="cs-CZ" sz="1800" dirty="0"/>
              <a:t> – jak je daný úkol </a:t>
            </a:r>
            <a:r>
              <a:rPr lang="cs-CZ" sz="1800" dirty="0" smtClean="0"/>
              <a:t>časově naléhavý </a:t>
            </a:r>
            <a:r>
              <a:rPr lang="cs-CZ" sz="1800" dirty="0"/>
              <a:t>- tedy jak rychle musí být </a:t>
            </a:r>
            <a:r>
              <a:rPr lang="cs-CZ" sz="1800" dirty="0" smtClean="0"/>
              <a:t>vyřešen.</a:t>
            </a:r>
            <a:endParaRPr lang="cs-CZ" sz="1800" dirty="0"/>
          </a:p>
          <a:p>
            <a:pPr algn="just"/>
            <a:endParaRPr lang="cs-CZ" sz="1800" dirty="0" smtClean="0"/>
          </a:p>
          <a:p>
            <a:pPr marL="463550" lvl="1" algn="just">
              <a:buFont typeface="Arial" panose="020B0604020202020204" pitchFamily="34" charset="0"/>
              <a:buChar char="•"/>
            </a:pPr>
            <a:endParaRPr lang="cs-CZ" sz="1800" dirty="0" smtClean="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err="1" smtClean="0"/>
              <a:t>Eisenhowerův</a:t>
            </a:r>
            <a:r>
              <a:rPr lang="cs-CZ" dirty="0" smtClean="0"/>
              <a:t> princip I</a:t>
            </a:r>
            <a:endParaRPr lang="cs-CZ" dirty="0"/>
          </a:p>
        </p:txBody>
      </p:sp>
    </p:spTree>
    <p:extLst>
      <p:ext uri="{BB962C8B-B14F-4D97-AF65-F5344CB8AC3E}">
        <p14:creationId xmlns:p14="http://schemas.microsoft.com/office/powerpoint/2010/main" val="34232332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dirty="0"/>
              <a:t>Výsledkem jsou následující kombinace úkolů </a:t>
            </a:r>
            <a:r>
              <a:rPr lang="cs-CZ" sz="1700" dirty="0" smtClean="0"/>
              <a:t>rozdělena </a:t>
            </a:r>
            <a:r>
              <a:rPr lang="cs-CZ" sz="1700" dirty="0"/>
              <a:t>do čtyř kvadrantů:</a:t>
            </a:r>
          </a:p>
          <a:p>
            <a:pPr algn="just"/>
            <a:r>
              <a:rPr lang="cs-CZ" sz="1700" dirty="0"/>
              <a:t>I. </a:t>
            </a:r>
            <a:r>
              <a:rPr lang="cs-CZ" sz="1700" b="1" dirty="0"/>
              <a:t>Důležité a zároveň naléhavé</a:t>
            </a:r>
            <a:r>
              <a:rPr lang="cs-CZ" sz="1700" dirty="0"/>
              <a:t> – jedná se o krizové situace a neodkladné problémy, manažer řeší tyto úkoly sám a neprodleně</a:t>
            </a:r>
          </a:p>
          <a:p>
            <a:pPr algn="just"/>
            <a:r>
              <a:rPr lang="cs-CZ" sz="1700" dirty="0"/>
              <a:t>II. </a:t>
            </a:r>
            <a:r>
              <a:rPr lang="cs-CZ" sz="1700" b="1" dirty="0"/>
              <a:t>Důležité a nenaléhavé</a:t>
            </a:r>
            <a:r>
              <a:rPr lang="cs-CZ" sz="1700" dirty="0"/>
              <a:t> – se patří všechno, co je třeba udělat </a:t>
            </a:r>
            <a:r>
              <a:rPr lang="cs-CZ" sz="1700" dirty="0" smtClean="0"/>
              <a:t>– v podstatě </a:t>
            </a:r>
            <a:r>
              <a:rPr lang="cs-CZ" sz="1700" dirty="0"/>
              <a:t>prevence krizových situací předtím než vzniknou, pokud to manažer neřeší, mohou se dostat do prvního kvadrantu, jde o denní úkoly, plánování i kontrolu úkolů. Tyto úkoly lze delegovat </a:t>
            </a:r>
            <a:endParaRPr lang="cs-CZ" sz="1700" dirty="0" smtClean="0"/>
          </a:p>
          <a:p>
            <a:pPr algn="just"/>
            <a:r>
              <a:rPr lang="cs-CZ" sz="1700" dirty="0" smtClean="0"/>
              <a:t>III</a:t>
            </a:r>
            <a:r>
              <a:rPr lang="cs-CZ" sz="1700" dirty="0"/>
              <a:t>. </a:t>
            </a:r>
            <a:r>
              <a:rPr lang="cs-CZ" sz="1700" b="1" dirty="0"/>
              <a:t>Nedůležité, ale naléhavé</a:t>
            </a:r>
            <a:r>
              <a:rPr lang="cs-CZ" sz="1700" dirty="0"/>
              <a:t> – sem patří naléhavé či nepředpokládané události nebo vyrušení (</a:t>
            </a:r>
            <a:r>
              <a:rPr lang="cs-CZ" sz="1700" dirty="0" smtClean="0"/>
              <a:t>telefonáty</a:t>
            </a:r>
            <a:r>
              <a:rPr lang="cs-CZ" sz="1700" dirty="0"/>
              <a:t>, </a:t>
            </a:r>
            <a:r>
              <a:rPr lang="cs-CZ" sz="1700" dirty="0" smtClean="0"/>
              <a:t>emaily </a:t>
            </a:r>
            <a:r>
              <a:rPr lang="cs-CZ" sz="1700" dirty="0"/>
              <a:t>atd</a:t>
            </a:r>
            <a:r>
              <a:rPr lang="cs-CZ" sz="1700" dirty="0" smtClean="0"/>
              <a:t>.); tyto </a:t>
            </a:r>
            <a:r>
              <a:rPr lang="cs-CZ" sz="1700" dirty="0"/>
              <a:t>úkoly je možné </a:t>
            </a:r>
            <a:r>
              <a:rPr lang="cs-CZ" sz="1700" dirty="0" smtClean="0"/>
              <a:t>delegovat.</a:t>
            </a:r>
            <a:endParaRPr lang="cs-CZ" sz="1700" dirty="0"/>
          </a:p>
          <a:p>
            <a:pPr algn="just"/>
            <a:r>
              <a:rPr lang="cs-CZ" sz="1700" dirty="0"/>
              <a:t>IV. </a:t>
            </a:r>
            <a:r>
              <a:rPr lang="cs-CZ" sz="1700" b="1" dirty="0"/>
              <a:t>Nedůležité a zároveň nenaléhavé</a:t>
            </a:r>
            <a:r>
              <a:rPr lang="cs-CZ" sz="1700" dirty="0"/>
              <a:t> – těmto činnostem je třeba se vyvarovat, jsou často předmětem </a:t>
            </a:r>
            <a:r>
              <a:rPr lang="cs-CZ" sz="1700" dirty="0" err="1"/>
              <a:t>prokrastinace</a:t>
            </a:r>
            <a:r>
              <a:rPr lang="cs-CZ" sz="1700" dirty="0"/>
              <a:t>. Je třeba vytvořit opatření, například pravidla rozhodování či pravomocí, aby se tento typ úkolů vůbec na danou rozhodovací úroveň nedostával</a:t>
            </a:r>
          </a:p>
          <a:p>
            <a:pPr algn="just"/>
            <a:endParaRPr lang="cs-CZ" sz="1700" dirty="0" smtClean="0"/>
          </a:p>
          <a:p>
            <a:pPr marL="463550" lvl="1" algn="just">
              <a:buFont typeface="Arial" panose="020B0604020202020204" pitchFamily="34" charset="0"/>
              <a:buChar char="•"/>
            </a:pPr>
            <a:endParaRPr lang="cs-CZ" sz="1700" dirty="0" smtClean="0"/>
          </a:p>
          <a:p>
            <a:pPr algn="just"/>
            <a:endParaRPr lang="cs-CZ" sz="1700" dirty="0"/>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err="1" smtClean="0"/>
              <a:t>Eisenhowerův</a:t>
            </a:r>
            <a:r>
              <a:rPr lang="cs-CZ" dirty="0" smtClean="0"/>
              <a:t> princip II</a:t>
            </a:r>
            <a:endParaRPr lang="cs-CZ" dirty="0"/>
          </a:p>
        </p:txBody>
      </p:sp>
    </p:spTree>
    <p:extLst>
      <p:ext uri="{BB962C8B-B14F-4D97-AF65-F5344CB8AC3E}">
        <p14:creationId xmlns:p14="http://schemas.microsoft.com/office/powerpoint/2010/main" val="161311666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err="1" smtClean="0"/>
              <a:t>Eisenhowerova</a:t>
            </a:r>
            <a:r>
              <a:rPr lang="cs-CZ" dirty="0" smtClean="0"/>
              <a:t> matice</a:t>
            </a:r>
            <a:endParaRPr lang="cs-CZ"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615" y="1160606"/>
            <a:ext cx="5976665" cy="3346425"/>
          </a:xfrm>
          <a:prstGeom prst="rect">
            <a:avLst/>
          </a:prstGeom>
        </p:spPr>
      </p:pic>
    </p:spTree>
    <p:extLst>
      <p:ext uri="{BB962C8B-B14F-4D97-AF65-F5344CB8AC3E}">
        <p14:creationId xmlns:p14="http://schemas.microsoft.com/office/powerpoint/2010/main" val="33290482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je žádoucí vypracovat </a:t>
            </a:r>
            <a:r>
              <a:rPr lang="cs-CZ" sz="1800" dirty="0" smtClean="0"/>
              <a:t>přehled úkolů a činností</a:t>
            </a:r>
            <a:r>
              <a:rPr lang="cs-CZ" sz="1800" dirty="0"/>
              <a:t>, které subjekty vykonávají </a:t>
            </a:r>
          </a:p>
          <a:p>
            <a:pPr algn="just"/>
            <a:r>
              <a:rPr lang="cs-CZ" sz="1800" dirty="0" smtClean="0"/>
              <a:t>určit </a:t>
            </a:r>
            <a:r>
              <a:rPr lang="cs-CZ" sz="1800" dirty="0"/>
              <a:t>priority - </a:t>
            </a:r>
            <a:r>
              <a:rPr lang="cs-CZ" sz="1800" dirty="0" smtClean="0"/>
              <a:t>určit důležitost </a:t>
            </a:r>
            <a:r>
              <a:rPr lang="cs-CZ" sz="1800" dirty="0"/>
              <a:t>jednotlivých aktivit </a:t>
            </a:r>
          </a:p>
          <a:p>
            <a:pPr algn="just"/>
            <a:r>
              <a:rPr lang="cs-CZ" sz="1800" dirty="0" smtClean="0"/>
              <a:t>příbuzné </a:t>
            </a:r>
            <a:r>
              <a:rPr lang="cs-CZ" sz="1800" dirty="0"/>
              <a:t>aktivity </a:t>
            </a:r>
            <a:r>
              <a:rPr lang="cs-CZ" sz="1800" dirty="0" smtClean="0"/>
              <a:t>soustředit </a:t>
            </a:r>
            <a:r>
              <a:rPr lang="cs-CZ" sz="1800" dirty="0"/>
              <a:t>(agregovat) do stejných </a:t>
            </a:r>
            <a:r>
              <a:rPr lang="cs-CZ" sz="1800" dirty="0" smtClean="0"/>
              <a:t>úkolů</a:t>
            </a:r>
            <a:endParaRPr lang="cs-CZ" sz="1800" dirty="0"/>
          </a:p>
          <a:p>
            <a:pPr algn="just"/>
            <a:r>
              <a:rPr lang="cs-CZ" sz="1800" dirty="0" smtClean="0"/>
              <a:t>denní </a:t>
            </a:r>
            <a:r>
              <a:rPr lang="cs-CZ" sz="1800" dirty="0"/>
              <a:t>plán </a:t>
            </a:r>
            <a:r>
              <a:rPr lang="cs-CZ" sz="1800" dirty="0" smtClean="0"/>
              <a:t>a časový </a:t>
            </a:r>
            <a:r>
              <a:rPr lang="cs-CZ" sz="1800" dirty="0"/>
              <a:t>rozsah aktivit by </a:t>
            </a:r>
            <a:r>
              <a:rPr lang="cs-CZ" sz="1800" dirty="0" smtClean="0"/>
              <a:t>měl </a:t>
            </a:r>
            <a:r>
              <a:rPr lang="cs-CZ" sz="1800" dirty="0"/>
              <a:t>vycházet dlouhodobých </a:t>
            </a:r>
            <a:r>
              <a:rPr lang="cs-CZ" sz="1800" dirty="0" smtClean="0"/>
              <a:t>plánů</a:t>
            </a:r>
            <a:endParaRPr lang="cs-CZ" sz="1800" dirty="0"/>
          </a:p>
          <a:p>
            <a:pPr algn="just"/>
            <a:r>
              <a:rPr lang="cs-CZ" sz="1800" dirty="0" smtClean="0"/>
              <a:t>každý </a:t>
            </a:r>
            <a:r>
              <a:rPr lang="cs-CZ" sz="1800" dirty="0"/>
              <a:t>den </a:t>
            </a:r>
            <a:r>
              <a:rPr lang="cs-CZ" sz="1800" dirty="0" smtClean="0"/>
              <a:t>zařadit něco </a:t>
            </a:r>
            <a:r>
              <a:rPr lang="cs-CZ" sz="1800" dirty="0"/>
              <a:t>pro radost, ale nic </a:t>
            </a:r>
            <a:r>
              <a:rPr lang="cs-CZ" sz="1800" dirty="0" smtClean="0"/>
              <a:t>důležitého </a:t>
            </a:r>
            <a:r>
              <a:rPr lang="cs-CZ" sz="1800" dirty="0"/>
              <a:t>neodkládat </a:t>
            </a:r>
          </a:p>
          <a:p>
            <a:pPr algn="just"/>
            <a:r>
              <a:rPr lang="cs-CZ" sz="1800" dirty="0" smtClean="0"/>
              <a:t>denní </a:t>
            </a:r>
            <a:r>
              <a:rPr lang="cs-CZ" sz="1800" dirty="0"/>
              <a:t>plán sestavit den </a:t>
            </a:r>
            <a:r>
              <a:rPr lang="cs-CZ" sz="1800" dirty="0" smtClean="0"/>
              <a:t>předem </a:t>
            </a:r>
            <a:r>
              <a:rPr lang="cs-CZ" sz="1800" dirty="0"/>
              <a:t>a </a:t>
            </a:r>
            <a:r>
              <a:rPr lang="cs-CZ" sz="1800" dirty="0" smtClean="0"/>
              <a:t>počítat </a:t>
            </a:r>
            <a:r>
              <a:rPr lang="cs-CZ" sz="1800" dirty="0"/>
              <a:t>v </a:t>
            </a:r>
            <a:r>
              <a:rPr lang="cs-CZ" sz="1800" dirty="0" smtClean="0"/>
              <a:t>něm </a:t>
            </a:r>
            <a:r>
              <a:rPr lang="cs-CZ" sz="1800" dirty="0"/>
              <a:t>s malou rezervou </a:t>
            </a:r>
          </a:p>
          <a:p>
            <a:pPr algn="just"/>
            <a:r>
              <a:rPr lang="cs-CZ" sz="1800" dirty="0" smtClean="0"/>
              <a:t>stanovit </a:t>
            </a:r>
            <a:r>
              <a:rPr lang="cs-CZ" sz="1800" dirty="0"/>
              <a:t>dobu trvání porad a </a:t>
            </a:r>
            <a:r>
              <a:rPr lang="cs-CZ" sz="1800" dirty="0" smtClean="0"/>
              <a:t>návštěv </a:t>
            </a:r>
            <a:endParaRPr lang="cs-CZ" sz="1800" dirty="0"/>
          </a:p>
          <a:p>
            <a:pPr algn="just"/>
            <a:r>
              <a:rPr lang="cs-CZ" sz="1800" dirty="0" smtClean="0"/>
              <a:t>vyhýbat </a:t>
            </a:r>
            <a:r>
              <a:rPr lang="cs-CZ" sz="1800" dirty="0"/>
              <a:t>se </a:t>
            </a:r>
            <a:r>
              <a:rPr lang="cs-CZ" sz="1800" dirty="0" smtClean="0"/>
              <a:t>přerušování </a:t>
            </a:r>
            <a:r>
              <a:rPr lang="cs-CZ" sz="1800" dirty="0"/>
              <a:t>práce a úkoly </a:t>
            </a:r>
            <a:r>
              <a:rPr lang="cs-CZ" sz="1800" dirty="0" smtClean="0"/>
              <a:t>dokončovat </a:t>
            </a:r>
            <a:endParaRPr lang="cs-CZ" sz="1800" dirty="0"/>
          </a:p>
          <a:p>
            <a:pPr algn="just"/>
            <a:r>
              <a:rPr lang="cs-CZ" sz="1800" dirty="0" smtClean="0"/>
              <a:t>tvořivé </a:t>
            </a:r>
            <a:r>
              <a:rPr lang="cs-CZ" sz="1800" dirty="0"/>
              <a:t>úkoly konat v </a:t>
            </a:r>
            <a:r>
              <a:rPr lang="cs-CZ" sz="1800" dirty="0" smtClean="0"/>
              <a:t>nejproduktivnější době (</a:t>
            </a:r>
            <a:r>
              <a:rPr lang="cs-CZ" sz="1800" dirty="0"/>
              <a:t>mezi 9-12 hod.) </a:t>
            </a:r>
          </a:p>
          <a:p>
            <a:pPr algn="just"/>
            <a:r>
              <a:rPr lang="cs-CZ" sz="1800" dirty="0" smtClean="0"/>
              <a:t>naučit </a:t>
            </a:r>
            <a:r>
              <a:rPr lang="cs-CZ" sz="1800" dirty="0"/>
              <a:t>se analyzovat </a:t>
            </a:r>
            <a:r>
              <a:rPr lang="cs-CZ" sz="1800" dirty="0" smtClean="0"/>
              <a:t>zloděje času </a:t>
            </a:r>
            <a:r>
              <a:rPr lang="cs-CZ" sz="1800" dirty="0"/>
              <a:t>a snažit se je odstranit </a:t>
            </a:r>
          </a:p>
          <a:p>
            <a:pPr algn="just"/>
            <a:r>
              <a:rPr lang="cs-CZ" sz="1800" dirty="0" smtClean="0"/>
              <a:t>na </a:t>
            </a:r>
            <a:r>
              <a:rPr lang="cs-CZ" sz="1800" dirty="0"/>
              <a:t>konci dne vyhodnotit </a:t>
            </a:r>
            <a:r>
              <a:rPr lang="cs-CZ" sz="1800" dirty="0" smtClean="0"/>
              <a:t>splnění </a:t>
            </a:r>
            <a:r>
              <a:rPr lang="cs-CZ" sz="1800" dirty="0"/>
              <a:t>plánu </a:t>
            </a:r>
          </a:p>
          <a:p>
            <a:pPr algn="just"/>
            <a:r>
              <a:rPr lang="cs-CZ" sz="1800" dirty="0" smtClean="0"/>
              <a:t>po skončení </a:t>
            </a:r>
            <a:r>
              <a:rPr lang="cs-CZ" sz="1800" dirty="0"/>
              <a:t>práce se odpoutat od myšlenek na ni </a:t>
            </a:r>
          </a:p>
          <a:p>
            <a:pPr algn="just"/>
            <a:endParaRPr lang="cs-CZ" sz="1800" dirty="0" smtClean="0"/>
          </a:p>
          <a:p>
            <a:pPr marL="463550" lvl="1" algn="just">
              <a:buFont typeface="Arial" panose="020B0604020202020204" pitchFamily="34" charset="0"/>
              <a:buChar char="•"/>
            </a:pPr>
            <a:endParaRPr lang="cs-CZ" sz="1800" dirty="0" smtClean="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smtClean="0"/>
              <a:t>Pravidla řízení času</a:t>
            </a:r>
            <a:endParaRPr lang="cs-CZ" dirty="0"/>
          </a:p>
        </p:txBody>
      </p:sp>
    </p:spTree>
    <p:extLst>
      <p:ext uri="{BB962C8B-B14F-4D97-AF65-F5344CB8AC3E}">
        <p14:creationId xmlns:p14="http://schemas.microsoft.com/office/powerpoint/2010/main" val="11572203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Souhrn všech činností, které je třeba udělat, aby byl zabezpečen chod organizace.</a:t>
            </a:r>
          </a:p>
          <a:p>
            <a:pPr algn="just"/>
            <a:r>
              <a:rPr lang="cs-CZ" sz="1800" dirty="0"/>
              <a:t>Obecným posláním manažerské činnosti je dosažení úspěšnosti uvažované organizační jednotky nebo procesu.</a:t>
            </a:r>
          </a:p>
          <a:p>
            <a:pPr marL="0" indent="0">
              <a:buNone/>
            </a:pPr>
            <a:r>
              <a:rPr lang="cs-CZ" sz="1800" i="1" dirty="0"/>
              <a:t>Vybrané definice managementu:</a:t>
            </a:r>
          </a:p>
          <a:p>
            <a:r>
              <a:rPr lang="cs-CZ" sz="1800" dirty="0"/>
              <a:t>Management znamená umění dosáhnout cíle organizace rukama a </a:t>
            </a:r>
            <a:r>
              <a:rPr lang="cs-CZ" sz="1800" dirty="0" err="1"/>
              <a:t>hlavama</a:t>
            </a:r>
            <a:r>
              <a:rPr lang="cs-CZ" sz="1800" dirty="0"/>
              <a:t> jiných. (</a:t>
            </a:r>
            <a:r>
              <a:rPr lang="cs-CZ" sz="1800" dirty="0" err="1"/>
              <a:t>American</a:t>
            </a:r>
            <a:r>
              <a:rPr lang="cs-CZ" sz="1800" dirty="0"/>
              <a:t> Management </a:t>
            </a:r>
            <a:r>
              <a:rPr lang="cs-CZ" sz="1800" dirty="0" err="1"/>
              <a:t>Association</a:t>
            </a:r>
            <a:r>
              <a:rPr lang="cs-CZ" sz="1800" dirty="0"/>
              <a:t>)</a:t>
            </a:r>
          </a:p>
          <a:p>
            <a:r>
              <a:rPr lang="cs-CZ" sz="1800" dirty="0"/>
              <a:t>Management je funkcí, je disciplínou, návodem, který je třeba zvládnou a manažeři jsou profesionálové, kteří tuto disciplínu realizují, vykonávají funkce a z nich vyplývající povinnosti. (P. F. </a:t>
            </a:r>
            <a:r>
              <a:rPr lang="cs-CZ" sz="1800" dirty="0" err="1"/>
              <a:t>Drucker</a:t>
            </a:r>
            <a:r>
              <a:rPr lang="cs-CZ" sz="1800" dirty="0"/>
              <a:t>, 1970)</a:t>
            </a:r>
          </a:p>
          <a:p>
            <a:pPr algn="just"/>
            <a:r>
              <a:rPr lang="cs-CZ" sz="1800" dirty="0"/>
              <a:t>Management je procesem, který probíhá mezi jednotlivcem/skupinou, který řídí (řídící subjekt) a jednotlivcem/skupinou, který je řízen (řízený subjekt). (Blažek, 2014)</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Management – jeho podstata a definice</a:t>
            </a:r>
          </a:p>
        </p:txBody>
      </p:sp>
    </p:spTree>
    <p:extLst>
      <p:ext uri="{BB962C8B-B14F-4D97-AF65-F5344CB8AC3E}">
        <p14:creationId xmlns:p14="http://schemas.microsoft.com/office/powerpoint/2010/main" val="3835675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Delegování </a:t>
            </a:r>
            <a:r>
              <a:rPr lang="cs-CZ" sz="1800" dirty="0"/>
              <a:t>představuje přenesení určitých úkolů a pravomocí nadřízeného pracovníka na jednoho nebo více podřízených pracovníků. Úkoly a pravomoci s konkrétní funkcí jsou přeneseny spíše dočasně, účelově a podmíněně na konkrétního </a:t>
            </a:r>
            <a:r>
              <a:rPr lang="cs-CZ" sz="1800" dirty="0" smtClean="0"/>
              <a:t>pracovníka.</a:t>
            </a:r>
          </a:p>
          <a:p>
            <a:pPr algn="just"/>
            <a:r>
              <a:rPr lang="cs-CZ" sz="1800" dirty="0"/>
              <a:t>K delegování </a:t>
            </a:r>
            <a:r>
              <a:rPr lang="cs-CZ" sz="1800" dirty="0" smtClean="0"/>
              <a:t>dochází, </a:t>
            </a:r>
            <a:r>
              <a:rPr lang="cs-CZ" sz="1800" dirty="0"/>
              <a:t>když jsou jedincům v zájmu dosažení určitých výsledků přiděleny povinnosti a úkolu, za něž jsou odpovědni jejich manažeři, ale které manažeři z rozličných důvodů nemohou nebo nechtějí vykonávat </a:t>
            </a:r>
            <a:r>
              <a:rPr lang="cs-CZ" sz="1800" dirty="0" smtClean="0"/>
              <a:t>sami. </a:t>
            </a:r>
          </a:p>
          <a:p>
            <a:pPr algn="just"/>
            <a:r>
              <a:rPr lang="cs-CZ" sz="1800" dirty="0"/>
              <a:t>Delegování je dlouhodobý proces, který je založen především na důvěře manažera ve svého podřízeného nebo kolegu. Jedná se dlouhodobý proces, jelikož je chápán jako investice do pracovníka, jejíž návratnost se projeví až po delší době. Z tohoto pohledu je delegování chápáno nejen jako nástroj předávání úkolů a pravomocí, ale také jako nástroj motivování a rozvíjení pracovníků.</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Delegování</a:t>
            </a:r>
            <a:endParaRPr lang="cs-CZ" dirty="0"/>
          </a:p>
        </p:txBody>
      </p:sp>
    </p:spTree>
    <p:extLst>
      <p:ext uri="{BB962C8B-B14F-4D97-AF65-F5344CB8AC3E}">
        <p14:creationId xmlns:p14="http://schemas.microsoft.com/office/powerpoint/2010/main" val="275443768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1619"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Důležité je dosažení rovnováhy mezi příliš rozsáhlým a příliš malým delegováním a přehnaným a nedostatečným dohledem na práci. Z tohoto pohledu můžeme rozeznávat určitou míru delegování, jak to </a:t>
            </a:r>
            <a:r>
              <a:rPr lang="cs-CZ" sz="1800" dirty="0" smtClean="0"/>
              <a:t>uvedl:</a:t>
            </a:r>
            <a:endParaRPr lang="cs-CZ" sz="1800" dirty="0"/>
          </a:p>
          <a:p>
            <a:pPr lvl="0" algn="just"/>
            <a:r>
              <a:rPr lang="cs-CZ" sz="1800" dirty="0"/>
              <a:t>manažer přiděluje úkoly, ale vše má pod kontrolou;</a:t>
            </a:r>
          </a:p>
          <a:p>
            <a:pPr lvl="0" algn="just"/>
            <a:r>
              <a:rPr lang="cs-CZ" sz="1800" dirty="0"/>
              <a:t>manažer poskytuje konkrétní instrukce a stále prověřuje práci;</a:t>
            </a:r>
          </a:p>
          <a:p>
            <a:pPr lvl="0" algn="just"/>
            <a:r>
              <a:rPr lang="cs-CZ" sz="1800" dirty="0"/>
              <a:t>manažer stručně informuje pracovníka a pravidelně prověřuje práci;</a:t>
            </a:r>
          </a:p>
          <a:p>
            <a:pPr lvl="0" algn="just"/>
            <a:r>
              <a:rPr lang="cs-CZ" sz="1800" dirty="0"/>
              <a:t>manažer poskytuje pracovníkovi všeobecné pokyny a určitou volnost a vyžaduje zpětnou vazbu;</a:t>
            </a:r>
          </a:p>
          <a:p>
            <a:pPr algn="just"/>
            <a:r>
              <a:rPr lang="cs-CZ" sz="1800" dirty="0"/>
              <a:t>manažer pověřuje pracovníka, aby sám řídil plnění úkolu</a:t>
            </a:r>
            <a:r>
              <a:rPr lang="cs-CZ" sz="1800" dirty="0" smtClean="0"/>
              <a:t>.</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Míra delegování</a:t>
            </a:r>
            <a:endParaRPr lang="cs-CZ" dirty="0"/>
          </a:p>
        </p:txBody>
      </p:sp>
    </p:spTree>
    <p:extLst>
      <p:ext uri="{BB962C8B-B14F-4D97-AF65-F5344CB8AC3E}">
        <p14:creationId xmlns:p14="http://schemas.microsoft.com/office/powerpoint/2010/main" val="1228554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6802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Hlavním cílem </a:t>
            </a:r>
            <a:r>
              <a:rPr lang="cs-CZ" sz="1800" dirty="0" smtClean="0"/>
              <a:t>delegování je </a:t>
            </a:r>
            <a:r>
              <a:rPr lang="cs-CZ" sz="1800" dirty="0"/>
              <a:t>vždy růst efektivity práce, zisk, stabilita, konkurenceschopnost a trvale udržitelný rozvoj organizace. </a:t>
            </a:r>
            <a:endParaRPr lang="cs-CZ" sz="1800" dirty="0" smtClean="0"/>
          </a:p>
          <a:p>
            <a:pPr marL="0" indent="0" algn="just">
              <a:buNone/>
            </a:pPr>
            <a:r>
              <a:rPr lang="cs-CZ" sz="1800" dirty="0" smtClean="0"/>
              <a:t>K </a:t>
            </a:r>
            <a:r>
              <a:rPr lang="cs-CZ" sz="1800" dirty="0"/>
              <a:t>dílčím cílům delegování, a potažmo výhodám delegování, patří:</a:t>
            </a:r>
          </a:p>
          <a:p>
            <a:pPr lvl="0" algn="just"/>
            <a:r>
              <a:rPr lang="cs-CZ" sz="1800" dirty="0"/>
              <a:t>podpora efektivního využití času a úspora času manažerovi pro řešení významnějších úkolů;</a:t>
            </a:r>
          </a:p>
          <a:p>
            <a:pPr lvl="0" algn="just"/>
            <a:r>
              <a:rPr lang="cs-CZ" sz="1800" dirty="0"/>
              <a:t>podpora rozvoje schopností a dovedností manažera;</a:t>
            </a:r>
          </a:p>
          <a:p>
            <a:pPr lvl="0" algn="just"/>
            <a:r>
              <a:rPr lang="cs-CZ" sz="1800" dirty="0"/>
              <a:t>zvyšování nároků na podřízení a posilování pocitu spoluodpovědnosti podřízených za chod organizace;</a:t>
            </a:r>
          </a:p>
          <a:p>
            <a:pPr lvl="0" algn="just"/>
            <a:r>
              <a:rPr lang="cs-CZ" sz="1800" dirty="0"/>
              <a:t>diagnostika schopností podřízených a možnost jejich objektivního hodnocení a kontroly;</a:t>
            </a:r>
          </a:p>
          <a:p>
            <a:pPr lvl="0" algn="just"/>
            <a:r>
              <a:rPr lang="cs-CZ" sz="1800" dirty="0"/>
              <a:t>příprava případné personální náhrady;</a:t>
            </a:r>
          </a:p>
          <a:p>
            <a:pPr algn="just"/>
            <a:r>
              <a:rPr lang="cs-CZ" sz="1800" dirty="0" err="1"/>
              <a:t>sebediagnostika</a:t>
            </a:r>
            <a:r>
              <a:rPr lang="cs-CZ" sz="1800" dirty="0"/>
              <a:t> manažera vlastní nenahraditelnosti nebo nepostradatelnosti</a:t>
            </a:r>
            <a:r>
              <a:rPr lang="cs-CZ" sz="1800" dirty="0" smtClean="0"/>
              <a:t>.</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Cíl delegování</a:t>
            </a:r>
            <a:endParaRPr lang="cs-CZ" dirty="0"/>
          </a:p>
        </p:txBody>
      </p:sp>
    </p:spTree>
    <p:extLst>
      <p:ext uri="{BB962C8B-B14F-4D97-AF65-F5344CB8AC3E}">
        <p14:creationId xmlns:p14="http://schemas.microsoft.com/office/powerpoint/2010/main" val="348328564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6802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Vlastní </a:t>
            </a:r>
            <a:r>
              <a:rPr lang="cs-CZ" sz="1800" b="1" dirty="0"/>
              <a:t>proces delegování</a:t>
            </a:r>
            <a:r>
              <a:rPr lang="cs-CZ" sz="1800" dirty="0"/>
              <a:t> zahrnuje tyto kroky (</a:t>
            </a:r>
            <a:r>
              <a:rPr lang="cs-CZ" sz="1800" dirty="0" err="1"/>
              <a:t>Koontz</a:t>
            </a:r>
            <a:r>
              <a:rPr lang="cs-CZ" sz="1800" dirty="0"/>
              <a:t> et al., 1993):</a:t>
            </a:r>
          </a:p>
          <a:p>
            <a:pPr lvl="0" algn="just"/>
            <a:r>
              <a:rPr lang="cs-CZ" sz="1800" dirty="0"/>
              <a:t>věcná stránka – řešen problém „komu“ a „co“ delegovat - znalost podřízených a jejich kvalifikační předpoklady;</a:t>
            </a:r>
          </a:p>
          <a:p>
            <a:pPr lvl="0" algn="just"/>
            <a:r>
              <a:rPr lang="cs-CZ" sz="1800" dirty="0"/>
              <a:t>formální stránka – řeší problém „jak“ delegovat – znalost struktury osobnosti podřízených;</a:t>
            </a:r>
          </a:p>
          <a:p>
            <a:pPr lvl="0" algn="just"/>
            <a:r>
              <a:rPr lang="cs-CZ" sz="1800" dirty="0"/>
              <a:t>předmět procesu delegování – jednotlivé činnosti, úkoly, oblasti rozhodování, pravomoci.</a:t>
            </a:r>
          </a:p>
          <a:p>
            <a:pPr marL="0" indent="0" algn="just">
              <a:buNone/>
            </a:pPr>
            <a:endParaRPr lang="cs-CZ" sz="1800" dirty="0"/>
          </a:p>
          <a:p>
            <a:pPr marL="0" indent="0" algn="just">
              <a:buNone/>
            </a:pPr>
            <a:r>
              <a:rPr lang="cs-CZ" sz="1800" dirty="0" smtClean="0"/>
              <a:t>Efektivní </a:t>
            </a:r>
            <a:r>
              <a:rPr lang="cs-CZ" sz="1800" dirty="0"/>
              <a:t>delegování podle Koubka (2007) vyžaduje (Koubek, 2007) analýzu práce manažera, plánování, výběr vhodných pracovníků, správný způsob zadání a přiměřenou podporu. Analýza práce manažera spočívá v analýze pracovních povinností a odpovědnosti manažera a na základě této analýzy manažer může specifikovat úkoly vhodné a nevhodné pro delegování.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Proces delegování</a:t>
            </a:r>
            <a:endParaRPr lang="cs-CZ" dirty="0"/>
          </a:p>
        </p:txBody>
      </p:sp>
    </p:spTree>
    <p:extLst>
      <p:ext uri="{BB962C8B-B14F-4D97-AF65-F5344CB8AC3E}">
        <p14:creationId xmlns:p14="http://schemas.microsoft.com/office/powerpoint/2010/main" val="146592041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57188" lvl="1" indent="-357188" algn="just">
              <a:buFont typeface="Arial" panose="020B0604020202020204" pitchFamily="34" charset="0"/>
              <a:buChar char="•"/>
            </a:pPr>
            <a:r>
              <a:rPr lang="cs-CZ" sz="1800" dirty="0"/>
              <a:t>rutinní práce;</a:t>
            </a:r>
          </a:p>
          <a:p>
            <a:pPr marL="357188" lvl="1" indent="-357188" algn="just">
              <a:buFont typeface="Arial" panose="020B0604020202020204" pitchFamily="34" charset="0"/>
              <a:buChar char="•"/>
            </a:pPr>
            <a:r>
              <a:rPr lang="cs-CZ" sz="1800" dirty="0"/>
              <a:t>práce, které jiní dokážou udělat lépe, rychleji a ekonomičtěji;</a:t>
            </a:r>
          </a:p>
          <a:p>
            <a:pPr marL="357188" lvl="1" indent="-357188" algn="just">
              <a:buFont typeface="Arial" panose="020B0604020202020204" pitchFamily="34" charset="0"/>
              <a:buChar char="•"/>
            </a:pPr>
            <a:r>
              <a:rPr lang="cs-CZ" sz="1800" dirty="0"/>
              <a:t>drobné a opakující se úkoly, které dělá manažer nejčastěji a zpravidla zabírají velkou část dne;</a:t>
            </a:r>
          </a:p>
          <a:p>
            <a:pPr marL="357188" lvl="1" indent="-357188" algn="just">
              <a:buFont typeface="Arial" panose="020B0604020202020204" pitchFamily="34" charset="0"/>
              <a:buChar char="•"/>
            </a:pPr>
            <a:r>
              <a:rPr lang="cs-CZ" sz="1800" dirty="0"/>
              <a:t>práce umožňující rozvoj a zvýšení motivace podřízených;</a:t>
            </a:r>
          </a:p>
          <a:p>
            <a:pPr marL="357188" lvl="1" indent="-357188" algn="just">
              <a:buFont typeface="Arial" panose="020B0604020202020204" pitchFamily="34" charset="0"/>
              <a:buChar char="•"/>
            </a:pPr>
            <a:r>
              <a:rPr lang="cs-CZ" sz="1800" dirty="0"/>
              <a:t>činnosti oživující rutinní práci podřízených;</a:t>
            </a:r>
          </a:p>
          <a:p>
            <a:pPr marL="357188" lvl="1" indent="-357188" algn="just">
              <a:buFont typeface="Arial" panose="020B0604020202020204" pitchFamily="34" charset="0"/>
              <a:buChar char="•"/>
            </a:pPr>
            <a:r>
              <a:rPr lang="cs-CZ" sz="1800" dirty="0"/>
              <a:t>činnosti, které učiní práci podřízených komplexnější.</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Činnosti vhodné k delegování</a:t>
            </a:r>
            <a:endParaRPr lang="cs-CZ" dirty="0"/>
          </a:p>
        </p:txBody>
      </p:sp>
    </p:spTree>
    <p:extLst>
      <p:ext uri="{BB962C8B-B14F-4D97-AF65-F5344CB8AC3E}">
        <p14:creationId xmlns:p14="http://schemas.microsoft.com/office/powerpoint/2010/main" val="258716360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57188" lvl="1" indent="-357188" algn="just">
              <a:buFont typeface="Arial" panose="020B0604020202020204" pitchFamily="34" charset="0"/>
              <a:buChar char="•"/>
            </a:pPr>
            <a:r>
              <a:rPr lang="cs-CZ" sz="1800" dirty="0"/>
              <a:t>práce obsahující důvěrné informace;</a:t>
            </a:r>
          </a:p>
          <a:p>
            <a:pPr marL="357188" lvl="1" indent="-357188" algn="just">
              <a:buFont typeface="Arial" panose="020B0604020202020204" pitchFamily="34" charset="0"/>
              <a:buChar char="•"/>
            </a:pPr>
            <a:r>
              <a:rPr lang="cs-CZ" sz="1800" dirty="0"/>
              <a:t>úkoly velmi důležité a jejichž řádné a včasné splnění může zajistit jen sám manažer;</a:t>
            </a:r>
          </a:p>
          <a:p>
            <a:pPr marL="357188" lvl="1" indent="-357188" algn="just">
              <a:buFont typeface="Arial" panose="020B0604020202020204" pitchFamily="34" charset="0"/>
              <a:buChar char="•"/>
            </a:pPr>
            <a:r>
              <a:rPr lang="cs-CZ" sz="1800" dirty="0"/>
              <a:t>nové úkoly, na které nebyli pracovníci připraveni;</a:t>
            </a:r>
          </a:p>
          <a:p>
            <a:pPr marL="357188" lvl="1" indent="-357188" algn="just">
              <a:buFont typeface="Arial" panose="020B0604020202020204" pitchFamily="34" charset="0"/>
              <a:buChar char="•"/>
            </a:pPr>
            <a:r>
              <a:rPr lang="cs-CZ" sz="1800" dirty="0"/>
              <a:t>úkoly, které jsou bezvýhradnou povinností manažera, i když jsou nepříjemné;</a:t>
            </a:r>
          </a:p>
          <a:p>
            <a:pPr marL="357188" lvl="1" indent="-357188" algn="just">
              <a:buFont typeface="Arial" panose="020B0604020202020204" pitchFamily="34" charset="0"/>
              <a:buChar char="•"/>
            </a:pPr>
            <a:r>
              <a:rPr lang="cs-CZ" sz="1800" dirty="0"/>
              <a:t>delikátní odpovědnost;</a:t>
            </a:r>
          </a:p>
          <a:p>
            <a:pPr marL="357188" lvl="1" indent="-357188" algn="just">
              <a:buFont typeface="Arial" panose="020B0604020202020204" pitchFamily="34" charset="0"/>
              <a:buChar char="•"/>
            </a:pPr>
            <a:r>
              <a:rPr lang="cs-CZ" sz="1800" dirty="0"/>
              <a:t>vágně nebo špatně definované úkoly.</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Činnosti nevhodné k delegování</a:t>
            </a:r>
            <a:endParaRPr lang="cs-CZ" dirty="0"/>
          </a:p>
        </p:txBody>
      </p:sp>
    </p:spTree>
    <p:extLst>
      <p:ext uri="{BB962C8B-B14F-4D97-AF65-F5344CB8AC3E}">
        <p14:creationId xmlns:p14="http://schemas.microsoft.com/office/powerpoint/2010/main" val="154645091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Etapa plánování delegování zahrnuje stanovení cílů, dílčích termínů a úrovně, rozhodovací pravomoci, co se může a bude delegovat. Na to navazuje výběr osob nejvhodnější k delegování určitého úkolu. </a:t>
            </a:r>
            <a:r>
              <a:rPr lang="cs-CZ" sz="1800" dirty="0" smtClean="0"/>
              <a:t>Při </a:t>
            </a:r>
            <a:r>
              <a:rPr lang="cs-CZ" sz="1800" dirty="0"/>
              <a:t>výběru vhodné osoby měly vzít v úvahu tyto okolnosti:</a:t>
            </a:r>
          </a:p>
          <a:p>
            <a:pPr lvl="0" algn="just"/>
            <a:r>
              <a:rPr lang="cs-CZ" sz="1800" dirty="0"/>
              <a:t>Přísluší delegovaná práce určité funkci?</a:t>
            </a:r>
          </a:p>
          <a:p>
            <a:pPr lvl="0" algn="just"/>
            <a:r>
              <a:rPr lang="cs-CZ" sz="1800" dirty="0"/>
              <a:t>Kdo má zájem a schopnosti?</a:t>
            </a:r>
          </a:p>
          <a:p>
            <a:pPr lvl="0" algn="just"/>
            <a:r>
              <a:rPr lang="cs-CZ" sz="1800" dirty="0"/>
              <a:t>Pro koho bude delegovaná práce novou „vzpruhou“?</a:t>
            </a:r>
          </a:p>
          <a:p>
            <a:pPr lvl="0" algn="just"/>
            <a:r>
              <a:rPr lang="cs-CZ" sz="1800" dirty="0"/>
              <a:t>Komu delegovaný úkol pomůže v jeho růstu?</a:t>
            </a:r>
          </a:p>
          <a:p>
            <a:pPr lvl="0" algn="just"/>
            <a:r>
              <a:rPr lang="cs-CZ" sz="1800" dirty="0"/>
              <a:t>Kdo byl přehlédnut při delegování v minulosti?</a:t>
            </a:r>
          </a:p>
          <a:p>
            <a:pPr lvl="0" algn="just"/>
            <a:r>
              <a:rPr lang="cs-CZ" sz="1800" dirty="0"/>
              <a:t>Kdo má čas?</a:t>
            </a:r>
          </a:p>
          <a:p>
            <a:pPr lvl="0" algn="just"/>
            <a:r>
              <a:rPr lang="cs-CZ" sz="1800" dirty="0"/>
              <a:t>Kdo je připraven pro povýšení?</a:t>
            </a:r>
          </a:p>
          <a:p>
            <a:pPr marL="0" indent="0" algn="just">
              <a:buNone/>
            </a:pPr>
            <a:r>
              <a:rPr lang="cs-CZ" sz="1800" dirty="0"/>
              <a:t>Dále je nutno si stanovit požadavky na znalosti a dovednosti kandidáta a zvážit jeho možnosti a schopnosti. </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Plánování delegování</a:t>
            </a:r>
            <a:endParaRPr lang="cs-CZ" dirty="0"/>
          </a:p>
        </p:txBody>
      </p:sp>
    </p:spTree>
    <p:extLst>
      <p:ext uri="{BB962C8B-B14F-4D97-AF65-F5344CB8AC3E}">
        <p14:creationId xmlns:p14="http://schemas.microsoft.com/office/powerpoint/2010/main" val="220407683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Etapa plánování delegování zahrnuje stanovení cílů, dílčích termínů a úrovně, rozhodovací pravomoci, co se může a bude delegovat. Na to navazuje výběr osob nejvhodnější k delegování určitého úkolu. </a:t>
            </a:r>
            <a:r>
              <a:rPr lang="cs-CZ" sz="1800" dirty="0" smtClean="0"/>
              <a:t>Při </a:t>
            </a:r>
            <a:r>
              <a:rPr lang="cs-CZ" sz="1800" dirty="0"/>
              <a:t>výběru vhodné osoby měly vzít v úvahu tyto okolnosti:</a:t>
            </a:r>
          </a:p>
          <a:p>
            <a:pPr lvl="0" algn="just"/>
            <a:r>
              <a:rPr lang="cs-CZ" sz="1800" dirty="0"/>
              <a:t>Přísluší delegovaná práce určité funkci?</a:t>
            </a:r>
          </a:p>
          <a:p>
            <a:pPr lvl="0" algn="just"/>
            <a:r>
              <a:rPr lang="cs-CZ" sz="1800" dirty="0"/>
              <a:t>Kdo má zájem a schopnosti?</a:t>
            </a:r>
          </a:p>
          <a:p>
            <a:pPr lvl="0" algn="just"/>
            <a:r>
              <a:rPr lang="cs-CZ" sz="1800" dirty="0"/>
              <a:t>Pro koho bude delegovaná práce novou „vzpruhou“?</a:t>
            </a:r>
          </a:p>
          <a:p>
            <a:pPr lvl="0" algn="just"/>
            <a:r>
              <a:rPr lang="cs-CZ" sz="1800" dirty="0"/>
              <a:t>Komu delegovaný úkol pomůže v jeho růstu?</a:t>
            </a:r>
          </a:p>
          <a:p>
            <a:pPr lvl="0" algn="just"/>
            <a:r>
              <a:rPr lang="cs-CZ" sz="1800" dirty="0"/>
              <a:t>Kdo byl přehlédnut při delegování v minulosti?</a:t>
            </a:r>
          </a:p>
          <a:p>
            <a:pPr lvl="0" algn="just"/>
            <a:r>
              <a:rPr lang="cs-CZ" sz="1800" dirty="0"/>
              <a:t>Kdo má čas?</a:t>
            </a:r>
          </a:p>
          <a:p>
            <a:pPr lvl="0" algn="just"/>
            <a:r>
              <a:rPr lang="cs-CZ" sz="1800" dirty="0"/>
              <a:t>Kdo je připraven pro povýšení?</a:t>
            </a:r>
          </a:p>
          <a:p>
            <a:pPr marL="0" indent="0" algn="just">
              <a:buNone/>
            </a:pPr>
            <a:r>
              <a:rPr lang="cs-CZ" sz="1800" dirty="0"/>
              <a:t>Dále je nutno si stanovit požadavky na znalosti a dovednosti kandidáta a zvážit jeho možnosti a schopnosti. </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Plánování delegování</a:t>
            </a:r>
            <a:endParaRPr lang="cs-CZ" dirty="0"/>
          </a:p>
        </p:txBody>
      </p:sp>
    </p:spTree>
    <p:extLst>
      <p:ext uri="{BB962C8B-B14F-4D97-AF65-F5344CB8AC3E}">
        <p14:creationId xmlns:p14="http://schemas.microsoft.com/office/powerpoint/2010/main" val="391509728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Týmová práce, a tudíž i řízení týmů, je </a:t>
            </a:r>
            <a:r>
              <a:rPr lang="cs-CZ" sz="1800" dirty="0" smtClean="0"/>
              <a:t>uplatnitelná </a:t>
            </a:r>
            <a:r>
              <a:rPr lang="cs-CZ" sz="1800" dirty="0"/>
              <a:t>ve všech organizacích bez ohledu na jejich velikost nebo zaměření. Je ale také potřeba si uvědomit, že týmová práce není nadřazena ostatním formám organizace. </a:t>
            </a:r>
            <a:r>
              <a:rPr lang="cs-CZ" sz="1800" dirty="0" smtClean="0"/>
              <a:t>Je </a:t>
            </a:r>
            <a:r>
              <a:rPr lang="cs-CZ" sz="1800" dirty="0"/>
              <a:t>potřeba rozpoznávat pracovní skupinu a tým. </a:t>
            </a:r>
            <a:endParaRPr lang="cs-CZ" sz="1800" dirty="0" smtClean="0"/>
          </a:p>
          <a:p>
            <a:pPr algn="just"/>
            <a:r>
              <a:rPr lang="cs-CZ" sz="1800" b="1" dirty="0" smtClean="0"/>
              <a:t>Pracovní </a:t>
            </a:r>
            <a:r>
              <a:rPr lang="cs-CZ" sz="1800" b="1" dirty="0"/>
              <a:t>skupina </a:t>
            </a:r>
            <a:r>
              <a:rPr lang="cs-CZ" sz="1800" dirty="0"/>
              <a:t>představuje skupinu kolegů, kteří pracují společně. </a:t>
            </a:r>
            <a:endParaRPr lang="cs-CZ" sz="1800" dirty="0" smtClean="0"/>
          </a:p>
          <a:p>
            <a:pPr algn="just"/>
            <a:r>
              <a:rPr lang="cs-CZ" sz="1800" dirty="0" smtClean="0"/>
              <a:t>Zatímco </a:t>
            </a:r>
            <a:r>
              <a:rPr lang="cs-CZ" sz="1800" dirty="0"/>
              <a:t>v týmu lidé skutečně spolupracují, mají společné cíle a společně chápou to, jaké úkoly mají být splněny. </a:t>
            </a:r>
            <a:r>
              <a:rPr lang="cs-CZ" sz="1800" dirty="0" smtClean="0"/>
              <a:t>Týmová </a:t>
            </a:r>
            <a:r>
              <a:rPr lang="cs-CZ" sz="1800" dirty="0"/>
              <a:t>práce je postavena na synergii, což znamená, že hodnoty dosahované skupinou značně převyšují hodnoty, které jsou schopni vytvořit členové skupiny samostatně. </a:t>
            </a:r>
          </a:p>
          <a:p>
            <a:pPr algn="just"/>
            <a:r>
              <a:rPr lang="cs-CZ" sz="1800" dirty="0"/>
              <a:t>Tým je skupina lidí se vzájemně se doplňujícími dovednostmi, kteří jsou oddáni společnému účelu, pracovním cílům a přístupu k práci, za něž jsou vzájemně odpovědni </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Týmová práce</a:t>
            </a:r>
            <a:endParaRPr lang="cs-CZ" dirty="0"/>
          </a:p>
        </p:txBody>
      </p:sp>
    </p:spTree>
    <p:extLst>
      <p:ext uri="{BB962C8B-B14F-4D97-AF65-F5344CB8AC3E}">
        <p14:creationId xmlns:p14="http://schemas.microsoft.com/office/powerpoint/2010/main" val="18505438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Týmová práce, a tudíž i řízení týmů, je uplatnitelné ve všech organizacích bez ohledu na jejich velikost nebo zaměření. Je ale také potřeba si uvědomit, že týmová práce není nadřazena ostatním formám organizace. </a:t>
            </a:r>
            <a:r>
              <a:rPr lang="cs-CZ" sz="1800" dirty="0" smtClean="0"/>
              <a:t>Je </a:t>
            </a:r>
            <a:r>
              <a:rPr lang="cs-CZ" sz="1800" dirty="0"/>
              <a:t>potřeba rozpoznávat pracovní skupinu a tým. </a:t>
            </a:r>
            <a:endParaRPr lang="cs-CZ" sz="1800" dirty="0" smtClean="0"/>
          </a:p>
          <a:p>
            <a:pPr algn="just"/>
            <a:r>
              <a:rPr lang="cs-CZ" sz="1800" b="1" dirty="0" smtClean="0"/>
              <a:t>Pracovní </a:t>
            </a:r>
            <a:r>
              <a:rPr lang="cs-CZ" sz="1800" b="1" dirty="0"/>
              <a:t>skupina </a:t>
            </a:r>
            <a:r>
              <a:rPr lang="cs-CZ" sz="1800" dirty="0"/>
              <a:t>představuje skupinu kolegů, kteří pracují společně. </a:t>
            </a:r>
            <a:endParaRPr lang="cs-CZ" sz="1800" dirty="0" smtClean="0"/>
          </a:p>
          <a:p>
            <a:pPr algn="just"/>
            <a:r>
              <a:rPr lang="cs-CZ" sz="1800" dirty="0" smtClean="0"/>
              <a:t>Zatímco </a:t>
            </a:r>
            <a:r>
              <a:rPr lang="cs-CZ" sz="1800" dirty="0"/>
              <a:t>v týmu lidé skutečně spolupracují, mají společné cíle a společně chápou to, jaké úkoly mají být splněny. </a:t>
            </a:r>
            <a:endParaRPr lang="cs-CZ" sz="1800" dirty="0" smtClean="0"/>
          </a:p>
          <a:p>
            <a:pPr algn="just"/>
            <a:r>
              <a:rPr lang="cs-CZ" sz="1800" dirty="0" smtClean="0"/>
              <a:t>Týmová </a:t>
            </a:r>
            <a:r>
              <a:rPr lang="cs-CZ" sz="1800" dirty="0"/>
              <a:t>práce je postavena na synergii, což znamená, že hodnoty dosahované skupinou značně převyšují hodnoty, které jsou schopni vytvořit členové skupiny samostatně. </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Týmová práce</a:t>
            </a:r>
            <a:endParaRPr lang="cs-CZ" dirty="0"/>
          </a:p>
        </p:txBody>
      </p:sp>
    </p:spTree>
    <p:extLst>
      <p:ext uri="{BB962C8B-B14F-4D97-AF65-F5344CB8AC3E}">
        <p14:creationId xmlns:p14="http://schemas.microsoft.com/office/powerpoint/2010/main" val="4865015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Management představuje velmi komplexní a rozsáhlou oblast aktivit s řízením, vedením a správou v různých organizacích. </a:t>
            </a:r>
            <a:endParaRPr lang="cs-CZ" sz="1800" dirty="0" smtClean="0"/>
          </a:p>
          <a:p>
            <a:pPr lvl="0" algn="just"/>
            <a:r>
              <a:rPr lang="cs-CZ" sz="1800" dirty="0" smtClean="0"/>
              <a:t>Obecně </a:t>
            </a:r>
            <a:r>
              <a:rPr lang="cs-CZ" sz="1800" dirty="0"/>
              <a:t>tedy lze říci, že management představuje veškeré aktivity v podniku, které je potřeba zrealizovat tak, aby byl zabezpečen chod určité organizace</a:t>
            </a:r>
            <a:r>
              <a:rPr lang="cs-CZ" sz="1800" dirty="0" smtClean="0"/>
              <a:t>.</a:t>
            </a:r>
          </a:p>
          <a:p>
            <a:pPr algn="just"/>
            <a:r>
              <a:rPr lang="cs-CZ" sz="1800" dirty="0"/>
              <a:t>Jak ukazují výše uvedené definice managementu, tak management je chápán z různých pohledů a pojetí</a:t>
            </a:r>
            <a:r>
              <a:rPr lang="cs-CZ" sz="1800" dirty="0" smtClean="0"/>
              <a:t>.</a:t>
            </a:r>
          </a:p>
          <a:p>
            <a:pPr marL="0" indent="0" algn="just">
              <a:buNone/>
            </a:pPr>
            <a:r>
              <a:rPr lang="cs-CZ" sz="1800" dirty="0" smtClean="0"/>
              <a:t> Z</a:t>
            </a:r>
            <a:r>
              <a:rPr lang="cs-CZ" sz="1800" dirty="0"/>
              <a:t> </a:t>
            </a:r>
            <a:r>
              <a:rPr lang="cs-CZ" sz="1800" dirty="0" smtClean="0"/>
              <a:t>uvedených </a:t>
            </a:r>
            <a:r>
              <a:rPr lang="cs-CZ" sz="1800" dirty="0"/>
              <a:t>definic můžeme vidět, že management je vnímán a chápán ve třech základních rovinách:</a:t>
            </a:r>
          </a:p>
          <a:p>
            <a:pPr algn="just"/>
            <a:r>
              <a:rPr lang="cs-CZ" sz="1800" dirty="0"/>
              <a:t>management jako skupina řídících pracovníků;</a:t>
            </a:r>
          </a:p>
          <a:p>
            <a:pPr lvl="0" algn="just"/>
            <a:r>
              <a:rPr lang="cs-CZ" sz="1800" dirty="0"/>
              <a:t>management jako vědní </a:t>
            </a:r>
            <a:r>
              <a:rPr lang="cs-CZ" sz="1800" dirty="0" smtClean="0"/>
              <a:t>disciplína;</a:t>
            </a:r>
          </a:p>
          <a:p>
            <a:pPr lvl="0" algn="just"/>
            <a:r>
              <a:rPr lang="cs-CZ" sz="1800" dirty="0" smtClean="0"/>
              <a:t>management </a:t>
            </a:r>
            <a:r>
              <a:rPr lang="cs-CZ" sz="1800" dirty="0"/>
              <a:t>jako funkce a </a:t>
            </a:r>
            <a:r>
              <a:rPr lang="cs-CZ" sz="1800" dirty="0" smtClean="0"/>
              <a:t>aktivita.</a:t>
            </a:r>
            <a:endParaRPr lang="cs-CZ" sz="1800" dirty="0"/>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Pojetí managementu</a:t>
            </a:r>
            <a:endParaRPr lang="cs-CZ" dirty="0"/>
          </a:p>
        </p:txBody>
      </p:sp>
    </p:spTree>
    <p:extLst>
      <p:ext uri="{BB962C8B-B14F-4D97-AF65-F5344CB8AC3E}">
        <p14:creationId xmlns:p14="http://schemas.microsoft.com/office/powerpoint/2010/main" val="315547791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Tým </a:t>
            </a:r>
            <a:r>
              <a:rPr lang="cs-CZ" sz="1600" dirty="0"/>
              <a:t>je skupina lidí se vzájemně se doplňujícími dovednostmi, kteří jsou oddáni společnému účelu, pracovním cílům a přístupu k práci, za něž jsou vzájemně </a:t>
            </a:r>
            <a:r>
              <a:rPr lang="cs-CZ" sz="1600" dirty="0" smtClean="0"/>
              <a:t>odpovědni. </a:t>
            </a:r>
          </a:p>
          <a:p>
            <a:pPr marL="0" indent="0" algn="just">
              <a:buNone/>
            </a:pPr>
            <a:r>
              <a:rPr lang="cs-CZ" sz="1600" dirty="0" smtClean="0"/>
              <a:t>Rozlišujeme </a:t>
            </a:r>
            <a:r>
              <a:rPr lang="cs-CZ" sz="1600" dirty="0"/>
              <a:t>dvě podoby týmů:</a:t>
            </a:r>
          </a:p>
          <a:p>
            <a:pPr lvl="0" algn="just"/>
            <a:r>
              <a:rPr lang="cs-CZ" sz="1600" b="1" dirty="0"/>
              <a:t>pracovní týmy </a:t>
            </a:r>
            <a:r>
              <a:rPr lang="cs-CZ" sz="1600" dirty="0"/>
              <a:t>– spolupracují neustále a existují dlouhou dobu a podléhají více či vysoké fluktuaci;</a:t>
            </a:r>
          </a:p>
          <a:p>
            <a:pPr algn="just"/>
            <a:r>
              <a:rPr lang="cs-CZ" sz="1600" b="1" dirty="0"/>
              <a:t>přechodné týmy </a:t>
            </a:r>
            <a:r>
              <a:rPr lang="cs-CZ" sz="1600" dirty="0"/>
              <a:t>– vznikají za účelem vyřešení určitého úkolu a dosažení jistého cíle, typickými příklady jsou projektové týmy nebo pracovní skupiny na zlepšování kvality</a:t>
            </a:r>
            <a:r>
              <a:rPr lang="cs-CZ" sz="1600" dirty="0" smtClean="0"/>
              <a:t>.</a:t>
            </a:r>
          </a:p>
          <a:p>
            <a:pPr marL="0" indent="0" algn="just">
              <a:buNone/>
            </a:pPr>
            <a:r>
              <a:rPr lang="cs-CZ" sz="1600" dirty="0"/>
              <a:t>Pozitivní vývoj </a:t>
            </a:r>
            <a:r>
              <a:rPr lang="cs-CZ" sz="1600" dirty="0" smtClean="0"/>
              <a:t>týmu závisí </a:t>
            </a:r>
            <a:r>
              <a:rPr lang="cs-CZ" sz="1600" dirty="0"/>
              <a:t>na dvou skupinách faktorů, a to </a:t>
            </a:r>
            <a:r>
              <a:rPr lang="cs-CZ" sz="1600" dirty="0" smtClean="0"/>
              <a:t>na:</a:t>
            </a:r>
          </a:p>
          <a:p>
            <a:pPr algn="just"/>
            <a:r>
              <a:rPr lang="cs-CZ" sz="1600" b="1" dirty="0" smtClean="0"/>
              <a:t>Tvrdé </a:t>
            </a:r>
            <a:r>
              <a:rPr lang="cs-CZ" sz="1600" b="1" dirty="0"/>
              <a:t>faktory jako předpoklad </a:t>
            </a:r>
            <a:r>
              <a:rPr lang="cs-CZ" sz="1600" dirty="0"/>
              <a:t>znamená, že musí být možná spolupráce s dostatečnou komunikací, skupina nesmí být moc veliká a rámcové podmínky musí souhlasit. </a:t>
            </a:r>
            <a:endParaRPr lang="cs-CZ" sz="1600" dirty="0" smtClean="0"/>
          </a:p>
          <a:p>
            <a:pPr algn="just"/>
            <a:r>
              <a:rPr lang="cs-CZ" sz="1600" b="1" dirty="0" smtClean="0"/>
              <a:t>Měkké </a:t>
            </a:r>
            <a:r>
              <a:rPr lang="cs-CZ" sz="1600" b="1" dirty="0"/>
              <a:t>faktory jako základ </a:t>
            </a:r>
            <a:r>
              <a:rPr lang="cs-CZ" sz="1600" dirty="0"/>
              <a:t>předpokládají, že kolegové musí mít zájem na dobré spolupráci, musí být sami ochotni angažovat se ve společné věci. </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Týmy I</a:t>
            </a:r>
            <a:endParaRPr lang="cs-CZ" dirty="0"/>
          </a:p>
        </p:txBody>
      </p:sp>
    </p:spTree>
    <p:extLst>
      <p:ext uri="{BB962C8B-B14F-4D97-AF65-F5344CB8AC3E}">
        <p14:creationId xmlns:p14="http://schemas.microsoft.com/office/powerpoint/2010/main" val="247901557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Ideální počet členů týmu </a:t>
            </a:r>
            <a:r>
              <a:rPr lang="cs-CZ" sz="1800" dirty="0" smtClean="0"/>
              <a:t>je pět </a:t>
            </a:r>
            <a:r>
              <a:rPr lang="cs-CZ" sz="1800" dirty="0"/>
              <a:t>až sedm. </a:t>
            </a:r>
            <a:endParaRPr lang="cs-CZ" sz="1800" dirty="0" smtClean="0"/>
          </a:p>
          <a:p>
            <a:pPr algn="just"/>
            <a:r>
              <a:rPr lang="cs-CZ" sz="1800" dirty="0" smtClean="0"/>
              <a:t>Při </a:t>
            </a:r>
            <a:r>
              <a:rPr lang="cs-CZ" sz="1800" dirty="0"/>
              <a:t>menším počtu se efekt synergie plně nerozvine, a v případě více osob nastává problém s komunikačními a schvalovacími procesy z důvodu ztráty času. </a:t>
            </a:r>
            <a:endParaRPr lang="cs-CZ" sz="1800" dirty="0" smtClean="0"/>
          </a:p>
          <a:p>
            <a:pPr algn="just"/>
            <a:r>
              <a:rPr lang="cs-CZ" sz="1800" dirty="0" smtClean="0"/>
              <a:t>Kritický </a:t>
            </a:r>
            <a:r>
              <a:rPr lang="cs-CZ" sz="1800" dirty="0"/>
              <a:t>není počet členů týmu, ale výběr jednotlivých členů, jelikož toto přímý vliv na výkon týmu a naplnění cíle týmu. </a:t>
            </a:r>
            <a:endParaRPr lang="cs-CZ" sz="1800" dirty="0" smtClean="0"/>
          </a:p>
          <a:p>
            <a:pPr algn="just"/>
            <a:r>
              <a:rPr lang="cs-CZ" sz="1800" dirty="0" smtClean="0"/>
              <a:t>O </a:t>
            </a:r>
            <a:r>
              <a:rPr lang="cs-CZ" sz="1800" dirty="0"/>
              <a:t>úspěchu týmu nerozhoduje pouze odbornost, erudovanost jednotlivých členů týmu, ale také jejich osobnost a vlastnosti členů týmu. </a:t>
            </a:r>
            <a:endParaRPr lang="cs-CZ" sz="1800" dirty="0" smtClean="0"/>
          </a:p>
          <a:p>
            <a:pPr algn="just"/>
            <a:r>
              <a:rPr lang="cs-CZ" sz="1800" dirty="0" smtClean="0"/>
              <a:t>Hovoříme </a:t>
            </a:r>
            <a:r>
              <a:rPr lang="cs-CZ" sz="1800" dirty="0"/>
              <a:t>o kompetencích členů týmů a rozděluje na skupinu základních kompetencí a odborných kompetencí. </a:t>
            </a:r>
            <a:endParaRPr lang="cs-CZ" sz="1800" dirty="0" smtClean="0"/>
          </a:p>
          <a:p>
            <a:pPr algn="just"/>
            <a:r>
              <a:rPr lang="cs-CZ" sz="1800" dirty="0" smtClean="0"/>
              <a:t>Mezi </a:t>
            </a:r>
            <a:r>
              <a:rPr lang="cs-CZ" sz="1800" b="1" dirty="0"/>
              <a:t>základní kompetence </a:t>
            </a:r>
            <a:r>
              <a:rPr lang="cs-CZ" sz="1800" dirty="0"/>
              <a:t>patří základní požadavky pro týmovou práci, tj. sociální dovednosti (schopnost komunikace nebo přesvědčování) a osobní vlastnosti (zaujetí pro práci, kreativita). </a:t>
            </a:r>
            <a:endParaRPr lang="cs-CZ" sz="18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Týmy II</a:t>
            </a:r>
            <a:endParaRPr lang="cs-CZ" dirty="0"/>
          </a:p>
        </p:txBody>
      </p:sp>
    </p:spTree>
    <p:extLst>
      <p:ext uri="{BB962C8B-B14F-4D97-AF65-F5344CB8AC3E}">
        <p14:creationId xmlns:p14="http://schemas.microsoft.com/office/powerpoint/2010/main" val="207771433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K</a:t>
            </a:r>
            <a:r>
              <a:rPr lang="cs-CZ" sz="1800" dirty="0"/>
              <a:t> </a:t>
            </a:r>
            <a:r>
              <a:rPr lang="cs-CZ" sz="1800" b="1" dirty="0"/>
              <a:t>odborným kompetencím </a:t>
            </a:r>
            <a:r>
              <a:rPr lang="cs-CZ" sz="1800" dirty="0"/>
              <a:t>jsou přiřazeny výkonnostní požadavky, tj. odborné kompetence (odborné znalosti a dovednosti) a metodické kompetence (technika prezentace nebo moderace</a:t>
            </a:r>
            <a:r>
              <a:rPr lang="cs-CZ" sz="1800" dirty="0" smtClean="0"/>
              <a:t>).</a:t>
            </a:r>
          </a:p>
          <a:p>
            <a:pPr algn="just"/>
            <a:endParaRPr lang="cs-CZ" sz="1800" dirty="0" smtClean="0"/>
          </a:p>
          <a:p>
            <a:pPr marL="0" indent="0" algn="just">
              <a:buNone/>
            </a:pPr>
            <a:r>
              <a:rPr lang="cs-CZ" sz="1800" dirty="0" smtClean="0"/>
              <a:t>Opravdu </a:t>
            </a:r>
            <a:r>
              <a:rPr lang="cs-CZ" sz="1800" dirty="0"/>
              <a:t>důležité při týmové práci jsou </a:t>
            </a:r>
            <a:r>
              <a:rPr lang="cs-CZ" sz="1800" b="1" dirty="0"/>
              <a:t>týmové schopnosti</a:t>
            </a:r>
            <a:r>
              <a:rPr lang="cs-CZ" sz="1800" dirty="0"/>
              <a:t>, mezi které </a:t>
            </a:r>
            <a:r>
              <a:rPr lang="cs-CZ" sz="1800" dirty="0" smtClean="0"/>
              <a:t>se zařazují </a:t>
            </a:r>
            <a:r>
              <a:rPr lang="cs-CZ" sz="1800" dirty="0"/>
              <a:t>následující:</a:t>
            </a:r>
          </a:p>
          <a:p>
            <a:pPr lvl="0" algn="just"/>
            <a:r>
              <a:rPr lang="cs-CZ" sz="1800" dirty="0"/>
              <a:t>pozitivní postoj k týmové práci;</a:t>
            </a:r>
          </a:p>
          <a:p>
            <a:pPr lvl="0" algn="just"/>
            <a:r>
              <a:rPr lang="cs-CZ" sz="1800" dirty="0"/>
              <a:t>myšlenková pružnost, kreativita a zvědavost;</a:t>
            </a:r>
          </a:p>
          <a:p>
            <a:pPr lvl="0" algn="just"/>
            <a:r>
              <a:rPr lang="cs-CZ" sz="1800" dirty="0"/>
              <a:t>frustrační tolerance – zvládnutí situace v případě, že jsou návrhy jednoho člena týmu zamítnuty;</a:t>
            </a:r>
          </a:p>
          <a:p>
            <a:pPr lvl="0" algn="just"/>
            <a:r>
              <a:rPr lang="cs-CZ" sz="1800" dirty="0"/>
              <a:t>schopnost přijmout kritiku;</a:t>
            </a:r>
          </a:p>
          <a:p>
            <a:pPr algn="just"/>
            <a:r>
              <a:rPr lang="cs-CZ" sz="1800" dirty="0"/>
              <a:t>schopnost a ochota učit se.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Týmy III</a:t>
            </a:r>
            <a:endParaRPr lang="cs-CZ" dirty="0"/>
          </a:p>
        </p:txBody>
      </p:sp>
    </p:spTree>
    <p:extLst>
      <p:ext uri="{BB962C8B-B14F-4D97-AF65-F5344CB8AC3E}">
        <p14:creationId xmlns:p14="http://schemas.microsoft.com/office/powerpoint/2010/main" val="183666530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700" dirty="0"/>
              <a:t>týmový vedoucí (koordinátor, předseda);</a:t>
            </a:r>
          </a:p>
          <a:p>
            <a:pPr lvl="0" algn="just"/>
            <a:r>
              <a:rPr lang="cs-CZ" sz="1700" dirty="0"/>
              <a:t>pomocník (realizátor, tahoun) – praktický pracovník dělající práci dobře, je disciplinovaný, drží se zvyklostí a jasných struktur;</a:t>
            </a:r>
          </a:p>
          <a:p>
            <a:pPr lvl="0" algn="just"/>
            <a:r>
              <a:rPr lang="cs-CZ" sz="1700" dirty="0"/>
              <a:t>kreativec (inovátor, chrlič) – vymýšlí nové nápady, potřebuje volný prostor, rutinní práce mu nevyhovuje;</a:t>
            </a:r>
          </a:p>
          <a:p>
            <a:pPr lvl="0" algn="just"/>
            <a:r>
              <a:rPr lang="cs-CZ" sz="1700" dirty="0"/>
              <a:t>správce zdrojů (</a:t>
            </a:r>
            <a:r>
              <a:rPr lang="cs-CZ" sz="1700" dirty="0" err="1"/>
              <a:t>schánil</a:t>
            </a:r>
            <a:r>
              <a:rPr lang="cs-CZ" sz="1700" dirty="0"/>
              <a:t>, vyhledávač zdrojů) – je schopen obstarat zdroje a informace;</a:t>
            </a:r>
          </a:p>
          <a:p>
            <a:pPr lvl="0" algn="just"/>
            <a:r>
              <a:rPr lang="cs-CZ" sz="1700" dirty="0"/>
              <a:t>tvůrce (formovač, </a:t>
            </a:r>
            <a:r>
              <a:rPr lang="cs-CZ" sz="1700" dirty="0" err="1"/>
              <a:t>rejža</a:t>
            </a:r>
            <a:r>
              <a:rPr lang="cs-CZ" sz="1700" dirty="0"/>
              <a:t>) – jsou často svou povahou vůdci, nabírají si sami úkoly a dokážou rozhýbat váhavé členy týmu, musí mít dostatek volného prostoru;</a:t>
            </a:r>
          </a:p>
          <a:p>
            <a:pPr lvl="0" algn="just"/>
            <a:r>
              <a:rPr lang="cs-CZ" sz="1700" dirty="0"/>
              <a:t>pozorovatel (vyhodnocovač, rejpal) – analytik schopen logicky spojovat věci a vyvažovat proti sobě argumenty;</a:t>
            </a:r>
          </a:p>
          <a:p>
            <a:pPr lvl="0" algn="just"/>
            <a:r>
              <a:rPr lang="cs-CZ" sz="1700" dirty="0"/>
              <a:t>týmový pracovník (hasič) – dělá jim radost pracovat na věcech a musí spolupracovat s ostatními;</a:t>
            </a:r>
          </a:p>
          <a:p>
            <a:pPr algn="just"/>
            <a:r>
              <a:rPr lang="cs-CZ" sz="1700" dirty="0"/>
              <a:t>testovač kvality (dotahovač) – zabývá se kvalitou výsledků, výstupů</a:t>
            </a:r>
            <a:r>
              <a:rPr lang="cs-CZ" sz="1700" dirty="0" smtClean="0"/>
              <a:t>.</a:t>
            </a: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Týmové role podle </a:t>
            </a:r>
            <a:r>
              <a:rPr lang="cs-CZ" dirty="0" err="1" smtClean="0"/>
              <a:t>Belbina</a:t>
            </a:r>
            <a:endParaRPr lang="cs-CZ" dirty="0"/>
          </a:p>
        </p:txBody>
      </p:sp>
    </p:spTree>
    <p:extLst>
      <p:ext uri="{BB962C8B-B14F-4D97-AF65-F5344CB8AC3E}">
        <p14:creationId xmlns:p14="http://schemas.microsoft.com/office/powerpoint/2010/main" val="294308078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orientace</a:t>
            </a:r>
            <a:r>
              <a:rPr lang="cs-CZ" sz="1800" dirty="0"/>
              <a:t> – členové týmu se vzájemně pozorují, zkoušejí prozkoumat okolí a orientují se ve vzniklé situaci, vládne zde velká nejistota a lidé se chovají spíše pasivně, členové týmu se na začátku hodně orientují na vedoucího a očekávají od něj, že vezme situaci do svých rukou;</a:t>
            </a:r>
          </a:p>
          <a:p>
            <a:pPr lvl="0" algn="just"/>
            <a:r>
              <a:rPr lang="cs-CZ" sz="1800" b="1" dirty="0"/>
              <a:t>konfrontace</a:t>
            </a:r>
            <a:r>
              <a:rPr lang="cs-CZ" sz="1800" dirty="0"/>
              <a:t> – členové se aktivně zapojují do dění v týmu a otevírají se, vyjadřují své názory a myšlenky, dochází zde ke konfrontaci s názory ostatních a vznikem různých sporů a rozmíšek;</a:t>
            </a:r>
          </a:p>
          <a:p>
            <a:pPr lvl="0" algn="just"/>
            <a:r>
              <a:rPr lang="cs-CZ" sz="1800" b="1" dirty="0"/>
              <a:t>organizace</a:t>
            </a:r>
            <a:r>
              <a:rPr lang="cs-CZ" sz="1800" i="1" dirty="0"/>
              <a:t> </a:t>
            </a:r>
            <a:r>
              <a:rPr lang="cs-CZ" sz="1800" dirty="0"/>
              <a:t>– tým se dostává do určité stabilní situace, členové se otevírají a účastní se rozhovorů a diskuzí, převládá snaha o harmonii a řešení nastavených úkolů;</a:t>
            </a:r>
          </a:p>
          <a:p>
            <a:pPr lvl="0" algn="just"/>
            <a:r>
              <a:rPr lang="cs-CZ" sz="1800" b="1" dirty="0"/>
              <a:t>integrace</a:t>
            </a:r>
            <a:r>
              <a:rPr lang="cs-CZ" sz="1800" dirty="0"/>
              <a:t> – dochází ke kombinaci silných stránek jednotlivých členů týmu, hledá se optimální řešení úkolu, nastavují se pravidla hry, tým si vytváří své normy a rozděluje si role;</a:t>
            </a:r>
          </a:p>
          <a:p>
            <a:pPr algn="just"/>
            <a:r>
              <a:rPr lang="cs-CZ" sz="1800" b="1" dirty="0"/>
              <a:t>odchod </a:t>
            </a:r>
            <a:r>
              <a:rPr lang="cs-CZ" sz="1800" dirty="0"/>
              <a:t>– dochází k rozpuštění pracovního týmu.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Fáze vývoje týmu</a:t>
            </a:r>
            <a:endParaRPr lang="cs-CZ" dirty="0"/>
          </a:p>
        </p:txBody>
      </p:sp>
    </p:spTree>
    <p:extLst>
      <p:ext uri="{BB962C8B-B14F-4D97-AF65-F5344CB8AC3E}">
        <p14:creationId xmlns:p14="http://schemas.microsoft.com/office/powerpoint/2010/main" val="1299121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Práce je zábavnější v </a:t>
            </a:r>
            <a:r>
              <a:rPr lang="cs-CZ" sz="1800" dirty="0" smtClean="0"/>
              <a:t>kolektivu.</a:t>
            </a:r>
            <a:endParaRPr lang="cs-CZ" sz="1800" dirty="0"/>
          </a:p>
          <a:p>
            <a:pPr algn="just"/>
            <a:r>
              <a:rPr lang="cs-CZ" sz="1800" dirty="0"/>
              <a:t>Vzájemné doplňování nedostatků, pomáhání </a:t>
            </a:r>
            <a:r>
              <a:rPr lang="cs-CZ" sz="1800" dirty="0" smtClean="0"/>
              <a:t>si.</a:t>
            </a:r>
            <a:endParaRPr lang="cs-CZ" sz="1800" dirty="0"/>
          </a:p>
          <a:p>
            <a:pPr algn="just"/>
            <a:r>
              <a:rPr lang="cs-CZ" sz="1800" dirty="0"/>
              <a:t>Zlepšování díky výměně vzájemných znalostí a </a:t>
            </a:r>
            <a:r>
              <a:rPr lang="cs-CZ" sz="1800" dirty="0" smtClean="0"/>
              <a:t>zkušeností.</a:t>
            </a:r>
            <a:endParaRPr lang="cs-CZ" sz="1800" dirty="0"/>
          </a:p>
          <a:p>
            <a:pPr algn="just"/>
            <a:r>
              <a:rPr lang="cs-CZ" sz="1800" dirty="0"/>
              <a:t>Zvyšování výkonů díky </a:t>
            </a:r>
            <a:r>
              <a:rPr lang="cs-CZ" sz="1800" dirty="0" smtClean="0"/>
              <a:t>soutěživosti.</a:t>
            </a:r>
            <a:endParaRPr lang="cs-CZ" sz="1800" dirty="0"/>
          </a:p>
          <a:p>
            <a:pPr algn="just"/>
            <a:r>
              <a:rPr lang="cs-CZ" sz="1800" dirty="0"/>
              <a:t>Psychicky horší nedodat požadovaný úkol, když na člověka spoléhají </a:t>
            </a:r>
            <a:r>
              <a:rPr lang="cs-CZ" sz="1800" dirty="0" smtClean="0"/>
              <a:t>ostatní.</a:t>
            </a:r>
            <a:endParaRPr lang="cs-CZ" sz="1800" dirty="0"/>
          </a:p>
          <a:p>
            <a:pPr algn="just"/>
            <a:r>
              <a:rPr lang="cs-CZ" sz="1800" dirty="0"/>
              <a:t>Více hlav, více nápadů a úhlů </a:t>
            </a:r>
            <a:r>
              <a:rPr lang="cs-CZ" sz="1800" dirty="0" smtClean="0"/>
              <a:t>pohledu.</a:t>
            </a:r>
            <a:endParaRPr lang="cs-CZ" sz="1800" dirty="0"/>
          </a:p>
          <a:p>
            <a:pPr algn="just"/>
            <a:r>
              <a:rPr lang="cs-CZ" sz="1800" dirty="0"/>
              <a:t>Přenášení pozitivního přístupu na ostatní (nevýhody – negativního přístupu, demotivace</a:t>
            </a:r>
            <a:r>
              <a:rPr lang="cs-CZ" sz="1800" dirty="0" smtClean="0"/>
              <a:t>).</a:t>
            </a:r>
            <a:endParaRPr lang="cs-CZ" sz="1800" dirty="0"/>
          </a:p>
          <a:p>
            <a:pPr algn="just"/>
            <a:r>
              <a:rPr lang="cs-CZ" sz="1800" dirty="0"/>
              <a:t>Poznávání nových </a:t>
            </a:r>
            <a:r>
              <a:rPr lang="cs-CZ" sz="1800" dirty="0" smtClean="0"/>
              <a:t>lidí.</a:t>
            </a:r>
            <a:endParaRPr lang="cs-CZ" sz="1800" dirty="0"/>
          </a:p>
          <a:p>
            <a:pPr algn="just"/>
            <a:r>
              <a:rPr lang="cs-CZ" sz="1800" dirty="0"/>
              <a:t>Rozdělení povinností – zkrácení času a dělba </a:t>
            </a:r>
            <a:r>
              <a:rPr lang="cs-CZ" sz="1800" dirty="0" smtClean="0"/>
              <a:t>práce.</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Výhody týmové práce</a:t>
            </a:r>
            <a:endParaRPr lang="cs-CZ" dirty="0"/>
          </a:p>
        </p:txBody>
      </p:sp>
    </p:spTree>
    <p:extLst>
      <p:ext uri="{BB962C8B-B14F-4D97-AF65-F5344CB8AC3E}">
        <p14:creationId xmlns:p14="http://schemas.microsoft.com/office/powerpoint/2010/main" val="43732891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smtClean="0"/>
              <a:t>Výkon týmu může </a:t>
            </a:r>
            <a:r>
              <a:rPr lang="cs-CZ" sz="1700" dirty="0"/>
              <a:t>brzdit nebo ohrozit </a:t>
            </a:r>
            <a:r>
              <a:rPr lang="cs-CZ" sz="1700" dirty="0" smtClean="0"/>
              <a:t>člen týmu, </a:t>
            </a:r>
            <a:r>
              <a:rPr lang="cs-CZ" sz="1700" dirty="0"/>
              <a:t>pokud měl zadaný klíčový úkol, </a:t>
            </a:r>
            <a:r>
              <a:rPr lang="cs-CZ" sz="1700" dirty="0" smtClean="0"/>
              <a:t>a nesplnil jej.</a:t>
            </a:r>
            <a:endParaRPr lang="cs-CZ" sz="1700" dirty="0"/>
          </a:p>
          <a:p>
            <a:pPr algn="just"/>
            <a:r>
              <a:rPr lang="cs-CZ" sz="1700" dirty="0" smtClean="0"/>
              <a:t>Sdílení </a:t>
            </a:r>
            <a:r>
              <a:rPr lang="cs-CZ" sz="1700" dirty="0"/>
              <a:t>odpovědností, často za splnění odpovídají </a:t>
            </a:r>
            <a:r>
              <a:rPr lang="cs-CZ" sz="1700" dirty="0" smtClean="0"/>
              <a:t>všichni.</a:t>
            </a:r>
            <a:endParaRPr lang="cs-CZ" sz="1700" dirty="0"/>
          </a:p>
          <a:p>
            <a:pPr algn="just"/>
            <a:r>
              <a:rPr lang="cs-CZ" sz="1700" dirty="0"/>
              <a:t>Nižší motivace odvést výbornou práci, když si úspěch rozloží mezi </a:t>
            </a:r>
            <a:r>
              <a:rPr lang="cs-CZ" sz="1700" dirty="0" smtClean="0"/>
              <a:t>všechny.</a:t>
            </a:r>
            <a:endParaRPr lang="cs-CZ" sz="1700" dirty="0"/>
          </a:p>
          <a:p>
            <a:pPr algn="just"/>
            <a:r>
              <a:rPr lang="cs-CZ" sz="1700" dirty="0" smtClean="0"/>
              <a:t>Příliš </a:t>
            </a:r>
            <a:r>
              <a:rPr lang="cs-CZ" sz="1700" dirty="0"/>
              <a:t>velké týmy často náročné na vedení a přináší menší </a:t>
            </a:r>
            <a:r>
              <a:rPr lang="cs-CZ" sz="1700" dirty="0" smtClean="0"/>
              <a:t>výkonnost.</a:t>
            </a:r>
            <a:endParaRPr lang="cs-CZ" sz="1700" dirty="0"/>
          </a:p>
          <a:p>
            <a:pPr algn="just"/>
            <a:r>
              <a:rPr lang="cs-CZ" sz="1700" dirty="0"/>
              <a:t>Zahálení (i nechtěné) díky sociální vazbám – začneme si povídat a najednou je hodina </a:t>
            </a:r>
            <a:r>
              <a:rPr lang="cs-CZ" sz="1700" dirty="0" smtClean="0"/>
              <a:t>pryč.</a:t>
            </a:r>
            <a:endParaRPr lang="cs-CZ" sz="1700" dirty="0"/>
          </a:p>
          <a:p>
            <a:pPr algn="just"/>
            <a:r>
              <a:rPr lang="cs-CZ" sz="1700" dirty="0"/>
              <a:t>Rozpad týmu při povahově/osobnostně nevhodném složení – lidé spolu nedokáží </a:t>
            </a:r>
            <a:r>
              <a:rPr lang="cs-CZ" sz="1700" dirty="0" smtClean="0"/>
              <a:t>pracovat.</a:t>
            </a:r>
            <a:endParaRPr lang="cs-CZ" sz="1700" dirty="0"/>
          </a:p>
          <a:p>
            <a:pPr algn="just"/>
            <a:r>
              <a:rPr lang="cs-CZ" sz="1700" dirty="0"/>
              <a:t>Hrozí rozpad ale i při příliš vhodném složení – milostné vztahy – rozchod – problémy (pokud má tým delší trvání).</a:t>
            </a:r>
          </a:p>
          <a:p>
            <a:pPr algn="just"/>
            <a:r>
              <a:rPr lang="cs-CZ" sz="1700" dirty="0"/>
              <a:t>Potřeba neustálé komunikace – občas a s některými lidmi to může být </a:t>
            </a:r>
            <a:r>
              <a:rPr lang="cs-CZ" sz="1700" dirty="0" smtClean="0"/>
              <a:t>náročné.</a:t>
            </a:r>
            <a:endParaRPr lang="cs-CZ" sz="1700" dirty="0"/>
          </a:p>
          <a:p>
            <a:pPr algn="just"/>
            <a:r>
              <a:rPr lang="cs-CZ" sz="1700" dirty="0"/>
              <a:t>Některým lidem práce v týmu nemusí </a:t>
            </a:r>
            <a:r>
              <a:rPr lang="cs-CZ" sz="1700" dirty="0" smtClean="0"/>
              <a:t>vyhovovat.</a:t>
            </a:r>
            <a:endParaRPr lang="cs-CZ" sz="1700" dirty="0"/>
          </a:p>
          <a:p>
            <a:pPr algn="just"/>
            <a:endParaRPr lang="cs-CZ" sz="1700" dirty="0"/>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Nevýhody týmové práce</a:t>
            </a:r>
            <a:endParaRPr lang="cs-CZ" dirty="0"/>
          </a:p>
        </p:txBody>
      </p:sp>
    </p:spTree>
    <p:extLst>
      <p:ext uri="{BB962C8B-B14F-4D97-AF65-F5344CB8AC3E}">
        <p14:creationId xmlns:p14="http://schemas.microsoft.com/office/powerpoint/2010/main" val="87067751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Jedním z manažerských přístupů, který byl formulován už v polovině minulého století P. </a:t>
            </a:r>
            <a:r>
              <a:rPr lang="cs-CZ" sz="1800" dirty="0" err="1"/>
              <a:t>Druckerem</a:t>
            </a:r>
            <a:r>
              <a:rPr lang="cs-CZ" sz="1800" dirty="0"/>
              <a:t>, je Management by </a:t>
            </a:r>
            <a:r>
              <a:rPr lang="cs-CZ" sz="1800" dirty="0" err="1"/>
              <a:t>objectives</a:t>
            </a:r>
            <a:r>
              <a:rPr lang="cs-CZ" sz="1800" dirty="0"/>
              <a:t>, ve zkratce MBO, řízení podle cílů. </a:t>
            </a:r>
            <a:endParaRPr lang="cs-CZ" sz="1800" dirty="0" smtClean="0"/>
          </a:p>
          <a:p>
            <a:pPr lvl="0" algn="just"/>
            <a:r>
              <a:rPr lang="cs-CZ" sz="1800" dirty="0" smtClean="0"/>
              <a:t>Jedná </a:t>
            </a:r>
            <a:r>
              <a:rPr lang="cs-CZ" sz="1800" dirty="0"/>
              <a:t>se o zvláštní participativní přístup managementu, který se snaží spojit cíle organizace s výkonem a rozvojem jednotlivých zaměstnanců. </a:t>
            </a:r>
            <a:endParaRPr lang="cs-CZ" sz="1800" dirty="0" smtClean="0"/>
          </a:p>
          <a:p>
            <a:pPr lvl="0" algn="just"/>
            <a:r>
              <a:rPr lang="cs-CZ" sz="1800" dirty="0" smtClean="0"/>
              <a:t>Základem </a:t>
            </a:r>
            <a:r>
              <a:rPr lang="cs-CZ" sz="1800" dirty="0"/>
              <a:t>systému, jak říká samotný název tohoto přístupu, je řízení podle cílů. </a:t>
            </a:r>
            <a:endParaRPr lang="cs-CZ" sz="1800" dirty="0" smtClean="0"/>
          </a:p>
          <a:p>
            <a:pPr lvl="0" algn="just"/>
            <a:r>
              <a:rPr lang="cs-CZ" sz="1800" dirty="0" smtClean="0"/>
              <a:t>Základními </a:t>
            </a:r>
            <a:r>
              <a:rPr lang="cs-CZ" sz="1800" dirty="0"/>
              <a:t>prvky jsou: cíle a plány, účast jednotlivých manažerů na schvalování cílů a kritérií výkonu jednotlivých jednotek a průběžné posuzování a vyhodnocování výsledků.  </a:t>
            </a:r>
            <a:endParaRPr lang="cs-CZ" sz="1800" dirty="0" smtClean="0"/>
          </a:p>
          <a:p>
            <a:pPr lvl="0" algn="just"/>
            <a:r>
              <a:rPr lang="cs-CZ" sz="1800" dirty="0" smtClean="0"/>
              <a:t>Metoda </a:t>
            </a:r>
            <a:r>
              <a:rPr lang="cs-CZ" sz="1800" dirty="0"/>
              <a:t>MBO zvyšuje participaci zaměstnanců na řízení organizace, posiluje jejich motivaci a upevňuje přenášení cílů z vedení organizace na nižší stupně řízení.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by </a:t>
            </a:r>
            <a:r>
              <a:rPr lang="cs-CZ" dirty="0" err="1" smtClean="0"/>
              <a:t>Objectives</a:t>
            </a:r>
            <a:r>
              <a:rPr lang="cs-CZ" dirty="0" smtClean="0"/>
              <a:t> MBO I</a:t>
            </a:r>
            <a:endParaRPr lang="cs-CZ" dirty="0"/>
          </a:p>
        </p:txBody>
      </p:sp>
    </p:spTree>
    <p:extLst>
      <p:ext uri="{BB962C8B-B14F-4D97-AF65-F5344CB8AC3E}">
        <p14:creationId xmlns:p14="http://schemas.microsoft.com/office/powerpoint/2010/main" val="215514576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MBO představuje cyklus vzájemně propojených aktivit</a:t>
            </a:r>
            <a:r>
              <a:rPr lang="cs-CZ" sz="1800" dirty="0" smtClean="0"/>
              <a:t>.</a:t>
            </a:r>
          </a:p>
          <a:p>
            <a:pPr lvl="0" algn="just"/>
            <a:r>
              <a:rPr lang="cs-CZ" sz="1800" dirty="0"/>
              <a:t>K zajištění efektivity přístupu MBO je potřeba, aby byl spojen s efektivním a fungujícím systémem odměn a postup, který umožňuje zohlednit příspěvek a výkon na úrovni podřízených. </a:t>
            </a:r>
            <a:endParaRPr lang="cs-CZ" sz="1800" dirty="0" smtClean="0"/>
          </a:p>
          <a:p>
            <a:pPr lvl="0" algn="just"/>
            <a:r>
              <a:rPr lang="cs-CZ" sz="1800" dirty="0" smtClean="0"/>
              <a:t>Systém </a:t>
            </a:r>
            <a:r>
              <a:rPr lang="cs-CZ" sz="1800" dirty="0"/>
              <a:t>MBO znamená, že podřízeným je zadán konečný cíl, v podobě konečného úkolu a výsledků, jakých má být dosaženo. </a:t>
            </a:r>
            <a:endParaRPr lang="cs-CZ" sz="1800" dirty="0" smtClean="0"/>
          </a:p>
          <a:p>
            <a:pPr lvl="0" algn="just"/>
            <a:r>
              <a:rPr lang="cs-CZ" sz="1800" dirty="0" smtClean="0"/>
              <a:t>Stanovený </a:t>
            </a:r>
            <a:r>
              <a:rPr lang="cs-CZ" sz="1800" dirty="0"/>
              <a:t>cíl, resp. úkol, není vynucován, ale navrhován a schvalován ve spolupráci nadřízeného s podřízeným</a:t>
            </a:r>
            <a:r>
              <a:rPr lang="cs-CZ" sz="1800" dirty="0" smtClean="0"/>
              <a:t>.</a:t>
            </a:r>
          </a:p>
          <a:p>
            <a:pPr lvl="0" algn="just"/>
            <a:r>
              <a:rPr lang="cs-CZ" sz="1800" dirty="0"/>
              <a:t>Přístup MBO je velmi zajímavým přístupem, který je určen téměř pro všechny organizace a umožňuje aktivně zapojovat zaměstnance a podporovat jejich odpovědnost. Tím je také posilována loajalita zaměstnanců vůči organizaci.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by </a:t>
            </a:r>
            <a:r>
              <a:rPr lang="cs-CZ" dirty="0" err="1" smtClean="0"/>
              <a:t>Objectives</a:t>
            </a:r>
            <a:r>
              <a:rPr lang="cs-CZ" dirty="0" smtClean="0"/>
              <a:t> MBO II</a:t>
            </a:r>
            <a:endParaRPr lang="cs-CZ" dirty="0"/>
          </a:p>
        </p:txBody>
      </p:sp>
    </p:spTree>
    <p:extLst>
      <p:ext uri="{BB962C8B-B14F-4D97-AF65-F5344CB8AC3E}">
        <p14:creationId xmlns:p14="http://schemas.microsoft.com/office/powerpoint/2010/main" val="383921259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MBO jako cyklus aktivit</a:t>
            </a:r>
            <a:endParaRPr lang="cs-CZ" dirty="0"/>
          </a:p>
        </p:txBody>
      </p:sp>
      <p:sp>
        <p:nvSpPr>
          <p:cNvPr id="26" name="Ovál 25"/>
          <p:cNvSpPr/>
          <p:nvPr/>
        </p:nvSpPr>
        <p:spPr>
          <a:xfrm>
            <a:off x="1862137" y="1047750"/>
            <a:ext cx="5419725" cy="3048000"/>
          </a:xfrm>
          <a:prstGeom prst="ellipse">
            <a:avLst/>
          </a:prstGeom>
          <a:solidFill>
            <a:schemeClr val="bg1">
              <a:lumMod val="85000"/>
            </a:schemeClr>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cs-CZ"/>
          </a:p>
        </p:txBody>
      </p:sp>
      <p:sp>
        <p:nvSpPr>
          <p:cNvPr id="27" name="Ovál 26"/>
          <p:cNvSpPr/>
          <p:nvPr/>
        </p:nvSpPr>
        <p:spPr>
          <a:xfrm>
            <a:off x="3671886" y="839366"/>
            <a:ext cx="1800225" cy="100012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cs-CZ"/>
          </a:p>
        </p:txBody>
      </p:sp>
      <p:sp>
        <p:nvSpPr>
          <p:cNvPr id="28" name="Ovál 27"/>
          <p:cNvSpPr/>
          <p:nvPr/>
        </p:nvSpPr>
        <p:spPr>
          <a:xfrm>
            <a:off x="1475656" y="1638300"/>
            <a:ext cx="1562100" cy="93345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cs-CZ"/>
          </a:p>
        </p:txBody>
      </p:sp>
      <p:sp>
        <p:nvSpPr>
          <p:cNvPr id="30" name="Ovál 29"/>
          <p:cNvSpPr/>
          <p:nvPr/>
        </p:nvSpPr>
        <p:spPr>
          <a:xfrm>
            <a:off x="1880642" y="3138067"/>
            <a:ext cx="1638300" cy="112395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cs-CZ"/>
          </a:p>
        </p:txBody>
      </p:sp>
      <p:sp>
        <p:nvSpPr>
          <p:cNvPr id="31" name="Ovál 30"/>
          <p:cNvSpPr/>
          <p:nvPr/>
        </p:nvSpPr>
        <p:spPr>
          <a:xfrm>
            <a:off x="3780084" y="3515928"/>
            <a:ext cx="1666875" cy="106468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cs-CZ"/>
          </a:p>
        </p:txBody>
      </p:sp>
      <p:sp>
        <p:nvSpPr>
          <p:cNvPr id="32" name="Ovál 31"/>
          <p:cNvSpPr/>
          <p:nvPr/>
        </p:nvSpPr>
        <p:spPr>
          <a:xfrm>
            <a:off x="5756151" y="2987290"/>
            <a:ext cx="1628775" cy="105727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cs-CZ"/>
          </a:p>
        </p:txBody>
      </p:sp>
      <p:sp>
        <p:nvSpPr>
          <p:cNvPr id="33" name="Ovál 32"/>
          <p:cNvSpPr/>
          <p:nvPr/>
        </p:nvSpPr>
        <p:spPr>
          <a:xfrm>
            <a:off x="6113593" y="1307876"/>
            <a:ext cx="1733550" cy="105727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cs-CZ"/>
          </a:p>
        </p:txBody>
      </p:sp>
      <p:sp>
        <p:nvSpPr>
          <p:cNvPr id="34" name="Ovál 33"/>
          <p:cNvSpPr/>
          <p:nvPr/>
        </p:nvSpPr>
        <p:spPr>
          <a:xfrm>
            <a:off x="3662362" y="2076450"/>
            <a:ext cx="1819275" cy="990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cs-CZ"/>
          </a:p>
        </p:txBody>
      </p:sp>
      <p:cxnSp>
        <p:nvCxnSpPr>
          <p:cNvPr id="35" name="Přímá spojnice se šipkou 34"/>
          <p:cNvCxnSpPr/>
          <p:nvPr/>
        </p:nvCxnSpPr>
        <p:spPr>
          <a:xfrm flipV="1">
            <a:off x="3274404" y="2868191"/>
            <a:ext cx="466725" cy="361950"/>
          </a:xfrm>
          <a:prstGeom prst="straightConnector1">
            <a:avLst/>
          </a:prstGeom>
          <a:ln w="9525" cap="flat" cmpd="sng" algn="ctr">
            <a:solidFill>
              <a:schemeClr val="dk1"/>
            </a:solidFill>
            <a:prstDash val="dash"/>
            <a:round/>
            <a:headEnd type="triangle" w="med" len="med"/>
            <a:tailEnd type="triangle" w="med" len="med"/>
          </a:ln>
        </p:spPr>
        <p:style>
          <a:lnRef idx="0">
            <a:scrgbClr r="0" g="0" b="0"/>
          </a:lnRef>
          <a:fillRef idx="0">
            <a:scrgbClr r="0" g="0" b="0"/>
          </a:fillRef>
          <a:effectRef idx="0">
            <a:scrgbClr r="0" g="0" b="0"/>
          </a:effectRef>
          <a:fontRef idx="minor">
            <a:schemeClr val="tx1"/>
          </a:fontRef>
        </p:style>
      </p:cxnSp>
      <p:cxnSp>
        <p:nvCxnSpPr>
          <p:cNvPr id="36" name="Přímá spojnice se šipkou 35"/>
          <p:cNvCxnSpPr/>
          <p:nvPr/>
        </p:nvCxnSpPr>
        <p:spPr>
          <a:xfrm>
            <a:off x="4521690" y="3116462"/>
            <a:ext cx="9525" cy="34290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37" name="Přímá spojnice se šipkou 36"/>
          <p:cNvCxnSpPr/>
          <p:nvPr/>
        </p:nvCxnSpPr>
        <p:spPr>
          <a:xfrm flipH="1" flipV="1">
            <a:off x="5446959" y="2736599"/>
            <a:ext cx="476250" cy="381000"/>
          </a:xfrm>
          <a:prstGeom prst="straightConnector1">
            <a:avLst/>
          </a:prstGeom>
          <a:ln>
            <a:prstDash val="dash"/>
            <a:headEnd type="triangle"/>
            <a:tailEnd type="triangle"/>
          </a:ln>
        </p:spPr>
        <p:style>
          <a:lnRef idx="1">
            <a:schemeClr val="dk1"/>
          </a:lnRef>
          <a:fillRef idx="0">
            <a:schemeClr val="dk1"/>
          </a:fillRef>
          <a:effectRef idx="0">
            <a:schemeClr val="dk1"/>
          </a:effectRef>
          <a:fontRef idx="minor">
            <a:schemeClr val="tx1"/>
          </a:fontRef>
        </p:style>
      </p:cxnSp>
      <p:sp>
        <p:nvSpPr>
          <p:cNvPr id="38" name="Textové pole 71"/>
          <p:cNvSpPr txBox="1"/>
          <p:nvPr/>
        </p:nvSpPr>
        <p:spPr>
          <a:xfrm>
            <a:off x="3935477" y="1047750"/>
            <a:ext cx="1238250" cy="43815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Bef>
                <a:spcPts val="425"/>
              </a:spcBef>
              <a:spcAft>
                <a:spcPts val="1000"/>
              </a:spcAft>
            </a:pPr>
            <a:r>
              <a:rPr lang="cs-CZ"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vyjasnění organizačních cílů a úkolů</a:t>
            </a:r>
          </a:p>
        </p:txBody>
      </p:sp>
      <p:sp>
        <p:nvSpPr>
          <p:cNvPr id="39" name="Textové pole 70"/>
          <p:cNvSpPr txBox="1"/>
          <p:nvPr/>
        </p:nvSpPr>
        <p:spPr>
          <a:xfrm>
            <a:off x="1675681" y="1836513"/>
            <a:ext cx="1162050" cy="47625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Bef>
                <a:spcPts val="425"/>
              </a:spcBef>
              <a:spcAft>
                <a:spcPts val="1000"/>
              </a:spcAft>
            </a:pPr>
            <a:r>
              <a:rPr lang="cs-CZ"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kontrola výkonu organizace</a:t>
            </a:r>
          </a:p>
        </p:txBody>
      </p:sp>
      <p:sp>
        <p:nvSpPr>
          <p:cNvPr id="40" name="Textové pole 74"/>
          <p:cNvSpPr txBox="1"/>
          <p:nvPr/>
        </p:nvSpPr>
        <p:spPr>
          <a:xfrm>
            <a:off x="2121879" y="3287912"/>
            <a:ext cx="1152525" cy="600075"/>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Bef>
                <a:spcPts val="425"/>
              </a:spcBef>
              <a:spcAft>
                <a:spcPts val="1000"/>
              </a:spcAft>
            </a:pPr>
            <a:r>
              <a:rPr lang="cs-CZ"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monitorovací a kontrolní systém, vč. sebehodnocení</a:t>
            </a:r>
          </a:p>
        </p:txBody>
      </p:sp>
      <p:sp>
        <p:nvSpPr>
          <p:cNvPr id="41" name="Textové pole 73"/>
          <p:cNvSpPr txBox="1"/>
          <p:nvPr/>
        </p:nvSpPr>
        <p:spPr>
          <a:xfrm>
            <a:off x="3981147" y="2227830"/>
            <a:ext cx="1219200" cy="466725"/>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Bef>
                <a:spcPts val="425"/>
              </a:spcBef>
              <a:spcAft>
                <a:spcPts val="1000"/>
              </a:spcAft>
            </a:pPr>
            <a:r>
              <a:rPr lang="cs-CZ"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úprava cílů a úkolů podřízených</a:t>
            </a:r>
          </a:p>
        </p:txBody>
      </p:sp>
      <p:sp>
        <p:nvSpPr>
          <p:cNvPr id="42" name="Textové pole 75"/>
          <p:cNvSpPr txBox="1"/>
          <p:nvPr/>
        </p:nvSpPr>
        <p:spPr>
          <a:xfrm>
            <a:off x="4054105" y="3647055"/>
            <a:ext cx="1104900" cy="600075"/>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Bef>
                <a:spcPts val="425"/>
              </a:spcBef>
              <a:spcAft>
                <a:spcPts val="1000"/>
              </a:spcAft>
            </a:pPr>
            <a:r>
              <a:rPr lang="cs-CZ"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odsouhlasení plánů na zlepšení výkonu</a:t>
            </a:r>
          </a:p>
        </p:txBody>
      </p:sp>
      <p:sp>
        <p:nvSpPr>
          <p:cNvPr id="43" name="Textové pole 76"/>
          <p:cNvSpPr txBox="1"/>
          <p:nvPr/>
        </p:nvSpPr>
        <p:spPr>
          <a:xfrm>
            <a:off x="5932352" y="3208905"/>
            <a:ext cx="1228725" cy="43815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Bef>
                <a:spcPts val="425"/>
              </a:spcBef>
              <a:spcAft>
                <a:spcPts val="1000"/>
              </a:spcAft>
            </a:pPr>
            <a:r>
              <a:rPr lang="cs-CZ"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odsouhlasení cílů a úkolů pro podřízené</a:t>
            </a:r>
          </a:p>
        </p:txBody>
      </p:sp>
      <p:sp>
        <p:nvSpPr>
          <p:cNvPr id="44" name="Textové pole 72"/>
          <p:cNvSpPr txBox="1"/>
          <p:nvPr/>
        </p:nvSpPr>
        <p:spPr>
          <a:xfrm>
            <a:off x="6346955" y="1466877"/>
            <a:ext cx="1266825" cy="64770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Bef>
                <a:spcPts val="425"/>
              </a:spcBef>
              <a:spcAft>
                <a:spcPts val="1000"/>
              </a:spcAft>
            </a:pPr>
            <a:r>
              <a:rPr lang="cs-CZ"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posouzení a vytvoření organizační struktury</a:t>
            </a:r>
          </a:p>
        </p:txBody>
      </p:sp>
    </p:spTree>
    <p:extLst>
      <p:ext uri="{BB962C8B-B14F-4D97-AF65-F5344CB8AC3E}">
        <p14:creationId xmlns:p14="http://schemas.microsoft.com/office/powerpoint/2010/main" val="28475165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V tomto pojetí je management spojován s lidským faktorem. Blažek (2014) hovoří o tzv. personifikaci pojmu management. </a:t>
            </a:r>
            <a:endParaRPr lang="cs-CZ" sz="1800" dirty="0" smtClean="0"/>
          </a:p>
          <a:p>
            <a:pPr algn="just"/>
            <a:r>
              <a:rPr lang="cs-CZ" sz="1800" dirty="0" smtClean="0"/>
              <a:t>Management </a:t>
            </a:r>
            <a:r>
              <a:rPr lang="cs-CZ" sz="1800" dirty="0"/>
              <a:t>je vnímán jako skupina pracovníků, vedoucích pracovníků - manažerů, kteří jsou realizátoři managementu a mají za úkol řídit danou organizaci. </a:t>
            </a:r>
            <a:endParaRPr lang="cs-CZ" sz="1800" dirty="0" smtClean="0"/>
          </a:p>
          <a:p>
            <a:pPr algn="just"/>
            <a:r>
              <a:rPr lang="cs-CZ" sz="1800" dirty="0" smtClean="0"/>
              <a:t>Manažer </a:t>
            </a:r>
            <a:r>
              <a:rPr lang="cs-CZ" sz="1800" dirty="0"/>
              <a:t>je klíčovou osobou v organizaci, jelikož nese odpovědnost za úspěšnost organizace v podnikatelském prostředí. </a:t>
            </a:r>
            <a:r>
              <a:rPr lang="cs-CZ" sz="1800" dirty="0" smtClean="0"/>
              <a:t>V</a:t>
            </a:r>
            <a:r>
              <a:rPr lang="cs-CZ" sz="1800" dirty="0"/>
              <a:t> malých organizacích splývá role manažera s rolí vlastníka. S růstem organizací dochází k oddělování manažera a vlastníka. Manažer se tak stává prostředníkem mezi výkonnými zaměstnanci a vlastníky </a:t>
            </a:r>
            <a:r>
              <a:rPr lang="cs-CZ" sz="1800" dirty="0" smtClean="0"/>
              <a:t>organizace.</a:t>
            </a:r>
          </a:p>
          <a:p>
            <a:pPr algn="just"/>
            <a:r>
              <a:rPr lang="cs-CZ" sz="1800" dirty="0"/>
              <a:t>Podle </a:t>
            </a:r>
            <a:r>
              <a:rPr lang="cs-CZ" sz="1800" dirty="0" err="1"/>
              <a:t>Druckera</a:t>
            </a:r>
            <a:r>
              <a:rPr lang="cs-CZ" sz="1800" dirty="0"/>
              <a:t> je manažer považován za osobu, která odpovídá za plánování, realizaci a kontrolu. </a:t>
            </a:r>
            <a:endParaRPr lang="cs-CZ" sz="1800" dirty="0" smtClean="0"/>
          </a:p>
          <a:p>
            <a:pPr algn="just"/>
            <a:r>
              <a:rPr lang="cs-CZ" sz="1800" dirty="0" smtClean="0"/>
              <a:t>Lojd </a:t>
            </a:r>
            <a:r>
              <a:rPr lang="cs-CZ" sz="1800" dirty="0"/>
              <a:t>(2011, s. 10) považuje manažera za člověka, který dosahuje stanovených cílů s lidmi a prostřednictvím nich.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jako skupina řídících pracovníků</a:t>
            </a:r>
            <a:endParaRPr lang="cs-CZ" dirty="0"/>
          </a:p>
        </p:txBody>
      </p:sp>
    </p:spTree>
    <p:extLst>
      <p:ext uri="{BB962C8B-B14F-4D97-AF65-F5344CB8AC3E}">
        <p14:creationId xmlns:p14="http://schemas.microsoft.com/office/powerpoint/2010/main" val="350371988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K tomu, aby byl program MBO úspěšné, tak vyžaduje tyto </a:t>
            </a:r>
            <a:r>
              <a:rPr lang="cs-CZ" sz="1800" dirty="0" smtClean="0"/>
              <a:t>předpoklady:</a:t>
            </a:r>
            <a:endParaRPr lang="cs-CZ" sz="1800" dirty="0"/>
          </a:p>
          <a:p>
            <a:pPr lvl="0" algn="just"/>
            <a:r>
              <a:rPr lang="cs-CZ" sz="1800" dirty="0"/>
              <a:t>angažovanost a aktivitní podpora top managementu;</a:t>
            </a:r>
          </a:p>
          <a:p>
            <a:pPr lvl="0" algn="just"/>
            <a:r>
              <a:rPr lang="cs-CZ" sz="1800" dirty="0"/>
              <a:t>dohled odborníka na chod systému a porozumění všech zaměstnanců;</a:t>
            </a:r>
          </a:p>
          <a:p>
            <a:pPr lvl="0" algn="just"/>
            <a:r>
              <a:rPr lang="cs-CZ" sz="1800" dirty="0"/>
              <a:t>pozornost určená klíčovým úkolům, směrným číslům a standardům výkonu;</a:t>
            </a:r>
          </a:p>
          <a:p>
            <a:pPr lvl="0" algn="just"/>
            <a:r>
              <a:rPr lang="cs-CZ" sz="1800" dirty="0"/>
              <a:t>cíle pro organizaci výnosné, jasně definované, reálně dosažitelné a schopné zaměření;</a:t>
            </a:r>
          </a:p>
          <a:p>
            <a:pPr lvl="0" algn="just"/>
            <a:r>
              <a:rPr lang="cs-CZ" sz="1800" dirty="0"/>
              <a:t>skutečnou účast zaměstnanců na schvalování cílů a úkolů;</a:t>
            </a:r>
          </a:p>
          <a:p>
            <a:pPr lvl="0" algn="just"/>
            <a:r>
              <a:rPr lang="cs-CZ" sz="1800" dirty="0"/>
              <a:t>naladění a zájem ze strany zaměstnanců a efektivní týmová práce;</a:t>
            </a:r>
          </a:p>
          <a:p>
            <a:pPr lvl="0" algn="just"/>
            <a:r>
              <a:rPr lang="cs-CZ" sz="1800" dirty="0"/>
              <a:t>vyhýbat se nadměrnému množství kancelářských prací a zvyklostem vedoucí k mechanickému přístupu;</a:t>
            </a:r>
          </a:p>
          <a:p>
            <a:pPr algn="just"/>
            <a:r>
              <a:rPr lang="cs-CZ" sz="1800" dirty="0"/>
              <a:t>udržování hybné síly systému</a:t>
            </a:r>
            <a:r>
              <a:rPr lang="cs-CZ" sz="1800" dirty="0" smtClean="0"/>
              <a:t>.</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Předpoklady úspěšného programu MBO </a:t>
            </a:r>
            <a:endParaRPr lang="cs-CZ" dirty="0"/>
          </a:p>
        </p:txBody>
      </p:sp>
    </p:spTree>
    <p:extLst>
      <p:ext uri="{BB962C8B-B14F-4D97-AF65-F5344CB8AC3E}">
        <p14:creationId xmlns:p14="http://schemas.microsoft.com/office/powerpoint/2010/main" val="370911951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b="1" dirty="0"/>
              <a:t>Konflikt</a:t>
            </a:r>
            <a:r>
              <a:rPr lang="cs-CZ" sz="2000" dirty="0"/>
              <a:t> – rozpor, neshoda, nesouhlas, srážka názorů</a:t>
            </a:r>
          </a:p>
          <a:p>
            <a:pPr>
              <a:buNone/>
            </a:pPr>
            <a:endParaRPr lang="cs-CZ" sz="2000" dirty="0"/>
          </a:p>
          <a:p>
            <a:r>
              <a:rPr lang="cs-CZ" sz="2000" b="1" dirty="0"/>
              <a:t>Přístupy ke konfliktům</a:t>
            </a:r>
          </a:p>
          <a:p>
            <a:pPr lvl="1"/>
            <a:r>
              <a:rPr lang="cs-CZ" sz="2000" dirty="0"/>
              <a:t>tradiční přístup</a:t>
            </a:r>
          </a:p>
          <a:p>
            <a:pPr lvl="1"/>
            <a:r>
              <a:rPr lang="cs-CZ" sz="2000" dirty="0"/>
              <a:t>pluralistický přístup</a:t>
            </a:r>
          </a:p>
          <a:p>
            <a:endParaRPr lang="cs-CZ" sz="2000" dirty="0"/>
          </a:p>
          <a:p>
            <a:r>
              <a:rPr lang="cs-CZ" sz="2000" b="1" dirty="0"/>
              <a:t>Kritéria dělení konfliktů</a:t>
            </a:r>
          </a:p>
          <a:p>
            <a:pPr lvl="1"/>
            <a:r>
              <a:rPr lang="cs-CZ" sz="2000" dirty="0"/>
              <a:t>Časové hledisko</a:t>
            </a:r>
          </a:p>
          <a:p>
            <a:pPr lvl="1"/>
            <a:r>
              <a:rPr lang="cs-CZ" sz="2000" dirty="0"/>
              <a:t>Hledisko počtu účastníků v konfliktu</a:t>
            </a:r>
          </a:p>
          <a:p>
            <a:pPr lvl="1"/>
            <a:r>
              <a:rPr lang="cs-CZ" sz="2000" dirty="0"/>
              <a:t>Hledisko prostředí</a:t>
            </a:r>
          </a:p>
          <a:p>
            <a:pPr lvl="1"/>
            <a:r>
              <a:rPr lang="cs-CZ" sz="2000" dirty="0"/>
              <a:t>Podle jejich psychologické charakteristiky</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Konflikt</a:t>
            </a:r>
          </a:p>
        </p:txBody>
      </p:sp>
    </p:spTree>
    <p:extLst>
      <p:ext uri="{BB962C8B-B14F-4D97-AF65-F5344CB8AC3E}">
        <p14:creationId xmlns:p14="http://schemas.microsoft.com/office/powerpoint/2010/main" val="2761576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55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Záměrně </a:t>
            </a:r>
          </a:p>
          <a:p>
            <a:r>
              <a:rPr lang="cs-CZ" sz="2000" dirty="0"/>
              <a:t>Náhodně</a:t>
            </a:r>
          </a:p>
          <a:p>
            <a:r>
              <a:rPr lang="cs-CZ" sz="2000" dirty="0"/>
              <a:t>Mimořádně</a:t>
            </a:r>
          </a:p>
          <a:p>
            <a:endParaRPr lang="cs-CZ" sz="2000" dirty="0"/>
          </a:p>
          <a:p>
            <a:r>
              <a:rPr lang="cs-CZ" sz="2000" b="1" dirty="0"/>
              <a:t>Vývoj konfliktu, etapy:</a:t>
            </a:r>
          </a:p>
          <a:p>
            <a:pPr marL="850392" lvl="1" indent="-457200">
              <a:buFont typeface="+mj-lt"/>
              <a:buAutoNum type="arabicPeriod"/>
            </a:pPr>
            <a:r>
              <a:rPr lang="cs-CZ" sz="2000" dirty="0"/>
              <a:t>Vzplanutí</a:t>
            </a:r>
          </a:p>
          <a:p>
            <a:pPr marL="850392" lvl="1" indent="-457200">
              <a:buFont typeface="+mj-lt"/>
              <a:buAutoNum type="arabicPeriod"/>
            </a:pPr>
            <a:r>
              <a:rPr lang="cs-CZ" sz="2000" dirty="0"/>
              <a:t>Eskalace</a:t>
            </a:r>
          </a:p>
          <a:p>
            <a:pPr marL="850392" lvl="1" indent="-457200">
              <a:buFont typeface="+mj-lt"/>
              <a:buAutoNum type="arabicPeriod"/>
            </a:pPr>
            <a:r>
              <a:rPr lang="cs-CZ" sz="2000" dirty="0"/>
              <a:t>Vrchol</a:t>
            </a:r>
          </a:p>
          <a:p>
            <a:pPr marL="850392" lvl="1" indent="-457200">
              <a:buFont typeface="+mj-lt"/>
              <a:buAutoNum type="arabicPeriod"/>
            </a:pPr>
            <a:r>
              <a:rPr lang="cs-CZ" sz="2000" dirty="0"/>
              <a:t>Řešení</a:t>
            </a:r>
          </a:p>
          <a:p>
            <a:pPr marL="850392" lvl="1" indent="-457200">
              <a:buFont typeface="+mj-lt"/>
              <a:buAutoNum type="arabicPeriod"/>
            </a:pPr>
            <a:r>
              <a:rPr lang="cs-CZ" sz="2000" dirty="0"/>
              <a:t>Stav po konfliktu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Okolnosti vzniku konfliktu</a:t>
            </a:r>
          </a:p>
        </p:txBody>
      </p:sp>
    </p:spTree>
    <p:extLst>
      <p:ext uri="{BB962C8B-B14F-4D97-AF65-F5344CB8AC3E}">
        <p14:creationId xmlns:p14="http://schemas.microsoft.com/office/powerpoint/2010/main" val="1997084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9470" y="683002"/>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400" dirty="0"/>
              <a:t>zájem o ostatní – zájem o sebe</a:t>
            </a:r>
          </a:p>
          <a:p>
            <a:pPr>
              <a:buNone/>
            </a:pPr>
            <a:endParaRPr lang="cs-CZ" sz="2400" dirty="0"/>
          </a:p>
          <a:p>
            <a:r>
              <a:rPr lang="cs-CZ" sz="2400" dirty="0"/>
              <a:t>poslušný (uhlazování)</a:t>
            </a:r>
          </a:p>
          <a:p>
            <a:r>
              <a:rPr lang="cs-CZ" sz="2400" dirty="0"/>
              <a:t>integrující (řešení problémů)</a:t>
            </a:r>
          </a:p>
          <a:p>
            <a:r>
              <a:rPr lang="cs-CZ" sz="2400" dirty="0"/>
              <a:t>vyhýbavý</a:t>
            </a:r>
          </a:p>
          <a:p>
            <a:r>
              <a:rPr lang="cs-CZ" sz="2400" dirty="0"/>
              <a:t>dominující (přinucení)</a:t>
            </a:r>
          </a:p>
          <a:p>
            <a:r>
              <a:rPr lang="cs-CZ" sz="2400" dirty="0"/>
              <a:t>kompromisní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Styly řešení konfliktů</a:t>
            </a:r>
          </a:p>
        </p:txBody>
      </p:sp>
    </p:spTree>
    <p:extLst>
      <p:ext uri="{BB962C8B-B14F-4D97-AF65-F5344CB8AC3E}">
        <p14:creationId xmlns:p14="http://schemas.microsoft.com/office/powerpoint/2010/main" val="77816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400" dirty="0"/>
              <a:t>Nadhled – velkorysost, trpělivost, pochopení</a:t>
            </a:r>
          </a:p>
          <a:p>
            <a:r>
              <a:rPr lang="cs-CZ" sz="2400" dirty="0"/>
              <a:t>Příprava – na vlastní postup řešení konfliktu, na reakce a argumenty protistrany</a:t>
            </a:r>
          </a:p>
          <a:p>
            <a:r>
              <a:rPr lang="cs-CZ" sz="2400" dirty="0"/>
              <a:t>Prevence – znalost lidí, znalost postupů řešení konfliktu</a:t>
            </a:r>
          </a:p>
          <a:p>
            <a:r>
              <a:rPr lang="cs-CZ" sz="2400" dirty="0"/>
              <a:t>Čas – krátkodobé řešení, dlouhodobé řešení</a:t>
            </a:r>
          </a:p>
          <a:p>
            <a:pPr algn="just"/>
            <a:endParaRPr lang="cs-CZ" sz="24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472608" cy="507703"/>
          </a:xfrm>
        </p:spPr>
        <p:txBody>
          <a:bodyPr/>
          <a:lstStyle/>
          <a:p>
            <a:r>
              <a:rPr lang="cs-CZ" dirty="0"/>
              <a:t>Řešení konfliktní situace</a:t>
            </a:r>
          </a:p>
        </p:txBody>
      </p:sp>
    </p:spTree>
    <p:extLst>
      <p:ext uri="{BB962C8B-B14F-4D97-AF65-F5344CB8AC3E}">
        <p14:creationId xmlns:p14="http://schemas.microsoft.com/office/powerpoint/2010/main" val="3512006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400" dirty="0"/>
              <a:t>Nátlak</a:t>
            </a:r>
          </a:p>
          <a:p>
            <a:r>
              <a:rPr lang="cs-CZ" sz="2400" dirty="0"/>
              <a:t>Kompromis</a:t>
            </a:r>
          </a:p>
          <a:p>
            <a:r>
              <a:rPr lang="cs-CZ" sz="2400" dirty="0"/>
              <a:t>Přizpůsobení se situaci</a:t>
            </a:r>
          </a:p>
          <a:p>
            <a:r>
              <a:rPr lang="cs-CZ" sz="2400" dirty="0"/>
              <a:t>Odsunout řešení problému</a:t>
            </a:r>
          </a:p>
          <a:p>
            <a:r>
              <a:rPr lang="cs-CZ" sz="2400" dirty="0"/>
              <a:t>Řešení formou spolupráce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Přístupy ke konfliktu</a:t>
            </a:r>
          </a:p>
        </p:txBody>
      </p:sp>
    </p:spTree>
    <p:extLst>
      <p:ext uri="{BB962C8B-B14F-4D97-AF65-F5344CB8AC3E}">
        <p14:creationId xmlns:p14="http://schemas.microsoft.com/office/powerpoint/2010/main" val="2443915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400" dirty="0"/>
              <a:t>Veřejné schůze</a:t>
            </a:r>
          </a:p>
          <a:p>
            <a:r>
              <a:rPr lang="cs-CZ" sz="2400" dirty="0"/>
              <a:t>Interní porady</a:t>
            </a:r>
          </a:p>
          <a:p>
            <a:pPr lvl="1"/>
            <a:r>
              <a:rPr lang="cs-CZ" sz="2400" dirty="0"/>
              <a:t>Periodické</a:t>
            </a:r>
          </a:p>
          <a:p>
            <a:pPr lvl="1"/>
            <a:r>
              <a:rPr lang="cs-CZ" sz="2400" dirty="0"/>
              <a:t>Informativní</a:t>
            </a:r>
          </a:p>
          <a:p>
            <a:pPr lvl="1"/>
            <a:r>
              <a:rPr lang="cs-CZ" sz="2400" dirty="0"/>
              <a:t>Koordinační</a:t>
            </a:r>
          </a:p>
          <a:p>
            <a:pPr lvl="1"/>
            <a:r>
              <a:rPr lang="cs-CZ" sz="2400" dirty="0"/>
              <a:t>Řešitelské inovativní</a:t>
            </a:r>
          </a:p>
          <a:p>
            <a:pPr lvl="1"/>
            <a:r>
              <a:rPr lang="cs-CZ" sz="2400" dirty="0"/>
              <a:t>Řešitelské problémové</a:t>
            </a:r>
          </a:p>
          <a:p>
            <a:pPr lvl="1"/>
            <a:r>
              <a:rPr lang="cs-CZ" sz="2400" dirty="0"/>
              <a:t>Rozhodovací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Typy porad</a:t>
            </a:r>
          </a:p>
        </p:txBody>
      </p:sp>
    </p:spTree>
    <p:extLst>
      <p:ext uri="{BB962C8B-B14F-4D97-AF65-F5344CB8AC3E}">
        <p14:creationId xmlns:p14="http://schemas.microsoft.com/office/powerpoint/2010/main" val="340329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350" indent="-514350">
              <a:buFont typeface="+mj-lt"/>
              <a:buAutoNum type="arabicPeriod"/>
            </a:pPr>
            <a:r>
              <a:rPr lang="cs-CZ" sz="2000" b="1" dirty="0"/>
              <a:t>Příprava porady</a:t>
            </a:r>
          </a:p>
          <a:p>
            <a:pPr marL="880110" lvl="1" indent="-514350"/>
            <a:r>
              <a:rPr lang="cs-CZ" sz="2000" dirty="0"/>
              <a:t>Stanovení důvodu</a:t>
            </a:r>
          </a:p>
          <a:p>
            <a:pPr marL="880110" lvl="1" indent="-514350"/>
            <a:r>
              <a:rPr lang="cs-CZ" sz="2000" dirty="0"/>
              <a:t>Program porady</a:t>
            </a:r>
          </a:p>
          <a:p>
            <a:pPr marL="880110" lvl="1" indent="-514350"/>
            <a:r>
              <a:rPr lang="cs-CZ" sz="2000" dirty="0"/>
              <a:t>Výběr osob na poradu</a:t>
            </a:r>
          </a:p>
          <a:p>
            <a:pPr marL="880110" lvl="1" indent="-514350"/>
            <a:r>
              <a:rPr lang="cs-CZ" sz="2000" dirty="0"/>
              <a:t>Volba místnosti</a:t>
            </a:r>
          </a:p>
          <a:p>
            <a:pPr marL="514350" indent="-514350">
              <a:buFont typeface="+mj-lt"/>
              <a:buAutoNum type="arabicPeriod"/>
            </a:pPr>
            <a:r>
              <a:rPr lang="cs-CZ" sz="2000" b="1" dirty="0"/>
              <a:t>Konání porady</a:t>
            </a:r>
          </a:p>
          <a:p>
            <a:pPr marL="880110" lvl="1" indent="-514350"/>
            <a:r>
              <a:rPr lang="cs-CZ" sz="2000" dirty="0"/>
              <a:t>Typy účastníků porady – hádavý, pozitivní, vševědoucí, upovídaný, bázlivý, nepřístupný, nezúčastněný, věčný tazatel</a:t>
            </a:r>
          </a:p>
          <a:p>
            <a:pPr marL="514350" indent="-514350">
              <a:buFont typeface="+mj-lt"/>
              <a:buAutoNum type="arabicPeriod"/>
            </a:pPr>
            <a:r>
              <a:rPr lang="cs-CZ" sz="2000" b="1" dirty="0"/>
              <a:t>Činnosti po poradě</a:t>
            </a:r>
          </a:p>
          <a:p>
            <a:pPr marL="450850" lvl="1" indent="-85725">
              <a:buNone/>
            </a:pPr>
            <a:r>
              <a:rPr lang="cs-CZ" sz="2000" dirty="0"/>
              <a:t>„Nejhorší chybou je neudělat z porady žádný zápis. Druhou horší chybou je udělat špatný zápis.“ (Mackenzie)</a:t>
            </a:r>
          </a:p>
          <a:p>
            <a:pPr algn="just"/>
            <a:endParaRPr lang="pl-PL"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Fáze porady</a:t>
            </a:r>
          </a:p>
        </p:txBody>
      </p:sp>
    </p:spTree>
    <p:extLst>
      <p:ext uri="{BB962C8B-B14F-4D97-AF65-F5344CB8AC3E}">
        <p14:creationId xmlns:p14="http://schemas.microsoft.com/office/powerpoint/2010/main" val="2593767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400" dirty="0"/>
              <a:t>Pozdní začátky porad – pozdní příchody účastníků</a:t>
            </a:r>
          </a:p>
          <a:p>
            <a:r>
              <a:rPr lang="cs-CZ" sz="2400" dirty="0"/>
              <a:t>Diskuse bez řádu, struktury a kontroly</a:t>
            </a:r>
          </a:p>
          <a:p>
            <a:r>
              <a:rPr lang="cs-CZ" sz="2400" dirty="0"/>
              <a:t>Odchody z jednání kvůli telefonátům</a:t>
            </a:r>
          </a:p>
          <a:p>
            <a:r>
              <a:rPr lang="cs-CZ" sz="2400" dirty="0"/>
              <a:t>Zvonící telefony, spánek, soukromé hovory, skákání do řeči, čtení atd.</a:t>
            </a:r>
          </a:p>
          <a:p>
            <a:r>
              <a:rPr lang="cs-CZ" sz="2400" dirty="0"/>
              <a:t>Nedává se prostor všem účastníkům porady</a:t>
            </a:r>
          </a:p>
          <a:p>
            <a:r>
              <a:rPr lang="cs-CZ" sz="2400" dirty="0"/>
              <a:t>Neprovedení shrnutí porady</a:t>
            </a:r>
          </a:p>
          <a:p>
            <a:pPr algn="just"/>
            <a:endParaRPr lang="cs-CZ" sz="2400" dirty="0"/>
          </a:p>
          <a:p>
            <a:pPr algn="just"/>
            <a:endParaRPr lang="cs-CZ" sz="2400" dirty="0"/>
          </a:p>
          <a:p>
            <a:pPr algn="just"/>
            <a:endParaRPr lang="cs-CZ" sz="2400" dirty="0"/>
          </a:p>
          <a:p>
            <a:pPr algn="just"/>
            <a:endParaRPr lang="cs-CZ" sz="2400" dirty="0"/>
          </a:p>
          <a:p>
            <a:pPr algn="just"/>
            <a:endParaRPr lang="cs-CZ" sz="2400" dirty="0"/>
          </a:p>
          <a:p>
            <a:pPr algn="just"/>
            <a:endParaRPr lang="pl-PL" sz="24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Chyby na poradách</a:t>
            </a:r>
          </a:p>
        </p:txBody>
      </p:sp>
    </p:spTree>
    <p:extLst>
      <p:ext uri="{BB962C8B-B14F-4D97-AF65-F5344CB8AC3E}">
        <p14:creationId xmlns:p14="http://schemas.microsoft.com/office/powerpoint/2010/main" val="3848324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300" dirty="0"/>
              <a:t>Volná diskuse týmu k získání nových tvůrčích nápadů a myšlenek na zlepšení nebo nalezení správného řešení v krátkém čase.</a:t>
            </a:r>
          </a:p>
          <a:p>
            <a:pPr algn="just"/>
            <a:r>
              <a:rPr lang="cs-CZ" sz="2300" dirty="0"/>
              <a:t>Logické myšlení je nahrazeno intuitivním</a:t>
            </a:r>
          </a:p>
          <a:p>
            <a:pPr algn="just"/>
            <a:r>
              <a:rPr lang="cs-CZ" sz="2300" dirty="0"/>
              <a:t>Při řešení zamlženého problému, rámcově vymezená oblast</a:t>
            </a:r>
          </a:p>
          <a:p>
            <a:pPr algn="just"/>
            <a:r>
              <a:rPr lang="cs-CZ" sz="2300" dirty="0"/>
              <a:t>Účastníci – odborníci z oboru 50%, odborníci z příbuzných oborů 30%, osoby bez spojitosti s daným oborem 20%</a:t>
            </a:r>
          </a:p>
          <a:p>
            <a:pPr algn="just"/>
            <a:r>
              <a:rPr lang="cs-CZ" sz="2300" dirty="0"/>
              <a:t>Pravidla – zákaz kritiky, uvolnění fantazie, vzájemná inspirace, co největší množství, rovnost účastníků</a:t>
            </a:r>
          </a:p>
          <a:p>
            <a:pPr algn="just"/>
            <a:endParaRPr lang="cs-CZ" sz="2300" dirty="0"/>
          </a:p>
          <a:p>
            <a:pPr algn="just"/>
            <a:endParaRPr lang="cs-CZ" sz="2300" dirty="0"/>
          </a:p>
          <a:p>
            <a:pPr algn="just"/>
            <a:endParaRPr lang="cs-CZ" sz="2300" dirty="0"/>
          </a:p>
          <a:p>
            <a:pPr algn="just"/>
            <a:endParaRPr lang="cs-CZ" sz="2300" dirty="0"/>
          </a:p>
          <a:p>
            <a:pPr algn="just"/>
            <a:endParaRPr lang="cs-CZ" sz="2300" dirty="0"/>
          </a:p>
          <a:p>
            <a:pPr algn="just"/>
            <a:endParaRPr lang="pl-PL" sz="23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Brainstorming</a:t>
            </a:r>
          </a:p>
        </p:txBody>
      </p:sp>
    </p:spTree>
    <p:extLst>
      <p:ext uri="{BB962C8B-B14F-4D97-AF65-F5344CB8AC3E}">
        <p14:creationId xmlns:p14="http://schemas.microsoft.com/office/powerpoint/2010/main" val="532745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Obecně tedy můžeme říci, že manažer představuje „specifický“ typ pracovníka v organizaci</a:t>
            </a:r>
            <a:r>
              <a:rPr lang="cs-CZ" sz="1800" dirty="0" smtClean="0"/>
              <a:t>. </a:t>
            </a:r>
            <a:r>
              <a:rPr lang="cs-CZ" sz="1800" dirty="0"/>
              <a:t>Mezi hlavní </a:t>
            </a:r>
            <a:r>
              <a:rPr lang="cs-CZ" sz="1800" dirty="0" smtClean="0"/>
              <a:t>specifika, která </a:t>
            </a:r>
            <a:r>
              <a:rPr lang="cs-CZ" sz="1800" dirty="0"/>
              <a:t>odlišují manažera od výkonných pracovníků, patří:</a:t>
            </a:r>
          </a:p>
          <a:p>
            <a:pPr lvl="0" algn="just"/>
            <a:r>
              <a:rPr lang="cs-CZ" sz="1800" dirty="0"/>
              <a:t>moc – moc znamená prosazování své vůle i proti vůli jiné osoby a ovlivňování přání jiné </a:t>
            </a:r>
            <a:r>
              <a:rPr lang="cs-CZ" sz="1800" dirty="0" smtClean="0"/>
              <a:t>osoby</a:t>
            </a:r>
            <a:r>
              <a:rPr lang="cs-CZ" sz="1800" dirty="0"/>
              <a:t>;</a:t>
            </a:r>
          </a:p>
          <a:p>
            <a:pPr lvl="0" algn="just"/>
            <a:r>
              <a:rPr lang="cs-CZ" sz="1800" dirty="0"/>
              <a:t>autorita – představuje legitimizovanou moc, představuje oprávnění ovládat a řídit jiné </a:t>
            </a:r>
            <a:r>
              <a:rPr lang="cs-CZ" sz="1800" dirty="0" smtClean="0"/>
              <a:t>lidi;</a:t>
            </a:r>
            <a:endParaRPr lang="cs-CZ" sz="1800" dirty="0"/>
          </a:p>
          <a:p>
            <a:pPr lvl="0" algn="just"/>
            <a:r>
              <a:rPr lang="cs-CZ" sz="1800" dirty="0" smtClean="0"/>
              <a:t>pravomoc </a:t>
            </a:r>
            <a:r>
              <a:rPr lang="cs-CZ" sz="1800" dirty="0"/>
              <a:t>– představuje právo pracovníka volně se rozhodovat, což znamená, že má možnost a volnost jednání; </a:t>
            </a:r>
          </a:p>
          <a:p>
            <a:pPr lvl="0" algn="just"/>
            <a:r>
              <a:rPr lang="cs-CZ" sz="1800" dirty="0"/>
              <a:t>odpovědnost – představuje povinnosti vyplývající ze závazku plnit činnosti a úkoly spojené s konkrétním pracovním místem; </a:t>
            </a:r>
          </a:p>
          <a:p>
            <a:pPr lvl="0" algn="just"/>
            <a:r>
              <a:rPr lang="cs-CZ" sz="1800" dirty="0"/>
              <a:t>výše finančního ohodnocení;</a:t>
            </a:r>
          </a:p>
          <a:p>
            <a:pPr lvl="0" algn="just"/>
            <a:r>
              <a:rPr lang="cs-CZ" sz="1800" dirty="0"/>
              <a:t>společenský status – postavení člověka ve skupině.</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Manažer</a:t>
            </a:r>
            <a:endParaRPr lang="cs-CZ" dirty="0"/>
          </a:p>
        </p:txBody>
      </p:sp>
    </p:spTree>
    <p:extLst>
      <p:ext uri="{BB962C8B-B14F-4D97-AF65-F5344CB8AC3E}">
        <p14:creationId xmlns:p14="http://schemas.microsoft.com/office/powerpoint/2010/main" val="261645599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3780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350" indent="-514350" algn="just">
              <a:buFont typeface="+mj-lt"/>
              <a:buAutoNum type="arabicPeriod"/>
            </a:pPr>
            <a:r>
              <a:rPr lang="cs-CZ" sz="2400" dirty="0"/>
              <a:t>Vedoucí zopakuje základní pravidla brainstormingu</a:t>
            </a:r>
          </a:p>
          <a:p>
            <a:pPr marL="514350" indent="-514350" algn="just">
              <a:buFont typeface="+mj-lt"/>
              <a:buAutoNum type="arabicPeriod"/>
            </a:pPr>
            <a:r>
              <a:rPr lang="cs-CZ" sz="2400" dirty="0"/>
              <a:t>Seznámení účastníků s problémem, který bude diskutován a řešen</a:t>
            </a:r>
          </a:p>
          <a:p>
            <a:pPr marL="514350" indent="-514350" algn="just">
              <a:buFont typeface="+mj-lt"/>
              <a:buAutoNum type="arabicPeriod"/>
            </a:pPr>
            <a:r>
              <a:rPr lang="cs-CZ" sz="2400" dirty="0"/>
              <a:t>Rozcvička – odreagování účastníků a naladění na tvůrčí myšlení</a:t>
            </a:r>
          </a:p>
          <a:p>
            <a:pPr marL="514350" indent="-514350" algn="just">
              <a:buFont typeface="+mj-lt"/>
              <a:buAutoNum type="arabicPeriod"/>
            </a:pPr>
            <a:r>
              <a:rPr lang="cs-CZ" sz="2400" dirty="0"/>
              <a:t>Diskuse k samotnému tématu </a:t>
            </a:r>
          </a:p>
          <a:p>
            <a:pPr marL="514350" indent="-514350" algn="just">
              <a:buFont typeface="+mj-lt"/>
              <a:buAutoNum type="arabicPeriod"/>
            </a:pPr>
            <a:r>
              <a:rPr lang="cs-CZ" sz="2400" dirty="0"/>
              <a:t>Zpracování a vyhodnocení námětů</a:t>
            </a:r>
          </a:p>
          <a:p>
            <a:pPr algn="just"/>
            <a:endParaRPr lang="pl-PL" sz="24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a:t>Průběh brainstormingu</a:t>
            </a:r>
          </a:p>
        </p:txBody>
      </p:sp>
    </p:spTree>
    <p:extLst>
      <p:ext uri="{BB962C8B-B14F-4D97-AF65-F5344CB8AC3E}">
        <p14:creationId xmlns:p14="http://schemas.microsoft.com/office/powerpoint/2010/main" val="1098030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Interpersonální role</a:t>
            </a:r>
            <a:r>
              <a:rPr lang="cs-CZ" sz="1800" dirty="0"/>
              <a:t> – interpersonální role představují vztahy vzniklé z manažerova postavení a autority:</a:t>
            </a:r>
          </a:p>
          <a:p>
            <a:pPr lvl="1" algn="just"/>
            <a:r>
              <a:rPr lang="cs-CZ" sz="1800" dirty="0"/>
              <a:t>role představitele; </a:t>
            </a:r>
          </a:p>
          <a:p>
            <a:pPr lvl="1" algn="just"/>
            <a:r>
              <a:rPr lang="cs-CZ" sz="1800" dirty="0"/>
              <a:t>role vůdce; </a:t>
            </a:r>
          </a:p>
          <a:p>
            <a:pPr lvl="1" algn="just"/>
            <a:r>
              <a:rPr lang="cs-CZ" sz="1800" dirty="0"/>
              <a:t>role </a:t>
            </a:r>
            <a:r>
              <a:rPr lang="cs-CZ" sz="1800" dirty="0" err="1"/>
              <a:t>propojovatele</a:t>
            </a:r>
            <a:r>
              <a:rPr lang="cs-CZ" sz="1800" dirty="0"/>
              <a:t> (spojovacího článku).</a:t>
            </a:r>
          </a:p>
          <a:p>
            <a:pPr marL="457200" lvl="1" indent="0" algn="just">
              <a:buNone/>
            </a:pPr>
            <a:endParaRPr lang="cs-CZ" sz="1800" dirty="0"/>
          </a:p>
          <a:p>
            <a:pPr lvl="0" algn="just"/>
            <a:r>
              <a:rPr lang="cs-CZ" sz="1800" b="1" dirty="0"/>
              <a:t>Informační role</a:t>
            </a:r>
            <a:r>
              <a:rPr lang="cs-CZ" sz="1800" dirty="0"/>
              <a:t> – informační role se vztahuje ke zdrojům a předávání informací získaných manažer při vykonávání interpersonálních rolí:</a:t>
            </a:r>
          </a:p>
          <a:p>
            <a:pPr lvl="1" algn="just"/>
            <a:r>
              <a:rPr lang="cs-CZ" sz="1800" dirty="0"/>
              <a:t>role příjemce informací; </a:t>
            </a:r>
          </a:p>
          <a:p>
            <a:pPr lvl="1" algn="just"/>
            <a:r>
              <a:rPr lang="cs-CZ" sz="1800" dirty="0"/>
              <a:t>role šiřitele informací; </a:t>
            </a:r>
          </a:p>
          <a:p>
            <a:pPr lvl="1" algn="just"/>
            <a:r>
              <a:rPr lang="cs-CZ" sz="1800" dirty="0"/>
              <a:t>role mluvčího.</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Manažer a jeho role I</a:t>
            </a:r>
          </a:p>
        </p:txBody>
      </p:sp>
    </p:spTree>
    <p:extLst>
      <p:ext uri="{BB962C8B-B14F-4D97-AF65-F5344CB8AC3E}">
        <p14:creationId xmlns:p14="http://schemas.microsoft.com/office/powerpoint/2010/main" val="384281065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Rozhodovací role</a:t>
            </a:r>
            <a:r>
              <a:rPr lang="cs-CZ" sz="1800" dirty="0"/>
              <a:t> – rozhodovací role je spojena s rozhodováním manažera a řešením problémů v průběhu vykonávaní manažerské práce:</a:t>
            </a:r>
          </a:p>
          <a:p>
            <a:pPr lvl="1" algn="just"/>
            <a:r>
              <a:rPr lang="cs-CZ" sz="1800" dirty="0"/>
              <a:t>role podnikatele; </a:t>
            </a:r>
          </a:p>
          <a:p>
            <a:pPr lvl="1" algn="just"/>
            <a:r>
              <a:rPr lang="cs-CZ" sz="1800" dirty="0"/>
              <a:t>role řešitele problémů; </a:t>
            </a:r>
          </a:p>
          <a:p>
            <a:pPr lvl="1" algn="just"/>
            <a:r>
              <a:rPr lang="cs-CZ" sz="1800" dirty="0"/>
              <a:t>role </a:t>
            </a:r>
            <a:r>
              <a:rPr lang="cs-CZ" sz="1800" dirty="0" err="1"/>
              <a:t>alokátora</a:t>
            </a:r>
            <a:r>
              <a:rPr lang="cs-CZ" sz="1800" dirty="0"/>
              <a:t> zdrojů; </a:t>
            </a:r>
          </a:p>
          <a:p>
            <a:pPr lvl="1" algn="just"/>
            <a:r>
              <a:rPr lang="cs-CZ" sz="1800" dirty="0"/>
              <a:t>role vyjednávače</a:t>
            </a:r>
          </a:p>
          <a:p>
            <a:pPr algn="just"/>
            <a:r>
              <a:rPr lang="cs-CZ" sz="1800" dirty="0"/>
              <a:t>K těmto třem rolím se přiřazuje ještě role administrativní. V rámci a</a:t>
            </a:r>
            <a:r>
              <a:rPr lang="cs-CZ" sz="1800" b="1" dirty="0"/>
              <a:t>dministrativní role</a:t>
            </a:r>
            <a:r>
              <a:rPr lang="cs-CZ" sz="1800" dirty="0"/>
              <a:t> manažer vystupuje v roli:</a:t>
            </a:r>
          </a:p>
          <a:p>
            <a:pPr lvl="1" algn="just"/>
            <a:r>
              <a:rPr lang="cs-CZ" sz="1800" dirty="0"/>
              <a:t>administrátora; </a:t>
            </a:r>
          </a:p>
          <a:p>
            <a:pPr lvl="1" algn="just"/>
            <a:r>
              <a:rPr lang="cs-CZ" sz="1800" dirty="0"/>
              <a:t>pozorovatele;</a:t>
            </a:r>
          </a:p>
          <a:p>
            <a:pPr lvl="1" algn="just"/>
            <a:r>
              <a:rPr lang="cs-CZ" sz="1800" dirty="0" err="1"/>
              <a:t>kontrolovatele</a:t>
            </a:r>
            <a:r>
              <a:rPr lang="cs-CZ" sz="1800" dirty="0"/>
              <a:t> úkolů;</a:t>
            </a:r>
          </a:p>
          <a:p>
            <a:pPr lvl="1" algn="just"/>
            <a:r>
              <a:rPr lang="cs-CZ" sz="1800" dirty="0"/>
              <a:t>správce rozpočtů.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Manažer a jeho </a:t>
            </a:r>
            <a:r>
              <a:rPr lang="cs-CZ"/>
              <a:t>role II</a:t>
            </a:r>
            <a:endParaRPr lang="cs-CZ" dirty="0"/>
          </a:p>
        </p:txBody>
      </p:sp>
    </p:spTree>
    <p:extLst>
      <p:ext uri="{BB962C8B-B14F-4D97-AF65-F5344CB8AC3E}">
        <p14:creationId xmlns:p14="http://schemas.microsoft.com/office/powerpoint/2010/main" val="103569648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pPr algn="l"/>
            <a:r>
              <a:rPr lang="cs-CZ" sz="4000" b="1" dirty="0">
                <a:solidFill>
                  <a:schemeClr val="bg1"/>
                </a:solidFill>
                <a:latin typeface="Times New Roman" panose="02020603050405020304" pitchFamily="18" charset="0"/>
                <a:cs typeface="Times New Roman" panose="02020603050405020304" pitchFamily="18" charset="0"/>
              </a:rPr>
              <a:t>Management jako vědní disciplína</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115616" y="3219822"/>
            <a:ext cx="4536504"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cs-CZ" sz="2000" dirty="0">
                <a:solidFill>
                  <a:schemeClr val="bg1"/>
                </a:solidFill>
                <a:latin typeface="Times New Roman" panose="02020603050405020304" pitchFamily="18" charset="0"/>
                <a:cs typeface="Times New Roman" panose="02020603050405020304" pitchFamily="18" charset="0"/>
              </a:rPr>
              <a:t>Historický vývoj managementu</a:t>
            </a: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a:solidFill>
                  <a:srgbClr val="307871"/>
                </a:solidFill>
                <a:latin typeface="Times New Roman" panose="02020603050405020304" pitchFamily="18" charset="0"/>
                <a:cs typeface="Times New Roman" panose="02020603050405020304" pitchFamily="18" charset="0"/>
              </a:rPr>
              <a:t>MANAGEMENT</a:t>
            </a:r>
          </a:p>
        </p:txBody>
      </p:sp>
    </p:spTree>
    <p:extLst>
      <p:ext uri="{BB962C8B-B14F-4D97-AF65-F5344CB8AC3E}">
        <p14:creationId xmlns:p14="http://schemas.microsoft.com/office/powerpoint/2010/main" val="22224421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Management představuje velmi komplexní a rozsáhlou oblast aktivit s řízením, vedením a správou v různých organizacích. </a:t>
            </a:r>
          </a:p>
          <a:p>
            <a:pPr lvl="0" algn="just"/>
            <a:r>
              <a:rPr lang="cs-CZ" sz="1800" dirty="0"/>
              <a:t>Obecně tedy lze říci, že management představuje veškeré aktivity v podniku, které je potřeba zrealizovat tak, aby byl zabezpečen chod určité organizace.</a:t>
            </a:r>
          </a:p>
          <a:p>
            <a:pPr algn="just"/>
            <a:r>
              <a:rPr lang="cs-CZ" sz="1800" dirty="0"/>
              <a:t>Jak ukazují výše uvedené definice managementu, tak management je chápán z různých pohledů a pojetí.</a:t>
            </a:r>
          </a:p>
          <a:p>
            <a:pPr marL="0" indent="0" algn="just">
              <a:buNone/>
            </a:pPr>
            <a:r>
              <a:rPr lang="cs-CZ" sz="1800" dirty="0"/>
              <a:t> Z uvedených definic můžeme vidět, že management je vnímán a chápán ve třech základních rovinách:</a:t>
            </a:r>
          </a:p>
          <a:p>
            <a:pPr lvl="0" algn="just"/>
            <a:r>
              <a:rPr lang="cs-CZ" sz="1800" dirty="0"/>
              <a:t>management jako skupina řídících pracovníků;</a:t>
            </a:r>
          </a:p>
          <a:p>
            <a:pPr lvl="0" algn="just"/>
            <a:r>
              <a:rPr lang="cs-CZ" sz="1800" dirty="0"/>
              <a:t>management jako vědní disciplína;</a:t>
            </a:r>
          </a:p>
          <a:p>
            <a:pPr lvl="0" algn="just"/>
            <a:r>
              <a:rPr lang="cs-CZ" sz="1800" dirty="0"/>
              <a:t>management jako funkce a aktivita.</a:t>
            </a:r>
          </a:p>
          <a:p>
            <a:pPr marL="0" lvl="0" indent="0" algn="just">
              <a:buNone/>
            </a:pPr>
            <a:endParaRPr lang="cs-CZ" sz="1800" dirty="0"/>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Pojetí managementu</a:t>
            </a:r>
          </a:p>
        </p:txBody>
      </p:sp>
    </p:spTree>
    <p:extLst>
      <p:ext uri="{BB962C8B-B14F-4D97-AF65-F5344CB8AC3E}">
        <p14:creationId xmlns:p14="http://schemas.microsoft.com/office/powerpoint/2010/main" val="65370320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55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Pojem management pochází z latinského slova „</a:t>
            </a:r>
            <a:r>
              <a:rPr lang="cs-CZ" sz="1800" dirty="0" err="1"/>
              <a:t>manus</a:t>
            </a:r>
            <a:r>
              <a:rPr lang="cs-CZ" sz="1800" dirty="0"/>
              <a:t>“ ruka, přičemž jeho původním významem bylo ruční ovládání koní. V českém odborném prostředí je pojem „management“ chápán jako řízení podniku. Pojem management, vzhledem k obtížnosti přesného a výstižného překladu z původního amerického pojetí (</a:t>
            </a:r>
            <a:r>
              <a:rPr lang="cs-CZ" sz="1800" dirty="0" err="1"/>
              <a:t>manage</a:t>
            </a:r>
            <a:r>
              <a:rPr lang="cs-CZ" sz="1800" dirty="0"/>
              <a:t> – management) do ostatních jazyků, se používá v této cizojazyčné podobě také v české odborné literatuře.</a:t>
            </a:r>
          </a:p>
          <a:p>
            <a:pPr algn="just"/>
            <a:r>
              <a:rPr lang="cs-CZ" sz="1800" dirty="0"/>
              <a:t>Management je komplexní a systematická disciplína, zabývající se poznatky o řízení, rozvíjí již více než sto let. </a:t>
            </a:r>
          </a:p>
          <a:p>
            <a:pPr algn="just"/>
            <a:r>
              <a:rPr lang="cs-CZ" sz="1800" dirty="0"/>
              <a:t>Management jako vědní disciplína je úzce spjata s empirií, praxí. Praxe poskytuje poznatky a management tyto poznatky zobecňuje v podobě obecných principů a metod.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Pojetí managementu jako vědní disciplíny</a:t>
            </a:r>
          </a:p>
        </p:txBody>
      </p:sp>
    </p:spTree>
    <p:extLst>
      <p:ext uri="{BB962C8B-B14F-4D97-AF65-F5344CB8AC3E}">
        <p14:creationId xmlns:p14="http://schemas.microsoft.com/office/powerpoint/2010/main" val="2231822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9470" y="683002"/>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Vývoj managementu je úzce spjat s vývojem lidské společnosti, která se netýká pouze bitev a panovníků, ale je spojena také s rozvojem výrobních postupů a technologií, a s prohlubováním dělby práce, schopností organizovat a vést lidi ke stanoveným cílům. A právě proto je management zařazován do oblasti společenských věd, jelikož jeho vývoj, do určité míry, kopíruje vývoj společnosti.</a:t>
            </a:r>
          </a:p>
          <a:p>
            <a:pPr algn="just"/>
            <a:r>
              <a:rPr lang="cs-CZ" sz="1800" dirty="0"/>
              <a:t>Vývoj celého managementu se vyvíjí pod tlakem teorie i praxe, přičemž jeho myšlenkové pohledy se často vracejí do minulosti. Veber a kol. (2009) říká, že jeho vývoj postupuje po spirále. Starší, jakoby už dávno zapomenuté principy se znovu vracejí v nové kvalitě a v novém pohledu.</a:t>
            </a:r>
          </a:p>
          <a:p>
            <a:pPr algn="just"/>
            <a:r>
              <a:rPr lang="cs-CZ" sz="1800" dirty="0"/>
              <a:t>Management prošel obrovským vývojem a je neustále prověřován reálným životem tržní ekonomiky. Řada zkušeností byla zobecněna a na druhé straně, mnohá tvrzení bylo potřeba modifikovat tak, aby byla v současných podmínkách životaschopná.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Historický vývoj teorií managementu</a:t>
            </a:r>
          </a:p>
        </p:txBody>
      </p:sp>
    </p:spTree>
    <p:extLst>
      <p:ext uri="{BB962C8B-B14F-4D97-AF65-F5344CB8AC3E}">
        <p14:creationId xmlns:p14="http://schemas.microsoft.com/office/powerpoint/2010/main" val="1434591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Období přelomu devatenáctého a dvacátého století, před skutečným nástupem intenzivního bádání v oblasti managementu, se nazývá někdy jako tzv. </a:t>
            </a:r>
            <a:r>
              <a:rPr lang="cs-CZ" sz="1800" dirty="0" err="1"/>
              <a:t>předvývojová</a:t>
            </a:r>
            <a:r>
              <a:rPr lang="cs-CZ" sz="1800" dirty="0"/>
              <a:t> etapa řízení. Historie novodobého managementu je datována do období počátku 20. století. Je to dáno tím, že toto období je charakteristické úsilím o zvyšování produktivity práce v rozvíjejících se průmyslových podnicích. </a:t>
            </a:r>
          </a:p>
          <a:p>
            <a:pPr algn="just"/>
            <a:r>
              <a:rPr lang="cs-CZ" sz="1800" dirty="0"/>
              <a:t>Vývoj novodobého managementu můžeme rozčlenit do následujících etap (Veber a kol., 2009):</a:t>
            </a:r>
          </a:p>
          <a:p>
            <a:pPr lvl="1" algn="just"/>
            <a:r>
              <a:rPr lang="cs-CZ" sz="1800" dirty="0"/>
              <a:t>období klasického managementu – konec 19. století a třicátá léta 20. století;</a:t>
            </a:r>
          </a:p>
          <a:p>
            <a:pPr lvl="1" algn="just"/>
            <a:r>
              <a:rPr lang="cs-CZ" sz="1800" dirty="0"/>
              <a:t>management čtyřicátých až sedmdesátých let 20. století;</a:t>
            </a:r>
          </a:p>
          <a:p>
            <a:pPr lvl="1" algn="just"/>
            <a:r>
              <a:rPr lang="cs-CZ" sz="1800" dirty="0"/>
              <a:t>management konce 20. století;</a:t>
            </a:r>
          </a:p>
          <a:p>
            <a:pPr lvl="1" algn="just"/>
            <a:r>
              <a:rPr lang="cs-CZ" sz="1800" dirty="0"/>
              <a:t>management počátku 21. století.</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472608" cy="507703"/>
          </a:xfrm>
        </p:spPr>
        <p:txBody>
          <a:bodyPr/>
          <a:lstStyle/>
          <a:p>
            <a:r>
              <a:rPr lang="cs-CZ" dirty="0"/>
              <a:t>Etapy vývoje novodobého managementu</a:t>
            </a:r>
          </a:p>
        </p:txBody>
      </p:sp>
    </p:spTree>
    <p:extLst>
      <p:ext uri="{BB962C8B-B14F-4D97-AF65-F5344CB8AC3E}">
        <p14:creationId xmlns:p14="http://schemas.microsoft.com/office/powerpoint/2010/main" val="170355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V období klasického období rozlišujeme dvě centra rozvoje managementu, kde se management vyvíjel rozdílným způsobem, a to Evropu a USA. Rozdílný vývoj managementu je dán rozdílným rozvojem průmyslové výroby v těchto dvou lokalitách.</a:t>
            </a:r>
          </a:p>
          <a:p>
            <a:pPr marL="0" indent="0" algn="just">
              <a:buNone/>
            </a:pPr>
            <a:r>
              <a:rPr lang="cs-CZ" sz="1700" b="1" dirty="0"/>
              <a:t>Americký proud managementu </a:t>
            </a:r>
            <a:r>
              <a:rPr lang="cs-CZ" sz="1700" dirty="0"/>
              <a:t>byl charakteristický těmito znaky (Veber a kol., 2009):</a:t>
            </a:r>
          </a:p>
          <a:p>
            <a:pPr lvl="0" algn="just"/>
            <a:r>
              <a:rPr lang="cs-CZ" sz="1700" dirty="0"/>
              <a:t>zaměření na zvyšování výkonnosti výrobních jednotek s důrazem na bezprostřední řízení výroby;</a:t>
            </a:r>
          </a:p>
          <a:p>
            <a:pPr lvl="0" algn="just"/>
            <a:r>
              <a:rPr lang="cs-CZ" sz="1700" dirty="0"/>
              <a:t>zvyšování pracovní disciplíny dělníků pomocí vytvořením technických a pracovních norem, důsledné plnění příkazů a dodržování stanovených pracovních a technologických postupů, bezpodmínečné dodržování kázně bez minimálních osobních iniciativ zaměstnanců;</a:t>
            </a:r>
          </a:p>
          <a:p>
            <a:pPr lvl="0" algn="just"/>
            <a:r>
              <a:rPr lang="cs-CZ" sz="1700" dirty="0"/>
              <a:t>zavedení metod plánování výroby, pracovní a výrobní dokumentace, evidence nákladů a výsledků práce, přístupy směřující k odstraňování ztrát při výrobě a další postupy;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Klasické období managementu I</a:t>
            </a:r>
          </a:p>
        </p:txBody>
      </p:sp>
    </p:spTree>
    <p:extLst>
      <p:ext uri="{BB962C8B-B14F-4D97-AF65-F5344CB8AC3E}">
        <p14:creationId xmlns:p14="http://schemas.microsoft.com/office/powerpoint/2010/main" val="3761208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700" dirty="0"/>
              <a:t>základem motivace pracovníků bylo stanovení tvrdých výkonových norem na základě zmapování spotřeby práce, stanovení úkolové mzdy, stanovení požadavků na pracovní místa, plnění stanovených postupů a příslušné výkonové normy;</a:t>
            </a:r>
          </a:p>
          <a:p>
            <a:pPr lvl="0" algn="just"/>
            <a:r>
              <a:rPr lang="cs-CZ" sz="1700" dirty="0"/>
              <a:t>minimální zájem o manažerskou práci nebo zdokonalování řídících praktik samotných manažerů. </a:t>
            </a:r>
          </a:p>
          <a:p>
            <a:pPr algn="just"/>
            <a:r>
              <a:rPr lang="cs-CZ" sz="1700" dirty="0"/>
              <a:t>Mezi hlavní představitele amerického proudu klasického managementu patřili: Frederick </a:t>
            </a:r>
            <a:r>
              <a:rPr lang="cs-CZ" sz="1700" dirty="0" err="1"/>
              <a:t>Winslow</a:t>
            </a:r>
            <a:r>
              <a:rPr lang="cs-CZ" sz="1700" dirty="0"/>
              <a:t> </a:t>
            </a:r>
            <a:r>
              <a:rPr lang="cs-CZ" sz="1700" dirty="0" err="1"/>
              <a:t>Taylor</a:t>
            </a:r>
            <a:r>
              <a:rPr lang="cs-CZ" sz="1700" dirty="0"/>
              <a:t>, Henry Ford, Henry L. </a:t>
            </a:r>
            <a:r>
              <a:rPr lang="cs-CZ" sz="1700" dirty="0" err="1"/>
              <a:t>Gantt</a:t>
            </a:r>
            <a:r>
              <a:rPr lang="cs-CZ" sz="1700" dirty="0"/>
              <a:t>, Frank B. </a:t>
            </a:r>
            <a:r>
              <a:rPr lang="cs-CZ" sz="1700" dirty="0" err="1"/>
              <a:t>Gilberth</a:t>
            </a:r>
            <a:r>
              <a:rPr lang="cs-CZ" sz="1700" dirty="0"/>
              <a:t> a Lilian M. </a:t>
            </a:r>
            <a:r>
              <a:rPr lang="cs-CZ" sz="1700" dirty="0" err="1"/>
              <a:t>Gilberthová</a:t>
            </a:r>
            <a:r>
              <a:rPr lang="cs-CZ" sz="1700" dirty="0"/>
              <a:t>.</a:t>
            </a:r>
          </a:p>
          <a:p>
            <a:pPr marL="0" indent="0" algn="just">
              <a:buNone/>
            </a:pPr>
            <a:r>
              <a:rPr lang="cs-CZ" sz="1700" b="1" dirty="0"/>
              <a:t>Evropský proud managementu </a:t>
            </a:r>
            <a:r>
              <a:rPr lang="cs-CZ" sz="1700" dirty="0"/>
              <a:t>se, oproti americkému proudu managementu, zabýval úlohou manažerů v podniku, určení funkční náplně aktivit obecného řízení, stanovení formálních pravidel řízení apod. </a:t>
            </a:r>
          </a:p>
          <a:p>
            <a:pPr algn="just"/>
            <a:r>
              <a:rPr lang="cs-CZ" sz="1700" dirty="0"/>
              <a:t>K hlavním představitelům evropského proudu klasického managementu patřili </a:t>
            </a:r>
            <a:r>
              <a:rPr lang="cs-CZ" sz="1700" dirty="0" err="1"/>
              <a:t>Henri</a:t>
            </a:r>
            <a:r>
              <a:rPr lang="cs-CZ" sz="1700" dirty="0"/>
              <a:t> </a:t>
            </a:r>
            <a:r>
              <a:rPr lang="cs-CZ" sz="1700" dirty="0" err="1"/>
              <a:t>Fayol</a:t>
            </a:r>
            <a:r>
              <a:rPr lang="cs-CZ" sz="1700" dirty="0"/>
              <a:t>, Max Weber, </a:t>
            </a:r>
            <a:r>
              <a:rPr lang="cs-CZ" sz="1700" dirty="0" err="1"/>
              <a:t>Vilfredo</a:t>
            </a:r>
            <a:r>
              <a:rPr lang="cs-CZ" sz="1700" dirty="0"/>
              <a:t> </a:t>
            </a:r>
            <a:r>
              <a:rPr lang="cs-CZ" sz="1700" dirty="0" err="1"/>
              <a:t>Pareto</a:t>
            </a:r>
            <a:r>
              <a:rPr lang="cs-CZ" sz="1700" dirty="0"/>
              <a:t>, M. </a:t>
            </a:r>
            <a:r>
              <a:rPr lang="cs-CZ" sz="1700" dirty="0" err="1"/>
              <a:t>Parker</a:t>
            </a:r>
            <a:r>
              <a:rPr lang="cs-CZ" sz="1700" dirty="0"/>
              <a:t> </a:t>
            </a:r>
            <a:r>
              <a:rPr lang="cs-CZ" sz="1700" dirty="0" err="1"/>
              <a:t>Follettová</a:t>
            </a:r>
            <a:r>
              <a:rPr lang="cs-CZ" sz="1700" dirty="0"/>
              <a:t>, Tomáš Baťa.</a:t>
            </a:r>
            <a:endParaRPr lang="pl-PL"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Klasické období managementu II</a:t>
            </a:r>
          </a:p>
        </p:txBody>
      </p:sp>
    </p:spTree>
    <p:extLst>
      <p:ext uri="{BB962C8B-B14F-4D97-AF65-F5344CB8AC3E}">
        <p14:creationId xmlns:p14="http://schemas.microsoft.com/office/powerpoint/2010/main" val="3963199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Manažery třídíme podle stupňů řízení, kterým odpovídají konkrétní úkoly a aktivity. V tomto případě hovoříme o </a:t>
            </a:r>
            <a:r>
              <a:rPr lang="cs-CZ" sz="1800" b="1" dirty="0"/>
              <a:t>vertikální typologii </a:t>
            </a:r>
            <a:r>
              <a:rPr lang="cs-CZ" sz="1800" b="1" dirty="0" smtClean="0"/>
              <a:t>manažerů</a:t>
            </a:r>
            <a:r>
              <a:rPr lang="cs-CZ" sz="1800" dirty="0" smtClean="0"/>
              <a:t>. </a:t>
            </a:r>
            <a:r>
              <a:rPr lang="cs-CZ" sz="1800" dirty="0"/>
              <a:t>Rozeznáváme manažery vrcholové, manažery střední a manažery první linie</a:t>
            </a:r>
            <a:r>
              <a:rPr lang="cs-CZ" sz="1800" dirty="0" smtClean="0"/>
              <a:t>.</a:t>
            </a:r>
          </a:p>
          <a:p>
            <a:pPr algn="just"/>
            <a:r>
              <a:rPr lang="cs-CZ" sz="1800" dirty="0"/>
              <a:t>Na každé úrovni řízení se potom nachází několik manažerů, kteří se mohou dělit podle svého zaměření a činností, za které jsou zodpovědní. </a:t>
            </a:r>
          </a:p>
          <a:p>
            <a:pPr algn="just"/>
            <a:r>
              <a:rPr lang="cs-CZ" sz="1800" dirty="0"/>
              <a:t>Toto členění manažerů přestavuje horizontální typologii manažerů. Podle </a:t>
            </a:r>
            <a:r>
              <a:rPr lang="cs-CZ" sz="1800" b="1" dirty="0"/>
              <a:t>horizontální typologie manažerů</a:t>
            </a:r>
            <a:r>
              <a:rPr lang="cs-CZ" sz="1800" dirty="0"/>
              <a:t> rozlišujeme tyto typy manažerů: </a:t>
            </a:r>
            <a:endParaRPr lang="cs-CZ" sz="1800" dirty="0" smtClean="0"/>
          </a:p>
          <a:p>
            <a:pPr lvl="1" algn="just"/>
            <a:r>
              <a:rPr lang="cs-CZ" sz="1800" dirty="0" smtClean="0"/>
              <a:t>manažeři </a:t>
            </a:r>
            <a:r>
              <a:rPr lang="cs-CZ" sz="1800" dirty="0"/>
              <a:t>kvality; personální manažeři; procesní manažeři; produktoví manažeři; projektoví manažeři; finanční manažeři; provozní manažeři atd.</a:t>
            </a:r>
          </a:p>
          <a:p>
            <a:pPr algn="just"/>
            <a:endParaRPr lang="cs-CZ" sz="1800" dirty="0"/>
          </a:p>
          <a:p>
            <a:pPr algn="just"/>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Typologie manažerů I</a:t>
            </a:r>
            <a:endParaRPr lang="cs-CZ" dirty="0"/>
          </a:p>
        </p:txBody>
      </p:sp>
    </p:spTree>
    <p:extLst>
      <p:ext uri="{BB962C8B-B14F-4D97-AF65-F5344CB8AC3E}">
        <p14:creationId xmlns:p14="http://schemas.microsoft.com/office/powerpoint/2010/main" val="1844738668"/>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V období klasického managementu rozeznáváme čtyři školy managementu, jejichž vliv se projevuje i v dalším období rozvoje managementu (Veber a kol., 2009):</a:t>
            </a:r>
          </a:p>
          <a:p>
            <a:pPr lvl="0" algn="just"/>
            <a:r>
              <a:rPr lang="cs-CZ" sz="1800" b="1" dirty="0"/>
              <a:t>škola vědeckého řízení</a:t>
            </a:r>
            <a:r>
              <a:rPr lang="cs-CZ" sz="1800" dirty="0"/>
              <a:t> – aplikuje vědecké metody do řízení výroby, zkoumá činnost dělníka a výrobně-technické kapacity dílny, cílem bylo zvýšit produktivitu práce a výkonnost podniku; představitelé F. W. </a:t>
            </a:r>
            <a:r>
              <a:rPr lang="cs-CZ" sz="1800" dirty="0" err="1"/>
              <a:t>Taylor</a:t>
            </a:r>
            <a:r>
              <a:rPr lang="cs-CZ" sz="1800" dirty="0"/>
              <a:t>, H. Ford, T. Baťa;</a:t>
            </a:r>
          </a:p>
          <a:p>
            <a:pPr lvl="0" algn="just"/>
            <a:r>
              <a:rPr lang="cs-CZ" sz="1800" b="1" dirty="0"/>
              <a:t>škola správního řízení</a:t>
            </a:r>
            <a:r>
              <a:rPr lang="cs-CZ" sz="1800" dirty="0"/>
              <a:t> – vnímá podnik jako jeden celek se sladěnými aktivitami, orientuje se na řízení podniku jako celku a řídící činnosti vyčleňuje jako samostatný předmět zkoumání; představitelé H. </a:t>
            </a:r>
            <a:r>
              <a:rPr lang="cs-CZ" sz="1800" dirty="0" err="1"/>
              <a:t>Fayol</a:t>
            </a:r>
            <a:r>
              <a:rPr lang="cs-CZ" sz="1800" dirty="0"/>
              <a:t>;</a:t>
            </a:r>
          </a:p>
          <a:p>
            <a:pPr lvl="0" algn="just"/>
            <a:r>
              <a:rPr lang="cs-CZ" sz="1800" b="1" dirty="0"/>
              <a:t>škola byrokratického řízení</a:t>
            </a:r>
            <a:r>
              <a:rPr lang="cs-CZ" sz="1800" dirty="0"/>
              <a:t> – vymezuje hierarchii moci a pořádek v podniku; představitelé M. Weber.</a:t>
            </a:r>
          </a:p>
          <a:p>
            <a:pPr lvl="0" algn="just"/>
            <a:r>
              <a:rPr lang="cs-CZ" sz="1800" b="1" dirty="0"/>
              <a:t>škola lidských vztahů</a:t>
            </a:r>
            <a:r>
              <a:rPr lang="cs-CZ" sz="1800" dirty="0"/>
              <a:t> – zabývá se rolí lidských vztahů v organizaci a často se nazývá jako tzv. neoklasická teorie managementu.</a:t>
            </a:r>
          </a:p>
          <a:p>
            <a:pPr algn="just"/>
            <a:endParaRPr lang="pl-PL"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Školy klasického období managementu</a:t>
            </a:r>
          </a:p>
        </p:txBody>
      </p:sp>
    </p:spTree>
    <p:extLst>
      <p:ext uri="{BB962C8B-B14F-4D97-AF65-F5344CB8AC3E}">
        <p14:creationId xmlns:p14="http://schemas.microsoft.com/office/powerpoint/2010/main" val="432383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Škola vědeckého řízení přenáší vědecké přístupy do řízení výroby.</a:t>
            </a:r>
          </a:p>
          <a:p>
            <a:pPr algn="just"/>
            <a:r>
              <a:rPr lang="cs-CZ" sz="1800" dirty="0"/>
              <a:t>Vědeckost a exaktní metody spočívaly v měření času spotřebovaného při práci a v analýze a měření pracovních pohybů. Preferovaly uspořádání a standardní vybavení pracoviště jako výchozího faktoru pro požadovaný výkon, jemuž se pracovník musí přizpůsobit. Pozornost je věnována výkonu práce na pracovištích, řízení na úrovni dílen a provozů.</a:t>
            </a:r>
          </a:p>
          <a:p>
            <a:pPr algn="just"/>
            <a:r>
              <a:rPr lang="cs-CZ" sz="1800" dirty="0"/>
              <a:t>Škola vědeckého řízení preferovala zvyšování výkonnosti pracovníků na základě využívání tvrdých výkonových norem a pracovní disciplíny.</a:t>
            </a:r>
          </a:p>
          <a:p>
            <a:pPr algn="just"/>
            <a:r>
              <a:rPr lang="cs-CZ" sz="1800" dirty="0"/>
              <a:t>Nejvýznamnější představitelé této školy byli F. W. </a:t>
            </a:r>
            <a:r>
              <a:rPr lang="cs-CZ" sz="1800" dirty="0" err="1"/>
              <a:t>Taylor</a:t>
            </a:r>
            <a:r>
              <a:rPr lang="cs-CZ" sz="1800" dirty="0"/>
              <a:t>, H. L. </a:t>
            </a:r>
            <a:r>
              <a:rPr lang="cs-CZ" sz="1800" dirty="0" err="1"/>
              <a:t>Gantt</a:t>
            </a:r>
            <a:r>
              <a:rPr lang="cs-CZ" sz="1800" dirty="0"/>
              <a:t>, H. </a:t>
            </a:r>
            <a:r>
              <a:rPr lang="cs-CZ" sz="1800" dirty="0" err="1"/>
              <a:t>Emerson</a:t>
            </a:r>
            <a:r>
              <a:rPr lang="cs-CZ" sz="1800" dirty="0"/>
              <a:t>, F. B. </a:t>
            </a:r>
            <a:r>
              <a:rPr lang="cs-CZ" sz="1800" dirty="0" err="1"/>
              <a:t>Gilbreth</a:t>
            </a:r>
            <a:r>
              <a:rPr lang="cs-CZ" sz="1800" dirty="0"/>
              <a:t>, L. </a:t>
            </a:r>
            <a:r>
              <a:rPr lang="cs-CZ" sz="1800" dirty="0" err="1"/>
              <a:t>Gilbrethová</a:t>
            </a:r>
            <a:r>
              <a:rPr lang="cs-CZ" sz="1800" dirty="0"/>
              <a:t>, H. Ford a T. Baťa. </a:t>
            </a:r>
          </a:p>
          <a:p>
            <a:pPr algn="just"/>
            <a:r>
              <a:rPr lang="cs-CZ" sz="1800" dirty="0"/>
              <a:t>Za zakladatele této školy je považován F. W. </a:t>
            </a:r>
            <a:r>
              <a:rPr lang="cs-CZ" sz="1800" dirty="0" err="1"/>
              <a:t>Taylor</a:t>
            </a:r>
            <a:r>
              <a:rPr lang="cs-CZ" sz="1800" dirty="0"/>
              <a:t> (1856–1917). Jedním z nejvýznamnějších a dosud zejména u nás nedoceněným spolutvůrcem školy vědeckého řízení, byl Tomáš Baťa.</a:t>
            </a:r>
          </a:p>
          <a:p>
            <a:pPr algn="just"/>
            <a:endParaRPr lang="cs-CZ" sz="1800" dirty="0"/>
          </a:p>
          <a:p>
            <a:pPr algn="just"/>
            <a:endParaRPr lang="cs-CZ" sz="1800" dirty="0"/>
          </a:p>
          <a:p>
            <a:pPr algn="just"/>
            <a:endParaRPr lang="cs-CZ" sz="1800" dirty="0"/>
          </a:p>
          <a:p>
            <a:pPr algn="just"/>
            <a:endParaRPr lang="cs-CZ" sz="1800" dirty="0"/>
          </a:p>
          <a:p>
            <a:pPr algn="just"/>
            <a:endParaRPr lang="cs-CZ" sz="1800" dirty="0"/>
          </a:p>
          <a:p>
            <a:pPr algn="just"/>
            <a:endParaRPr lang="pl-PL"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Škola vědeckého řízení I</a:t>
            </a:r>
          </a:p>
        </p:txBody>
      </p:sp>
    </p:spTree>
    <p:extLst>
      <p:ext uri="{BB962C8B-B14F-4D97-AF65-F5344CB8AC3E}">
        <p14:creationId xmlns:p14="http://schemas.microsoft.com/office/powerpoint/2010/main" val="2767588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F. W. </a:t>
            </a:r>
            <a:r>
              <a:rPr lang="cs-CZ" sz="1800" dirty="0" err="1"/>
              <a:t>Taylor</a:t>
            </a:r>
            <a:r>
              <a:rPr lang="cs-CZ" sz="1800" dirty="0"/>
              <a:t> vypracoval základní principy normování práce, založeného na časových studiích. </a:t>
            </a:r>
          </a:p>
          <a:p>
            <a:pPr algn="just"/>
            <a:r>
              <a:rPr lang="cs-CZ" sz="1800" dirty="0"/>
              <a:t>Časové studie však jako nevhodné pro stanovení pracovního úkolu, zdlouhavé a nepřesné, kritizoval F. B. </a:t>
            </a:r>
            <a:r>
              <a:rPr lang="cs-CZ" sz="1800" dirty="0" err="1"/>
              <a:t>Gilbreth</a:t>
            </a:r>
            <a:r>
              <a:rPr lang="cs-CZ" sz="1800" dirty="0"/>
              <a:t> (1868–1924) a navrhl používat pro stanovení norem metodu založenou na studiu a měření pohybů pracovníka při práci. </a:t>
            </a:r>
          </a:p>
          <a:p>
            <a:pPr algn="just"/>
            <a:r>
              <a:rPr lang="cs-CZ" sz="1800" dirty="0"/>
              <a:t>Stal se tak zakladatelem pohybových studií. Veškeré pohyby, které člověk při práci vykonává, rozdělil na nutné a zbytečné a vypracoval metody, jak má pracovník splnit úkol s nejmenším počtem nutných pohybů.</a:t>
            </a:r>
          </a:p>
          <a:p>
            <a:pPr algn="just"/>
            <a:r>
              <a:rPr lang="cs-CZ" sz="1800" dirty="0"/>
              <a:t>Principy F. W. </a:t>
            </a:r>
            <a:r>
              <a:rPr lang="cs-CZ" sz="1800" dirty="0" err="1"/>
              <a:t>Taylora</a:t>
            </a:r>
            <a:r>
              <a:rPr lang="cs-CZ" sz="1800" dirty="0"/>
              <a:t> a F. B. </a:t>
            </a:r>
            <a:r>
              <a:rPr lang="cs-CZ" sz="1800" dirty="0" err="1"/>
              <a:t>Gilbretha</a:t>
            </a:r>
            <a:r>
              <a:rPr lang="cs-CZ" sz="1800" dirty="0"/>
              <a:t> využil H. Ford (1863–1924), který seřadil stroje a dělníky podle operací v pořadí v jakém byly vykonávány a zavedl pásovou výrobu.</a:t>
            </a:r>
          </a:p>
          <a:p>
            <a:pPr algn="just"/>
            <a:endParaRPr lang="cs-CZ" sz="1800" dirty="0"/>
          </a:p>
          <a:p>
            <a:pPr algn="just"/>
            <a:endParaRPr lang="cs-CZ" sz="1800" dirty="0"/>
          </a:p>
          <a:p>
            <a:pPr algn="just"/>
            <a:endParaRPr lang="cs-CZ" sz="1800" dirty="0"/>
          </a:p>
          <a:p>
            <a:pPr algn="just"/>
            <a:endParaRPr lang="cs-CZ" sz="1800" dirty="0"/>
          </a:p>
          <a:p>
            <a:pPr algn="just"/>
            <a:endParaRPr lang="cs-CZ" sz="1800" dirty="0"/>
          </a:p>
          <a:p>
            <a:pPr algn="just"/>
            <a:endParaRPr lang="pl-PL"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Škola vědeckého řízení II</a:t>
            </a:r>
          </a:p>
        </p:txBody>
      </p:sp>
    </p:spTree>
    <p:extLst>
      <p:ext uri="{BB962C8B-B14F-4D97-AF65-F5344CB8AC3E}">
        <p14:creationId xmlns:p14="http://schemas.microsoft.com/office/powerpoint/2010/main" val="726320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3780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err="1"/>
              <a:t>Taylor</a:t>
            </a:r>
            <a:r>
              <a:rPr lang="cs-CZ" sz="1800" dirty="0"/>
              <a:t> je považován za zakladatele tzv. vědeckého managementu, zaměřil se na zefektivnění činnosti výrobních dělníků a zvyšování produktivity. Jeho systém řízení zahrnoval tyto hlavní principy:</a:t>
            </a:r>
          </a:p>
          <a:p>
            <a:pPr lvl="1" algn="just"/>
            <a:r>
              <a:rPr lang="cs-CZ" sz="1800" dirty="0"/>
              <a:t>dělníkům se přidělují úkoly v podobě denních výkonových norem;</a:t>
            </a:r>
          </a:p>
          <a:p>
            <a:pPr lvl="1" algn="just"/>
            <a:r>
              <a:rPr lang="cs-CZ" sz="1800" dirty="0"/>
              <a:t>k motivování pracovníků využívá úkolovou mzdu (v té době byla obvyklá jen hodinová mzda);</a:t>
            </a:r>
          </a:p>
          <a:p>
            <a:pPr lvl="1" algn="just"/>
            <a:r>
              <a:rPr lang="cs-CZ" sz="1800" dirty="0"/>
              <a:t>uplatňuje vědecký výběr pracovníků podle jejich schopností, síly, odolnosti vůči únavě;</a:t>
            </a:r>
          </a:p>
          <a:p>
            <a:pPr lvl="1" algn="just"/>
            <a:r>
              <a:rPr lang="cs-CZ" sz="1800" dirty="0"/>
              <a:t>kladl důraz na kázeň v tom smyslu, že řídící pracovníci mají mít odbornou kvalifikaci k řízení dělníků a ti mají disciplinovaně plnit jejich pokyny;</a:t>
            </a:r>
          </a:p>
          <a:p>
            <a:pPr lvl="1" algn="just"/>
            <a:r>
              <a:rPr lang="cs-CZ" sz="1800" dirty="0"/>
              <a:t>veškerou odpovědnost za práci dělníků přesouvá na manažery.</a:t>
            </a:r>
          </a:p>
          <a:p>
            <a:pPr algn="just"/>
            <a:endParaRPr lang="pl-PL"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a:t>Frederick </a:t>
            </a:r>
            <a:r>
              <a:rPr lang="cs-CZ" dirty="0" err="1"/>
              <a:t>Winslow</a:t>
            </a:r>
            <a:r>
              <a:rPr lang="cs-CZ" dirty="0"/>
              <a:t> </a:t>
            </a:r>
            <a:r>
              <a:rPr lang="cs-CZ" dirty="0" err="1"/>
              <a:t>Taylor</a:t>
            </a:r>
            <a:r>
              <a:rPr lang="cs-CZ" dirty="0"/>
              <a:t> (1856 – 1915)</a:t>
            </a:r>
          </a:p>
        </p:txBody>
      </p:sp>
    </p:spTree>
    <p:extLst>
      <p:ext uri="{BB962C8B-B14F-4D97-AF65-F5344CB8AC3E}">
        <p14:creationId xmlns:p14="http://schemas.microsoft.com/office/powerpoint/2010/main" val="1400566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3780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700" dirty="0"/>
              <a:t>Henry Ford je považován za praktického realizátora myšlenek vědeckého managementu. Mezi jeho hlavní přínosy můžeme zařadit tyto :</a:t>
            </a:r>
          </a:p>
          <a:p>
            <a:pPr lvl="1" algn="just"/>
            <a:r>
              <a:rPr lang="cs-CZ" sz="1700" dirty="0"/>
              <a:t>využívání nekvalifikovaných pracovníků, neboť pro vykonávání jednoduchých úkonů stačí zaškolení;</a:t>
            </a:r>
          </a:p>
          <a:p>
            <a:pPr lvl="1" algn="just"/>
            <a:r>
              <a:rPr lang="cs-CZ" sz="1700" dirty="0"/>
              <a:t>zavedení hromadné výroby jednoho výrobku - vyráběl automobil model T (tzv. "Plechová Líza");</a:t>
            </a:r>
          </a:p>
          <a:p>
            <a:pPr lvl="1" algn="just"/>
            <a:r>
              <a:rPr lang="cs-CZ" sz="1700" dirty="0"/>
              <a:t>dělníky stabilizoval přitažlivým výdělkem (minimální denní mzda se zvýšila z 2,5 dolarů na</a:t>
            </a:r>
            <a:r>
              <a:rPr lang="cs-CZ" sz="1700" b="1" dirty="0"/>
              <a:t> </a:t>
            </a:r>
            <a:r>
              <a:rPr lang="cs-CZ" sz="1700" dirty="0"/>
              <a:t>5 dolarů), zaměstnancům byl přiznán prémiový podíl na zisku společnosti a pro rodiny stálých zaměstnanců se zavedl program podnikové lékařské péče, výstavby sportovišť k trávení volného času atd.;</a:t>
            </a:r>
          </a:p>
          <a:p>
            <a:pPr lvl="1" algn="just"/>
            <a:r>
              <a:rPr lang="cs-CZ" sz="1700" dirty="0"/>
              <a:t>zavedení pásové výroby;</a:t>
            </a:r>
          </a:p>
          <a:p>
            <a:pPr lvl="1" algn="just"/>
            <a:r>
              <a:rPr lang="cs-CZ" sz="1700" dirty="0"/>
              <a:t>zavedení osmihodinové pracovní doby.</a:t>
            </a:r>
          </a:p>
          <a:p>
            <a:pPr algn="just"/>
            <a:endParaRPr lang="pl-PL"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a:t>Henry Ford (1863 - 1947)</a:t>
            </a:r>
          </a:p>
        </p:txBody>
      </p:sp>
    </p:spTree>
    <p:extLst>
      <p:ext uri="{BB962C8B-B14F-4D97-AF65-F5344CB8AC3E}">
        <p14:creationId xmlns:p14="http://schemas.microsoft.com/office/powerpoint/2010/main" val="2609708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Zavedl mnohé nové myšlenky ve výrobě a prodeji svých výrobků, kterými dokázal ovlivnit množství budoucích ekonomů a manažerů. Jeho postupy a technologie byly na tehdejší podnikání revoluční a jsou stále užívány jako příklady top managementu.</a:t>
            </a:r>
          </a:p>
          <a:p>
            <a:pPr lvl="0" algn="just"/>
            <a:r>
              <a:rPr lang="cs-CZ" sz="1800" dirty="0"/>
              <a:t>Při své práci se často inspiroval myšlenkami amerického proudu klasického managementu (především taylorismem), se kterými se seznámil během své návštěvy v USA a které zavedl ve svých provozech. Baťa zavedl řadu dalších, na tehdejší dobu průkopnických manažerských činů.</a:t>
            </a:r>
          </a:p>
          <a:p>
            <a:pPr marL="0" lvl="0" indent="0" algn="just">
              <a:buNone/>
            </a:pPr>
            <a:r>
              <a:rPr lang="cs-CZ" sz="1800" dirty="0"/>
              <a:t>Pro teorii i praxi managementu jsou cenné poznatky, zkušenosti a přístupy firmy Baťa v následujících oblastech:</a:t>
            </a:r>
          </a:p>
          <a:p>
            <a:pPr lvl="0" algn="just"/>
            <a:r>
              <a:rPr lang="cs-CZ" sz="1800" dirty="0"/>
              <a:t>plánování veškeré činnosti – základním plánovacím obdobím bylo pololetí, pololetní plány se dále rozpracovávaly do konkrétních týdenních plánů výroby;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a:t>Tomáš Baťa (1876 – 1932) I </a:t>
            </a:r>
          </a:p>
        </p:txBody>
      </p:sp>
    </p:spTree>
    <p:extLst>
      <p:ext uri="{BB962C8B-B14F-4D97-AF65-F5344CB8AC3E}">
        <p14:creationId xmlns:p14="http://schemas.microsoft.com/office/powerpoint/2010/main" val="4158091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700" dirty="0"/>
              <a:t>vytvoření hospodářských jednotek, které měly vlastní účet zisků a ztrát - tzv. samosprávné dílny, které tvořily základní buňku celého podniku; v čele stál mistr, který za vše nesl zodpovědnost; každé oddělení a každá dílna, v pravém smyslu slova, kupovala ve výrobním procesu od předcházejícího oddělení zboží, které po zpracování zase prodávala následujícímu oddělení;</a:t>
            </a:r>
          </a:p>
          <a:p>
            <a:pPr lvl="0" algn="just"/>
            <a:r>
              <a:rPr lang="pl-PL" sz="1700" dirty="0"/>
              <a:t>dělníci byli zainteresováni na výsledcích práce podíly na zisku;</a:t>
            </a:r>
          </a:p>
          <a:p>
            <a:pPr lvl="0" algn="just"/>
            <a:r>
              <a:rPr lang="cs-CZ" sz="1700" dirty="0"/>
              <a:t>budování zahraničních poboček;</a:t>
            </a:r>
          </a:p>
          <a:p>
            <a:pPr lvl="0" algn="just"/>
            <a:r>
              <a:rPr lang="cs-CZ" sz="1700" dirty="0"/>
              <a:t>vlastní výchova pracovníků - ti nejlepší z celého podniku měli možnost po pracovní době navštěvovat Baťovu školu práce k získání vyšší kvalifikace, vyšší odbornosti, mohli se věnovat výuce cizích jazyků;</a:t>
            </a:r>
          </a:p>
          <a:p>
            <a:pPr lvl="0" algn="just"/>
            <a:r>
              <a:rPr lang="cs-CZ" sz="1700" dirty="0"/>
              <a:t>prodej vlastních výrobků ve vlastních (podnikových) prodejnách;</a:t>
            </a:r>
          </a:p>
          <a:p>
            <a:pPr lvl="0" algn="just"/>
            <a:r>
              <a:rPr lang="cs-CZ" sz="1700" dirty="0"/>
              <a:t>vysoký důraz na zabezpečování a kontrolu kvality výrobků i jednotlivých komponentů;</a:t>
            </a:r>
          </a:p>
          <a:p>
            <a:pPr lvl="0" algn="just"/>
            <a:r>
              <a:rPr lang="cs-CZ" sz="1700" dirty="0"/>
              <a:t>tlak na snižování výrobních nákladů při dodržení požadované kvality.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a:t>Tomáš Baťa (1876 – 1932) II </a:t>
            </a:r>
          </a:p>
        </p:txBody>
      </p:sp>
    </p:spTree>
    <p:extLst>
      <p:ext uri="{BB962C8B-B14F-4D97-AF65-F5344CB8AC3E}">
        <p14:creationId xmlns:p14="http://schemas.microsoft.com/office/powerpoint/2010/main" val="3827554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9419" y="683002"/>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Tato škola se oproti předchozím školám, které byly orientovány spíše na práci dělníků (na tzv. bezprostředně výkonné operace), zaměřila na řízení organizace jako celku a na úlohu řídících pracovníků při řízení organizace. </a:t>
            </a:r>
          </a:p>
          <a:p>
            <a:pPr algn="just"/>
            <a:r>
              <a:rPr lang="cs-CZ" sz="1800" dirty="0"/>
              <a:t>Všechny činnosti, které se v organizacích uskutečňují, mohou být rozděleny na: </a:t>
            </a:r>
            <a:r>
              <a:rPr lang="cs-CZ" sz="1800" dirty="0" err="1"/>
              <a:t>technicko-výrobní</a:t>
            </a:r>
            <a:r>
              <a:rPr lang="cs-CZ" sz="1800" dirty="0"/>
              <a:t> (spojené s organizováním a řízením výroby); obchodní (nákup a prodej); finanční; ochranné; řídící.</a:t>
            </a:r>
          </a:p>
          <a:p>
            <a:pPr algn="just"/>
            <a:r>
              <a:rPr lang="cs-CZ" sz="1800" dirty="0"/>
              <a:t>Rozlišuje funkce neboli činnosti organizace (podniku) a funkce řízení.</a:t>
            </a:r>
          </a:p>
          <a:p>
            <a:pPr algn="just"/>
            <a:r>
              <a:rPr lang="cs-CZ" sz="1800" dirty="0"/>
              <a:t>Tvůrcem teorie správního řízení je </a:t>
            </a:r>
            <a:r>
              <a:rPr lang="cs-CZ" sz="1800" dirty="0" err="1"/>
              <a:t>Henri</a:t>
            </a:r>
            <a:r>
              <a:rPr lang="cs-CZ" sz="1800" dirty="0"/>
              <a:t> </a:t>
            </a:r>
            <a:r>
              <a:rPr lang="cs-CZ" sz="1800" dirty="0" err="1"/>
              <a:t>Fayol</a:t>
            </a:r>
            <a:r>
              <a:rPr lang="cs-CZ" sz="1800" dirty="0"/>
              <a:t>. Ten zdůrazňoval velmi důležitou roli řídícího pracovníka ve všech organizacích. </a:t>
            </a:r>
            <a:r>
              <a:rPr lang="cs-CZ" sz="1800" dirty="0" err="1"/>
              <a:t>Fayol</a:t>
            </a:r>
            <a:r>
              <a:rPr lang="cs-CZ" sz="1800" dirty="0"/>
              <a:t> jako první definoval práci řídícího pracovníka (manažera) 20. století. Podle něho řídící pracovník hraje velmi důležitou funkci ve všech organizacích. Uváděl, že „Řídit znamená předvídat, organizovat, přikazovat, koordinovat a kontrolovat“.</a:t>
            </a:r>
          </a:p>
          <a:p>
            <a:pPr algn="just"/>
            <a:endParaRPr lang="cs-CZ" sz="1800" dirty="0"/>
          </a:p>
          <a:p>
            <a:pPr algn="just"/>
            <a:endParaRPr lang="cs-CZ" sz="1800" dirty="0"/>
          </a:p>
          <a:p>
            <a:pPr algn="just"/>
            <a:endParaRPr lang="cs-CZ" sz="1800" dirty="0"/>
          </a:p>
          <a:p>
            <a:pPr algn="just"/>
            <a:endParaRPr lang="pl-PL"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Škola správního řízení </a:t>
            </a:r>
          </a:p>
        </p:txBody>
      </p:sp>
    </p:spTree>
    <p:extLst>
      <p:ext uri="{BB962C8B-B14F-4D97-AF65-F5344CB8AC3E}">
        <p14:creationId xmlns:p14="http://schemas.microsoft.com/office/powerpoint/2010/main" val="3465982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err="1"/>
              <a:t>Henri</a:t>
            </a:r>
            <a:r>
              <a:rPr lang="cs-CZ" sz="1800" dirty="0"/>
              <a:t> </a:t>
            </a:r>
            <a:r>
              <a:rPr lang="cs-CZ" sz="1800" dirty="0" err="1"/>
              <a:t>Fayol</a:t>
            </a:r>
            <a:r>
              <a:rPr lang="cs-CZ" sz="1800" dirty="0"/>
              <a:t> byl prvním z představitelů, který se zabýval vlastní činností manažera a kdo rozpoznal</a:t>
            </a:r>
            <a:r>
              <a:rPr lang="cs-CZ" sz="1800" b="1" dirty="0"/>
              <a:t> </a:t>
            </a:r>
            <a:r>
              <a:rPr lang="cs-CZ" sz="1800" dirty="0"/>
              <a:t>4 funkce managementu. Dále vymezil</a:t>
            </a:r>
            <a:r>
              <a:rPr lang="cs-CZ" sz="1800" b="1" dirty="0"/>
              <a:t> </a:t>
            </a:r>
            <a:r>
              <a:rPr lang="cs-CZ" sz="1800" dirty="0"/>
              <a:t>14 principů managementu, z nichž mnohé jsou stále uznávány:</a:t>
            </a:r>
          </a:p>
          <a:p>
            <a:pPr lvl="1" algn="just"/>
            <a:r>
              <a:rPr lang="cs-CZ" sz="1800" dirty="0"/>
              <a:t>specializace pracovníků - specializace povzbuzuje neustálé sebezlepšování schopností a vylepšování metod;</a:t>
            </a:r>
          </a:p>
          <a:p>
            <a:pPr lvl="1" algn="just"/>
            <a:r>
              <a:rPr lang="cs-CZ" sz="1800" dirty="0"/>
              <a:t>autorita - právo dávat příkazy a moc vyžadovat poslušnost;</a:t>
            </a:r>
          </a:p>
          <a:p>
            <a:pPr lvl="1" algn="just"/>
            <a:r>
              <a:rPr lang="cs-CZ" sz="1800" dirty="0"/>
              <a:t>disciplína - žádné uvolňování či změkčování pravidel;</a:t>
            </a:r>
          </a:p>
          <a:p>
            <a:pPr lvl="1" algn="just"/>
            <a:r>
              <a:rPr lang="cs-CZ" sz="1800" dirty="0"/>
              <a:t>jednota přikazování - každý zaměstnanec má pouze a jenom jednoho nadřízeného;</a:t>
            </a:r>
          </a:p>
          <a:p>
            <a:pPr lvl="1" algn="just"/>
            <a:r>
              <a:rPr lang="cs-CZ" sz="1800" dirty="0"/>
              <a:t>jednota vedení - jedna mysl vytvoří jednotný plán, v němž bude každý hrát svou roli;</a:t>
            </a:r>
          </a:p>
          <a:p>
            <a:pPr lvl="1" algn="just"/>
            <a:r>
              <a:rPr lang="cs-CZ" sz="1800" dirty="0"/>
              <a:t>podřízenost osobních zájmů - v práci se mají sledovat pouze pracovní zájmy a myšlenky;</a:t>
            </a:r>
            <a:endParaRPr lang="pl-PL"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err="1"/>
              <a:t>Henri</a:t>
            </a:r>
            <a:r>
              <a:rPr lang="cs-CZ" dirty="0"/>
              <a:t> </a:t>
            </a:r>
            <a:r>
              <a:rPr lang="cs-CZ" dirty="0" err="1"/>
              <a:t>Fayol</a:t>
            </a:r>
            <a:r>
              <a:rPr lang="cs-CZ" dirty="0"/>
              <a:t> (1841 - 1925) I</a:t>
            </a:r>
          </a:p>
        </p:txBody>
      </p:sp>
    </p:spTree>
    <p:extLst>
      <p:ext uri="{BB962C8B-B14F-4D97-AF65-F5344CB8AC3E}">
        <p14:creationId xmlns:p14="http://schemas.microsoft.com/office/powerpoint/2010/main" val="1967914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6615"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odměňování - zaměstnanci dostávají odpovídající ohodnocení, ne tolik, kolik může podnik postrádat;</a:t>
            </a:r>
          </a:p>
          <a:p>
            <a:pPr lvl="0" algn="just"/>
            <a:r>
              <a:rPr lang="cs-CZ" sz="1800" dirty="0"/>
              <a:t> centralizace - upevnění manažerských funkcí, rozhodnutí se tvoří shora dolů;</a:t>
            </a:r>
          </a:p>
          <a:p>
            <a:pPr lvl="0" algn="just"/>
            <a:r>
              <a:rPr lang="cs-CZ" sz="1800" dirty="0"/>
              <a:t>skalární řetěz (liniové řízení) - formální řetěz příkazů, běžící odshora dolů, jako v armádě;</a:t>
            </a:r>
          </a:p>
          <a:p>
            <a:pPr lvl="0" algn="just"/>
            <a:r>
              <a:rPr lang="cs-CZ" sz="1800" dirty="0"/>
              <a:t>pořádek - všechen materiál a personál má svoje předepsané místo a musí tam zůstat;</a:t>
            </a:r>
          </a:p>
          <a:p>
            <a:pPr lvl="0" algn="just"/>
            <a:r>
              <a:rPr lang="cs-CZ" sz="1800" dirty="0"/>
              <a:t>rovnost - rovnocenné nakládání (ne však nutně stejné);</a:t>
            </a:r>
          </a:p>
          <a:p>
            <a:pPr lvl="0" algn="just"/>
            <a:r>
              <a:rPr lang="cs-CZ" sz="1800" dirty="0"/>
              <a:t>držení personálu - co nejmenší obměna personálu, doživotní zaměstnání pro výborné zaměstnance;</a:t>
            </a:r>
          </a:p>
          <a:p>
            <a:pPr lvl="0" algn="just"/>
            <a:r>
              <a:rPr lang="cs-CZ" sz="1800" dirty="0"/>
              <a:t>iniciativa - vymyslet plán a udělat vše potřebné k jeho uskutečnění;</a:t>
            </a:r>
          </a:p>
          <a:p>
            <a:pPr lvl="0" algn="just"/>
            <a:r>
              <a:rPr lang="cs-CZ" sz="1800" dirty="0"/>
              <a:t>morálka kolektivu - harmonie a soudržnost mezi personálem.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err="1"/>
              <a:t>Henri</a:t>
            </a:r>
            <a:r>
              <a:rPr lang="cs-CZ" dirty="0"/>
              <a:t> </a:t>
            </a:r>
            <a:r>
              <a:rPr lang="cs-CZ" dirty="0" err="1"/>
              <a:t>Fayol</a:t>
            </a:r>
            <a:r>
              <a:rPr lang="cs-CZ" dirty="0"/>
              <a:t> (1841 - 1925) II</a:t>
            </a:r>
          </a:p>
        </p:txBody>
      </p:sp>
    </p:spTree>
    <p:extLst>
      <p:ext uri="{BB962C8B-B14F-4D97-AF65-F5344CB8AC3E}">
        <p14:creationId xmlns:p14="http://schemas.microsoft.com/office/powerpoint/2010/main" val="352485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i="1" dirty="0"/>
              <a:t>Vrcholoví manažeři</a:t>
            </a:r>
            <a:r>
              <a:rPr lang="cs-CZ" sz="1800" dirty="0"/>
              <a:t> (tuto skupinu nazýváme často jako top management – CEO: </a:t>
            </a:r>
            <a:r>
              <a:rPr lang="cs-CZ" sz="1800" dirty="0" err="1"/>
              <a:t>Chief</a:t>
            </a:r>
            <a:r>
              <a:rPr lang="cs-CZ" sz="1800" dirty="0"/>
              <a:t> </a:t>
            </a:r>
            <a:r>
              <a:rPr lang="cs-CZ" sz="1800" dirty="0" err="1"/>
              <a:t>Executive</a:t>
            </a:r>
            <a:r>
              <a:rPr lang="cs-CZ" sz="1800" dirty="0"/>
              <a:t> Office) řídí organizaci jako celek a reprezentují ji jak vůči interním subjektům (pracovníkům a vlastníkům), tak vůči externím subjektům (zákazníci, dodavatelé, státní instituce atd.). </a:t>
            </a:r>
            <a:endParaRPr lang="cs-CZ" sz="1800" dirty="0" smtClean="0"/>
          </a:p>
          <a:p>
            <a:pPr algn="just"/>
            <a:r>
              <a:rPr lang="cs-CZ" sz="1800" dirty="0" smtClean="0"/>
              <a:t>Vrcholoví </a:t>
            </a:r>
            <a:r>
              <a:rPr lang="cs-CZ" sz="1800" dirty="0"/>
              <a:t>manažeři působí na úrovni strategického managementu organizace a zodpovídají za veškerá strategická rozhodnutí organizace. </a:t>
            </a:r>
            <a:endParaRPr lang="cs-CZ" sz="1800" dirty="0" smtClean="0"/>
          </a:p>
          <a:p>
            <a:pPr algn="just"/>
            <a:r>
              <a:rPr lang="cs-CZ" sz="1800" dirty="0" smtClean="0"/>
              <a:t>V každé organizaci působí vrcholoví manažeři. V malých a středních podnicích tuto roli většinou zastávají majitelé </a:t>
            </a:r>
            <a:r>
              <a:rPr lang="cs-CZ" sz="1800" dirty="0" err="1" smtClean="0"/>
              <a:t>organizce</a:t>
            </a:r>
            <a:r>
              <a:rPr lang="cs-CZ" sz="1800" dirty="0" smtClean="0"/>
              <a:t>.</a:t>
            </a:r>
          </a:p>
          <a:p>
            <a:pPr algn="just"/>
            <a:r>
              <a:rPr lang="cs-CZ" sz="1800" dirty="0" smtClean="0"/>
              <a:t>Řeší </a:t>
            </a:r>
            <a:r>
              <a:rPr lang="cs-CZ" sz="1800" dirty="0"/>
              <a:t>úkoly dlouhodobějšího charakteru, a to v obvykle v časovém horizontu 3 – 5 let.</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Typologie manažerů II</a:t>
            </a:r>
            <a:endParaRPr lang="cs-CZ" dirty="0"/>
          </a:p>
        </p:txBody>
      </p:sp>
    </p:spTree>
    <p:extLst>
      <p:ext uri="{BB962C8B-B14F-4D97-AF65-F5344CB8AC3E}">
        <p14:creationId xmlns:p14="http://schemas.microsoft.com/office/powerpoint/2010/main" val="2397956593"/>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Škola byrokratického řízení klade důraz na jasně deklarovanou a jednoznačnou hierarchii moci a pořádku. </a:t>
            </a:r>
          </a:p>
          <a:p>
            <a:r>
              <a:rPr lang="cs-CZ" sz="1800" dirty="0"/>
              <a:t>Byrokracii nechápe v pejorativním slova smyslu, nýbrž jako explicitně a pevně vymezené racionální uspořádání organizace. Ačkoli je byrokracie v současné době synonymem pro ztuhlost a nepružnost, nelze popřít, že má vedle slabin i silné stránky</a:t>
            </a:r>
          </a:p>
          <a:p>
            <a:pPr algn="just"/>
            <a:r>
              <a:rPr lang="cs-CZ" sz="1800" dirty="0"/>
              <a:t>Daný myšlenkový směr je ovlivněn pruskou filozofií pořádku a protestantskou etikou.</a:t>
            </a:r>
          </a:p>
          <a:p>
            <a:pPr algn="just"/>
            <a:r>
              <a:rPr lang="cs-CZ" sz="1800" dirty="0"/>
              <a:t>Zakladatelem této školy řízení je Němec Max Weber (1864–1920), který prosazoval názor, že nejúčinnější forma organizace připomíná stroj. </a:t>
            </a:r>
          </a:p>
          <a:p>
            <a:pPr algn="just"/>
            <a:r>
              <a:rPr lang="cs-CZ" sz="1800" dirty="0"/>
              <a:t>Je charakterizovaná přímými pravidly, kontrolou, hierarchií a je poháněna byrokracií. Taková organizace je schopná zajistit nejvyšší efektivnost. </a:t>
            </a:r>
          </a:p>
          <a:p>
            <a:pPr algn="just"/>
            <a:endParaRPr lang="cs-CZ" sz="1800" dirty="0"/>
          </a:p>
          <a:p>
            <a:pPr algn="just"/>
            <a:endParaRPr lang="cs-CZ" sz="1800" dirty="0"/>
          </a:p>
          <a:p>
            <a:pPr algn="just"/>
            <a:endParaRPr lang="cs-CZ" sz="1800" dirty="0"/>
          </a:p>
          <a:p>
            <a:pPr algn="just"/>
            <a:endParaRPr lang="cs-CZ" sz="1800" dirty="0"/>
          </a:p>
          <a:p>
            <a:pPr algn="just"/>
            <a:endParaRPr lang="pl-PL"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Škola byrokratického řízení I</a:t>
            </a:r>
          </a:p>
        </p:txBody>
      </p:sp>
    </p:spTree>
    <p:extLst>
      <p:ext uri="{BB962C8B-B14F-4D97-AF65-F5344CB8AC3E}">
        <p14:creationId xmlns:p14="http://schemas.microsoft.com/office/powerpoint/2010/main" val="3152467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dirty="0"/>
              <a:t>Základními principy byrokratického řízení a byrokratické organizace jsou:</a:t>
            </a:r>
          </a:p>
          <a:p>
            <a:pPr algn="just"/>
            <a:r>
              <a:rPr lang="cs-CZ" sz="1700" dirty="0"/>
              <a:t>Jasná dělba práce. Každý pracovník má podrobný popis práce s vymezenými pravomocemi a odpovědnostmi, které nesmí porušit.</a:t>
            </a:r>
          </a:p>
          <a:p>
            <a:pPr algn="just"/>
            <a:r>
              <a:rPr lang="cs-CZ" sz="1700" dirty="0"/>
              <a:t>Práce podle pravidel. Veškerá činnost v organizaci probíhá podle přesně stanovených pravidel, směrnic, příkazů aj., které nelze porušovat.</a:t>
            </a:r>
          </a:p>
          <a:p>
            <a:pPr algn="just"/>
            <a:r>
              <a:rPr lang="cs-CZ" sz="1700" dirty="0"/>
              <a:t>Souvislý řetěz příkazů. Pracovní příkazy musejí být předávány souvisle a plynule od vrcholového vedoucího pracovníka až po nejnižší stupeň řízení.</a:t>
            </a:r>
          </a:p>
          <a:p>
            <a:pPr algn="just"/>
            <a:r>
              <a:rPr lang="cs-CZ" sz="1700" dirty="0"/>
              <a:t>Odstup mezi vedoucím pracovníkem a podřízenými. S podřízenými má jednat formálně, neosobně, ale spravedlivě.</a:t>
            </a:r>
          </a:p>
          <a:p>
            <a:pPr algn="just"/>
            <a:r>
              <a:rPr lang="cs-CZ" sz="1700" dirty="0"/>
              <a:t>Pracovní postup zaměstnanců je založený na výkonnosti a věku pracovníka. </a:t>
            </a:r>
          </a:p>
          <a:p>
            <a:pPr algn="just"/>
            <a:r>
              <a:rPr lang="cs-CZ" sz="1700" dirty="0"/>
              <a:t>Zaměstnanci se nemají podílet na správě ani na vlastnictví majetku organizace.</a:t>
            </a:r>
          </a:p>
          <a:p>
            <a:pPr marL="0" indent="0" algn="just">
              <a:buNone/>
            </a:pPr>
            <a:endParaRPr lang="cs-CZ" sz="1700" dirty="0"/>
          </a:p>
          <a:p>
            <a:pPr algn="just"/>
            <a:endParaRPr lang="cs-CZ" sz="1700" dirty="0"/>
          </a:p>
          <a:p>
            <a:pPr algn="just"/>
            <a:endParaRPr lang="cs-CZ" sz="1700" dirty="0"/>
          </a:p>
          <a:p>
            <a:pPr algn="just"/>
            <a:endParaRPr lang="cs-CZ" sz="1700" dirty="0"/>
          </a:p>
          <a:p>
            <a:pPr algn="just"/>
            <a:endParaRPr lang="pl-PL"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Škola byrokratického řízení II</a:t>
            </a:r>
          </a:p>
        </p:txBody>
      </p:sp>
    </p:spTree>
    <p:extLst>
      <p:ext uri="{BB962C8B-B14F-4D97-AF65-F5344CB8AC3E}">
        <p14:creationId xmlns:p14="http://schemas.microsoft.com/office/powerpoint/2010/main" val="2610314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dirty="0"/>
              <a:t>Základními principy byrokratického řízení a byrokratické organizace jsou:</a:t>
            </a:r>
          </a:p>
          <a:p>
            <a:pPr algn="just"/>
            <a:r>
              <a:rPr lang="cs-CZ" sz="1700" dirty="0"/>
              <a:t>Jasná dělba práce. Každý pracovník má podrobný popis práce s vymezenými pravomocemi a odpovědnostmi, které nesmí porušit.</a:t>
            </a:r>
          </a:p>
          <a:p>
            <a:pPr algn="just"/>
            <a:r>
              <a:rPr lang="cs-CZ" sz="1700" dirty="0"/>
              <a:t>Práce podle pravidel. Veškerá činnost v organizaci probíhá podle přesně stanovených pravidel, směrnic, příkazů aj., které nelze porušovat.</a:t>
            </a:r>
          </a:p>
          <a:p>
            <a:pPr algn="just"/>
            <a:r>
              <a:rPr lang="cs-CZ" sz="1700" dirty="0"/>
              <a:t>Souvislý řetěz příkazů. Pracovní příkazy musejí být předávány souvisle a plynule od vrcholového vedoucího pracovníka až po nejnižší stupeň řízení.</a:t>
            </a:r>
          </a:p>
          <a:p>
            <a:pPr algn="just"/>
            <a:r>
              <a:rPr lang="cs-CZ" sz="1700" dirty="0"/>
              <a:t>Odstup mezi vedoucím pracovníkem a podřízenými. S podřízenými má jednat formálně, neosobně, ale spravedlivě.</a:t>
            </a:r>
          </a:p>
          <a:p>
            <a:pPr algn="just"/>
            <a:r>
              <a:rPr lang="cs-CZ" sz="1700" dirty="0"/>
              <a:t>Pracovní postup zaměstnanců je založený na výkonnosti a věku pracovníka. </a:t>
            </a:r>
          </a:p>
          <a:p>
            <a:pPr algn="just"/>
            <a:r>
              <a:rPr lang="cs-CZ" sz="1700" dirty="0"/>
              <a:t>Zaměstnanci se nemají podílet na správě ani na vlastnictví majetku organizace.</a:t>
            </a:r>
          </a:p>
          <a:p>
            <a:pPr marL="0" indent="0" algn="just">
              <a:buNone/>
            </a:pPr>
            <a:endParaRPr lang="cs-CZ" sz="1700" dirty="0"/>
          </a:p>
          <a:p>
            <a:pPr algn="just"/>
            <a:endParaRPr lang="cs-CZ" sz="1700" dirty="0"/>
          </a:p>
          <a:p>
            <a:pPr algn="just"/>
            <a:endParaRPr lang="cs-CZ" sz="1700" dirty="0"/>
          </a:p>
          <a:p>
            <a:pPr algn="just"/>
            <a:endParaRPr lang="cs-CZ" sz="1700" dirty="0"/>
          </a:p>
          <a:p>
            <a:pPr algn="just"/>
            <a:endParaRPr lang="pl-PL"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Max Weber (1864 – 1920) </a:t>
            </a:r>
          </a:p>
        </p:txBody>
      </p:sp>
    </p:spTree>
    <p:extLst>
      <p:ext uri="{BB962C8B-B14F-4D97-AF65-F5344CB8AC3E}">
        <p14:creationId xmlns:p14="http://schemas.microsoft.com/office/powerpoint/2010/main" val="3877373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Tento směr managementu zdůrazňuje význam psychických a sociálních faktorů a jejich vliv na výsledky práce lidí. </a:t>
            </a:r>
          </a:p>
          <a:p>
            <a:pPr algn="just"/>
            <a:r>
              <a:rPr lang="cs-CZ" sz="1800" dirty="0"/>
              <a:t>Škola lidských vztahů preferovala člověka jako ústřední prvek organizace a objekt řízení a stala se jedním z prvních východisek pro současný management lidských zdrojů.</a:t>
            </a:r>
          </a:p>
          <a:p>
            <a:pPr algn="just"/>
            <a:r>
              <a:rPr lang="cs-CZ" sz="1800" dirty="0"/>
              <a:t>Velice známý je díky závěrům tzv. </a:t>
            </a:r>
            <a:r>
              <a:rPr lang="cs-CZ" sz="1800" dirty="0" err="1"/>
              <a:t>Hawthornských</a:t>
            </a:r>
            <a:r>
              <a:rPr lang="cs-CZ" sz="1800" dirty="0"/>
              <a:t> studií. V těchto studiích bylo zjištěno, že produktivitu práce ovlivňuje mnohem významněji „lidský prvek“ v pracovním prostředí než technické, respektive fyzikální podmínky práce.</a:t>
            </a:r>
          </a:p>
          <a:p>
            <a:pPr algn="just"/>
            <a:r>
              <a:rPr lang="cs-CZ" sz="1800" dirty="0"/>
              <a:t>Mezi představitele patří H. </a:t>
            </a:r>
            <a:r>
              <a:rPr lang="cs-CZ" sz="1800" dirty="0" err="1"/>
              <a:t>Münsterberg</a:t>
            </a:r>
            <a:r>
              <a:rPr lang="cs-CZ" sz="1800" dirty="0"/>
              <a:t>, E. </a:t>
            </a:r>
            <a:r>
              <a:rPr lang="cs-CZ" sz="1800" dirty="0" err="1"/>
              <a:t>Mayo</a:t>
            </a:r>
            <a:r>
              <a:rPr lang="cs-CZ" sz="1800" dirty="0"/>
              <a:t>, V. </a:t>
            </a:r>
            <a:r>
              <a:rPr lang="cs-CZ" sz="1800" dirty="0" err="1"/>
              <a:t>Pareto</a:t>
            </a:r>
            <a:r>
              <a:rPr lang="cs-CZ" sz="1800" dirty="0"/>
              <a:t>, M. P. </a:t>
            </a:r>
            <a:r>
              <a:rPr lang="cs-CZ" sz="1800" dirty="0" err="1"/>
              <a:t>Follet</a:t>
            </a:r>
            <a:r>
              <a:rPr lang="cs-CZ" sz="1800" dirty="0"/>
              <a:t> </a:t>
            </a:r>
            <a:r>
              <a:rPr lang="cs-CZ" sz="1800" dirty="0" err="1"/>
              <a:t>ová</a:t>
            </a:r>
            <a:r>
              <a:rPr lang="cs-CZ" sz="1800" dirty="0"/>
              <a:t>, Ch. </a:t>
            </a:r>
            <a:r>
              <a:rPr lang="cs-CZ" sz="1800" dirty="0" err="1"/>
              <a:t>Barnard</a:t>
            </a:r>
            <a:r>
              <a:rPr lang="cs-CZ" sz="1800" dirty="0"/>
              <a:t> a další.</a:t>
            </a:r>
          </a:p>
          <a:p>
            <a:pPr algn="just"/>
            <a:endParaRPr lang="cs-CZ" sz="1800" dirty="0"/>
          </a:p>
          <a:p>
            <a:pPr algn="just"/>
            <a:endParaRPr lang="cs-CZ" sz="1800" dirty="0"/>
          </a:p>
          <a:p>
            <a:pPr algn="just"/>
            <a:endParaRPr lang="cs-CZ" sz="1800" dirty="0"/>
          </a:p>
          <a:p>
            <a:pPr algn="just"/>
            <a:endParaRPr lang="cs-CZ" sz="1800" dirty="0"/>
          </a:p>
          <a:p>
            <a:pPr algn="just"/>
            <a:endParaRPr lang="pl-PL"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Škola lidských vztahů</a:t>
            </a:r>
          </a:p>
        </p:txBody>
      </p:sp>
    </p:spTree>
    <p:extLst>
      <p:ext uri="{BB962C8B-B14F-4D97-AF65-F5344CB8AC3E}">
        <p14:creationId xmlns:p14="http://schemas.microsoft.com/office/powerpoint/2010/main" val="4275263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Neoklasická teorie managementu (škola lidských vztahů) se někdy označuje jako druhá vývojová etapa managementu. </a:t>
            </a:r>
          </a:p>
          <a:p>
            <a:pPr algn="just"/>
            <a:r>
              <a:rPr lang="cs-CZ" sz="1800" dirty="0"/>
              <a:t>Představitelé této vývojové etapy se soustředili na zkoumání lidských vztahů, psychologické motivy chování se lidí v pracovním procesu, spolupráci a konflikty, komunikaci, vedení lidí, neformální organizaci. </a:t>
            </a:r>
          </a:p>
          <a:p>
            <a:pPr algn="just"/>
            <a:r>
              <a:rPr lang="cs-CZ" sz="1800" dirty="0"/>
              <a:t>Jednalo se zde o nový kritický přístup k teorii managementu oproti klasickému taylorizmu, který v podstatě chápal člověka jako stroj. </a:t>
            </a:r>
          </a:p>
          <a:p>
            <a:pPr algn="just"/>
            <a:r>
              <a:rPr lang="cs-CZ" sz="1800" dirty="0"/>
              <a:t>K významným představitelům této etapy patří: Mary </a:t>
            </a:r>
            <a:r>
              <a:rPr lang="cs-CZ" sz="1800" dirty="0" err="1"/>
              <a:t>Parker</a:t>
            </a:r>
            <a:r>
              <a:rPr lang="cs-CZ" sz="1800" dirty="0"/>
              <a:t> </a:t>
            </a:r>
            <a:r>
              <a:rPr lang="cs-CZ" sz="1800" dirty="0" err="1"/>
              <a:t>Folletová</a:t>
            </a:r>
            <a:r>
              <a:rPr lang="cs-CZ" sz="1800" dirty="0"/>
              <a:t>, </a:t>
            </a:r>
            <a:r>
              <a:rPr lang="cs-CZ" sz="1800" dirty="0" err="1"/>
              <a:t>Elton</a:t>
            </a:r>
            <a:r>
              <a:rPr lang="cs-CZ" sz="1800" dirty="0"/>
              <a:t> </a:t>
            </a:r>
            <a:r>
              <a:rPr lang="cs-CZ" sz="1800" dirty="0" err="1"/>
              <a:t>Mayo</a:t>
            </a:r>
            <a:r>
              <a:rPr lang="cs-CZ" sz="1800" dirty="0"/>
              <a:t>. </a:t>
            </a:r>
          </a:p>
          <a:p>
            <a:pPr algn="just"/>
            <a:r>
              <a:rPr lang="cs-CZ" sz="1800" dirty="0"/>
              <a:t>Rozvoj teorie mezilidských vztahů byl zaznamenán v dalším období před druhou světovou válkou, představitelem je zejména </a:t>
            </a:r>
            <a:r>
              <a:rPr lang="cs-CZ" sz="1800" dirty="0" err="1"/>
              <a:t>Chester</a:t>
            </a:r>
            <a:r>
              <a:rPr lang="cs-CZ" sz="1800" dirty="0"/>
              <a:t> </a:t>
            </a:r>
            <a:r>
              <a:rPr lang="cs-CZ" sz="1800" dirty="0" err="1"/>
              <a:t>Barnard</a:t>
            </a:r>
            <a:r>
              <a:rPr lang="cs-CZ" sz="1800" dirty="0"/>
              <a:t>. V poválečném období to byli K. </a:t>
            </a:r>
            <a:r>
              <a:rPr lang="cs-CZ" sz="1800" dirty="0" err="1"/>
              <a:t>Lewin</a:t>
            </a:r>
            <a:r>
              <a:rPr lang="cs-CZ" sz="1800" dirty="0"/>
              <a:t>, A. H. </a:t>
            </a:r>
            <a:r>
              <a:rPr lang="cs-CZ" sz="1800" dirty="0" err="1"/>
              <a:t>Maslow</a:t>
            </a:r>
            <a:r>
              <a:rPr lang="cs-CZ" sz="1800" dirty="0"/>
              <a:t>, </a:t>
            </a:r>
            <a:r>
              <a:rPr lang="cs-CZ" sz="1800" dirty="0" err="1"/>
              <a:t>Mc</a:t>
            </a:r>
            <a:r>
              <a:rPr lang="cs-CZ" sz="1800" dirty="0"/>
              <a:t> Gregor a další.</a:t>
            </a:r>
          </a:p>
          <a:p>
            <a:pPr marL="0" indent="0" algn="just">
              <a:buNone/>
            </a:pP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Neoklasická teorie managementu</a:t>
            </a:r>
          </a:p>
        </p:txBody>
      </p:sp>
    </p:spTree>
    <p:extLst>
      <p:ext uri="{BB962C8B-B14F-4D97-AF65-F5344CB8AC3E}">
        <p14:creationId xmlns:p14="http://schemas.microsoft.com/office/powerpoint/2010/main" val="1678436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Moderní teorie managementu po obsahové stránce není jednoznačně propracovanou teorií, je stále ve stádiu hledání a rozvoje. </a:t>
            </a:r>
          </a:p>
          <a:p>
            <a:pPr algn="just"/>
            <a:r>
              <a:rPr lang="cs-CZ" sz="1800" dirty="0"/>
              <a:t>Z tohoto pohledu i mnozí autoři, začlenění do ní předtím uvedených směrů, zasahují svými pracemi i do této vývojové etapy.</a:t>
            </a:r>
          </a:p>
          <a:p>
            <a:pPr algn="just"/>
            <a:r>
              <a:rPr lang="cs-CZ" sz="1800" dirty="0"/>
              <a:t>Jedná se o směry typické pro druhou polovinu dvacátého století a začátek dvacátého prvního století. </a:t>
            </a:r>
          </a:p>
          <a:p>
            <a:pPr algn="just"/>
            <a:r>
              <a:rPr lang="cs-CZ" sz="1800" dirty="0"/>
              <a:t>Moderní směry managementu patří mezi významné a nosné z hlediska řízení organizací. </a:t>
            </a:r>
          </a:p>
          <a:p>
            <a:pPr algn="just"/>
            <a:r>
              <a:rPr lang="cs-CZ" sz="1800" dirty="0"/>
              <a:t>Tyto moderní formy managementu vznikly v důsledku změn globálního podnikatelského prostředí a reflektují tyto změny v řízení organizacích.</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Moderní směry vývoje managementu</a:t>
            </a:r>
          </a:p>
        </p:txBody>
      </p:sp>
    </p:spTree>
    <p:extLst>
      <p:ext uri="{BB962C8B-B14F-4D97-AF65-F5344CB8AC3E}">
        <p14:creationId xmlns:p14="http://schemas.microsoft.com/office/powerpoint/2010/main" val="1891766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717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V období poloviny dvacátého století jsou rozvíjeny různé národové proudy, jejichž základy spadají do období klasického managementu. </a:t>
            </a:r>
          </a:p>
          <a:p>
            <a:pPr algn="just"/>
            <a:endParaRPr lang="cs-CZ" sz="1800" dirty="0"/>
          </a:p>
          <a:p>
            <a:pPr marL="0" indent="0" algn="just">
              <a:buNone/>
            </a:pPr>
            <a:r>
              <a:rPr lang="cs-CZ" sz="1800" dirty="0"/>
              <a:t>Jedná se o: </a:t>
            </a:r>
          </a:p>
          <a:p>
            <a:pPr algn="just"/>
            <a:r>
              <a:rPr lang="cs-CZ" sz="1800" dirty="0"/>
              <a:t>sociální přístup, </a:t>
            </a:r>
          </a:p>
          <a:p>
            <a:pPr algn="just"/>
            <a:r>
              <a:rPr lang="cs-CZ" sz="1800" dirty="0"/>
              <a:t>procesní přístup, </a:t>
            </a:r>
          </a:p>
          <a:p>
            <a:pPr algn="just"/>
            <a:r>
              <a:rPr lang="cs-CZ" sz="1800" dirty="0"/>
              <a:t>systémové přístupy, </a:t>
            </a:r>
          </a:p>
          <a:p>
            <a:pPr algn="just"/>
            <a:r>
              <a:rPr lang="cs-CZ" sz="1800" dirty="0"/>
              <a:t>kvantitativní přístupy, </a:t>
            </a:r>
          </a:p>
          <a:p>
            <a:pPr algn="just"/>
            <a:r>
              <a:rPr lang="cs-CZ" sz="1800" dirty="0"/>
              <a:t>empirické (pragmatické) přístupy.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Management 40. – 70. let 20. století</a:t>
            </a:r>
          </a:p>
        </p:txBody>
      </p:sp>
    </p:spTree>
    <p:extLst>
      <p:ext uri="{BB962C8B-B14F-4D97-AF65-F5344CB8AC3E}">
        <p14:creationId xmlns:p14="http://schemas.microsoft.com/office/powerpoint/2010/main" val="4224833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40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Sociální přístupy, psychologicko-sociální přístupy, jsou zaměřené na hledání postavení a úlohy člověka v podniku. </a:t>
            </a:r>
          </a:p>
          <a:p>
            <a:pPr algn="just"/>
            <a:r>
              <a:rPr lang="cs-CZ" sz="1800" dirty="0"/>
              <a:t>K hlavním závěrům těchto přístupů patří konstatování, že manažeři při řízení operují v sociálních systémech, kde podstatnou úlohu hraje člověk a mezilidské vztahy. </a:t>
            </a:r>
          </a:p>
          <a:p>
            <a:pPr algn="just"/>
            <a:r>
              <a:rPr lang="cs-CZ" sz="1800" dirty="0"/>
              <a:t>Člověk, podle těchto přístupů, má určité pocity, zájmy, názory, předsudky, které ovlivňují jeho chování. </a:t>
            </a:r>
          </a:p>
          <a:p>
            <a:pPr algn="just"/>
            <a:r>
              <a:rPr lang="cs-CZ" sz="1800" dirty="0"/>
              <a:t>Také mezilidské vztahy mají nezanedbatelný vliv na lidské chování a člověk jako takového. </a:t>
            </a:r>
          </a:p>
          <a:p>
            <a:pPr algn="just"/>
            <a:r>
              <a:rPr lang="cs-CZ" sz="1800" dirty="0"/>
              <a:t>K významným představitelům sociálních přístupů patřili </a:t>
            </a:r>
            <a:r>
              <a:rPr lang="cs-CZ" sz="1800" dirty="0" err="1"/>
              <a:t>Vilfredo</a:t>
            </a:r>
            <a:r>
              <a:rPr lang="cs-CZ" sz="1800" dirty="0"/>
              <a:t> </a:t>
            </a:r>
            <a:r>
              <a:rPr lang="cs-CZ" sz="1800" dirty="0" err="1"/>
              <a:t>Pareto</a:t>
            </a:r>
            <a:r>
              <a:rPr lang="cs-CZ" sz="1800" dirty="0"/>
              <a:t>, </a:t>
            </a:r>
            <a:r>
              <a:rPr lang="cs-CZ" sz="1800" dirty="0" err="1"/>
              <a:t>Elton</a:t>
            </a:r>
            <a:r>
              <a:rPr lang="cs-CZ" sz="1800" dirty="0"/>
              <a:t> </a:t>
            </a:r>
            <a:r>
              <a:rPr lang="cs-CZ" sz="1800" dirty="0" err="1"/>
              <a:t>Mayo</a:t>
            </a:r>
            <a:r>
              <a:rPr lang="cs-CZ" sz="1800" dirty="0"/>
              <a:t>, </a:t>
            </a:r>
            <a:r>
              <a:rPr lang="cs-CZ" sz="1800" dirty="0" err="1"/>
              <a:t>Douglas</a:t>
            </a:r>
            <a:r>
              <a:rPr lang="cs-CZ" sz="1800" dirty="0"/>
              <a:t> </a:t>
            </a:r>
            <a:r>
              <a:rPr lang="cs-CZ" sz="1800" dirty="0" err="1"/>
              <a:t>McGregor</a:t>
            </a:r>
            <a:r>
              <a:rPr lang="cs-CZ" sz="1800" dirty="0"/>
              <a:t>, Abraham </a:t>
            </a:r>
            <a:r>
              <a:rPr lang="cs-CZ" sz="1800" dirty="0" err="1"/>
              <a:t>Maslow</a:t>
            </a:r>
            <a:r>
              <a:rPr lang="cs-CZ" sz="1800" dirty="0"/>
              <a:t>, Frederick </a:t>
            </a:r>
            <a:r>
              <a:rPr lang="cs-CZ" sz="1800" dirty="0" err="1"/>
              <a:t>Herzberg</a:t>
            </a:r>
            <a:r>
              <a:rPr lang="cs-CZ" sz="1800" dirty="0"/>
              <a:t>, </a:t>
            </a:r>
            <a:r>
              <a:rPr lang="cs-CZ" sz="1800" dirty="0" err="1"/>
              <a:t>Dale</a:t>
            </a:r>
            <a:r>
              <a:rPr lang="cs-CZ" sz="1800" dirty="0"/>
              <a:t> Carnegie.</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472608" cy="507703"/>
          </a:xfrm>
        </p:spPr>
        <p:txBody>
          <a:bodyPr/>
          <a:lstStyle/>
          <a:p>
            <a:r>
              <a:rPr lang="cs-CZ" dirty="0"/>
              <a:t>Sociální přístupy</a:t>
            </a:r>
          </a:p>
        </p:txBody>
      </p:sp>
    </p:spTree>
    <p:extLst>
      <p:ext uri="{BB962C8B-B14F-4D97-AF65-F5344CB8AC3E}">
        <p14:creationId xmlns:p14="http://schemas.microsoft.com/office/powerpoint/2010/main" val="1001079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2113"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Procesní přístupy vycházejí z prací a myšlenek H. </a:t>
            </a:r>
            <a:r>
              <a:rPr lang="cs-CZ" sz="1800" dirty="0" err="1"/>
              <a:t>Fayola</a:t>
            </a:r>
            <a:r>
              <a:rPr lang="cs-CZ" sz="1800" dirty="0"/>
              <a:t> a rozvíjejí teorii vnitřní struktury procesů řízení a systematicky se zabývají jednotlivými procesy, které manažeři při řízení vykonávají. </a:t>
            </a:r>
          </a:p>
          <a:p>
            <a:pPr algn="just"/>
            <a:r>
              <a:rPr lang="cs-CZ" sz="1800" dirty="0"/>
              <a:t>Společným rysem těchto přístupů je závěr, že vlastní aktivity manažerů lze rozdělit do řady dílčích funkcí, manažerských funkcí. </a:t>
            </a:r>
          </a:p>
          <a:p>
            <a:pPr algn="just"/>
            <a:r>
              <a:rPr lang="cs-CZ" sz="1800" dirty="0"/>
              <a:t>Významnými představiteli těchto přístupů byli </a:t>
            </a:r>
            <a:r>
              <a:rPr lang="cs-CZ" sz="1800" dirty="0" err="1"/>
              <a:t>Lyndall</a:t>
            </a:r>
            <a:r>
              <a:rPr lang="cs-CZ" sz="1800" dirty="0"/>
              <a:t> F. </a:t>
            </a:r>
            <a:r>
              <a:rPr lang="cs-CZ" sz="1800" dirty="0" err="1"/>
              <a:t>Urwick</a:t>
            </a:r>
            <a:r>
              <a:rPr lang="cs-CZ" sz="1800" dirty="0"/>
              <a:t>, Luther </a:t>
            </a:r>
            <a:r>
              <a:rPr lang="cs-CZ" sz="1800" dirty="0" err="1"/>
              <a:t>Gulick</a:t>
            </a:r>
            <a:r>
              <a:rPr lang="cs-CZ" sz="1800" dirty="0"/>
              <a:t> a další.</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472608" cy="507703"/>
          </a:xfrm>
        </p:spPr>
        <p:txBody>
          <a:bodyPr/>
          <a:lstStyle/>
          <a:p>
            <a:r>
              <a:rPr lang="cs-CZ" dirty="0"/>
              <a:t>Procesní přístupy</a:t>
            </a:r>
          </a:p>
        </p:txBody>
      </p:sp>
    </p:spTree>
    <p:extLst>
      <p:ext uri="{BB962C8B-B14F-4D97-AF65-F5344CB8AC3E}">
        <p14:creationId xmlns:p14="http://schemas.microsoft.com/office/powerpoint/2010/main" val="1604970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Systémové přístupy usilují o aplikaci koncepce funkční analýzy a obecné teorie systémů do řízení. Pro tento přístup je charakteristický komplexní pohled na objektivní realitu, přičemž tato realita je posuzována jako mnohorozměrný a mnohostupňový uspořádaný celek. </a:t>
            </a:r>
          </a:p>
          <a:p>
            <a:pPr algn="just"/>
            <a:r>
              <a:rPr lang="cs-CZ" sz="1700" dirty="0"/>
              <a:t>K řešení problémů se zavádějí určité zjednodušené modely – systémy, na kterých se řeší složité problémy skutečnosti. Systém je abstraktní myšlenková konstrukce, která se snaží postihnout reálný objekt z určitého hlediska. Jedná se o účelově vytvořený a uspořádaný celek, který lze charakterizovat strukturou (prvky a vazby mezi nimi) a chováním (reakce na různé podněty). Funkce systému je chování přisuzované systému a je determinována jednak nadřazeným systémem, jednak vlastním systémem, přičemž na systém působí i okolí. </a:t>
            </a:r>
          </a:p>
          <a:p>
            <a:pPr algn="just"/>
            <a:r>
              <a:rPr lang="cs-CZ" sz="1700" dirty="0"/>
              <a:t>Systémové přístupy se tak zaměřují na analýzu vnitřních vztahů systému řízení, interakci různých vnitřních činitelů, a interakci systému s jeho okolím. </a:t>
            </a:r>
          </a:p>
          <a:p>
            <a:pPr algn="just"/>
            <a:r>
              <a:rPr lang="cs-CZ" sz="1700" dirty="0"/>
              <a:t>Hlavním představitelem systémového přístupu je třeba </a:t>
            </a:r>
            <a:r>
              <a:rPr lang="cs-CZ" sz="1700" dirty="0" err="1"/>
              <a:t>Chester</a:t>
            </a:r>
            <a:r>
              <a:rPr lang="cs-CZ" sz="1700" dirty="0"/>
              <a:t> I. </a:t>
            </a:r>
            <a:r>
              <a:rPr lang="cs-CZ" sz="1700" dirty="0" err="1"/>
              <a:t>Barnard</a:t>
            </a:r>
            <a:r>
              <a:rPr lang="cs-CZ" sz="1700" dirty="0"/>
              <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472608" cy="507703"/>
          </a:xfrm>
        </p:spPr>
        <p:txBody>
          <a:bodyPr/>
          <a:lstStyle/>
          <a:p>
            <a:r>
              <a:rPr lang="cs-CZ" dirty="0"/>
              <a:t>Systémové přístupy</a:t>
            </a:r>
          </a:p>
        </p:txBody>
      </p:sp>
    </p:spTree>
    <p:extLst>
      <p:ext uri="{BB962C8B-B14F-4D97-AF65-F5344CB8AC3E}">
        <p14:creationId xmlns:p14="http://schemas.microsoft.com/office/powerpoint/2010/main" val="10883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i="1" dirty="0" smtClean="0"/>
              <a:t>Střední </a:t>
            </a:r>
            <a:r>
              <a:rPr lang="cs-CZ" sz="1800" b="1" i="1" dirty="0"/>
              <a:t>manažeři</a:t>
            </a:r>
            <a:r>
              <a:rPr lang="cs-CZ" sz="1800" dirty="0"/>
              <a:t> (manažeři druhé linie – </a:t>
            </a:r>
            <a:r>
              <a:rPr lang="cs-CZ" sz="1800" dirty="0" err="1"/>
              <a:t>middle</a:t>
            </a:r>
            <a:r>
              <a:rPr lang="cs-CZ" sz="1800" dirty="0"/>
              <a:t> management) působí na úrovni středního managementu, tj. taktické úrovni řízení. </a:t>
            </a:r>
            <a:endParaRPr lang="cs-CZ" sz="1800" dirty="0" smtClean="0"/>
          </a:p>
          <a:p>
            <a:pPr algn="just"/>
            <a:r>
              <a:rPr lang="cs-CZ" sz="1800" dirty="0" smtClean="0"/>
              <a:t>Posláním </a:t>
            </a:r>
            <a:r>
              <a:rPr lang="cs-CZ" sz="1800" dirty="0"/>
              <a:t>středních manažerů je rozhodování pro řízení operativního systému organizace, které vede k naplnění strategických cílů nastavených vrcholovými manažery. </a:t>
            </a:r>
            <a:endParaRPr lang="cs-CZ" sz="1800" dirty="0" smtClean="0"/>
          </a:p>
          <a:p>
            <a:pPr algn="just"/>
            <a:r>
              <a:rPr lang="cs-CZ" sz="1800" dirty="0" smtClean="0"/>
              <a:t>Aktivity </a:t>
            </a:r>
            <a:r>
              <a:rPr lang="cs-CZ" sz="1800" dirty="0"/>
              <a:t>středních manažerů jsou obvykle vykonávány v časovém horizontu maximálně jednoho roku. </a:t>
            </a:r>
            <a:endParaRPr lang="cs-CZ" sz="1800" dirty="0" smtClean="0"/>
          </a:p>
          <a:p>
            <a:pPr algn="just"/>
            <a:r>
              <a:rPr lang="cs-CZ" sz="1800" dirty="0" smtClean="0"/>
              <a:t>Jedná </a:t>
            </a:r>
            <a:r>
              <a:rPr lang="cs-CZ" sz="1800" dirty="0"/>
              <a:t>se o početnou a různorodou skupinu řídících pracovníků (např. vedoucí oddělení atd.), kteří působí jako takový určitý zprostředkovatelský článek mezi nejvyšším vedením a nejnižší úrovni vedení. </a:t>
            </a:r>
          </a:p>
          <a:p>
            <a:pPr algn="just"/>
            <a:endParaRPr lang="cs-CZ" sz="1800" b="1" i="1" dirty="0" smtClean="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Typologie manažerů III</a:t>
            </a:r>
            <a:endParaRPr lang="cs-CZ" dirty="0"/>
          </a:p>
        </p:txBody>
      </p:sp>
    </p:spTree>
    <p:extLst>
      <p:ext uri="{BB962C8B-B14F-4D97-AF65-F5344CB8AC3E}">
        <p14:creationId xmlns:p14="http://schemas.microsoft.com/office/powerpoint/2010/main" val="3859950328"/>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Kvantitativní přístupy, nebo také matematické přístupy, chápou management jako čistě logické procesy, které lze transformovat do matematických modelů. Potom jsou prostřednictvím matematických modelů exaktně určeny výsledky zkoumaných problémů a na jejich základě jsou realizovány příslušné řídící akty. </a:t>
            </a:r>
          </a:p>
          <a:p>
            <a:pPr algn="just"/>
            <a:r>
              <a:rPr lang="cs-CZ" sz="1600" dirty="0"/>
              <a:t>Tyto přístupy jsou využívány ve složitých rozhodovacích situacích s velkým nebo dokonce nekonečným počtem variant. </a:t>
            </a:r>
          </a:p>
          <a:p>
            <a:pPr algn="just"/>
            <a:r>
              <a:rPr lang="cs-CZ" sz="1600" dirty="0"/>
              <a:t>Klíčovým problémem těchto přístupů je ten, že při formování matematického modelu nelze obsáhnout všechny aspekty zkoumané reality a následné přesné propočty nemohou tudíž poskytnout výsledky umožňující okamžitou realizaci příslušných opatření. Kvantitativní metody využívají matematické programování, strukturní analýzu, teorii her, analýzu projektů, teorii hromadné obsluhy, teorii zásob, teorii obnovy a další matematické metody. </a:t>
            </a:r>
          </a:p>
          <a:p>
            <a:pPr algn="just"/>
            <a:r>
              <a:rPr lang="cs-CZ" sz="1600" dirty="0"/>
              <a:t>K významným představitelům těchto přístupů patří Kenneth J. </a:t>
            </a:r>
            <a:r>
              <a:rPr lang="cs-CZ" sz="1600" dirty="0" err="1"/>
              <a:t>Arrow</a:t>
            </a:r>
            <a:r>
              <a:rPr lang="cs-CZ" sz="1600" dirty="0"/>
              <a:t>, Ragnar </a:t>
            </a:r>
            <a:r>
              <a:rPr lang="cs-CZ" sz="1600" dirty="0" err="1"/>
              <a:t>Frisch</a:t>
            </a:r>
            <a:r>
              <a:rPr lang="cs-CZ" sz="1600" dirty="0"/>
              <a:t>, Leonid </a:t>
            </a:r>
            <a:r>
              <a:rPr lang="cs-CZ" sz="1600" dirty="0" err="1"/>
              <a:t>Vitaljevič</a:t>
            </a:r>
            <a:r>
              <a:rPr lang="cs-CZ" sz="1600" dirty="0"/>
              <a:t> </a:t>
            </a:r>
            <a:r>
              <a:rPr lang="cs-CZ" sz="1600" dirty="0" err="1"/>
              <a:t>Kantorovič</a:t>
            </a:r>
            <a:r>
              <a:rPr lang="cs-CZ" sz="1600" dirty="0"/>
              <a:t>, </a:t>
            </a:r>
            <a:r>
              <a:rPr lang="cs-CZ" sz="1600" dirty="0" err="1"/>
              <a:t>Wassily</a:t>
            </a:r>
            <a:r>
              <a:rPr lang="cs-CZ" sz="1600" dirty="0"/>
              <a:t> </a:t>
            </a:r>
            <a:r>
              <a:rPr lang="cs-CZ" sz="1600" dirty="0" err="1"/>
              <a:t>Leontieff</a:t>
            </a:r>
            <a:r>
              <a:rPr lang="cs-CZ" sz="1600" dirty="0"/>
              <a:t>, John von Neumann, Paul A. </a:t>
            </a:r>
            <a:r>
              <a:rPr lang="cs-CZ" sz="1600" dirty="0" err="1"/>
              <a:t>Samuelson</a:t>
            </a:r>
            <a:r>
              <a:rPr lang="cs-CZ" sz="1600" dirty="0"/>
              <a:t>, Herbert A. Simon a </a:t>
            </a:r>
            <a:r>
              <a:rPr lang="cs-CZ" sz="1600" dirty="0" err="1"/>
              <a:t>Harry</a:t>
            </a:r>
            <a:r>
              <a:rPr lang="cs-CZ" sz="1600" dirty="0"/>
              <a:t> M. </a:t>
            </a:r>
            <a:r>
              <a:rPr lang="cs-CZ" sz="1600" dirty="0" err="1"/>
              <a:t>Markowit</a:t>
            </a:r>
            <a:r>
              <a:rPr lang="cs-CZ" sz="1600" dirty="0"/>
              <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472608" cy="507703"/>
          </a:xfrm>
        </p:spPr>
        <p:txBody>
          <a:bodyPr/>
          <a:lstStyle/>
          <a:p>
            <a:r>
              <a:rPr lang="cs-CZ" dirty="0"/>
              <a:t>Kvantitativní přístupy</a:t>
            </a:r>
          </a:p>
        </p:txBody>
      </p:sp>
    </p:spTree>
    <p:extLst>
      <p:ext uri="{BB962C8B-B14F-4D97-AF65-F5344CB8AC3E}">
        <p14:creationId xmlns:p14="http://schemas.microsoft.com/office/powerpoint/2010/main" val="1910082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Empirické (pragmatické) přístupy jsou postaveny na zkušenostech, empirii, a praktických poznatcích, které vycházejí z praxí prověřených pravd. </a:t>
            </a:r>
          </a:p>
          <a:p>
            <a:pPr algn="just"/>
            <a:r>
              <a:rPr lang="cs-CZ" sz="1800" dirty="0"/>
              <a:t>Tyto poznatky jsou zobecňovány a poté předkládány manažerům ve formě užitečných doporučení pro zlepšení jejich řídících činností. </a:t>
            </a:r>
          </a:p>
          <a:p>
            <a:pPr algn="just"/>
            <a:r>
              <a:rPr lang="cs-CZ" sz="1800" dirty="0"/>
              <a:t>Doporučení jsou obvykle provázena příklady z praxe, případovými studiemi, a také nejlepší příklady, tzv. </a:t>
            </a:r>
            <a:r>
              <a:rPr lang="cs-CZ" sz="1800" dirty="0" err="1"/>
              <a:t>best</a:t>
            </a:r>
            <a:r>
              <a:rPr lang="cs-CZ" sz="1800" dirty="0"/>
              <a:t> </a:t>
            </a:r>
            <a:r>
              <a:rPr lang="cs-CZ" sz="1800" dirty="0" err="1"/>
              <a:t>practices</a:t>
            </a:r>
            <a:r>
              <a:rPr lang="cs-CZ" sz="1800" dirty="0"/>
              <a:t>. </a:t>
            </a:r>
          </a:p>
          <a:p>
            <a:pPr algn="just"/>
            <a:r>
              <a:rPr lang="cs-CZ" sz="1800" dirty="0"/>
              <a:t>Empirické přístupy jsou nejčastěji využívány poradenskými společnostmi. </a:t>
            </a:r>
          </a:p>
          <a:p>
            <a:pPr algn="just"/>
            <a:r>
              <a:rPr lang="cs-CZ" sz="1800" dirty="0"/>
              <a:t>Mezi hlavní představitele empirických přístupů patří třeba Alfred P. </a:t>
            </a:r>
            <a:r>
              <a:rPr lang="cs-CZ" sz="1800" dirty="0" err="1"/>
              <a:t>Sloan</a:t>
            </a:r>
            <a:r>
              <a:rPr lang="cs-CZ" sz="1800" dirty="0"/>
              <a:t> a Peter F. </a:t>
            </a:r>
            <a:r>
              <a:rPr lang="cs-CZ" sz="1800" dirty="0" err="1"/>
              <a:t>Drucker</a:t>
            </a:r>
            <a:r>
              <a:rPr lang="cs-CZ" sz="1800" dirty="0"/>
              <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472608" cy="507703"/>
          </a:xfrm>
        </p:spPr>
        <p:txBody>
          <a:bodyPr/>
          <a:lstStyle/>
          <a:p>
            <a:r>
              <a:rPr lang="cs-CZ" dirty="0"/>
              <a:t>Empirické přístupy</a:t>
            </a:r>
          </a:p>
        </p:txBody>
      </p:sp>
    </p:spTree>
    <p:extLst>
      <p:ext uri="{BB962C8B-B14F-4D97-AF65-F5344CB8AC3E}">
        <p14:creationId xmlns:p14="http://schemas.microsoft.com/office/powerpoint/2010/main" val="3990171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Management v reakci na vývoj a charakteristiky tohoto období, hledá nové manažerské přístupy, které umožní podnikům pružně a efektivně reagovat na tyto změny. Management se začíná zaměřovat na studium podnikatelského prostředí a změn v něm. V reakci na nasycení řady trhů vzniká nová manažerská koncepce, a to koncepce marketingová. Končí éra výrobce a začíná éra zákazníka. Tato skutečnost má dalekosáhlé důsledky pro systém řízení podniku. Začínají se zavádět první systémy péče o zákazníka. Roste význam znalostí, a to nejen zákazníků, ale i trhů. Znalosti se stávají významným zdrojem a konkurenční výhodou podniků.</a:t>
            </a:r>
          </a:p>
          <a:p>
            <a:pPr algn="just"/>
            <a:r>
              <a:rPr lang="cs-CZ" sz="1800" dirty="0"/>
              <a:t>K významným představitelům tohoto období vývoje managementu patří Philip </a:t>
            </a:r>
            <a:r>
              <a:rPr lang="cs-CZ" sz="1800" dirty="0" err="1"/>
              <a:t>Kotler</a:t>
            </a:r>
            <a:r>
              <a:rPr lang="cs-CZ" sz="1800" dirty="0"/>
              <a:t>, Michael E. Porter, Tom </a:t>
            </a:r>
            <a:r>
              <a:rPr lang="cs-CZ" sz="1800" dirty="0" err="1"/>
              <a:t>Peters</a:t>
            </a:r>
            <a:r>
              <a:rPr lang="cs-CZ" sz="1800" dirty="0"/>
              <a:t>, Robert </a:t>
            </a:r>
            <a:r>
              <a:rPr lang="cs-CZ" sz="1800" dirty="0" err="1"/>
              <a:t>Watermann</a:t>
            </a:r>
            <a:r>
              <a:rPr lang="cs-CZ" sz="1800" dirty="0"/>
              <a:t>, James </a:t>
            </a:r>
            <a:r>
              <a:rPr lang="cs-CZ" sz="1800" dirty="0" err="1"/>
              <a:t>Champy</a:t>
            </a:r>
            <a:r>
              <a:rPr lang="cs-CZ" sz="1800" dirty="0"/>
              <a:t>, Michael Hammer a Peter </a:t>
            </a:r>
            <a:r>
              <a:rPr lang="cs-CZ" sz="1800" dirty="0" err="1"/>
              <a:t>Senge</a:t>
            </a:r>
            <a:r>
              <a:rPr lang="cs-CZ" sz="1800" dirty="0"/>
              <a:t> (Veber a kol., 2009).</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472608" cy="507703"/>
          </a:xfrm>
        </p:spPr>
        <p:txBody>
          <a:bodyPr/>
          <a:lstStyle/>
          <a:p>
            <a:r>
              <a:rPr lang="cs-CZ" dirty="0"/>
              <a:t>Management konce dvacátého století</a:t>
            </a:r>
          </a:p>
        </p:txBody>
      </p:sp>
    </p:spTree>
    <p:extLst>
      <p:ext uri="{BB962C8B-B14F-4D97-AF65-F5344CB8AC3E}">
        <p14:creationId xmlns:p14="http://schemas.microsoft.com/office/powerpoint/2010/main" val="3603839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55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Změny v podnikatelském prostředí se výrazným způsobem zrychlují. Rychlost těchto změn je taková, že není možné často ani určit a zaznamenat všechny nové trendy. </a:t>
            </a:r>
          </a:p>
          <a:p>
            <a:pPr algn="just"/>
            <a:r>
              <a:rPr lang="cs-CZ" sz="1800" dirty="0"/>
              <a:t>Tato doba je typická rostoucím vlivem informacích, komunikačních a moderních dopravních systémů, které vedou ke zkracování vzdáleností a času. </a:t>
            </a:r>
          </a:p>
          <a:p>
            <a:pPr algn="just"/>
            <a:r>
              <a:rPr lang="cs-CZ" sz="1800" dirty="0"/>
              <a:t>Vlivem těchto změn dochází k významnému prohlubování globalizace světového hospodářství. Důsledkem je vznik </a:t>
            </a:r>
            <a:r>
              <a:rPr lang="cs-CZ" sz="1800" dirty="0" err="1"/>
              <a:t>megatrhů</a:t>
            </a:r>
            <a:r>
              <a:rPr lang="cs-CZ" sz="1800" dirty="0"/>
              <a:t> a celosvětové konkurence, tzv. </a:t>
            </a:r>
            <a:r>
              <a:rPr lang="cs-CZ" sz="1800" dirty="0" err="1"/>
              <a:t>hyperkonkurence</a:t>
            </a:r>
            <a:r>
              <a:rPr lang="cs-CZ" sz="1800" dirty="0"/>
              <a:t>. </a:t>
            </a:r>
          </a:p>
          <a:p>
            <a:pPr algn="just"/>
            <a:r>
              <a:rPr lang="cs-CZ" sz="1800" dirty="0"/>
              <a:t>Začíná se prosazovat řízení podnikatelských aktivit v rámci celého světa (mezinárodní management). </a:t>
            </a:r>
          </a:p>
          <a:p>
            <a:pPr algn="just"/>
            <a:r>
              <a:rPr lang="cs-CZ" sz="1800" dirty="0"/>
              <a:t>Významnou oblast v rámci současných vývojových tendencí představují tzv. participační systémy.</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Management počátku dvacátého prvního století</a:t>
            </a:r>
          </a:p>
        </p:txBody>
      </p:sp>
    </p:spTree>
    <p:extLst>
      <p:ext uri="{BB962C8B-B14F-4D97-AF65-F5344CB8AC3E}">
        <p14:creationId xmlns:p14="http://schemas.microsoft.com/office/powerpoint/2010/main" val="2865967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3554</TotalTime>
  <Words>9918</Words>
  <Application>Microsoft Office PowerPoint</Application>
  <PresentationFormat>Předvádění na obrazovce (16:9)</PresentationFormat>
  <Paragraphs>795</Paragraphs>
  <Slides>93</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93</vt:i4>
      </vt:variant>
    </vt:vector>
  </HeadingPairs>
  <TitlesOfParts>
    <vt:vector size="98" baseType="lpstr">
      <vt:lpstr>Arial</vt:lpstr>
      <vt:lpstr>Calibri</vt:lpstr>
      <vt:lpstr>Enriqueta</vt:lpstr>
      <vt:lpstr>Times New Roman</vt:lpstr>
      <vt:lpstr>SLU</vt:lpstr>
      <vt:lpstr>Pojetí managementu  Management jako skupina řídících pracovníků  Management jako vědní disciplína</vt:lpstr>
      <vt:lpstr>Základní informace k předmětu</vt:lpstr>
      <vt:lpstr>Management – jeho podstata a definice</vt:lpstr>
      <vt:lpstr>Pojetí managementu</vt:lpstr>
      <vt:lpstr>Management jako skupina řídících pracovníků</vt:lpstr>
      <vt:lpstr>Manažer</vt:lpstr>
      <vt:lpstr>Typologie manažerů I</vt:lpstr>
      <vt:lpstr>Typologie manažerů II</vt:lpstr>
      <vt:lpstr>Typologie manažerů III</vt:lpstr>
      <vt:lpstr>Typologie manažerů IV</vt:lpstr>
      <vt:lpstr>Charakter manažerské práce</vt:lpstr>
      <vt:lpstr>Styl manažerské práce I</vt:lpstr>
      <vt:lpstr>Styl manažerské práce II</vt:lpstr>
      <vt:lpstr>Vliv prostředí na práci manažera</vt:lpstr>
      <vt:lpstr>Manažerské přístupy</vt:lpstr>
      <vt:lpstr>Time management</vt:lpstr>
      <vt:lpstr>Generace Time managementu</vt:lpstr>
      <vt:lpstr>Plánování času</vt:lpstr>
      <vt:lpstr>Nástroje plánování času</vt:lpstr>
      <vt:lpstr>Optimální rozložení času v běžném pracovním týdnu</vt:lpstr>
      <vt:lpstr>Zloději času</vt:lpstr>
      <vt:lpstr>Techniky řízení času</vt:lpstr>
      <vt:lpstr>Paretovo pravidlo</vt:lpstr>
      <vt:lpstr>Paretovo pravidlo</vt:lpstr>
      <vt:lpstr>ABC analýza</vt:lpstr>
      <vt:lpstr>Eisenhowerův princip I</vt:lpstr>
      <vt:lpstr>Eisenhowerův princip II</vt:lpstr>
      <vt:lpstr>Eisenhowerova matice</vt:lpstr>
      <vt:lpstr>Pravidla řízení času</vt:lpstr>
      <vt:lpstr>Delegování</vt:lpstr>
      <vt:lpstr>Míra delegování</vt:lpstr>
      <vt:lpstr>Cíl delegování</vt:lpstr>
      <vt:lpstr>Proces delegování</vt:lpstr>
      <vt:lpstr>Činnosti vhodné k delegování</vt:lpstr>
      <vt:lpstr>Činnosti nevhodné k delegování</vt:lpstr>
      <vt:lpstr>Plánování delegování</vt:lpstr>
      <vt:lpstr>Plánování delegování</vt:lpstr>
      <vt:lpstr>Týmová práce</vt:lpstr>
      <vt:lpstr>Týmová práce</vt:lpstr>
      <vt:lpstr>Týmy I</vt:lpstr>
      <vt:lpstr>Týmy II</vt:lpstr>
      <vt:lpstr>Týmy III</vt:lpstr>
      <vt:lpstr>Týmové role podle Belbina</vt:lpstr>
      <vt:lpstr>Fáze vývoje týmu</vt:lpstr>
      <vt:lpstr>Výhody týmové práce</vt:lpstr>
      <vt:lpstr>Nevýhody týmové práce</vt:lpstr>
      <vt:lpstr>Management by Objectives MBO I</vt:lpstr>
      <vt:lpstr>Management by Objectives MBO II</vt:lpstr>
      <vt:lpstr>MBO jako cyklus aktivit</vt:lpstr>
      <vt:lpstr>Předpoklady úspěšného programu MBO </vt:lpstr>
      <vt:lpstr>Konflikt</vt:lpstr>
      <vt:lpstr>Okolnosti vzniku konfliktu</vt:lpstr>
      <vt:lpstr>Styly řešení konfliktů</vt:lpstr>
      <vt:lpstr>Řešení konfliktní situace</vt:lpstr>
      <vt:lpstr>Přístupy ke konfliktu</vt:lpstr>
      <vt:lpstr>Typy porad</vt:lpstr>
      <vt:lpstr>Fáze porady</vt:lpstr>
      <vt:lpstr>Chyby na poradách</vt:lpstr>
      <vt:lpstr>Brainstorming</vt:lpstr>
      <vt:lpstr>Průběh brainstormingu</vt:lpstr>
      <vt:lpstr>Manažer a jeho role I</vt:lpstr>
      <vt:lpstr>Manažer a jeho role II</vt:lpstr>
      <vt:lpstr>Management jako vědní disciplína   </vt:lpstr>
      <vt:lpstr>Pojetí managementu</vt:lpstr>
      <vt:lpstr>Pojetí managementu jako vědní disciplíny</vt:lpstr>
      <vt:lpstr>Historický vývoj teorií managementu</vt:lpstr>
      <vt:lpstr>Etapy vývoje novodobého managementu</vt:lpstr>
      <vt:lpstr>Klasické období managementu I</vt:lpstr>
      <vt:lpstr>Klasické období managementu II</vt:lpstr>
      <vt:lpstr>Školy klasického období managementu</vt:lpstr>
      <vt:lpstr>Škola vědeckého řízení I</vt:lpstr>
      <vt:lpstr>Škola vědeckého řízení II</vt:lpstr>
      <vt:lpstr>Frederick Winslow Taylor (1856 – 1915)</vt:lpstr>
      <vt:lpstr>Henry Ford (1863 - 1947)</vt:lpstr>
      <vt:lpstr>Tomáš Baťa (1876 – 1932) I </vt:lpstr>
      <vt:lpstr>Tomáš Baťa (1876 – 1932) II </vt:lpstr>
      <vt:lpstr>Škola správního řízení </vt:lpstr>
      <vt:lpstr>Henri Fayol (1841 - 1925) I</vt:lpstr>
      <vt:lpstr>Henri Fayol (1841 - 1925) II</vt:lpstr>
      <vt:lpstr>Škola byrokratického řízení I</vt:lpstr>
      <vt:lpstr>Škola byrokratického řízení II</vt:lpstr>
      <vt:lpstr>Max Weber (1864 – 1920) </vt:lpstr>
      <vt:lpstr>Škola lidských vztahů</vt:lpstr>
      <vt:lpstr>Neoklasická teorie managementu</vt:lpstr>
      <vt:lpstr>Moderní směry vývoje managementu</vt:lpstr>
      <vt:lpstr>Management 40. – 70. let 20. století</vt:lpstr>
      <vt:lpstr>Sociální přístupy</vt:lpstr>
      <vt:lpstr>Procesní přístupy</vt:lpstr>
      <vt:lpstr>Systémové přístupy</vt:lpstr>
      <vt:lpstr>Kvantitativní přístupy</vt:lpstr>
      <vt:lpstr>Empirické přístupy</vt:lpstr>
      <vt:lpstr>Management konce dvacátého století</vt:lpstr>
      <vt:lpstr>Management počátku dvacátého prvního století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224</cp:revision>
  <dcterms:created xsi:type="dcterms:W3CDTF">2016-07-06T15:42:34Z</dcterms:created>
  <dcterms:modified xsi:type="dcterms:W3CDTF">2023-03-23T12:45:29Z</dcterms:modified>
</cp:coreProperties>
</file>