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0" r:id="rId4"/>
    <p:sldId id="281" r:id="rId5"/>
    <p:sldId id="283" r:id="rId6"/>
    <p:sldId id="284" r:id="rId7"/>
    <p:sldId id="285" r:id="rId8"/>
    <p:sldId id="286" r:id="rId9"/>
    <p:sldId id="287" r:id="rId10"/>
    <p:sldId id="288" r:id="rId11"/>
    <p:sldId id="282" r:id="rId12"/>
    <p:sldId id="289" r:id="rId13"/>
    <p:sldId id="293" r:id="rId14"/>
    <p:sldId id="290" r:id="rId15"/>
    <p:sldId id="291" r:id="rId16"/>
    <p:sldId id="292" r:id="rId17"/>
    <p:sldId id="294" r:id="rId18"/>
    <p:sldId id="295" r:id="rId19"/>
    <p:sldId id="296" r:id="rId20"/>
    <p:sldId id="297" r:id="rId21"/>
    <p:sldId id="26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51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66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39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76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492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144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3076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1826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7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7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866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878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583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793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553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řízení firmy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Business </a:t>
            </a:r>
            <a:r>
              <a:rPr lang="cs-CZ" dirty="0" err="1"/>
              <a:t>Intelligence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Sada postupů, procesů a technologií, jejímž cílem je účinně a účelně podporovat rozhodovací procesy ve firmě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Komplex procesů, aplikací a technologií IS/CT, které téměř výlučně podporují analytické a plánovací činnosti podniků a organizací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postaveny na principu </a:t>
            </a:r>
            <a:r>
              <a:rPr lang="cs-CZ" sz="2000" dirty="0" err="1">
                <a:solidFill>
                  <a:srgbClr val="002060"/>
                </a:solidFill>
              </a:rPr>
              <a:t>multidimenzionality</a:t>
            </a:r>
            <a:r>
              <a:rPr lang="cs-CZ" sz="2000" dirty="0">
                <a:solidFill>
                  <a:srgbClr val="002060"/>
                </a:solidFill>
              </a:rPr>
              <a:t>, kterým zde rozumíme možnost nahlížet na realitu z několika možných uhlů pohledu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postaveny na specifických, tzv. OLAP (</a:t>
            </a:r>
            <a:r>
              <a:rPr lang="cs-CZ" sz="2000" dirty="0" err="1">
                <a:solidFill>
                  <a:srgbClr val="002060"/>
                </a:solidFill>
              </a:rPr>
              <a:t>On-Line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Analytical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Processing</a:t>
            </a:r>
            <a:r>
              <a:rPr lang="cs-CZ" sz="2000" dirty="0">
                <a:solidFill>
                  <a:srgbClr val="002060"/>
                </a:solidFill>
              </a:rPr>
              <a:t>) technologiích a jejich modifikacích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EAI, ETL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93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9" name="Obrázek 7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94" t="8211" r="12135" b="6995"/>
          <a:stretch>
            <a:fillRect/>
          </a:stretch>
        </p:blipFill>
        <p:spPr bwMode="auto">
          <a:xfrm>
            <a:off x="1815846" y="157036"/>
            <a:ext cx="5472112" cy="476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124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Business </a:t>
            </a:r>
            <a:r>
              <a:rPr lang="cs-CZ" dirty="0" err="1"/>
              <a:t>Intelligence</a:t>
            </a:r>
            <a:r>
              <a:rPr lang="cs-CZ" dirty="0"/>
              <a:t> - OLAP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Informační technologií založená na koncepci </a:t>
            </a:r>
            <a:r>
              <a:rPr lang="cs-CZ" sz="1800" b="1" dirty="0">
                <a:solidFill>
                  <a:srgbClr val="002060"/>
                </a:solidFill>
              </a:rPr>
              <a:t>multidimenzionálních databází</a:t>
            </a:r>
          </a:p>
          <a:p>
            <a:pPr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Hlavním principem je </a:t>
            </a:r>
            <a:r>
              <a:rPr lang="cs-CZ" sz="1800" b="1" dirty="0">
                <a:solidFill>
                  <a:srgbClr val="002060"/>
                </a:solidFill>
              </a:rPr>
              <a:t>několikadimenzionální tabulka umožňující rychle a pružně měnit jednotlivé dimenze </a:t>
            </a:r>
            <a:r>
              <a:rPr lang="cs-CZ" sz="1800" dirty="0">
                <a:solidFill>
                  <a:srgbClr val="002060"/>
                </a:solidFill>
              </a:rPr>
              <a:t>a měnit tak pohledy uživatele na modelovanou ekonomickou realitu</a:t>
            </a:r>
          </a:p>
          <a:p>
            <a:pPr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Základní vlastnosti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Informace poskytují na základě vstupů získaných z primárních databází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Jejich data jsou uložena </a:t>
            </a:r>
            <a:r>
              <a:rPr lang="cs-CZ" sz="1600" dirty="0" err="1">
                <a:solidFill>
                  <a:srgbClr val="002060"/>
                </a:solidFill>
              </a:rPr>
              <a:t>multidimenzionálně</a:t>
            </a:r>
            <a:r>
              <a:rPr lang="cs-CZ" sz="1600" dirty="0">
                <a:solidFill>
                  <a:srgbClr val="002060"/>
                </a:solidFill>
              </a:rPr>
              <a:t> resp. v multidimenzionálních databázích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b="1" dirty="0">
                <a:solidFill>
                  <a:srgbClr val="002060"/>
                </a:solidFill>
              </a:rPr>
              <a:t>Obsahují různé úrovně agregace dat</a:t>
            </a:r>
            <a:r>
              <a:rPr lang="cs-CZ" sz="1600" dirty="0">
                <a:solidFill>
                  <a:srgbClr val="002060"/>
                </a:solidFill>
              </a:rPr>
              <a:t>, dle hierarchické struktury dimenzí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Zachycují faktor času a umožňují realizovat časové srovnání, časové řady, predikovat možný vývoj sledovaných ukazatelů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663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Datové sklady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Integrovaný, subjektově orientovaný, stálý a časově rozlišený souhrn dat, uspořádaný pro podporu potřeb managementu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Integrovaný – data jsou ukládána v rámci celé firmy, ne v rámci jednotlivých oddělení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Subjektově orientovaný – data jsou členěna subjektově, ne podle aplikací, pro které mají být užívána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Stálý – datové sklady jsou navrhovány pouze pro čtení, do DWH nelze uživatelskými nástroji data dodávat nebo je měnit a jsou v datovém skladu po celou dobu jeho existence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Časově rozlišený – načítaná data musí sebou nést i dimenzi času (historii dat), aby bylo možné provádět analýzy za určitá časová období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138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Datové sklady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Využívají se jako </a:t>
            </a:r>
            <a:r>
              <a:rPr lang="cs-CZ" sz="1700" b="1" dirty="0">
                <a:solidFill>
                  <a:srgbClr val="002060"/>
                </a:solidFill>
              </a:rPr>
              <a:t>úložiště rozsáhlých dat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Je předpokladem pro fungování nástrojů Business </a:t>
            </a:r>
            <a:r>
              <a:rPr lang="cs-CZ" sz="1700" dirty="0" err="1">
                <a:solidFill>
                  <a:srgbClr val="002060"/>
                </a:solidFill>
              </a:rPr>
              <a:t>Intelligence</a:t>
            </a:r>
            <a:endParaRPr lang="cs-CZ" sz="17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Jedná se o </a:t>
            </a:r>
            <a:r>
              <a:rPr lang="cs-CZ" sz="1700" b="1" dirty="0">
                <a:solidFill>
                  <a:srgbClr val="002060"/>
                </a:solidFill>
              </a:rPr>
              <a:t>ucelenou databázi, optimalizovanou pro dotazování a analýzu dat</a:t>
            </a:r>
            <a:r>
              <a:rPr lang="cs-CZ" sz="1700" dirty="0">
                <a:solidFill>
                  <a:srgbClr val="002060"/>
                </a:solidFill>
              </a:rPr>
              <a:t>, společně s nástroji, které dotazy, analýzy a kvalitní prezentaci výstupů umožňují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Data jsou integrována a ukládána,  ať už se jedná o data z interních nebo externích zdrojů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Cílem je poskytnout </a:t>
            </a:r>
            <a:r>
              <a:rPr lang="cs-CZ" sz="1700" b="1" dirty="0">
                <a:solidFill>
                  <a:srgbClr val="002060"/>
                </a:solidFill>
              </a:rPr>
              <a:t>čitelné, organizované a v reálném čase dostupné informace z maxima podnikových databází i externích zdrojů</a:t>
            </a:r>
            <a:r>
              <a:rPr lang="cs-CZ" sz="1700" dirty="0">
                <a:solidFill>
                  <a:srgbClr val="002060"/>
                </a:solidFill>
              </a:rPr>
              <a:t>, které jsou ve velkém rozsahu využitelné při řízení firmy či instituce</a:t>
            </a:r>
          </a:p>
          <a:p>
            <a:pPr>
              <a:lnSpc>
                <a:spcPct val="12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Je dlouhodobým úložištěm, kam data shromážděná klasickými informačními systémy přibývají po jednotlivých dávkách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612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10" name="Obrázek 7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14" t="9264" r="4956" b="7159"/>
          <a:stretch>
            <a:fillRect/>
          </a:stretch>
        </p:blipFill>
        <p:spPr bwMode="auto">
          <a:xfrm>
            <a:off x="1296705" y="-45916"/>
            <a:ext cx="6550589" cy="516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422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Systémy pro podporu rozhodování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>
                <a:solidFill>
                  <a:srgbClr val="002060"/>
                </a:solidFill>
              </a:rPr>
              <a:t>Nástroje pro podporu řízení společnosti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Poskytují souhrnné informace z provozních systémů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Umožňují kvalifikované rozhodování řídících nebo odborných složek organizace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Poskytující </a:t>
            </a:r>
            <a:r>
              <a:rPr lang="cs-CZ" sz="1800" b="1" dirty="0">
                <a:solidFill>
                  <a:srgbClr val="002060"/>
                </a:solidFill>
              </a:rPr>
              <a:t>agregované údaje (analytického charakteru) z jednotlivých provozních systémů</a:t>
            </a:r>
            <a:r>
              <a:rPr lang="cs-CZ" sz="1800" dirty="0">
                <a:solidFill>
                  <a:srgbClr val="002060"/>
                </a:solidFill>
              </a:rPr>
              <a:t>, které umožňují ideálně v reálném čase sledovat výkonnost, chování a stav společnosti a reagovat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Soustřeďují se především na </a:t>
            </a:r>
            <a:r>
              <a:rPr lang="cs-CZ" sz="1800" b="1" dirty="0">
                <a:solidFill>
                  <a:srgbClr val="002060"/>
                </a:solidFill>
              </a:rPr>
              <a:t>podporu manažerského rozhodování na vyšších úrovních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Zaměřují na podporu řešení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Výrazným znakem je respektování zákonitostí procesu rozhodování a porozumění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38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Systémy pro podporu rozhodování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DSS (</a:t>
            </a:r>
            <a:r>
              <a:rPr lang="cs-CZ" sz="2400" dirty="0" err="1">
                <a:solidFill>
                  <a:srgbClr val="002060"/>
                </a:solidFill>
              </a:rPr>
              <a:t>Decision</a:t>
            </a:r>
            <a:r>
              <a:rPr lang="cs-CZ" sz="2400" dirty="0">
                <a:solidFill>
                  <a:srgbClr val="002060"/>
                </a:solidFill>
              </a:rPr>
              <a:t> Support Systems) jsou interaktivní hardwarové a softwarové informační systémy s cílem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Pomáhat </a:t>
            </a:r>
            <a:r>
              <a:rPr lang="cs-CZ" sz="2000" dirty="0" err="1">
                <a:solidFill>
                  <a:srgbClr val="002060"/>
                </a:solidFill>
              </a:rPr>
              <a:t>rozhodovatelům</a:t>
            </a:r>
            <a:r>
              <a:rPr lang="cs-CZ" sz="2000" dirty="0">
                <a:solidFill>
                  <a:srgbClr val="002060"/>
                </a:solidFill>
              </a:rPr>
              <a:t> (jednotlivcům i skupinám)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Využívat komunikační technologie, data, dokumenty znalosti a modely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Pomáhat identifikaci a řešení částečně, špatně nebo nestrukturovaných problémů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Podporovat realizaci a ukončení všech kroků rozhodovacího procesu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Pomáhat volbě a realizaci rozhodnutí</a:t>
            </a: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38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Integrované systémy řízení podniku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 err="1">
                <a:solidFill>
                  <a:srgbClr val="002060"/>
                </a:solidFill>
              </a:rPr>
              <a:t>Enterprise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Resource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Planning</a:t>
            </a:r>
            <a:r>
              <a:rPr lang="cs-CZ" sz="2000" dirty="0">
                <a:solidFill>
                  <a:srgbClr val="002060"/>
                </a:solidFill>
              </a:rPr>
              <a:t>, tj. plánování podnikových zdrojů</a:t>
            </a:r>
            <a:endParaRPr lang="cs-CZ" sz="1800" dirty="0">
              <a:solidFill>
                <a:srgbClr val="002060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Slouží jako </a:t>
            </a:r>
            <a:r>
              <a:rPr lang="cs-CZ" sz="1800" b="1" dirty="0">
                <a:solidFill>
                  <a:srgbClr val="002060"/>
                </a:solidFill>
              </a:rPr>
              <a:t>informační páteř pro vedení celého podniku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Integrují veškeré klíčové a řídící procesy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Podporující </a:t>
            </a:r>
            <a:r>
              <a:rPr lang="cs-CZ" sz="1800" b="1" dirty="0">
                <a:solidFill>
                  <a:srgbClr val="002060"/>
                </a:solidFill>
              </a:rPr>
              <a:t>řízení a koordinaci všech </a:t>
            </a:r>
            <a:r>
              <a:rPr lang="cs-CZ" sz="1800" b="1" dirty="0" err="1">
                <a:solidFill>
                  <a:srgbClr val="002060"/>
                </a:solidFill>
              </a:rPr>
              <a:t>disposibilních</a:t>
            </a:r>
            <a:r>
              <a:rPr lang="cs-CZ" sz="1800" b="1" dirty="0">
                <a:solidFill>
                  <a:srgbClr val="002060"/>
                </a:solidFill>
              </a:rPr>
              <a:t> podnikových zdrojů </a:t>
            </a:r>
            <a:r>
              <a:rPr lang="cs-CZ" sz="1800" dirty="0">
                <a:solidFill>
                  <a:srgbClr val="002060"/>
                </a:solidFill>
              </a:rPr>
              <a:t>a aktivit s cílem zajištění potřeb trhu a vlastních potřeb podniku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Zpracovává se v nich průchod zakázky podnikem od poptávky a nabídky, přes zákazníkovu objednávku, technickou přípravu výroby, plánování výroby, nákup, sklady a výrobu až po expedici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Důležitou složkou zde je ekonomické sledování a řízení jednotlivých činností od kalkulací až po ekonomické výsledky jednotlivých zakázek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044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Systémy pokročilého plánování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Aplikace APS/SCM, tj. programové systémy pokročilého plánování (</a:t>
            </a:r>
            <a:r>
              <a:rPr lang="cs-CZ" sz="2100" dirty="0" err="1">
                <a:solidFill>
                  <a:srgbClr val="002060"/>
                </a:solidFill>
              </a:rPr>
              <a:t>Advanced</a:t>
            </a:r>
            <a:r>
              <a:rPr lang="cs-CZ" sz="2100" dirty="0">
                <a:solidFill>
                  <a:srgbClr val="002060"/>
                </a:solidFill>
              </a:rPr>
              <a:t> </a:t>
            </a:r>
            <a:r>
              <a:rPr lang="cs-CZ" sz="2100" dirty="0" err="1">
                <a:solidFill>
                  <a:srgbClr val="002060"/>
                </a:solidFill>
              </a:rPr>
              <a:t>Planning</a:t>
            </a:r>
            <a:r>
              <a:rPr lang="cs-CZ" sz="2100" dirty="0">
                <a:solidFill>
                  <a:srgbClr val="002060"/>
                </a:solidFill>
              </a:rPr>
              <a:t> and </a:t>
            </a:r>
            <a:r>
              <a:rPr lang="cs-CZ" sz="2100" dirty="0" err="1">
                <a:solidFill>
                  <a:srgbClr val="002060"/>
                </a:solidFill>
              </a:rPr>
              <a:t>Scheduling</a:t>
            </a:r>
            <a:r>
              <a:rPr lang="cs-CZ" sz="2100" dirty="0">
                <a:solidFill>
                  <a:srgbClr val="002060"/>
                </a:solidFill>
              </a:rPr>
              <a:t> - APS)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Systémy podporující optimalizaci plánovacího procesu v celém dodavatelské řetězci (Supply </a:t>
            </a:r>
            <a:r>
              <a:rPr lang="cs-CZ" sz="2100" dirty="0" err="1">
                <a:solidFill>
                  <a:srgbClr val="002060"/>
                </a:solidFill>
              </a:rPr>
              <a:t>Chain</a:t>
            </a:r>
            <a:r>
              <a:rPr lang="cs-CZ" sz="2100" dirty="0">
                <a:solidFill>
                  <a:srgbClr val="002060"/>
                </a:solidFill>
              </a:rPr>
              <a:t> Management – SCM)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Nabízejí širokou škálu funkcí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Plánování výroby při omezených zdrojích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Plánování na základě tzv. úzkých míst</a:t>
            </a:r>
          </a:p>
          <a:p>
            <a:pPr lvl="1">
              <a:defRPr/>
            </a:pPr>
            <a:r>
              <a:rPr lang="cs-CZ" sz="1800" dirty="0">
                <a:solidFill>
                  <a:srgbClr val="002060"/>
                </a:solidFill>
              </a:rPr>
              <a:t>Aplikace pro řízení a plánování celého logistického řetězce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Dávají přednost budoucím potřebám výroby před historickými a aplikují do plánování podnikových činností moderní nástroje, snažící se maximalizovat efektivnost využití výrobních prostředků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039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cíle podnikových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části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informační systémy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podporu rozhodování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Integrované systémy řízení podniku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pokročilého plánování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dodavatelsko-odběratelského řetězce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Řízení dodavatelsko-odběratelského řetězce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Řízení všech procesů v rámci dodavatelského řetězce</a:t>
            </a:r>
          </a:p>
          <a:p>
            <a:pPr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Můžeme charakterizovat jako dynamickou síť organizací, které jsou prostřednictvím obousměrných vazeb propojeny v nejrůznějších procesech a aktivitách, vytvářející z počáteční suroviny hodnotu ve formě produktů a služeb pro koncového zákazníka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Plánování a řízení toku materiálu a informací v kanálu od místa vzniku do místa spotřeby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Různé způsoby propojování informačních systémů organizací v řetězci umožňující např.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Vzájemné sledování a synchronizaci skladových zásob mezi partnery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Vkládání objednávek do systému dodavatele a generaci objednávky materiálu u dodavatele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Sdílení důležitých statistik atd</a:t>
            </a:r>
            <a:r>
              <a:rPr lang="cs-CZ" sz="12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377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IT a podnik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Podnik představuje velmi složitý organismus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Podniky se od sebe liší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Zaměřením své hlavní činnosti,</a:t>
            </a:r>
          </a:p>
          <a:p>
            <a:pPr lvl="1"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Organizační strukturou, způsobem řízení a komunikace atd.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Téměř každá firma je ovlivněna ICT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IT se netýkají jen specializovaných oddělení, rostou požadavky na komplexnost této problematiky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Zmapovat jednotlivé oblasti užívání IT v podnikové sféře 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Strategické cíle podnikových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Provozní excelence (zvyšování efektivity za účelem vyšší ziskovosti)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Nové produkty, služby a podnikové modely (vývoj nových produktů, služeb a podnikových modelů, viz Apple a hudební průmysl)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Zákaznické a dodavatelské vztahy (budování vztahů se zákazníky a dodavateli)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Podpora rozhodování (zabránění rozhodování v informační mlze)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Konkurenční výhoda (využití IT pro zajištění konkurenční výhody)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Přežití (nezbytnost IT pro samotný provoz podnikatelské činnosti)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1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Klíčové části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600" dirty="0">
                <a:solidFill>
                  <a:srgbClr val="002060"/>
                </a:solidFill>
              </a:rPr>
              <a:t>Části zabezpečující jednotlivé podnikové procesy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Řízení firmy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Výroba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Marketing, obchod, služby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Řízení vztahů se zákazníky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Finance a controlling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Péče o lidské zdroje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Doprava a logistika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Geografické informační systémy</a:t>
            </a:r>
          </a:p>
          <a:p>
            <a:pPr lvl="1">
              <a:lnSpc>
                <a:spcPct val="80000"/>
              </a:lnSpc>
            </a:pPr>
            <a:r>
              <a:rPr lang="cs-CZ" sz="2200" dirty="0">
                <a:solidFill>
                  <a:srgbClr val="002060"/>
                </a:solidFill>
              </a:rPr>
              <a:t>Administrativa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27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Řízení firmy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002060"/>
                </a:solidFill>
              </a:rPr>
              <a:t>Pro řízení podniků je důležitý komplexní přístup k řízení podniku na všech úrovních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002060"/>
                </a:solidFill>
              </a:rPr>
              <a:t>Směrem vzhůru roste úroveň agregace dat, neboť na úrovni vrcholového managementu není třeba rozlišovat jednotlivé události a transakce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rgbClr val="002060"/>
                </a:solidFill>
              </a:rPr>
              <a:t>Nástroje řízení tvoří shora dolů hierarchii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Systémy pro podporu rozhodování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Manažerské informační systémy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Integrované systémy řízení podniku 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Systémy pokročilého plánování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Systémy pro řízení výrobních procesů</a:t>
            </a:r>
          </a:p>
          <a:p>
            <a:pPr lvl="1">
              <a:lnSpc>
                <a:spcPct val="80000"/>
              </a:lnSpc>
            </a:pPr>
            <a:r>
              <a:rPr lang="cs-CZ" sz="2000" dirty="0">
                <a:solidFill>
                  <a:srgbClr val="002060"/>
                </a:solidFill>
              </a:rPr>
              <a:t>Vlastní řídící systémy strojů a zařízení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87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Manažerský informační systém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Management </a:t>
            </a:r>
            <a:r>
              <a:rPr lang="cs-CZ" sz="2400" dirty="0" err="1">
                <a:solidFill>
                  <a:srgbClr val="002060"/>
                </a:solidFill>
              </a:rPr>
              <a:t>Information</a:t>
            </a:r>
            <a:r>
              <a:rPr lang="cs-CZ" sz="2400" dirty="0">
                <a:solidFill>
                  <a:srgbClr val="002060"/>
                </a:solidFill>
              </a:rPr>
              <a:t> Systems – MIS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Slouží managementu podniků zejména jako </a:t>
            </a:r>
            <a:r>
              <a:rPr lang="cs-CZ" sz="2200" b="1" dirty="0">
                <a:solidFill>
                  <a:srgbClr val="002060"/>
                </a:solidFill>
              </a:rPr>
              <a:t>nástroj pro podporu řízení a rozhodování, kontroly, plánování a organizování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Rozšiřují informační možnosti základních systémů pro řízení a plánování výroby, distribuci, ekonomiku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Umožňují definici vlastních ukazatelů, pomocí kterých je hodnocena efektivnost aktivit v dané oblasti</a:t>
            </a:r>
          </a:p>
          <a:p>
            <a:pPr lvl="1"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Výpočet a prezentace ukazatelů určených pro rozhodovací potřeby managementu neznamenají nutnost úprav základního systému a další zatížení jeho výkonnostních kapacit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0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Manažerský informační systém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100" dirty="0">
                <a:solidFill>
                  <a:srgbClr val="002060"/>
                </a:solidFill>
              </a:rPr>
              <a:t>Nabízejí řídícím pracovníkům pouze </a:t>
            </a:r>
            <a:r>
              <a:rPr lang="cs-CZ" sz="2100" b="1" dirty="0">
                <a:solidFill>
                  <a:srgbClr val="002060"/>
                </a:solidFill>
              </a:rPr>
              <a:t>klíčové ukazatele relevantní pro podporu rozhodnutí</a:t>
            </a:r>
            <a:r>
              <a:rPr lang="cs-CZ" sz="2100" dirty="0">
                <a:solidFill>
                  <a:srgbClr val="002060"/>
                </a:solidFill>
              </a:rPr>
              <a:t> v dané profesní oblasti (nákup, prodej, finance, výroba atd.)</a:t>
            </a:r>
          </a:p>
          <a:p>
            <a:r>
              <a:rPr lang="cs-CZ" sz="2100" b="1" dirty="0">
                <a:solidFill>
                  <a:srgbClr val="002060"/>
                </a:solidFill>
              </a:rPr>
              <a:t>Poskytují agregované informace </a:t>
            </a:r>
            <a:r>
              <a:rPr lang="cs-CZ" sz="2100" dirty="0">
                <a:solidFill>
                  <a:srgbClr val="002060"/>
                </a:solidFill>
              </a:rPr>
              <a:t>zobrazované v určitém časovém období v podobě přehledových tabulek, různých grafů apod.</a:t>
            </a:r>
          </a:p>
          <a:p>
            <a:r>
              <a:rPr lang="cs-CZ" sz="2100" dirty="0">
                <a:solidFill>
                  <a:srgbClr val="002060"/>
                </a:solidFill>
              </a:rPr>
              <a:t>Jsou využívány techniky </a:t>
            </a:r>
            <a:r>
              <a:rPr lang="cs-CZ" sz="2100" b="1" dirty="0">
                <a:solidFill>
                  <a:srgbClr val="002060"/>
                </a:solidFill>
              </a:rPr>
              <a:t>datových skladů a dolování dat</a:t>
            </a:r>
          </a:p>
          <a:p>
            <a:r>
              <a:rPr lang="cs-CZ" sz="2100" dirty="0">
                <a:solidFill>
                  <a:srgbClr val="002060"/>
                </a:solidFill>
              </a:rPr>
              <a:t>Předpokládají se různé předem neprojektované dotazy, které jsou kreativně formulovány analytiky vrcholového managementu</a:t>
            </a:r>
          </a:p>
          <a:p>
            <a:r>
              <a:rPr lang="cs-CZ" sz="2100" dirty="0">
                <a:solidFill>
                  <a:srgbClr val="002060"/>
                </a:solidFill>
              </a:rPr>
              <a:t>Měly by zabránit zahlcení detaily, které stěžují orientaci a nemají podstatný význam pro vlastní rozhodnutí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48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Manažerský informační systém III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Sada postupů, procesů a technologií na základě kterých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Lze ze všech dostupných zdrojů poskytnout informace potřebné pro efektivní řízení organizace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Ve formě pochopitelné příslušným pracovníkem</a:t>
            </a:r>
          </a:p>
          <a:p>
            <a:pPr>
              <a:defRPr/>
            </a:pPr>
            <a:r>
              <a:rPr lang="cs-CZ" sz="2100" dirty="0">
                <a:solidFill>
                  <a:srgbClr val="002060"/>
                </a:solidFill>
              </a:rPr>
              <a:t>Dva úhly pohledu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Soubor technologií, postupů a procesů řešící oblast podpory pro rozhodování veškerého managementu společnosti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Systém řešící problematiku pro danou část managementu</a:t>
            </a:r>
          </a:p>
          <a:p>
            <a:pPr lvl="1">
              <a:defRPr/>
            </a:pPr>
            <a:r>
              <a:rPr lang="cs-CZ" sz="1700" dirty="0">
                <a:solidFill>
                  <a:srgbClr val="002060"/>
                </a:solidFill>
              </a:rPr>
              <a:t>Zaměření</a:t>
            </a:r>
          </a:p>
          <a:p>
            <a:pPr lvl="2">
              <a:defRPr/>
            </a:pPr>
            <a:r>
              <a:rPr lang="cs-CZ" sz="1400" dirty="0">
                <a:solidFill>
                  <a:srgbClr val="002060"/>
                </a:solidFill>
              </a:rPr>
              <a:t>Pro nižší a střední management systémy umožňující provádění analýz a tvorby reportů pro jednotlivá oddělení</a:t>
            </a:r>
          </a:p>
          <a:p>
            <a:pPr lvl="2">
              <a:defRPr/>
            </a:pPr>
            <a:r>
              <a:rPr lang="cs-CZ" sz="1400" dirty="0">
                <a:solidFill>
                  <a:srgbClr val="002060"/>
                </a:solidFill>
              </a:rPr>
              <a:t>Pro vrcholový management integrující nejdůležitější datové zdroje, nabízející práci s daty z interních a externích zdrojů, pracovat s daty v agregované formě, poskytují on-line analýzy trendů, </a:t>
            </a:r>
            <a:r>
              <a:rPr lang="cs-CZ" sz="1400" dirty="0" err="1">
                <a:solidFill>
                  <a:srgbClr val="002060"/>
                </a:solidFill>
              </a:rPr>
              <a:t>drill-down</a:t>
            </a:r>
            <a:r>
              <a:rPr lang="cs-CZ" sz="1400" dirty="0">
                <a:solidFill>
                  <a:srgbClr val="002060"/>
                </a:solidFill>
              </a:rPr>
              <a:t>, </a:t>
            </a:r>
            <a:r>
              <a:rPr lang="cs-CZ" sz="1400" dirty="0" err="1">
                <a:solidFill>
                  <a:srgbClr val="002060"/>
                </a:solidFill>
              </a:rPr>
              <a:t>drill</a:t>
            </a:r>
            <a:r>
              <a:rPr lang="cs-CZ" sz="1400" dirty="0">
                <a:solidFill>
                  <a:srgbClr val="002060"/>
                </a:solidFill>
              </a:rPr>
              <a:t>-up, </a:t>
            </a:r>
            <a:r>
              <a:rPr lang="cs-CZ" sz="1400" dirty="0" err="1">
                <a:solidFill>
                  <a:srgbClr val="002060"/>
                </a:solidFill>
              </a:rPr>
              <a:t>slicing</a:t>
            </a:r>
            <a:r>
              <a:rPr lang="cs-CZ" sz="1400" dirty="0">
                <a:solidFill>
                  <a:srgbClr val="002060"/>
                </a:solidFill>
              </a:rPr>
              <a:t> a </a:t>
            </a:r>
            <a:r>
              <a:rPr lang="cs-CZ" sz="1400" dirty="0" err="1">
                <a:solidFill>
                  <a:srgbClr val="002060"/>
                </a:solidFill>
              </a:rPr>
              <a:t>dicing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/20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475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6663</TotalTime>
  <Words>1549</Words>
  <Application>Microsoft Office PowerPoint</Application>
  <PresentationFormat>Předvádění na obrazovce (16:9)</PresentationFormat>
  <Paragraphs>214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IT a podnik</vt:lpstr>
      <vt:lpstr>Strategické cíle podnikových IS</vt:lpstr>
      <vt:lpstr>Klíčové části IS</vt:lpstr>
      <vt:lpstr>Řízení firmy</vt:lpstr>
      <vt:lpstr>Manažerský informační systém I</vt:lpstr>
      <vt:lpstr>Manažerský informační systém II</vt:lpstr>
      <vt:lpstr>Manažerský informační systém III</vt:lpstr>
      <vt:lpstr>Business Intelligence</vt:lpstr>
      <vt:lpstr>Prezentace aplikace PowerPoint</vt:lpstr>
      <vt:lpstr>Business Intelligence - OLAP</vt:lpstr>
      <vt:lpstr>Datové sklady</vt:lpstr>
      <vt:lpstr>Datové sklady I</vt:lpstr>
      <vt:lpstr>Prezentace aplikace PowerPoint</vt:lpstr>
      <vt:lpstr>Systémy pro podporu rozhodování I</vt:lpstr>
      <vt:lpstr>Systémy pro podporu rozhodování II</vt:lpstr>
      <vt:lpstr>Integrované systémy řízení podniku</vt:lpstr>
      <vt:lpstr>Systémy pokročilého plánování</vt:lpstr>
      <vt:lpstr>Řízení dodavatelsko-odběratelského řetězce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132</cp:revision>
  <dcterms:created xsi:type="dcterms:W3CDTF">2016-07-06T15:42:34Z</dcterms:created>
  <dcterms:modified xsi:type="dcterms:W3CDTF">2021-05-26T12:08:55Z</dcterms:modified>
</cp:coreProperties>
</file>