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custDataLst>
    <p:tags r:id="rId21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23" roundtripDataSignature="AMtx7miby3GW2+x2CwY2Dky+BQhDXaXfy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525" autoAdjust="0"/>
  </p:normalViewPr>
  <p:slideViewPr>
    <p:cSldViewPr snapToGrid="0">
      <p:cViewPr varScale="1">
        <p:scale>
          <a:sx n="75" d="100"/>
          <a:sy n="75" d="100"/>
        </p:scale>
        <p:origin x="946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customschemas.google.com/relationships/presentationmetadata" Target="meta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Do příště popřemýšlejte, jaký problém/výzvu byste chtěli řešit. Dívejte se na to zákaznickou perspektivou. Např. trápí mne nakládání s odpadky. Plýtvání jídla. Trápí mne špatně organizovaná městská doprava. Vadí mi smrad ve vlaku. Atd…Je ok šance že to netrápí jen vás. Příště se na to zaměříme.</a:t>
            </a:r>
            <a:endParaRPr/>
          </a:p>
        </p:txBody>
      </p:sp>
      <p:sp>
        <p:nvSpPr>
          <p:cNvPr id="161" name="Google Shape;161;p1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O tom bude 2 přednáška a další seminář nemusíme se zde zdržovat</a:t>
            </a:r>
            <a:endParaRPr/>
          </a:p>
        </p:txBody>
      </p:sp>
      <p:sp>
        <p:nvSpPr>
          <p:cNvPr id="170" name="Google Shape;170;p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8" name="Google Shape;178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r>
              <a:rPr lang="cs-CZ"/>
              <a:t>O tom bude 2 přednáška a další seminář nemusíme se zde zdržovat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7" name="Google Shape;187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88" name="Google Shape;188;p1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4" name="Google Shape;194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95" name="Google Shape;195;p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1" name="Google Shape;20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02" name="Google Shape;202;p1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8" name="Google Shape;208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Součástí seminárky – každý z týmu musí zpracovat</a:t>
            </a:r>
            <a:endParaRPr/>
          </a:p>
        </p:txBody>
      </p:sp>
      <p:sp>
        <p:nvSpPr>
          <p:cNvPr id="209" name="Google Shape;209;p1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16" name="Google Shape;216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17" name="Google Shape;217;p1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225" name="Google Shape;225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18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3" name="Google Shape;103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csvukrs</a:t>
            </a:r>
            <a:endParaRPr/>
          </a:p>
        </p:txBody>
      </p:sp>
      <p:sp>
        <p:nvSpPr>
          <p:cNvPr id="104" name="Google Shape;104;p2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2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Položit otázku a čekat. Klidně 5 min i když někdo nezačne mluvit. Mělo by se to trochu rozjet. Všechny postřehy zapisovat na tabuli. Pak k tomu menší výklad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Práce s očekáváním. Zeptal se vás někdy někdo na tuto otázku na začátku semestru? A přitom je tak zřejmá. Na VŠ jste od toho abyste se učili a abyste se posunuli tak proč nad tím nepřemýšlíme?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Tento předmět se pokusíme vést trochu odlišně. Struktura je relativně standardní ale obsahově se to pokoušíme posunout</a:t>
            </a:r>
            <a:endParaRPr/>
          </a:p>
        </p:txBody>
      </p:sp>
      <p:sp>
        <p:nvSpPr>
          <p:cNvPr id="111" name="Google Shape;111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" name="Google Shape;116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Nezaspěte začátek a věnujte se průběžně seminární práci. Budeme potřebovat připravenost aby práce v semináři měla smysl</a:t>
            </a:r>
            <a:endParaRPr/>
          </a:p>
        </p:txBody>
      </p:sp>
      <p:sp>
        <p:nvSpPr>
          <p:cNvPr id="117" name="Google Shape;117;p4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Smyslem je vám představit smysluplnou metodiku na rozvoj nápadů – podnikatelských či zaměstnaneckých (</a:t>
            </a:r>
            <a:r>
              <a:rPr lang="cs-CZ" dirty="0" err="1"/>
              <a:t>intrapreneurship</a:t>
            </a:r>
            <a:r>
              <a:rPr lang="cs-CZ" dirty="0"/>
              <a:t>). Kvůli rozsahu nebude seminárka obsahovat vše ale jen vybrané části, ale k dispozici máte vše včetně kuchařky kterou doporučujeme nastudovat protože je velmi zajímavá.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Metodika je od firmy </a:t>
            </a:r>
            <a:r>
              <a:rPr lang="cs-CZ" dirty="0" err="1"/>
              <a:t>Outboxers</a:t>
            </a:r>
            <a:r>
              <a:rPr lang="cs-CZ" dirty="0"/>
              <a:t> která se věnuje budování inovací pro externí firmy. (</a:t>
            </a:r>
            <a:r>
              <a:rPr lang="cs-CZ" dirty="0" err="1"/>
              <a:t>startup</a:t>
            </a:r>
            <a:r>
              <a:rPr lang="cs-CZ" dirty="0"/>
              <a:t> studio)</a:t>
            </a:r>
            <a:endParaRPr dirty="0"/>
          </a:p>
        </p:txBody>
      </p:sp>
      <p:sp>
        <p:nvSpPr>
          <p:cNvPr id="124" name="Google Shape;124;p5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9" name="Google Shape;129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Klasická skica cvičení: máte 10 sek na nakreslení dům, mobil, kočka a poslední inovace na to je 30 sec. Pak debata co nakreslili pod pojem inovace</a:t>
            </a:r>
            <a:endParaRPr/>
          </a:p>
        </p:txBody>
      </p:sp>
      <p:sp>
        <p:nvSpPr>
          <p:cNvPr id="130" name="Google Shape;130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8" name="Google Shape;138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7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5" name="Google Shape;145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Největší problém nejen ve světě klasického podnikání ale také inovací je přílišný focus na řešení a zapomíná se na zákazníka, jeho potřeby a problémy. Proto musíme začít u nich. Příští seminář a i první část seminárky bude čistě o zákaznících a jejich problémech, které přetavíme do výzvy na kterou budeme vymýšlet inovativní řešení. Takže nechci vidět že někdo přejde rovnou k řešení a tuto část přeskočí. Musíme se snažit i když nás to k tomu bude táhnout tak vydržet a tento proces dodržovat.</a:t>
            </a:r>
            <a:endParaRPr/>
          </a:p>
        </p:txBody>
      </p:sp>
      <p:sp>
        <p:nvSpPr>
          <p:cNvPr id="146" name="Google Shape;146;p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/>
              <a:t>Samozřejmě to vychází ze současného stavu – štíhl přístup k podnikání který je přesně o tom</a:t>
            </a:r>
            <a:endParaRPr/>
          </a:p>
        </p:txBody>
      </p:sp>
      <p:sp>
        <p:nvSpPr>
          <p:cNvPr id="153" name="Google Shape;153;p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ulní strana">
  <p:cSld name="Titulní strana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sah s titulkem" type="objTx">
  <p:cSld name="OBJECT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2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9" name="Google Shape;69;p2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0" name="Google Shape;70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brázek s titulkem" type="picTx">
  <p:cSld name="PICTURE_WITH_CAPTIO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3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6" name="Google Shape;76;p3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svislý text" type="vertTx">
  <p:cSld name="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3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vislý nadpis a text" type="vertTitleAndTx">
  <p:cSld name="VERTICAL_TITLE_AND_VERTICAL_TEXT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3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3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3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ist - obecný">
  <p:cSld name="List - obecný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Google Shape;17;p2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07995" y="302585"/>
            <a:ext cx="1274720" cy="994283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Google Shape;18;p21"/>
          <p:cNvSpPr txBox="1">
            <a:spLocks noGrp="1"/>
          </p:cNvSpPr>
          <p:nvPr>
            <p:ph type="title"/>
          </p:nvPr>
        </p:nvSpPr>
        <p:spPr>
          <a:xfrm>
            <a:off x="335360" y="260649"/>
            <a:ext cx="6048672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cxnSp>
        <p:nvCxnSpPr>
          <p:cNvPr id="19" name="Google Shape;19;p21"/>
          <p:cNvCxnSpPr/>
          <p:nvPr/>
        </p:nvCxnSpPr>
        <p:spPr>
          <a:xfrm>
            <a:off x="335360" y="932723"/>
            <a:ext cx="9889099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miter lim="800000"/>
            <a:headEnd type="none" w="sm" len="sm"/>
            <a:tailEnd type="none" w="sm" len="sm"/>
          </a:ln>
        </p:spPr>
      </p:cxnSp>
      <p:cxnSp>
        <p:nvCxnSpPr>
          <p:cNvPr id="20" name="Google Shape;20;p21"/>
          <p:cNvCxnSpPr/>
          <p:nvPr/>
        </p:nvCxnSpPr>
        <p:spPr>
          <a:xfrm>
            <a:off x="335360" y="6309320"/>
            <a:ext cx="11547355" cy="0"/>
          </a:xfrm>
          <a:prstGeom prst="straightConnector1">
            <a:avLst/>
          </a:prstGeom>
          <a:noFill/>
          <a:ln w="9525" cap="flat" cmpd="sng">
            <a:solidFill>
              <a:srgbClr val="307871"/>
            </a:solidFill>
            <a:prstDash val="dot"/>
            <a:miter lim="800000"/>
            <a:headEnd type="none" w="sm" len="sm"/>
            <a:tailEnd type="none" w="sm" len="sm"/>
          </a:ln>
        </p:spPr>
      </p:cxnSp>
      <p:sp>
        <p:nvSpPr>
          <p:cNvPr id="21" name="Google Shape;21;p21"/>
          <p:cNvSpPr txBox="1">
            <a:spLocks noGrp="1"/>
          </p:cNvSpPr>
          <p:nvPr>
            <p:ph type="ftr" idx="11"/>
          </p:nvPr>
        </p:nvSpPr>
        <p:spPr>
          <a:xfrm>
            <a:off x="314987" y="6309320"/>
            <a:ext cx="3860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067">
                <a:solidFill>
                  <a:srgbClr val="307871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21"/>
          <p:cNvSpPr txBox="1">
            <a:spLocks noGrp="1"/>
          </p:cNvSpPr>
          <p:nvPr>
            <p:ph type="sldNum" idx="12"/>
          </p:nvPr>
        </p:nvSpPr>
        <p:spPr>
          <a:xfrm>
            <a:off x="10416480" y="6309320"/>
            <a:ext cx="144016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Úvodní snímek" type="title">
  <p:cSld name="TITLE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2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adpis a obsah" type="obj">
  <p:cSld name="OBJEC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áhlaví oddílu" type="secHead">
  <p:cSld name="SECTION_HEADER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8" name="Google Shape;38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va obsahy" type="twoObj">
  <p:cSld name="TWO_OBJECTS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2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rovnání" type="twoTxTwoObj">
  <p:cSld name="TWO_OBJECTS_WITH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2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1" name="Google Shape;51;p2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2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3" name="Google Shape;53;p2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enom nadpis" type="titleOnly">
  <p:cSld name="TITLE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rázdný" type="blank">
  <p:cSld name="BLANK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kickstarter.com/projects/193289139/lasttissuetm-the-reusable-tissue-pack?ref=section-design-tech-explore-module-product-design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264351" y="740701"/>
            <a:ext cx="2266000" cy="1767481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"/>
          <p:cNvSpPr/>
          <p:nvPr/>
        </p:nvSpPr>
        <p:spPr>
          <a:xfrm>
            <a:off x="335360" y="356659"/>
            <a:ext cx="7488832" cy="6144683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" name="Google Shape;98;p1"/>
          <p:cNvSpPr txBox="1">
            <a:spLocks noGrp="1"/>
          </p:cNvSpPr>
          <p:nvPr>
            <p:ph type="ctrTitle" idx="4294967295"/>
          </p:nvPr>
        </p:nvSpPr>
        <p:spPr>
          <a:xfrm>
            <a:off x="623392" y="932723"/>
            <a:ext cx="6816757" cy="28803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333"/>
              <a:buFont typeface="Times New Roman"/>
              <a:buNone/>
            </a:pPr>
            <a:br>
              <a:rPr lang="cs-CZ" sz="5333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lang="cs-CZ" sz="5333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lang="cs-CZ" sz="3200" b="1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Úvod do inovací, podnikání</a:t>
            </a:r>
            <a:endParaRPr/>
          </a:p>
        </p:txBody>
      </p:sp>
      <p:sp>
        <p:nvSpPr>
          <p:cNvPr id="99" name="Google Shape;99;p1"/>
          <p:cNvSpPr txBox="1">
            <a:spLocks noGrp="1"/>
          </p:cNvSpPr>
          <p:nvPr>
            <p:ph type="subTitle" idx="4294967295"/>
          </p:nvPr>
        </p:nvSpPr>
        <p:spPr>
          <a:xfrm>
            <a:off x="2351584" y="4293096"/>
            <a:ext cx="5184576" cy="18242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67"/>
              <a:buFont typeface="Arial"/>
              <a:buNone/>
            </a:pPr>
            <a:endParaRPr sz="1867" b="0" i="0" u="none" strike="noStrike" cap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67"/>
              <a:buFont typeface="Arial"/>
              <a:buNone/>
            </a:pPr>
            <a:r>
              <a:rPr lang="cs-CZ" sz="1867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Seminář 1</a:t>
            </a:r>
            <a:endParaRPr/>
          </a:p>
          <a:p>
            <a:pPr marL="0" marR="0" lvl="0" indent="0" algn="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Inovační podnikání</a:t>
            </a:r>
            <a:endParaRPr/>
          </a:p>
        </p:txBody>
      </p:sp>
      <p:sp>
        <p:nvSpPr>
          <p:cNvPr id="100" name="Google Shape;100;p1"/>
          <p:cNvSpPr txBox="1"/>
          <p:nvPr/>
        </p:nvSpPr>
        <p:spPr>
          <a:xfrm>
            <a:off x="7955238" y="3621021"/>
            <a:ext cx="4042825" cy="15361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50" rIns="121900" bIns="6095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Katedra podnikové </a:t>
            </a:r>
            <a:endParaRPr/>
          </a:p>
          <a:p>
            <a:pPr marL="0" marR="0" lvl="0" indent="0" algn="r" rtl="0">
              <a:spcBef>
                <a:spcPts val="320"/>
              </a:spcBef>
              <a:spcAft>
                <a:spcPts val="0"/>
              </a:spcAft>
              <a:buClr>
                <a:srgbClr val="307871"/>
              </a:buClr>
              <a:buSzPts val="1600"/>
              <a:buFont typeface="Arial"/>
              <a:buNone/>
            </a:pPr>
            <a:r>
              <a:rPr lang="cs-CZ" sz="1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ekonomiky a managementu</a:t>
            </a:r>
            <a:endParaRPr/>
          </a:p>
          <a:p>
            <a:pPr marL="0" marR="0" lvl="0" indent="0" algn="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r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hledat problémy/výzvy?</a:t>
            </a:r>
            <a:endParaRPr/>
          </a:p>
        </p:txBody>
      </p:sp>
      <p:sp>
        <p:nvSpPr>
          <p:cNvPr id="164" name="Google Shape;164;p10"/>
          <p:cNvSpPr/>
          <p:nvPr/>
        </p:nvSpPr>
        <p:spPr>
          <a:xfrm>
            <a:off x="953728" y="1484671"/>
            <a:ext cx="3962401" cy="5309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0"/>
          <p:cNvSpPr/>
          <p:nvPr/>
        </p:nvSpPr>
        <p:spPr>
          <a:xfrm>
            <a:off x="1828800" y="1612490"/>
            <a:ext cx="3333135" cy="6769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Dívejte se kolem sebe, co lidi trápí, co je štve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jsou trhy, kterým se nedostává dostatečná péče?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Jaké trhy jsou zastaralé?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Dobré servery na inspiraci a hledání: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Producthunt.com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Reddit.com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Kickstarter.com - </a:t>
            </a:r>
            <a:r>
              <a:rPr lang="cs-CZ" sz="2400" b="0" i="0" u="sng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https://www.kickstarter.com/projects/193289139/lasttissuetm-the-reusable-tissue-pack?ref=section-design-tech-explore-module-product-design</a:t>
            </a:r>
            <a:b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b="1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Sledujte technologické trendy!</a:t>
            </a:r>
            <a:endParaRPr/>
          </a:p>
        </p:txBody>
      </p:sp>
      <p:sp>
        <p:nvSpPr>
          <p:cNvPr id="173" name="Google Shape;173;p11"/>
          <p:cNvSpPr/>
          <p:nvPr/>
        </p:nvSpPr>
        <p:spPr>
          <a:xfrm>
            <a:off x="953728" y="1484671"/>
            <a:ext cx="3962401" cy="5309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1"/>
          <p:cNvSpPr/>
          <p:nvPr/>
        </p:nvSpPr>
        <p:spPr>
          <a:xfrm>
            <a:off x="1828800" y="1612490"/>
            <a:ext cx="3333135" cy="6769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11" descr="Image result for technolog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76400" y="1202455"/>
            <a:ext cx="8540820" cy="481488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2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Sledujte demografické trendy!</a:t>
            </a:r>
            <a:endParaRPr/>
          </a:p>
        </p:txBody>
      </p:sp>
      <p:sp>
        <p:nvSpPr>
          <p:cNvPr id="182" name="Google Shape;182;p12"/>
          <p:cNvSpPr/>
          <p:nvPr/>
        </p:nvSpPr>
        <p:spPr>
          <a:xfrm>
            <a:off x="953728" y="1484671"/>
            <a:ext cx="3962401" cy="53094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3" name="Google Shape;183;p12"/>
          <p:cNvSpPr/>
          <p:nvPr/>
        </p:nvSpPr>
        <p:spPr>
          <a:xfrm>
            <a:off x="1828800" y="1612490"/>
            <a:ext cx="3333135" cy="676937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4" name="Google Shape;184;p12" descr="Image result for peopl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3516" y="1209777"/>
            <a:ext cx="7358831" cy="490588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3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Hledání problému</a:t>
            </a:r>
            <a:endParaRPr/>
          </a:p>
        </p:txBody>
      </p:sp>
      <p:pic>
        <p:nvPicPr>
          <p:cNvPr id="191" name="Google Shape;191;p13" descr="Solving Complex Global Issues - Research &amp; Innovation - Dalhousie Universit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34927" y="1012693"/>
            <a:ext cx="9062802" cy="5265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4"/>
          <p:cNvSpPr txBox="1">
            <a:spLocks noGrp="1"/>
          </p:cNvSpPr>
          <p:nvPr>
            <p:ph type="title"/>
          </p:nvPr>
        </p:nvSpPr>
        <p:spPr>
          <a:xfrm>
            <a:off x="1727514" y="2752063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4000"/>
              <a:buFont typeface="Times New Roman"/>
              <a:buNone/>
            </a:pPr>
            <a:r>
              <a:rPr lang="cs-CZ" sz="40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je ale ta nejdůležitější část celého podnikání, na kterou se často zapomíná?</a:t>
            </a:r>
            <a:endParaRPr/>
          </a:p>
        </p:txBody>
      </p:sp>
      <p:sp>
        <p:nvSpPr>
          <p:cNvPr id="198" name="Google Shape;198;p14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5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5" name="Google Shape;20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86486" y="1240098"/>
            <a:ext cx="7219028" cy="43778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16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potřebujeme, abychom byli štastní</a:t>
            </a:r>
            <a:endParaRPr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2" name="Google Shape;212;p16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3" name="Google Shape;213;p16" descr="Image result for ikigai ludvi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526890" y="801175"/>
            <a:ext cx="7600335" cy="57111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7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Jak poznat co mi jde, v čem mám potenciál?</a:t>
            </a:r>
            <a:endParaRPr/>
          </a:p>
        </p:txBody>
      </p:sp>
      <p:sp>
        <p:nvSpPr>
          <p:cNvPr id="220" name="Google Shape;220;p17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1" name="Google Shape;221;p17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Snadno se to učím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Když to dělám ztrácím pojem o čase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Přitahuje to moji pozornost přirozeně, dělám to i ve volném čase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Baví vás to, těšíte se na to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b="1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8"/>
          <p:cNvSpPr txBox="1">
            <a:spLocks noGrp="1"/>
          </p:cNvSpPr>
          <p:nvPr>
            <p:ph type="title"/>
          </p:nvPr>
        </p:nvSpPr>
        <p:spPr>
          <a:xfrm>
            <a:off x="1363720" y="3090531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600"/>
              <a:buFont typeface="Times New Roman"/>
              <a:buNone/>
            </a:pPr>
            <a:r>
              <a:rPr lang="cs-CZ" sz="360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Děkuji za pozornost!</a:t>
            </a:r>
            <a:endParaRPr/>
          </a:p>
        </p:txBody>
      </p:sp>
      <p:sp>
        <p:nvSpPr>
          <p:cNvPr id="228" name="Google Shape;228;p18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9" name="Google Shape;229;p18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b="1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Cíl semináře</a:t>
            </a:r>
            <a:endParaRPr/>
          </a:p>
        </p:txBody>
      </p:sp>
      <p:sp>
        <p:nvSpPr>
          <p:cNvPr id="107" name="Google Shape;107;p2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Základní info k předmětu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skrývá pojem inovace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Hledání problémů, podnikatelských výzev</a:t>
            </a:r>
            <a:endParaRPr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Osobní/vnitřní motivace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b="1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3"/>
          <p:cNvSpPr txBox="1"/>
          <p:nvPr/>
        </p:nvSpPr>
        <p:spPr>
          <a:xfrm>
            <a:off x="1126916" y="2705307"/>
            <a:ext cx="9938167" cy="14473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lang="cs-CZ" sz="32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 byste se chtěli v rámci tohoto předmětu naučit?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4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Podmínky předmětu</a:t>
            </a:r>
            <a:endParaRPr/>
          </a:p>
        </p:txBody>
      </p:sp>
      <p:sp>
        <p:nvSpPr>
          <p:cNvPr id="120" name="Google Shape;120;p4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Veškeré </a:t>
            </a:r>
            <a:r>
              <a:rPr lang="cs-CZ" sz="26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</a:t>
            </a: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v interaktivní osnově předmětu v 1. týdnu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Seminární práce – realizace podnikatelské inovace ve formě záměru, kompilace pracovních listů – termín </a:t>
            </a:r>
            <a:r>
              <a:rPr lang="cs-CZ" sz="2600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25</a:t>
            </a: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.4. 23:55 – do </a:t>
            </a:r>
            <a:r>
              <a:rPr lang="cs-CZ" sz="26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odevzdávárny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Průběžná prezentace (</a:t>
            </a:r>
            <a:r>
              <a:rPr lang="cs-CZ" sz="26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Elevator</a:t>
            </a: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lang="cs-CZ" sz="2600" b="0" i="0" u="none" strike="noStrike" cap="none" dirty="0" err="1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Pitch</a:t>
            </a: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) záměru – 6. týden (</a:t>
            </a:r>
            <a:r>
              <a:rPr lang="cs-CZ" sz="2600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</a:t>
            </a: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.4.)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Zkouška formou skupinového dialogu</a:t>
            </a:r>
            <a:endParaRPr dirty="0"/>
          </a:p>
          <a:p>
            <a:pPr marL="2286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Char char="•"/>
            </a:pPr>
            <a:r>
              <a:rPr lang="cs-CZ" sz="2600" b="0" i="0" u="none" strike="noStrike" cap="none" dirty="0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Dobrovolná aktivita – prezentace k tématu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br>
              <a:rPr lang="cs-CZ" sz="24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b="1" i="0" u="none" strike="noStrike" cap="none" dirty="0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5"/>
          <p:cNvPicPr preferRelativeResize="0"/>
          <p:nvPr/>
        </p:nvPicPr>
        <p:blipFill rotWithShape="1">
          <a:blip r:embed="rId3">
            <a:alphaModFix/>
          </a:blip>
          <a:srcRect l="764" t="2063" r="877"/>
          <a:stretch/>
        </p:blipFill>
        <p:spPr>
          <a:xfrm>
            <a:off x="1458686" y="141514"/>
            <a:ext cx="9263743" cy="67164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6"/>
          <p:cNvSpPr txBox="1"/>
          <p:nvPr/>
        </p:nvSpPr>
        <p:spPr>
          <a:xfrm>
            <a:off x="1126916" y="2705308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lang="cs-CZ" sz="32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Dům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3" name="Google Shape;133;p6"/>
          <p:cNvSpPr txBox="1"/>
          <p:nvPr/>
        </p:nvSpPr>
        <p:spPr>
          <a:xfrm>
            <a:off x="6281057" y="1943308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lang="cs-CZ" sz="32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Mobil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4" name="Google Shape;134;p6"/>
          <p:cNvSpPr txBox="1"/>
          <p:nvPr/>
        </p:nvSpPr>
        <p:spPr>
          <a:xfrm>
            <a:off x="5551715" y="3761222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lang="cs-CZ" sz="32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Kočka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35" name="Google Shape;135;p6"/>
          <p:cNvSpPr txBox="1"/>
          <p:nvPr/>
        </p:nvSpPr>
        <p:spPr>
          <a:xfrm>
            <a:off x="1311973" y="4669972"/>
            <a:ext cx="4784027" cy="908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Arial"/>
              <a:buNone/>
            </a:pPr>
            <a:r>
              <a:rPr lang="cs-CZ" sz="32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Inovace</a:t>
            </a:r>
            <a:endParaRPr/>
          </a:p>
          <a:p>
            <a:pPr marL="228600" marR="0" lvl="0" indent="-25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</a:pPr>
            <a:endParaRPr sz="3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228600" marR="0" lvl="0" indent="-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Inovace</a:t>
            </a:r>
            <a:endParaRPr/>
          </a:p>
        </p:txBody>
      </p:sp>
      <p:sp>
        <p:nvSpPr>
          <p:cNvPr id="142" name="Google Shape;142;p7"/>
          <p:cNvSpPr txBox="1"/>
          <p:nvPr/>
        </p:nvSpPr>
        <p:spPr>
          <a:xfrm>
            <a:off x="527381" y="1508787"/>
            <a:ext cx="11041227" cy="4032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Invence – myšlenka, nápad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Inovace – přerod/aplikace invence do reálného tržního/firemního prostředí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</a:pPr>
            <a:endParaRPr sz="2600" b="0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07871"/>
              </a:buClr>
              <a:buSzPts val="2600"/>
              <a:buFont typeface="Arial"/>
              <a:buNone/>
            </a:pPr>
            <a:r>
              <a:rPr lang="cs-CZ" sz="2600" b="0" i="0" u="none" strike="noStrike" cap="none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Zákazník je středobodem – on rozhoduje, jestli se jedná o inovaci – musí přinášet hodnotu</a:t>
            </a:r>
            <a:br>
              <a:rPr lang="cs-CZ"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67" b="1" i="0" u="none" strike="noStrike" cap="none">
              <a:solidFill>
                <a:srgbClr val="30787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8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Proč firmy neuspějí!</a:t>
            </a:r>
            <a:endParaRPr/>
          </a:p>
        </p:txBody>
      </p:sp>
      <p:pic>
        <p:nvPicPr>
          <p:cNvPr id="149" name="Google Shape;149;p8"/>
          <p:cNvPicPr preferRelativeResize="0"/>
          <p:nvPr/>
        </p:nvPicPr>
        <p:blipFill rotWithShape="1">
          <a:blip r:embed="rId3">
            <a:alphaModFix/>
          </a:blip>
          <a:srcRect l="4032" t="11184" r="16612" b="8385"/>
          <a:stretch/>
        </p:blipFill>
        <p:spPr>
          <a:xfrm>
            <a:off x="589937" y="937586"/>
            <a:ext cx="9674942" cy="551589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9"/>
          <p:cNvSpPr txBox="1">
            <a:spLocks noGrp="1"/>
          </p:cNvSpPr>
          <p:nvPr>
            <p:ph type="title"/>
          </p:nvPr>
        </p:nvSpPr>
        <p:spPr>
          <a:xfrm>
            <a:off x="239349" y="260649"/>
            <a:ext cx="8736971" cy="676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07871"/>
              </a:buClr>
              <a:buSzPts val="3200"/>
              <a:buFont typeface="Times New Roman"/>
              <a:buNone/>
            </a:pPr>
            <a:r>
              <a:rPr lang="cs-CZ">
                <a:solidFill>
                  <a:srgbClr val="30787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Lean Startup!</a:t>
            </a:r>
            <a:endParaRPr/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3">
            <a:alphaModFix/>
          </a:blip>
          <a:srcRect l="5323" t="11898" r="16048" b="10537"/>
          <a:stretch/>
        </p:blipFill>
        <p:spPr>
          <a:xfrm>
            <a:off x="545689" y="1022554"/>
            <a:ext cx="9586454" cy="5319254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5732206" y="1288026"/>
            <a:ext cx="4306529" cy="924232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a533f4c8-03b6-4391-8bb7-d2dc958efa25"/>
</p:tagLst>
</file>

<file path=ppt/theme/theme1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716</Words>
  <Application>Microsoft Office PowerPoint</Application>
  <PresentationFormat>Širokoúhlá obrazovka</PresentationFormat>
  <Paragraphs>91</Paragraphs>
  <Slides>18</Slides>
  <Notes>18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Calibri</vt:lpstr>
      <vt:lpstr>Times New Roman</vt:lpstr>
      <vt:lpstr>Motiv Office</vt:lpstr>
      <vt:lpstr>  Úvod do inovací, podnikání</vt:lpstr>
      <vt:lpstr>Cíl semináře</vt:lpstr>
      <vt:lpstr>Prezentace aplikace PowerPoint</vt:lpstr>
      <vt:lpstr>Podmínky předmětu</vt:lpstr>
      <vt:lpstr>Prezentace aplikace PowerPoint</vt:lpstr>
      <vt:lpstr>Prezentace aplikace PowerPoint</vt:lpstr>
      <vt:lpstr>Inovace</vt:lpstr>
      <vt:lpstr>Proč firmy neuspějí!</vt:lpstr>
      <vt:lpstr>Lean Startup!</vt:lpstr>
      <vt:lpstr>Jak hledat problémy/výzvy?</vt:lpstr>
      <vt:lpstr>Sledujte technologické trendy!</vt:lpstr>
      <vt:lpstr>Sledujte demografické trendy!</vt:lpstr>
      <vt:lpstr>Hledání problému</vt:lpstr>
      <vt:lpstr>Co je ale ta nejdůležitější část celého podnikání, na kterou se často zapomíná?</vt:lpstr>
      <vt:lpstr>Prezentace aplikace PowerPoint</vt:lpstr>
      <vt:lpstr>Co potřebujeme, abychom byli štastní</vt:lpstr>
      <vt:lpstr>Jak poznat co mi jde, v čem mám potenciál?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Úvod do inovací, podnikání</dc:title>
  <dc:creator>Dalibor Šimek</dc:creator>
  <cp:lastModifiedBy>Dalibor Šimek</cp:lastModifiedBy>
  <cp:revision>3</cp:revision>
  <dcterms:created xsi:type="dcterms:W3CDTF">2020-02-20T11:34:52Z</dcterms:created>
  <dcterms:modified xsi:type="dcterms:W3CDTF">2023-02-19T13:05:13Z</dcterms:modified>
</cp:coreProperties>
</file>