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331" r:id="rId3"/>
    <p:sldId id="343" r:id="rId4"/>
    <p:sldId id="330" r:id="rId5"/>
    <p:sldId id="344" r:id="rId6"/>
    <p:sldId id="345" r:id="rId7"/>
    <p:sldId id="348" r:id="rId8"/>
    <p:sldId id="346" r:id="rId9"/>
    <p:sldId id="354" r:id="rId10"/>
    <p:sldId id="349" r:id="rId11"/>
    <p:sldId id="352" r:id="rId12"/>
    <p:sldId id="350" r:id="rId13"/>
    <p:sldId id="353" r:id="rId14"/>
    <p:sldId id="351" r:id="rId15"/>
    <p:sldId id="394" r:id="rId16"/>
    <p:sldId id="347" r:id="rId17"/>
    <p:sldId id="329" r:id="rId18"/>
    <p:sldId id="398" r:id="rId19"/>
    <p:sldId id="380" r:id="rId20"/>
    <p:sldId id="386" r:id="rId21"/>
    <p:sldId id="379" r:id="rId22"/>
    <p:sldId id="385" r:id="rId23"/>
    <p:sldId id="284" r:id="rId24"/>
    <p:sldId id="396" r:id="rId25"/>
    <p:sldId id="384" r:id="rId26"/>
    <p:sldId id="383" r:id="rId27"/>
    <p:sldId id="381" r:id="rId28"/>
    <p:sldId id="363" r:id="rId29"/>
    <p:sldId id="388" r:id="rId30"/>
    <p:sldId id="285" r:id="rId31"/>
    <p:sldId id="389" r:id="rId32"/>
    <p:sldId id="390" r:id="rId33"/>
    <p:sldId id="397" r:id="rId34"/>
    <p:sldId id="391" r:id="rId35"/>
    <p:sldId id="357" r:id="rId36"/>
    <p:sldId id="356" r:id="rId37"/>
    <p:sldId id="358" r:id="rId38"/>
    <p:sldId id="395" r:id="rId39"/>
    <p:sldId id="392" r:id="rId40"/>
    <p:sldId id="393" r:id="rId41"/>
    <p:sldId id="259" r:id="rId42"/>
    <p:sldId id="264" r:id="rId43"/>
    <p:sldId id="313" r:id="rId44"/>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07871"/>
    <a:srgbClr val="FC9948"/>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658" autoAdjust="0"/>
  </p:normalViewPr>
  <p:slideViewPr>
    <p:cSldViewPr>
      <p:cViewPr varScale="1">
        <p:scale>
          <a:sx n="92" d="100"/>
          <a:sy n="92" d="100"/>
        </p:scale>
        <p:origin x="118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26.02.2022</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Začneme rozdělením, protože souvisí se strategií. Firma si volí některou z druhu, typů inovací kterou chce realizovat. Pro vás důležité, protože je to je jedna ze státnicových otázek</a:t>
            </a:r>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t>1</a:t>
            </a:fld>
            <a:endParaRPr lang="cs-CZ"/>
          </a:p>
        </p:txBody>
      </p:sp>
    </p:spTree>
    <p:extLst>
      <p:ext uri="{BB962C8B-B14F-4D97-AF65-F5344CB8AC3E}">
        <p14:creationId xmlns:p14="http://schemas.microsoft.com/office/powerpoint/2010/main" val="3989577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246052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1815041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Disrupce</a:t>
            </a:r>
            <a:r>
              <a:rPr lang="cs-CZ" dirty="0"/>
              <a:t> – od slova narušit – naruší zaběhlé pořádky v odvětví, přebuduje jej</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2766306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394406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497834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1092503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877144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2769114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Jak vy si definujete podnikovou </a:t>
            </a:r>
            <a:r>
              <a:rPr lang="cs-CZ" dirty="0" err="1"/>
              <a:t>stragegii</a:t>
            </a:r>
            <a:r>
              <a:rPr lang="cs-CZ" dirty="0"/>
              <a:t>?</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3498725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2184818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Rozdělení je dosti individuální</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030466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1643540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strategie je o objevení klíčových kompetencí a aplikování těchto kompetencí na pravé tržní příležitosti</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8942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4142696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3290369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3045842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Aktivity musí být smysluplné, navazovat na sebe </a:t>
            </a:r>
            <a:r>
              <a:rPr lang="cs-CZ" dirty="0" err="1"/>
              <a:t>budvat</a:t>
            </a:r>
            <a:r>
              <a:rPr lang="cs-CZ" dirty="0"/>
              <a:t> jedna na druhé a </a:t>
            </a:r>
            <a:r>
              <a:rPr lang="cs-CZ" dirty="0" err="1"/>
              <a:t>leveregovat</a:t>
            </a:r>
            <a:r>
              <a:rPr lang="cs-CZ" dirty="0"/>
              <a:t> – věci z </a:t>
            </a:r>
            <a:r>
              <a:rPr lang="cs-CZ" dirty="0" err="1"/>
              <a:t>good</a:t>
            </a:r>
            <a:r>
              <a:rPr lang="cs-CZ" dirty="0"/>
              <a:t> </a:t>
            </a:r>
            <a:r>
              <a:rPr lang="cs-CZ" dirty="0" err="1"/>
              <a:t>strategy</a:t>
            </a:r>
            <a:r>
              <a:rPr lang="cs-CZ" dirty="0"/>
              <a:t>,</a:t>
            </a:r>
          </a:p>
          <a:p>
            <a:r>
              <a:rPr lang="cs-CZ" dirty="0"/>
              <a:t>Neexistuje </a:t>
            </a:r>
            <a:r>
              <a:rPr lang="cs-CZ" dirty="0" err="1"/>
              <a:t>one</a:t>
            </a:r>
            <a:r>
              <a:rPr lang="cs-CZ" dirty="0"/>
              <a:t> systém </a:t>
            </a:r>
            <a:r>
              <a:rPr lang="cs-CZ" dirty="0" err="1"/>
              <a:t>fits</a:t>
            </a:r>
            <a:r>
              <a:rPr lang="cs-CZ" dirty="0"/>
              <a:t> </a:t>
            </a:r>
            <a:r>
              <a:rPr lang="cs-CZ" dirty="0" err="1"/>
              <a:t>all</a:t>
            </a:r>
            <a:endParaRPr lang="cs-CZ" dirty="0"/>
          </a:p>
          <a:p>
            <a:r>
              <a:rPr lang="cs-CZ" dirty="0" err="1"/>
              <a:t>Conring</a:t>
            </a:r>
            <a:r>
              <a:rPr lang="cs-CZ" dirty="0"/>
              <a:t> – uspívají přes 160 let na odvětví do kterého se pustili dravci s různými trendy strategiemi, oni se drží neustále svého receptu, který vypadá zastaralý ale je pokrokový právě kvůli výborné </a:t>
            </a:r>
            <a:r>
              <a:rPr lang="cs-CZ" dirty="0" err="1"/>
              <a:t>innovační</a:t>
            </a:r>
            <a:r>
              <a:rPr lang="cs-CZ" dirty="0"/>
              <a:t> strategii a napojení na hlavní business strategii. Investují hodně to základního výzkumu který běží v delších cyklech. Mají centralizované oddělení vývoje a výzkumu a investují hodně do výroby – neřeší trendy </a:t>
            </a:r>
            <a:r>
              <a:rPr lang="cs-CZ" dirty="0" err="1"/>
              <a:t>outsoursingu</a:t>
            </a:r>
            <a:r>
              <a:rPr lang="cs-CZ" dirty="0"/>
              <a:t> výroby. Dává to smysl, protože prodávají B2B zákazníků klíčové komponenty které ovlivňují výkon jejich finálních výrobků. Díky svému přístupu dokáží </a:t>
            </a:r>
            <a:r>
              <a:rPr lang="cs-CZ" dirty="0" err="1"/>
              <a:t>řešít</a:t>
            </a:r>
            <a:r>
              <a:rPr lang="cs-CZ" dirty="0"/>
              <a:t> těžké problémy na poli materiálového inženýringu, vědy. Díky vlastním investicím do výroby poté dokážou nové inovace rychle zavádět do výroby.</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3809532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138123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17375679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1749366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3983456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Rozdělení marketingové za mne úplně nedává smysl, protože marketing nesmíme chápat jen jako komunikaci nebo propagaci, ale jak jistě víte z jiných předmětů marketing je spíše filosofie řízení firmy. </a:t>
            </a:r>
            <a:r>
              <a:rPr lang="cs-CZ" dirty="0" err="1"/>
              <a:t>Mkt</a:t>
            </a:r>
            <a:r>
              <a:rPr lang="cs-CZ" dirty="0"/>
              <a:t> by měl nejvíce rozumět a chápat zákazníka a přinášet tyto poznatky dovnitř do firmy, měl by stát u vzniku nových produktů – takže </a:t>
            </a:r>
            <a:r>
              <a:rPr lang="cs-CZ" dirty="0" err="1"/>
              <a:t>mkt</a:t>
            </a:r>
            <a:r>
              <a:rPr lang="cs-CZ" dirty="0"/>
              <a:t> by měl být zdrojem pro výrobkové inovace.  Ale samozřejmě můžeme se bavit i o inovaci v oblasti komunikace – kdy každý podařený a úspěšný TV spot je inovace. Je tomu tak i když je TV spot 5x to stejné dokola – viz. prací prostředky? Za mne ne ale spíše inovace celé komunikační koncepce – např. brašnářství tlustý – nastolili směr velmi autentickou komunikací z útrob firmy a dobrou prezentací obecně na které se vezli a ostatní to začali kopírovat.</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14126595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Pěkný příklad zastaralých trhů. Bankovnictví a peněžnictví patří mezi více zkostnatělé trhy. </a:t>
            </a:r>
            <a:r>
              <a:rPr lang="cs-CZ" dirty="0" err="1"/>
              <a:t>Creative</a:t>
            </a:r>
            <a:r>
              <a:rPr lang="cs-CZ" dirty="0"/>
              <a:t> </a:t>
            </a:r>
            <a:r>
              <a:rPr lang="cs-CZ" dirty="0" err="1"/>
              <a:t>dock</a:t>
            </a:r>
            <a:r>
              <a:rPr lang="cs-CZ" dirty="0"/>
              <a:t> je kreativní agentura která pro další firmy řeší inovace – tzn. domluví se, oni pro ně </a:t>
            </a:r>
            <a:r>
              <a:rPr lang="cs-CZ" dirty="0" err="1"/>
              <a:t>postáví</a:t>
            </a:r>
            <a:r>
              <a:rPr lang="cs-CZ" dirty="0"/>
              <a:t> projekt/firmu a poté jim </a:t>
            </a:r>
            <a:r>
              <a:rPr lang="cs-CZ" dirty="0" err="1"/>
              <a:t>ju</a:t>
            </a:r>
            <a:r>
              <a:rPr lang="cs-CZ" dirty="0"/>
              <a:t> předají a začlení do chodu firmy. Většinou se jedná o nějakou formu startupu. Mají na to vlastní metodiky vše ale vychází z principů štíhlého podnikání. </a:t>
            </a:r>
            <a:r>
              <a:rPr lang="cs-CZ" dirty="0" err="1"/>
              <a:t>Zonky</a:t>
            </a:r>
            <a:r>
              <a:rPr lang="cs-CZ" dirty="0"/>
              <a:t> určitě znáte a je to jeden z </a:t>
            </a:r>
            <a:r>
              <a:rPr lang="cs-CZ" dirty="0" err="1"/>
              <a:t>jeich</a:t>
            </a:r>
            <a:r>
              <a:rPr lang="cs-CZ" dirty="0"/>
              <a:t> produktů </a:t>
            </a:r>
            <a:r>
              <a:rPr lang="cs-CZ" dirty="0" err="1"/>
              <a:t>peertopeer</a:t>
            </a:r>
            <a:r>
              <a:rPr lang="cs-CZ" dirty="0"/>
              <a:t> půjčování peněz. Nevymysleli koncept jen ho přetáhli ze zahraničí a dobře ho provedli. Narušuje klasický bankovní trh. Vyplňuje jistou mezeru na trhu a nabízí zajímavou </a:t>
            </a:r>
            <a:r>
              <a:rPr lang="cs-CZ" dirty="0" err="1"/>
              <a:t>alterantivu</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6338850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17047525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30129064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Příklad Y soft </a:t>
            </a:r>
            <a:r>
              <a:rPr lang="cs-CZ" dirty="0" err="1"/>
              <a:t>ventures</a:t>
            </a:r>
            <a:r>
              <a:rPr lang="cs-CZ" dirty="0"/>
              <a:t>. chtěli fond aby vraceli zpět začínajícím podnikatelům a celkově společnosti. Rozjeli nabrali první 3 projekty všechny krachly, tak si řekli že k tomu musí přistupovat více systematicky. Stanovili si strategii - jsme dobří a děláme pouze B2B, konkurenční výhoda je že kombinujeme HW a SW (podívejte se na Microsoft jak to vypadá když se pokouší o HW a </a:t>
            </a:r>
            <a:r>
              <a:rPr lang="cs-CZ" dirty="0" err="1"/>
              <a:t>intel</a:t>
            </a:r>
            <a:r>
              <a:rPr lang="cs-CZ" dirty="0"/>
              <a:t> když se pokouší o SW) a globální záběr. S tím, že nosné téma které tohle splňuje je technologie </a:t>
            </a:r>
            <a:r>
              <a:rPr lang="cs-CZ" dirty="0" err="1"/>
              <a:t>IoT</a:t>
            </a:r>
            <a:r>
              <a:rPr lang="cs-CZ" dirty="0"/>
              <a:t>. Přizvali další hráče (</a:t>
            </a:r>
            <a:r>
              <a:rPr lang="cs-CZ" dirty="0" err="1"/>
              <a:t>linet</a:t>
            </a:r>
            <a:r>
              <a:rPr lang="cs-CZ" dirty="0"/>
              <a:t>, </a:t>
            </a:r>
            <a:r>
              <a:rPr lang="cs-CZ" dirty="0" err="1"/>
              <a:t>livesport</a:t>
            </a:r>
            <a:r>
              <a:rPr lang="cs-CZ" dirty="0"/>
              <a:t> atd.) a nyní rozvíjí 9 projektů a daří se jim</a:t>
            </a:r>
          </a:p>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3461757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39540819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25216569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10937457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29528483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29528483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1005892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27292978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2348343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endParaRPr lang="cs-CZ" sz="1800" b="0" i="0" u="none" strike="noStrike" baseline="0" dirty="0">
              <a:solidFill>
                <a:srgbClr val="000000"/>
              </a:solidFill>
              <a:latin typeface="Times New Roman" panose="02020603050405020304" pitchFamily="18" charset="0"/>
            </a:endParaRPr>
          </a:p>
          <a:p>
            <a:r>
              <a:rPr lang="cs-CZ" sz="1800" b="0" i="0" u="none" strike="noStrike" baseline="0" dirty="0">
                <a:solidFill>
                  <a:srgbClr val="000000"/>
                </a:solidFill>
                <a:latin typeface="Times New Roman" panose="02020603050405020304" pitchFamily="18" charset="0"/>
              </a:rPr>
              <a:t>racionalizační inovace – zahrnuje předcházení a odstraňování výrobních ztrát při současném optimálním využívání existujících prvků podnikání. </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154105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Může být jak inovace v modrém oceánu – vytváří nový trh</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baseline="0" dirty="0">
                <a:solidFill>
                  <a:srgbClr val="000000"/>
                </a:solidFill>
                <a:latin typeface="Times New Roman" panose="02020603050405020304" pitchFamily="18" charset="0"/>
              </a:rPr>
              <a:t>K jejich úspěchu je potřeba zajistit soulad mezi vnímáním inovace ze strany výrobce a vnímání inovace ze strany zákazníka. Pokud tento soulad nenastane, pak se z radikální inovace stane pouhá technická inovace. Radikální inovace vyžaduje nejen technické zabezpečení vývoje no-</a:t>
            </a:r>
            <a:r>
              <a:rPr lang="cs-CZ" sz="1200" b="0" i="0" u="none" strike="noStrike" baseline="0" dirty="0" err="1">
                <a:solidFill>
                  <a:srgbClr val="000000"/>
                </a:solidFill>
                <a:latin typeface="Times New Roman" panose="02020603050405020304" pitchFamily="18" charset="0"/>
              </a:rPr>
              <a:t>vého</a:t>
            </a:r>
            <a:r>
              <a:rPr lang="cs-CZ" sz="1200" b="0" i="0" u="none" strike="noStrike" baseline="0" dirty="0">
                <a:solidFill>
                  <a:srgbClr val="000000"/>
                </a:solidFill>
                <a:latin typeface="Times New Roman" panose="02020603050405020304" pitchFamily="18" charset="0"/>
              </a:rPr>
              <a:t> výrobku, ale také zajištění vhodných marketingových aktivit. Úspěšné zavedení radikální inovace vede k akceleraci rozvoje podniku a ke zvýšení konkurenceschopnosti podniku. </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1776317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Napadají vás nějaké radikální inovace?</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494712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endParaRPr lang="cs-CZ" sz="1800" b="0" i="0" u="none" strike="noStrike" baseline="0" dirty="0">
              <a:solidFill>
                <a:srgbClr val="000000"/>
              </a:solidFill>
              <a:latin typeface="Times New Roman" panose="02020603050405020304" pitchFamily="18" charset="0"/>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1155976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Nějaké další inkrementální inovace?</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2640944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br>
              <a:rPr lang="cs-CZ" sz="4000" b="1" dirty="0">
                <a:solidFill>
                  <a:schemeClr val="bg1"/>
                </a:solidFill>
                <a:latin typeface="Times New Roman" panose="02020603050405020304" pitchFamily="18" charset="0"/>
                <a:cs typeface="Times New Roman" panose="02020603050405020304" pitchFamily="18" charset="0"/>
              </a:rPr>
            </a:br>
            <a:br>
              <a:rPr lang="cs-CZ" sz="4000" b="1" dirty="0">
                <a:solidFill>
                  <a:schemeClr val="bg1"/>
                </a:solidFill>
                <a:latin typeface="Times New Roman" panose="02020603050405020304" pitchFamily="18" charset="0"/>
                <a:cs typeface="Times New Roman" panose="02020603050405020304" pitchFamily="18" charset="0"/>
              </a:rPr>
            </a:br>
            <a:r>
              <a:rPr lang="cs-CZ" sz="2400" b="1" dirty="0">
                <a:solidFill>
                  <a:schemeClr val="bg1"/>
                </a:solidFill>
                <a:latin typeface="Times New Roman" panose="02020603050405020304" pitchFamily="18" charset="0"/>
                <a:cs typeface="Times New Roman" panose="02020603050405020304" pitchFamily="18" charset="0"/>
              </a:rPr>
              <a:t>Inovační strategie, rozdělení inovací</a:t>
            </a: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téma 5</a:t>
            </a:r>
          </a:p>
          <a:p>
            <a:pPr marL="0" indent="0" algn="r">
              <a:buNone/>
            </a:pPr>
            <a:r>
              <a:rPr lang="cs-CZ" sz="1200" dirty="0">
                <a:solidFill>
                  <a:schemeClr val="bg1"/>
                </a:solidFill>
                <a:latin typeface="Times New Roman" panose="02020603050405020304" pitchFamily="18" charset="0"/>
                <a:cs typeface="Times New Roman" panose="02020603050405020304" pitchFamily="18" charset="0"/>
              </a:rPr>
              <a:t>Inovační podnikání</a:t>
            </a:r>
          </a:p>
        </p:txBody>
      </p:sp>
      <p:sp>
        <p:nvSpPr>
          <p:cNvPr id="9" name="Podnadpis 2"/>
          <p:cNvSpPr txBox="1">
            <a:spLocks/>
          </p:cNvSpPr>
          <p:nvPr/>
        </p:nvSpPr>
        <p:spPr>
          <a:xfrm>
            <a:off x="5966428" y="2715766"/>
            <a:ext cx="3032119"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dirty="0">
                <a:solidFill>
                  <a:srgbClr val="307871"/>
                </a:solidFill>
                <a:latin typeface="Times New Roman" panose="02020603050405020304" pitchFamily="18" charset="0"/>
                <a:cs typeface="Times New Roman" panose="02020603050405020304" pitchFamily="18" charset="0"/>
              </a:rPr>
              <a:t>Katedra podnikové </a:t>
            </a:r>
          </a:p>
          <a:p>
            <a:pPr algn="r"/>
            <a:r>
              <a:rPr lang="cs-CZ" altLang="cs-CZ" sz="1200" dirty="0">
                <a:solidFill>
                  <a:srgbClr val="307871"/>
                </a:solidFill>
                <a:latin typeface="Times New Roman" panose="02020603050405020304" pitchFamily="18" charset="0"/>
                <a:cs typeface="Times New Roman" panose="02020603050405020304" pitchFamily="18" charset="0"/>
              </a:rPr>
              <a:t>ekonomiky a managementu</a:t>
            </a:r>
          </a:p>
          <a:p>
            <a:pPr algn="r"/>
            <a:endParaRPr lang="cs-CZ" altLang="cs-CZ" sz="1200" dirty="0">
              <a:solidFill>
                <a:srgbClr val="307871"/>
              </a:solidFill>
              <a:latin typeface="Times New Roman" panose="02020603050405020304" pitchFamily="18" charset="0"/>
              <a:cs typeface="Times New Roman" panose="02020603050405020304" pitchFamily="18" charset="0"/>
            </a:endParaRPr>
          </a:p>
          <a:p>
            <a:pPr algn="r"/>
            <a:r>
              <a:rPr lang="cs-CZ" altLang="cs-CZ" sz="1050" dirty="0">
                <a:solidFill>
                  <a:srgbClr val="307871"/>
                </a:solidFill>
                <a:latin typeface="Times New Roman" panose="02020603050405020304" pitchFamily="18" charset="0"/>
                <a:cs typeface="Times New Roman" panose="02020603050405020304" pitchFamily="18" charset="0"/>
              </a:rPr>
              <a:t>Ing. Dalibor Šimek</a:t>
            </a:r>
          </a:p>
          <a:p>
            <a:pPr algn="r"/>
            <a:endParaRPr lang="cs-CZ"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48088" y="1131590"/>
            <a:ext cx="8280920" cy="3024336"/>
          </a:xfrm>
          <a:prstGeom prst="rect">
            <a:avLst/>
          </a:prstGeom>
        </p:spPr>
        <p:txBody>
          <a:bodyPr>
            <a:noAutofit/>
          </a:bodyPr>
          <a:lstStyle/>
          <a:p>
            <a:pPr>
              <a:buClr>
                <a:schemeClr val="tx1">
                  <a:lumMod val="60000"/>
                  <a:lumOff val="40000"/>
                </a:schemeClr>
              </a:buClr>
            </a:pPr>
            <a:r>
              <a:rPr lang="cs-CZ" sz="1400" dirty="0">
                <a:latin typeface="Times New Roman" panose="02020603050405020304" pitchFamily="18" charset="0"/>
                <a:cs typeface="Times New Roman" panose="02020603050405020304" pitchFamily="18" charset="0"/>
              </a:rPr>
              <a:t>Obchodní model – způsob, jakým firma vydělává peníze a generuje a doručuje hodnotu svým zákazníkům</a:t>
            </a:r>
          </a:p>
          <a:p>
            <a:r>
              <a:rPr lang="cs-CZ" sz="1400" dirty="0">
                <a:solidFill>
                  <a:srgbClr val="307871"/>
                </a:solidFill>
                <a:latin typeface="Times New Roman" panose="02020603050405020304" pitchFamily="18" charset="0"/>
                <a:cs typeface="Times New Roman" panose="02020603050405020304" pitchFamily="18" charset="0"/>
              </a:rPr>
              <a:t>Zavádění změny v hodnotové nabídce firem</a:t>
            </a:r>
          </a:p>
          <a:p>
            <a:r>
              <a:rPr lang="cs-CZ" sz="1400" dirty="0">
                <a:solidFill>
                  <a:srgbClr val="307871"/>
                </a:solidFill>
                <a:latin typeface="Times New Roman" panose="02020603050405020304" pitchFamily="18" charset="0"/>
                <a:cs typeface="Times New Roman" panose="02020603050405020304" pitchFamily="18" charset="0"/>
              </a:rPr>
              <a:t>Úspěch firem není dán jejím pokrokem v technologiích, ale logikou za ní – obchodním modelem</a:t>
            </a:r>
          </a:p>
          <a:p>
            <a:r>
              <a:rPr lang="cs-CZ" sz="1400" dirty="0">
                <a:solidFill>
                  <a:srgbClr val="307871"/>
                </a:solidFill>
                <a:latin typeface="Times New Roman" panose="02020603050405020304" pitchFamily="18" charset="0"/>
                <a:cs typeface="Times New Roman" panose="02020603050405020304" pitchFamily="18" charset="0"/>
              </a:rPr>
              <a:t>Kdo je váš zákazník, co jim poskytujete, jak tvoříte hodnotu pro zákazníky a jak generujete tržby</a:t>
            </a:r>
          </a:p>
          <a:p>
            <a:r>
              <a:rPr lang="cs-CZ" sz="1400" dirty="0">
                <a:solidFill>
                  <a:srgbClr val="307871"/>
                </a:solidFill>
                <a:latin typeface="Times New Roman" panose="02020603050405020304" pitchFamily="18" charset="0"/>
                <a:cs typeface="Times New Roman" panose="02020603050405020304" pitchFamily="18" charset="0"/>
              </a:rPr>
              <a:t>Inovace obchodního modelu mění alespoň 2 z těchto predispozic</a:t>
            </a:r>
          </a:p>
          <a:p>
            <a:r>
              <a:rPr lang="cs-CZ" sz="1400" dirty="0" err="1">
                <a:solidFill>
                  <a:srgbClr val="307871"/>
                </a:solidFill>
                <a:latin typeface="Times New Roman" panose="02020603050405020304" pitchFamily="18" charset="0"/>
                <a:cs typeface="Times New Roman" panose="02020603050405020304" pitchFamily="18" charset="0"/>
              </a:rPr>
              <a:t>St.Gallen</a:t>
            </a:r>
            <a:r>
              <a:rPr lang="cs-CZ" sz="1400" dirty="0">
                <a:solidFill>
                  <a:srgbClr val="307871"/>
                </a:solidFill>
                <a:latin typeface="Times New Roman" panose="02020603050405020304" pitchFamily="18" charset="0"/>
                <a:cs typeface="Times New Roman" panose="02020603050405020304" pitchFamily="18" charset="0"/>
              </a:rPr>
              <a:t> institut zmapoval a popsal 55 vzorů obchodních modelů</a:t>
            </a:r>
          </a:p>
          <a:p>
            <a:r>
              <a:rPr lang="cs-CZ" sz="1400" dirty="0">
                <a:solidFill>
                  <a:srgbClr val="307871"/>
                </a:solidFill>
                <a:latin typeface="Times New Roman" panose="02020603050405020304" pitchFamily="18" charset="0"/>
                <a:cs typeface="Times New Roman" panose="02020603050405020304" pitchFamily="18" charset="0"/>
              </a:rPr>
              <a:t>Inovační leadeři v oblasti pouze kombinují tyto vzory a tvoří z nich nové obchodní modely</a:t>
            </a:r>
          </a:p>
        </p:txBody>
      </p:sp>
      <p:sp>
        <p:nvSpPr>
          <p:cNvPr id="10" name="Nadpis 5"/>
          <p:cNvSpPr>
            <a:spLocks noGrp="1"/>
          </p:cNvSpPr>
          <p:nvPr>
            <p:ph type="title"/>
          </p:nvPr>
        </p:nvSpPr>
        <p:spPr/>
        <p:txBody>
          <a:bodyPr/>
          <a:lstStyle/>
          <a:p>
            <a:r>
              <a:rPr lang="cs-CZ" dirty="0"/>
              <a:t>Inovace obchodního modelu</a:t>
            </a:r>
          </a:p>
        </p:txBody>
      </p:sp>
    </p:spTree>
    <p:extLst>
      <p:ext uri="{BB962C8B-B14F-4D97-AF65-F5344CB8AC3E}">
        <p14:creationId xmlns:p14="http://schemas.microsoft.com/office/powerpoint/2010/main" val="1232901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5"/>
          <p:cNvSpPr>
            <a:spLocks noGrp="1"/>
          </p:cNvSpPr>
          <p:nvPr>
            <p:ph type="title"/>
          </p:nvPr>
        </p:nvSpPr>
        <p:spPr>
          <a:xfrm>
            <a:off x="251520" y="195486"/>
            <a:ext cx="5832648" cy="507703"/>
          </a:xfrm>
        </p:spPr>
        <p:txBody>
          <a:bodyPr/>
          <a:lstStyle/>
          <a:p>
            <a:r>
              <a:rPr lang="cs-CZ" dirty="0"/>
              <a:t>Příklad inovace obchodního modelu</a:t>
            </a:r>
          </a:p>
        </p:txBody>
      </p:sp>
      <p:pic>
        <p:nvPicPr>
          <p:cNvPr id="3074" name="Picture 2" descr="Image result for million dollar shave club&quot;">
            <a:extLst>
              <a:ext uri="{FF2B5EF4-FFF2-40B4-BE49-F238E27FC236}">
                <a16:creationId xmlns:a16="http://schemas.microsoft.com/office/drawing/2014/main" id="{B77399A0-6148-4FF6-878F-CD54AA1D6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347614"/>
            <a:ext cx="5030713" cy="305234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pani z ponozkovic logo&quot;">
            <a:extLst>
              <a:ext uri="{FF2B5EF4-FFF2-40B4-BE49-F238E27FC236}">
                <a16:creationId xmlns:a16="http://schemas.microsoft.com/office/drawing/2014/main" id="{86A35E17-62B5-4652-A2EC-B06788A79E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347614"/>
            <a:ext cx="2664296" cy="3044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682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48088" y="1131590"/>
            <a:ext cx="8280920" cy="3024336"/>
          </a:xfrm>
          <a:prstGeom prst="rect">
            <a:avLst/>
          </a:prstGeom>
        </p:spPr>
        <p:txBody>
          <a:bodyPr>
            <a:noAutofit/>
          </a:bodyPr>
          <a:lstStyle/>
          <a:p>
            <a:r>
              <a:rPr lang="cs-CZ" sz="1600" dirty="0" err="1">
                <a:latin typeface="Times New Roman" panose="02020603050405020304" pitchFamily="18" charset="0"/>
                <a:cs typeface="Times New Roman" panose="02020603050405020304" pitchFamily="18" charset="0"/>
              </a:rPr>
              <a:t>Disrupce</a:t>
            </a:r>
            <a:r>
              <a:rPr lang="cs-CZ" sz="1600" dirty="0">
                <a:latin typeface="Times New Roman" panose="02020603050405020304" pitchFamily="18" charset="0"/>
                <a:cs typeface="Times New Roman" panose="02020603050405020304" pitchFamily="18" charset="0"/>
              </a:rPr>
              <a:t> popisuje proces, kdy malá společnost s omezenými zdroji je schopna úspěšně vyzvat zavedenou firmu právě díky progresu v technologiích a správné digitální strategii.</a:t>
            </a:r>
          </a:p>
          <a:p>
            <a:r>
              <a:rPr lang="cs-CZ" sz="1600" dirty="0" err="1"/>
              <a:t>Disrupce</a:t>
            </a:r>
            <a:r>
              <a:rPr lang="cs-CZ" sz="1600" dirty="0"/>
              <a:t> právě znamená, že se na trh dostane produkt, který ani původně nemusí mít kvality a hodnotu stávajícího produktu (v krátkodobém hledisku), ale i přesto v budoucnu, stávající produkt nahradí.</a:t>
            </a:r>
            <a:r>
              <a:rPr lang="cs-CZ" sz="1600" dirty="0">
                <a:latin typeface="Times New Roman" panose="02020603050405020304" pitchFamily="18" charset="0"/>
                <a:cs typeface="Times New Roman" panose="02020603050405020304" pitchFamily="18" charset="0"/>
              </a:rPr>
              <a:t> </a:t>
            </a:r>
          </a:p>
          <a:p>
            <a:r>
              <a:rPr lang="cs-CZ" sz="1600" dirty="0">
                <a:latin typeface="Times New Roman" panose="02020603050405020304" pitchFamily="18" charset="0"/>
                <a:cs typeface="Times New Roman" panose="02020603050405020304" pitchFamily="18" charset="0"/>
              </a:rPr>
              <a:t>Disruptivní podnik nejdříve uspěje na tržním výseku až poté se dostává na mainstreamový trh.</a:t>
            </a:r>
          </a:p>
          <a:p>
            <a:r>
              <a:rPr lang="cs-CZ" sz="1600" dirty="0">
                <a:latin typeface="Times New Roman" panose="02020603050405020304" pitchFamily="18" charset="0"/>
                <a:cs typeface="Times New Roman" panose="02020603050405020304" pitchFamily="18" charset="0"/>
              </a:rPr>
              <a:t>Po čase se výkonnost nabízená touto technologií zvyšuje a eventuálně úroveň výkonnosti a hodnoty poskytovaná disruptivní technologií předčí minimální úroveň požadovanou mainstreamovým trhem.</a:t>
            </a:r>
          </a:p>
          <a:p>
            <a:endParaRPr lang="cs-CZ" sz="1600"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endParaRPr lang="cs-CZ" sz="1400" dirty="0">
              <a:solidFill>
                <a:srgbClr val="307871"/>
              </a:solidFill>
              <a:latin typeface="Times New Roman" panose="02020603050405020304" pitchFamily="18" charset="0"/>
              <a:cs typeface="Times New Roman" panose="02020603050405020304" pitchFamily="18" charset="0"/>
            </a:endParaRPr>
          </a:p>
        </p:txBody>
      </p:sp>
      <p:sp>
        <p:nvSpPr>
          <p:cNvPr id="10" name="Nadpis 5"/>
          <p:cNvSpPr>
            <a:spLocks noGrp="1"/>
          </p:cNvSpPr>
          <p:nvPr>
            <p:ph type="title"/>
          </p:nvPr>
        </p:nvSpPr>
        <p:spPr/>
        <p:txBody>
          <a:bodyPr/>
          <a:lstStyle/>
          <a:p>
            <a:r>
              <a:rPr lang="cs-CZ" dirty="0"/>
              <a:t>Disruptivní inovace</a:t>
            </a:r>
          </a:p>
        </p:txBody>
      </p:sp>
    </p:spTree>
    <p:extLst>
      <p:ext uri="{BB962C8B-B14F-4D97-AF65-F5344CB8AC3E}">
        <p14:creationId xmlns:p14="http://schemas.microsoft.com/office/powerpoint/2010/main" val="3932764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5"/>
          <p:cNvSpPr>
            <a:spLocks noGrp="1"/>
          </p:cNvSpPr>
          <p:nvPr>
            <p:ph type="title"/>
          </p:nvPr>
        </p:nvSpPr>
        <p:spPr/>
        <p:txBody>
          <a:bodyPr/>
          <a:lstStyle/>
          <a:p>
            <a:r>
              <a:rPr lang="cs-CZ" dirty="0"/>
              <a:t>Kdo si vzpomíná? Videopůjčovny</a:t>
            </a:r>
          </a:p>
        </p:txBody>
      </p:sp>
      <p:pic>
        <p:nvPicPr>
          <p:cNvPr id="4098" name="Picture 2" descr="Image result for video půjčovna&quot;">
            <a:extLst>
              <a:ext uri="{FF2B5EF4-FFF2-40B4-BE49-F238E27FC236}">
                <a16:creationId xmlns:a16="http://schemas.microsoft.com/office/drawing/2014/main" id="{21D3A6B4-EC50-423E-8D20-395EF4BB0D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720" y="987574"/>
            <a:ext cx="4656559" cy="3496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537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5"/>
          <p:cNvSpPr>
            <a:spLocks noGrp="1"/>
          </p:cNvSpPr>
          <p:nvPr>
            <p:ph type="title"/>
          </p:nvPr>
        </p:nvSpPr>
        <p:spPr/>
        <p:txBody>
          <a:bodyPr/>
          <a:lstStyle/>
          <a:p>
            <a:r>
              <a:rPr lang="cs-CZ" dirty="0"/>
              <a:t>Příklad disruptivní inovace</a:t>
            </a:r>
          </a:p>
        </p:txBody>
      </p:sp>
      <p:pic>
        <p:nvPicPr>
          <p:cNvPr id="1026" name="Picture 2" descr="Image result for netflix logo&quot;">
            <a:extLst>
              <a:ext uri="{FF2B5EF4-FFF2-40B4-BE49-F238E27FC236}">
                <a16:creationId xmlns:a16="http://schemas.microsoft.com/office/drawing/2014/main" id="{D2AA6B46-8F4A-411F-BB5C-28885E880A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0876" y="1061188"/>
            <a:ext cx="6042248" cy="302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003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5"/>
          <p:cNvSpPr>
            <a:spLocks noGrp="1"/>
          </p:cNvSpPr>
          <p:nvPr>
            <p:ph type="title"/>
          </p:nvPr>
        </p:nvSpPr>
        <p:spPr/>
        <p:txBody>
          <a:bodyPr/>
          <a:lstStyle/>
          <a:p>
            <a:r>
              <a:rPr lang="cs-CZ" dirty="0"/>
              <a:t>Příklad disruptivní inovace</a:t>
            </a:r>
          </a:p>
        </p:txBody>
      </p:sp>
      <p:pic>
        <p:nvPicPr>
          <p:cNvPr id="4" name="Picture 2" descr="Image result for blockbuster netflix">
            <a:extLst>
              <a:ext uri="{FF2B5EF4-FFF2-40B4-BE49-F238E27FC236}">
                <a16:creationId xmlns:a16="http://schemas.microsoft.com/office/drawing/2014/main" id="{DE4CB367-C233-49A1-899C-811C227332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771550"/>
            <a:ext cx="7029160" cy="4015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530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12609" y="1205421"/>
            <a:ext cx="8280920" cy="3024336"/>
          </a:xfrm>
          <a:prstGeom prst="rect">
            <a:avLst/>
          </a:prstGeom>
        </p:spPr>
        <p:txBody>
          <a:bodyPr>
            <a:noAutofit/>
          </a:bodyPr>
          <a:lstStyle/>
          <a:p>
            <a:pPr>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Inovace způsobují, že </a:t>
            </a: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výrobky, </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výrobní systémy a  </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jejich uspořádání </a:t>
            </a:r>
          </a:p>
          <a:p>
            <a:pPr marL="457200" lvl="1" indent="0">
              <a:buClr>
                <a:schemeClr val="tx1">
                  <a:lumMod val="60000"/>
                  <a:lumOff val="40000"/>
                </a:schemeClr>
              </a:buClr>
              <a:buNone/>
            </a:pPr>
            <a:endParaRPr lang="cs-CZ" sz="1400" dirty="0">
              <a:solidFill>
                <a:srgbClr val="307871"/>
              </a:solidFill>
              <a:latin typeface="Times New Roman" panose="02020603050405020304" pitchFamily="18" charset="0"/>
              <a:cs typeface="Times New Roman" panose="02020603050405020304" pitchFamily="18" charset="0"/>
            </a:endParaRPr>
          </a:p>
          <a:p>
            <a:pPr marL="457200" lvl="1" indent="0">
              <a:buClr>
                <a:schemeClr val="tx1">
                  <a:lumMod val="60000"/>
                  <a:lumOff val="40000"/>
                </a:schemeClr>
              </a:buClr>
              <a:buNone/>
            </a:pPr>
            <a:r>
              <a:rPr lang="cs-CZ" sz="1400" dirty="0">
                <a:solidFill>
                  <a:srgbClr val="307871"/>
                </a:solidFill>
                <a:latin typeface="Times New Roman" panose="02020603050405020304" pitchFamily="18" charset="0"/>
                <a:cs typeface="Times New Roman" panose="02020603050405020304" pitchFamily="18" charset="0"/>
              </a:rPr>
              <a:t>se vzdalují svému původnímu stavu o různou vývojovou vzdálenost</a:t>
            </a: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a:p>
            <a:pPr>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Tuto vývojovou vzdálenost  nazýváme </a:t>
            </a:r>
            <a:r>
              <a:rPr lang="cs-CZ" sz="1400" b="1" dirty="0">
                <a:solidFill>
                  <a:srgbClr val="002060"/>
                </a:solidFill>
                <a:latin typeface="Times New Roman" panose="02020603050405020304" pitchFamily="18" charset="0"/>
                <a:cs typeface="Times New Roman" panose="02020603050405020304" pitchFamily="18" charset="0"/>
              </a:rPr>
              <a:t>„řád inovace “ </a:t>
            </a:r>
          </a:p>
        </p:txBody>
      </p:sp>
      <p:sp>
        <p:nvSpPr>
          <p:cNvPr id="10" name="Nadpis 5"/>
          <p:cNvSpPr>
            <a:spLocks noGrp="1"/>
          </p:cNvSpPr>
          <p:nvPr>
            <p:ph type="title"/>
          </p:nvPr>
        </p:nvSpPr>
        <p:spPr/>
        <p:txBody>
          <a:bodyPr/>
          <a:lstStyle/>
          <a:p>
            <a:r>
              <a:rPr lang="cs-CZ" dirty="0"/>
              <a:t>Inovace, řády inovací</a:t>
            </a:r>
          </a:p>
        </p:txBody>
      </p:sp>
    </p:spTree>
    <p:extLst>
      <p:ext uri="{BB962C8B-B14F-4D97-AF65-F5344CB8AC3E}">
        <p14:creationId xmlns:p14="http://schemas.microsoft.com/office/powerpoint/2010/main" val="1606610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48088" y="1131590"/>
            <a:ext cx="8280920" cy="3024336"/>
          </a:xfrm>
          <a:prstGeom prst="rect">
            <a:avLst/>
          </a:prstGeom>
        </p:spPr>
        <p:txBody>
          <a:bodyPr>
            <a:noAutofit/>
          </a:bodyPr>
          <a:lstStyle/>
          <a:p>
            <a:pPr>
              <a:buClr>
                <a:schemeClr val="tx1">
                  <a:lumMod val="60000"/>
                  <a:lumOff val="40000"/>
                </a:schemeClr>
              </a:buClr>
            </a:pPr>
            <a:r>
              <a:rPr lang="cs-CZ" sz="1400" dirty="0">
                <a:solidFill>
                  <a:srgbClr val="002060"/>
                </a:solidFill>
                <a:latin typeface="Times New Roman" panose="02020603050405020304" pitchFamily="18" charset="0"/>
                <a:cs typeface="Times New Roman" panose="02020603050405020304" pitchFamily="18" charset="0"/>
              </a:rPr>
              <a:t>Označení řádu inovace	co inovace mění		příklad řádu inovace</a:t>
            </a:r>
          </a:p>
          <a:p>
            <a:pPr>
              <a:buClr>
                <a:schemeClr val="tx1">
                  <a:lumMod val="60000"/>
                  <a:lumOff val="40000"/>
                </a:schemeClr>
              </a:buClr>
            </a:pPr>
            <a:endParaRPr lang="cs-CZ" sz="1400" dirty="0">
              <a:solidFill>
                <a:srgbClr val="002060"/>
              </a:solidFill>
              <a:latin typeface="Times New Roman" panose="02020603050405020304" pitchFamily="18" charset="0"/>
              <a:cs typeface="Times New Roman" panose="02020603050405020304" pitchFamily="18" charset="0"/>
            </a:endParaRPr>
          </a:p>
          <a:p>
            <a:pPr>
              <a:buClr>
                <a:schemeClr val="tx1">
                  <a:lumMod val="60000"/>
                  <a:lumOff val="40000"/>
                </a:schemeClr>
              </a:buClr>
              <a:buFont typeface="Courier New" panose="02070309020205020404" pitchFamily="49" charset="0"/>
              <a:buChar char="o"/>
            </a:pPr>
            <a:r>
              <a:rPr lang="cs-CZ" sz="1400" dirty="0">
                <a:solidFill>
                  <a:srgbClr val="307871"/>
                </a:solidFill>
                <a:latin typeface="Times New Roman" panose="02020603050405020304" pitchFamily="18" charset="0"/>
                <a:cs typeface="Times New Roman" panose="02020603050405020304" pitchFamily="18" charset="0"/>
              </a:rPr>
              <a:t>Degenerace (-n)		všechny vlastnosti		opotřebení</a:t>
            </a:r>
          </a:p>
          <a:p>
            <a:pPr>
              <a:buClr>
                <a:schemeClr val="tx1">
                  <a:lumMod val="60000"/>
                  <a:lumOff val="40000"/>
                </a:schemeClr>
              </a:buClr>
              <a:buFont typeface="Courier New" panose="02070309020205020404" pitchFamily="49" charset="0"/>
              <a:buChar char="o"/>
            </a:pPr>
            <a:r>
              <a:rPr lang="cs-CZ" sz="1400" dirty="0">
                <a:solidFill>
                  <a:srgbClr val="307871"/>
                </a:solidFill>
                <a:latin typeface="Times New Roman" panose="02020603050405020304" pitchFamily="18" charset="0"/>
                <a:cs typeface="Times New Roman" panose="02020603050405020304" pitchFamily="18" charset="0"/>
              </a:rPr>
              <a:t>Regenerace (0)		kvalita			údržba</a:t>
            </a:r>
          </a:p>
          <a:p>
            <a:pPr>
              <a:buClr>
                <a:schemeClr val="tx1">
                  <a:lumMod val="60000"/>
                  <a:lumOff val="40000"/>
                </a:schemeClr>
              </a:buClr>
              <a:buFont typeface="Courier New" panose="02070309020205020404" pitchFamily="49" charset="0"/>
              <a:buChar char="o"/>
            </a:pPr>
            <a:r>
              <a:rPr lang="cs-CZ" sz="1400" dirty="0">
                <a:solidFill>
                  <a:srgbClr val="307871"/>
                </a:solidFill>
                <a:latin typeface="Times New Roman" panose="02020603050405020304" pitchFamily="18" charset="0"/>
                <a:cs typeface="Times New Roman" panose="02020603050405020304" pitchFamily="18" charset="0"/>
              </a:rPr>
              <a:t>Změna kvanta (1)		úbytek vlastností		růst výrobní kapacity</a:t>
            </a:r>
          </a:p>
          <a:p>
            <a:pPr>
              <a:buClr>
                <a:schemeClr val="tx1">
                  <a:lumMod val="60000"/>
                  <a:lumOff val="40000"/>
                </a:schemeClr>
              </a:buClr>
              <a:buFont typeface="Courier New" panose="02070309020205020404" pitchFamily="49" charset="0"/>
              <a:buChar char="o"/>
            </a:pPr>
            <a:r>
              <a:rPr lang="cs-CZ" sz="1400" dirty="0">
                <a:solidFill>
                  <a:srgbClr val="307871"/>
                </a:solidFill>
                <a:latin typeface="Times New Roman" panose="02020603050405020304" pitchFamily="18" charset="0"/>
                <a:cs typeface="Times New Roman" panose="02020603050405020304" pitchFamily="18" charset="0"/>
              </a:rPr>
              <a:t>Intenzita (2)		obnova vlastností		zrychlení přenosu dat</a:t>
            </a:r>
          </a:p>
          <a:p>
            <a:pPr>
              <a:buClr>
                <a:schemeClr val="tx1">
                  <a:lumMod val="60000"/>
                  <a:lumOff val="40000"/>
                </a:schemeClr>
              </a:buClr>
              <a:buFont typeface="Courier New" panose="02070309020205020404" pitchFamily="49" charset="0"/>
              <a:buChar char="o"/>
            </a:pPr>
            <a:r>
              <a:rPr lang="cs-CZ" sz="1400" dirty="0">
                <a:solidFill>
                  <a:srgbClr val="307871"/>
                </a:solidFill>
                <a:latin typeface="Times New Roman" panose="02020603050405020304" pitchFamily="18" charset="0"/>
                <a:cs typeface="Times New Roman" panose="02020603050405020304" pitchFamily="18" charset="0"/>
              </a:rPr>
              <a:t>Reorganizace (3)		kvalitativní vlastností		přesuny operací</a:t>
            </a:r>
          </a:p>
          <a:p>
            <a:pPr>
              <a:buClr>
                <a:schemeClr val="tx1">
                  <a:lumMod val="60000"/>
                  <a:lumOff val="40000"/>
                </a:schemeClr>
              </a:buClr>
              <a:buFont typeface="Courier New" panose="02070309020205020404" pitchFamily="49" charset="0"/>
              <a:buChar char="o"/>
            </a:pPr>
            <a:r>
              <a:rPr lang="cs-CZ" sz="1400" dirty="0">
                <a:solidFill>
                  <a:srgbClr val="307871"/>
                </a:solidFill>
                <a:latin typeface="Times New Roman" panose="02020603050405020304" pitchFamily="18" charset="0"/>
                <a:cs typeface="Times New Roman" panose="02020603050405020304" pitchFamily="18" charset="0"/>
              </a:rPr>
              <a:t>Kvalitativní adaptace (4)	dílčí kvalita			technologická konstrukce</a:t>
            </a:r>
          </a:p>
          <a:p>
            <a:pPr>
              <a:buClr>
                <a:schemeClr val="tx1">
                  <a:lumMod val="60000"/>
                  <a:lumOff val="40000"/>
                </a:schemeClr>
              </a:buClr>
              <a:buFont typeface="Courier New" panose="02070309020205020404" pitchFamily="49" charset="0"/>
              <a:buChar char="o"/>
            </a:pPr>
            <a:r>
              <a:rPr lang="cs-CZ" sz="1400" dirty="0">
                <a:solidFill>
                  <a:srgbClr val="307871"/>
                </a:solidFill>
                <a:latin typeface="Times New Roman" panose="02020603050405020304" pitchFamily="18" charset="0"/>
                <a:cs typeface="Times New Roman" panose="02020603050405020304" pitchFamily="18" charset="0"/>
              </a:rPr>
              <a:t>Varianta (5)		dílčí kvalita			rychlejší stroj</a:t>
            </a:r>
          </a:p>
          <a:p>
            <a:pPr>
              <a:buClr>
                <a:schemeClr val="tx1">
                  <a:lumMod val="60000"/>
                  <a:lumOff val="40000"/>
                </a:schemeClr>
              </a:buClr>
              <a:buFont typeface="Courier New" panose="02070309020205020404" pitchFamily="49" charset="0"/>
              <a:buChar char="o"/>
            </a:pPr>
            <a:r>
              <a:rPr lang="cs-CZ" sz="1400" dirty="0">
                <a:solidFill>
                  <a:srgbClr val="307871"/>
                </a:solidFill>
                <a:latin typeface="Times New Roman" panose="02020603050405020304" pitchFamily="18" charset="0"/>
                <a:cs typeface="Times New Roman" panose="02020603050405020304" pitchFamily="18" charset="0"/>
              </a:rPr>
              <a:t>Generace (6)		konstrukční koncepce		roboti</a:t>
            </a:r>
          </a:p>
          <a:p>
            <a:pPr>
              <a:buClr>
                <a:schemeClr val="tx1">
                  <a:lumMod val="60000"/>
                  <a:lumOff val="40000"/>
                </a:schemeClr>
              </a:buClr>
              <a:buFont typeface="Courier New" panose="02070309020205020404" pitchFamily="49" charset="0"/>
              <a:buChar char="o"/>
            </a:pPr>
            <a:r>
              <a:rPr lang="cs-CZ" sz="1400" dirty="0">
                <a:solidFill>
                  <a:srgbClr val="307871"/>
                </a:solidFill>
                <a:latin typeface="Times New Roman" panose="02020603050405020304" pitchFamily="18" charset="0"/>
                <a:cs typeface="Times New Roman" panose="02020603050405020304" pitchFamily="18" charset="0"/>
              </a:rPr>
              <a:t>Druh (7)		konstrukční koncepce		tryskový stav</a:t>
            </a:r>
          </a:p>
          <a:p>
            <a:pPr>
              <a:buClr>
                <a:schemeClr val="tx1">
                  <a:lumMod val="60000"/>
                  <a:lumOff val="40000"/>
                </a:schemeClr>
              </a:buClr>
              <a:buFont typeface="Courier New" panose="02070309020205020404" pitchFamily="49" charset="0"/>
              <a:buChar char="o"/>
            </a:pPr>
            <a:r>
              <a:rPr lang="cs-CZ" sz="1400" dirty="0">
                <a:solidFill>
                  <a:srgbClr val="307871"/>
                </a:solidFill>
                <a:latin typeface="Times New Roman" panose="02020603050405020304" pitchFamily="18" charset="0"/>
                <a:cs typeface="Times New Roman" panose="02020603050405020304" pitchFamily="18" charset="0"/>
              </a:rPr>
              <a:t>Rod (8)			princip technologie		nanotechnologie</a:t>
            </a:r>
          </a:p>
          <a:p>
            <a:pPr>
              <a:buClr>
                <a:schemeClr val="tx1">
                  <a:lumMod val="60000"/>
                  <a:lumOff val="40000"/>
                </a:schemeClr>
              </a:buClr>
              <a:buFont typeface="Courier New" panose="02070309020205020404" pitchFamily="49" charset="0"/>
              <a:buChar char="o"/>
            </a:pPr>
            <a:r>
              <a:rPr lang="cs-CZ" sz="1400" dirty="0">
                <a:solidFill>
                  <a:srgbClr val="307871"/>
                </a:solidFill>
                <a:latin typeface="Times New Roman" panose="02020603050405020304" pitchFamily="18" charset="0"/>
                <a:cs typeface="Times New Roman" panose="02020603050405020304" pitchFamily="18" charset="0"/>
              </a:rPr>
              <a:t>Kmen (9)		přístup k přírodě		genové modifikace </a:t>
            </a:r>
          </a:p>
          <a:p>
            <a:pPr>
              <a:buFont typeface="Courier New" panose="02070309020205020404" pitchFamily="49" charset="0"/>
              <a:buChar char="o"/>
            </a:pPr>
            <a:endParaRPr lang="cs-CZ" sz="1400" dirty="0">
              <a:solidFill>
                <a:srgbClr val="307871"/>
              </a:solidFill>
              <a:latin typeface="Times New Roman" panose="02020603050405020304" pitchFamily="18" charset="0"/>
              <a:cs typeface="Times New Roman" panose="02020603050405020304" pitchFamily="18" charset="0"/>
            </a:endParaRPr>
          </a:p>
        </p:txBody>
      </p:sp>
      <p:sp>
        <p:nvSpPr>
          <p:cNvPr id="10" name="Nadpis 5"/>
          <p:cNvSpPr>
            <a:spLocks noGrp="1"/>
          </p:cNvSpPr>
          <p:nvPr>
            <p:ph type="title"/>
          </p:nvPr>
        </p:nvSpPr>
        <p:spPr/>
        <p:txBody>
          <a:bodyPr/>
          <a:lstStyle/>
          <a:p>
            <a:r>
              <a:rPr lang="cs-CZ" dirty="0"/>
              <a:t>Inovace, řády inovací</a:t>
            </a:r>
          </a:p>
        </p:txBody>
      </p:sp>
    </p:spTree>
    <p:extLst>
      <p:ext uri="{BB962C8B-B14F-4D97-AF65-F5344CB8AC3E}">
        <p14:creationId xmlns:p14="http://schemas.microsoft.com/office/powerpoint/2010/main" val="815461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5"/>
          <p:cNvSpPr>
            <a:spLocks noGrp="1"/>
          </p:cNvSpPr>
          <p:nvPr>
            <p:ph type="title"/>
          </p:nvPr>
        </p:nvSpPr>
        <p:spPr/>
        <p:txBody>
          <a:bodyPr/>
          <a:lstStyle/>
          <a:p>
            <a:r>
              <a:rPr lang="cs-CZ" dirty="0"/>
              <a:t>Strategie</a:t>
            </a:r>
          </a:p>
        </p:txBody>
      </p:sp>
      <p:pic>
        <p:nvPicPr>
          <p:cNvPr id="3074" name="Picture 2" descr="Good Strategy/Bad Strategy : The difference and why it matters - Rumelt  Richard | Knihy Dobrovský">
            <a:extLst>
              <a:ext uri="{FF2B5EF4-FFF2-40B4-BE49-F238E27FC236}">
                <a16:creationId xmlns:a16="http://schemas.microsoft.com/office/drawing/2014/main" id="{BB33513D-2957-4495-B55A-09E20DF5E9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843558"/>
            <a:ext cx="2486025"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017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205421"/>
            <a:ext cx="8280920" cy="3024336"/>
          </a:xfrm>
          <a:prstGeom prst="rect">
            <a:avLst/>
          </a:prstGeom>
        </p:spPr>
        <p:txBody>
          <a:bodyPr>
            <a:noAutofit/>
          </a:bodyPr>
          <a:lstStyle/>
          <a:p>
            <a:r>
              <a:rPr lang="cs-CZ" sz="1800" b="1" dirty="0">
                <a:solidFill>
                  <a:srgbClr val="307871"/>
                </a:solidFill>
              </a:rPr>
              <a:t>Je to „</a:t>
            </a:r>
            <a:r>
              <a:rPr lang="cs-CZ" sz="1800" b="1" dirty="0" err="1">
                <a:solidFill>
                  <a:srgbClr val="307871"/>
                </a:solidFill>
              </a:rPr>
              <a:t>Fluff</a:t>
            </a:r>
            <a:r>
              <a:rPr lang="cs-CZ" sz="1800" b="1" dirty="0">
                <a:solidFill>
                  <a:srgbClr val="307871"/>
                </a:solidFill>
              </a:rPr>
              <a:t>“/prázdné věty </a:t>
            </a:r>
            <a:r>
              <a:rPr lang="cs-CZ" sz="1800" dirty="0">
                <a:solidFill>
                  <a:srgbClr val="307871"/>
                </a:solidFill>
              </a:rPr>
              <a:t>– strategie napsaná nejasným jazykem se snahou zalíbit se, maskuje nedostatek strategického konceptu</a:t>
            </a:r>
          </a:p>
          <a:p>
            <a:r>
              <a:rPr lang="cs-CZ" sz="1800" b="1" dirty="0">
                <a:solidFill>
                  <a:srgbClr val="307871"/>
                </a:solidFill>
              </a:rPr>
              <a:t>Selhání čelit výzvě </a:t>
            </a:r>
            <a:r>
              <a:rPr lang="cs-CZ" sz="1800" dirty="0">
                <a:solidFill>
                  <a:srgbClr val="307871"/>
                </a:solidFill>
              </a:rPr>
              <a:t>– pokud strategie nedefinuje výzvu/problém, které podnik čelí, nelze jej překonat/vyřešit. Ukazuje nedostatek analýzy</a:t>
            </a:r>
          </a:p>
          <a:p>
            <a:r>
              <a:rPr lang="cs-CZ" sz="1800" b="1" dirty="0">
                <a:solidFill>
                  <a:srgbClr val="307871"/>
                </a:solidFill>
              </a:rPr>
              <a:t>Plete si cíle a strategii </a:t>
            </a:r>
            <a:r>
              <a:rPr lang="cs-CZ" sz="1800" dirty="0">
                <a:solidFill>
                  <a:srgbClr val="307871"/>
                </a:solidFill>
              </a:rPr>
              <a:t>– spousta strategií jsou pouze tužby, jak by firma v budoucnu mohla vypadat a čeho by mohla dosáhnout. Cíle jsou důležitým konceptem strategie, ale strategie je hlavně o tom, JAK bude těchto cílů dosaženo</a:t>
            </a:r>
          </a:p>
          <a:p>
            <a:r>
              <a:rPr lang="cs-CZ" sz="1800" b="1" dirty="0">
                <a:solidFill>
                  <a:srgbClr val="307871"/>
                </a:solidFill>
              </a:rPr>
              <a:t>Špatné stanovení cílů </a:t>
            </a:r>
            <a:r>
              <a:rPr lang="cs-CZ" sz="1800" dirty="0">
                <a:solidFill>
                  <a:srgbClr val="307871"/>
                </a:solidFill>
              </a:rPr>
              <a:t>– jsou zlé kvůli tomu, že neadresují kritické problémy a nejsou praktické</a:t>
            </a:r>
            <a:endParaRPr lang="cs-CZ" sz="1800" b="1" dirty="0">
              <a:solidFill>
                <a:srgbClr val="307871"/>
              </a:solidFill>
            </a:endParaRPr>
          </a:p>
          <a:p>
            <a:endParaRPr lang="cs-CZ" sz="1100" dirty="0">
              <a:solidFill>
                <a:srgbClr val="307871"/>
              </a:solidFill>
            </a:endParaRPr>
          </a:p>
        </p:txBody>
      </p:sp>
      <p:sp>
        <p:nvSpPr>
          <p:cNvPr id="6" name="Nadpis 5"/>
          <p:cNvSpPr>
            <a:spLocks noGrp="1"/>
          </p:cNvSpPr>
          <p:nvPr>
            <p:ph type="title"/>
          </p:nvPr>
        </p:nvSpPr>
        <p:spPr>
          <a:xfrm>
            <a:off x="179512" y="195486"/>
            <a:ext cx="4536504" cy="507703"/>
          </a:xfrm>
        </p:spPr>
        <p:txBody>
          <a:bodyPr/>
          <a:lstStyle/>
          <a:p>
            <a:r>
              <a:rPr lang="cs-CZ" dirty="0"/>
              <a:t>Špatná strategie</a:t>
            </a:r>
          </a:p>
        </p:txBody>
      </p:sp>
    </p:spTree>
    <p:extLst>
      <p:ext uri="{BB962C8B-B14F-4D97-AF65-F5344CB8AC3E}">
        <p14:creationId xmlns:p14="http://schemas.microsoft.com/office/powerpoint/2010/main" val="2234521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12609" y="1205421"/>
            <a:ext cx="8280920" cy="3024336"/>
          </a:xfrm>
          <a:prstGeom prst="rect">
            <a:avLst/>
          </a:prstGeom>
        </p:spPr>
        <p:txBody>
          <a:bodyPr>
            <a:noAutofit/>
          </a:bodyPr>
          <a:lstStyle/>
          <a:p>
            <a:pPr>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Na základě analýzy příležitostí, potřeb i možností je účelné se rozhodnout, který typ inovací bude v dané situaci preferován.</a:t>
            </a: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a:p>
            <a:pPr>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Podle toho, ke které oblasti činnosti v podniku patří, lze rozlišit následující inovační změny – typy inovací:</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Výrobkové, produktové</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procesní,</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personální,</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marketingové (odbytové),</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finanční,</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organizační, </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řídící.</a:t>
            </a:r>
          </a:p>
        </p:txBody>
      </p:sp>
      <p:sp>
        <p:nvSpPr>
          <p:cNvPr id="10" name="Nadpis 5"/>
          <p:cNvSpPr>
            <a:spLocks noGrp="1"/>
          </p:cNvSpPr>
          <p:nvPr>
            <p:ph type="title"/>
          </p:nvPr>
        </p:nvSpPr>
        <p:spPr/>
        <p:txBody>
          <a:bodyPr/>
          <a:lstStyle/>
          <a:p>
            <a:r>
              <a:rPr lang="cs-CZ" dirty="0"/>
              <a:t>Inovace, řády inovací</a:t>
            </a:r>
          </a:p>
        </p:txBody>
      </p:sp>
    </p:spTree>
    <p:extLst>
      <p:ext uri="{BB962C8B-B14F-4D97-AF65-F5344CB8AC3E}">
        <p14:creationId xmlns:p14="http://schemas.microsoft.com/office/powerpoint/2010/main" val="2150969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205421"/>
            <a:ext cx="8280920" cy="3024336"/>
          </a:xfrm>
          <a:prstGeom prst="rect">
            <a:avLst/>
          </a:prstGeom>
        </p:spPr>
        <p:txBody>
          <a:bodyPr>
            <a:noAutofit/>
          </a:bodyPr>
          <a:lstStyle/>
          <a:p>
            <a:r>
              <a:rPr lang="cs-CZ" sz="1800" b="1" dirty="0">
                <a:solidFill>
                  <a:srgbClr val="307871"/>
                </a:solidFill>
              </a:rPr>
              <a:t>To-do list </a:t>
            </a:r>
            <a:r>
              <a:rPr lang="cs-CZ" sz="1800" dirty="0">
                <a:solidFill>
                  <a:srgbClr val="307871"/>
                </a:solidFill>
              </a:rPr>
              <a:t>– spíše náhodný seznam úkolů a cílů, které je dobré realizovat. Vzejdou ze strategického meetingu a většinou se zavděčí všem</a:t>
            </a:r>
          </a:p>
          <a:p>
            <a:r>
              <a:rPr lang="cs-CZ" sz="1800" b="1" dirty="0">
                <a:solidFill>
                  <a:srgbClr val="307871"/>
                </a:solidFill>
              </a:rPr>
              <a:t>Přehnané cíle </a:t>
            </a:r>
            <a:r>
              <a:rPr lang="cs-CZ" sz="1800" dirty="0">
                <a:solidFill>
                  <a:srgbClr val="307871"/>
                </a:solidFill>
              </a:rPr>
              <a:t>– stanovení velmi ambiciózních cílů. Popis tužby bez jakéhokoli návodu, jak se tam dostat.</a:t>
            </a:r>
          </a:p>
          <a:p>
            <a:r>
              <a:rPr lang="cs-CZ" sz="1800" b="1" dirty="0">
                <a:solidFill>
                  <a:srgbClr val="307871"/>
                </a:solidFill>
              </a:rPr>
              <a:t>Neschopnost si vybrat </a:t>
            </a:r>
            <a:r>
              <a:rPr lang="cs-CZ" sz="1800" dirty="0">
                <a:solidFill>
                  <a:srgbClr val="307871"/>
                </a:solidFill>
              </a:rPr>
              <a:t>– nedostatečná prioritizace. Obecná strategie, zachovává status quo</a:t>
            </a:r>
          </a:p>
          <a:p>
            <a:r>
              <a:rPr lang="cs-CZ" sz="1800" b="1" dirty="0">
                <a:solidFill>
                  <a:srgbClr val="307871"/>
                </a:solidFill>
              </a:rPr>
              <a:t>Šablonovitá strategie </a:t>
            </a:r>
            <a:r>
              <a:rPr lang="cs-CZ" sz="1800" dirty="0">
                <a:solidFill>
                  <a:srgbClr val="307871"/>
                </a:solidFill>
              </a:rPr>
              <a:t>– problém současného přístupu k tvorbě strategií – vize, mise, firemní hodnoty, strategie. Součástí není diagnóza a vynechává důležitý úkol zmapování klíčových výzev organizace</a:t>
            </a:r>
            <a:endParaRPr lang="cs-CZ" sz="1800" b="1" dirty="0">
              <a:solidFill>
                <a:srgbClr val="307871"/>
              </a:solidFill>
            </a:endParaRPr>
          </a:p>
          <a:p>
            <a:endParaRPr lang="cs-CZ" sz="1100" dirty="0">
              <a:solidFill>
                <a:srgbClr val="307871"/>
              </a:solidFill>
            </a:endParaRPr>
          </a:p>
        </p:txBody>
      </p:sp>
      <p:sp>
        <p:nvSpPr>
          <p:cNvPr id="6" name="Nadpis 5"/>
          <p:cNvSpPr>
            <a:spLocks noGrp="1"/>
          </p:cNvSpPr>
          <p:nvPr>
            <p:ph type="title"/>
          </p:nvPr>
        </p:nvSpPr>
        <p:spPr>
          <a:xfrm>
            <a:off x="179512" y="195486"/>
            <a:ext cx="4536504" cy="507703"/>
          </a:xfrm>
        </p:spPr>
        <p:txBody>
          <a:bodyPr/>
          <a:lstStyle/>
          <a:p>
            <a:r>
              <a:rPr lang="cs-CZ" dirty="0"/>
              <a:t>Koncepty špatné strategie</a:t>
            </a:r>
          </a:p>
        </p:txBody>
      </p:sp>
    </p:spTree>
    <p:extLst>
      <p:ext uri="{BB962C8B-B14F-4D97-AF65-F5344CB8AC3E}">
        <p14:creationId xmlns:p14="http://schemas.microsoft.com/office/powerpoint/2010/main" val="3724411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024336"/>
          </a:xfrm>
          <a:prstGeom prst="rect">
            <a:avLst/>
          </a:prstGeom>
        </p:spPr>
        <p:txBody>
          <a:bodyPr>
            <a:noAutofit/>
          </a:bodyPr>
          <a:lstStyle/>
          <a:p>
            <a:r>
              <a:rPr lang="cs-CZ" sz="1800" b="1" dirty="0"/>
              <a:t>Diagnóza – </a:t>
            </a:r>
            <a:r>
              <a:rPr lang="cs-CZ" sz="1800" dirty="0"/>
              <a:t>Definuje nebo vysvětluje povahu problému. Dobrá diagnóza zjednodušuje častokrát zdrcující komplexnost reality tím, že identifikuje určité aspekty v dané situaci jako kritické </a:t>
            </a:r>
          </a:p>
          <a:p>
            <a:r>
              <a:rPr lang="cs-CZ" sz="1800" b="1" dirty="0"/>
              <a:t>Řídící principy </a:t>
            </a:r>
            <a:r>
              <a:rPr lang="cs-CZ" sz="1800" dirty="0"/>
              <a:t>- Jedná se o celkový přístup zvolený pro zvládnutí nebo překonání překážek identifikovaných při diagnóze. Součástí těchto principů není vize nebo mise, jsou to spíše mantinely, které usměrňují firemní zdroje ve správném směru. Správně nastavené řídící principy čerpají nebo tvoří na firemních výhodách.</a:t>
            </a:r>
          </a:p>
          <a:p>
            <a:r>
              <a:rPr lang="cs-CZ" sz="1800" b="1" dirty="0"/>
              <a:t>Soudržné akce </a:t>
            </a:r>
            <a:r>
              <a:rPr lang="cs-CZ" sz="1800" dirty="0"/>
              <a:t>- Set soudržných akcí designovaných nést a vykonávat strategické záměry v zarovnání s řídícími principy. Jedná se o konzistentní a koordinované kroky. Koordinace akcí poskytuje základní zdroj páky a výhody, jakou strategie nabízí. Bez této soudržnosti by byly jednotlivé kroky buď v konfliktu, nebo by je pronásledovaly nesourodé výzvy</a:t>
            </a:r>
            <a:endParaRPr lang="cs-CZ" sz="1800" dirty="0">
              <a:solidFill>
                <a:srgbClr val="307871"/>
              </a:solidFill>
            </a:endParaRPr>
          </a:p>
        </p:txBody>
      </p:sp>
      <p:sp>
        <p:nvSpPr>
          <p:cNvPr id="6" name="Nadpis 5"/>
          <p:cNvSpPr>
            <a:spLocks noGrp="1"/>
          </p:cNvSpPr>
          <p:nvPr>
            <p:ph type="title"/>
          </p:nvPr>
        </p:nvSpPr>
        <p:spPr>
          <a:xfrm>
            <a:off x="179512" y="195486"/>
            <a:ext cx="4536504" cy="507703"/>
          </a:xfrm>
        </p:spPr>
        <p:txBody>
          <a:bodyPr/>
          <a:lstStyle/>
          <a:p>
            <a:r>
              <a:rPr lang="cs-CZ" dirty="0"/>
              <a:t>Jádro dobré strategie</a:t>
            </a:r>
          </a:p>
        </p:txBody>
      </p:sp>
    </p:spTree>
    <p:extLst>
      <p:ext uri="{BB962C8B-B14F-4D97-AF65-F5344CB8AC3E}">
        <p14:creationId xmlns:p14="http://schemas.microsoft.com/office/powerpoint/2010/main" val="1259227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024336"/>
          </a:xfrm>
          <a:prstGeom prst="rect">
            <a:avLst/>
          </a:prstGeom>
        </p:spPr>
        <p:txBody>
          <a:bodyPr>
            <a:noAutofit/>
          </a:bodyPr>
          <a:lstStyle/>
          <a:p>
            <a:r>
              <a:rPr lang="cs-CZ" sz="1800" b="1" dirty="0"/>
              <a:t>Páka – </a:t>
            </a:r>
            <a:r>
              <a:rPr lang="cs-CZ" sz="1800" dirty="0"/>
              <a:t>Nalezení klíčového objektu (častokrát konkurenční výhoda) a využití pákového efektu z něj plynoucího. Základ je předvídání chování konkurence a trhu</a:t>
            </a:r>
          </a:p>
          <a:p>
            <a:r>
              <a:rPr lang="cs-CZ" sz="1800" b="1" dirty="0"/>
              <a:t>Soustředění (</a:t>
            </a:r>
            <a:r>
              <a:rPr lang="cs-CZ" sz="1800" b="1" dirty="0" err="1"/>
              <a:t>focus</a:t>
            </a:r>
            <a:r>
              <a:rPr lang="cs-CZ" sz="1800" b="1" dirty="0"/>
              <a:t>) </a:t>
            </a:r>
            <a:r>
              <a:rPr lang="cs-CZ" sz="1800" dirty="0"/>
              <a:t>– Zaměření se a koncentrace aktivit a zdrojů na konkrétní prvek podnikání s cílem vytěžení maximální efektivity. Nejčastěji spojené s cílením na konkrétní zákaznické segmenty</a:t>
            </a:r>
          </a:p>
          <a:p>
            <a:r>
              <a:rPr lang="cs-CZ" sz="1800" b="1" dirty="0"/>
              <a:t>Řetězový systém </a:t>
            </a:r>
            <a:r>
              <a:rPr lang="cs-CZ" sz="1800" dirty="0"/>
              <a:t>– Síla řetězu je dána jeho nejslabším článkem. Uvažovat v kontextu hodnotových řetězců. Existuje velká závislost mezi odděleními, práce s návazností aktivit je klíčová při realizaci strategie</a:t>
            </a:r>
          </a:p>
          <a:p>
            <a:r>
              <a:rPr lang="cs-CZ" sz="1800" b="1" dirty="0">
                <a:solidFill>
                  <a:srgbClr val="307871"/>
                </a:solidFill>
              </a:rPr>
              <a:t>Setrvačnost a entropie </a:t>
            </a:r>
            <a:r>
              <a:rPr lang="cs-CZ" sz="1800" dirty="0">
                <a:solidFill>
                  <a:srgbClr val="307871"/>
                </a:solidFill>
              </a:rPr>
              <a:t>– Setrvačnost je neochota podniku se měnit a přizpůsobovat, entropie způsobuje, že podnikům klesá úroveň organizovanosti a tím pádem i „</a:t>
            </a:r>
            <a:r>
              <a:rPr lang="cs-CZ" sz="1800" dirty="0" err="1">
                <a:solidFill>
                  <a:srgbClr val="307871"/>
                </a:solidFill>
              </a:rPr>
              <a:t>Focusu</a:t>
            </a:r>
            <a:r>
              <a:rPr lang="cs-CZ" sz="1800" dirty="0">
                <a:solidFill>
                  <a:srgbClr val="307871"/>
                </a:solidFill>
              </a:rPr>
              <a:t>“ – soustředění se. Lze využít proti konkurenci stejně tak je potřeba se proti nim bránit.</a:t>
            </a:r>
          </a:p>
        </p:txBody>
      </p:sp>
      <p:sp>
        <p:nvSpPr>
          <p:cNvPr id="6" name="Nadpis 5"/>
          <p:cNvSpPr>
            <a:spLocks noGrp="1"/>
          </p:cNvSpPr>
          <p:nvPr>
            <p:ph type="title"/>
          </p:nvPr>
        </p:nvSpPr>
        <p:spPr>
          <a:xfrm>
            <a:off x="179512" y="195486"/>
            <a:ext cx="7056784" cy="507703"/>
          </a:xfrm>
        </p:spPr>
        <p:txBody>
          <a:bodyPr/>
          <a:lstStyle/>
          <a:p>
            <a:r>
              <a:rPr lang="cs-CZ" dirty="0"/>
              <a:t>Koncepty důležité pro dobrou strategii – zdroje síly</a:t>
            </a:r>
          </a:p>
        </p:txBody>
      </p:sp>
    </p:spTree>
    <p:extLst>
      <p:ext uri="{BB962C8B-B14F-4D97-AF65-F5344CB8AC3E}">
        <p14:creationId xmlns:p14="http://schemas.microsoft.com/office/powerpoint/2010/main" val="4179785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205421"/>
            <a:ext cx="8280920" cy="3024336"/>
          </a:xfrm>
          <a:prstGeom prst="rect">
            <a:avLst/>
          </a:prstGeom>
        </p:spPr>
        <p:txBody>
          <a:bodyPr>
            <a:noAutofit/>
          </a:bodyPr>
          <a:lstStyle/>
          <a:p>
            <a:r>
              <a:rPr lang="cs-CZ" sz="1800" b="1" dirty="0"/>
              <a:t>Je plán využívaný firmou na řešení a řízení pokroku v technologiích a službách, nejčastěji investováním do výzkumu a vývoje</a:t>
            </a:r>
          </a:p>
          <a:p>
            <a:r>
              <a:rPr lang="cs-CZ" sz="1800" dirty="0"/>
              <a:t>Inovační strategie je nutná pro firmy, které chtějí dlouhodobě rozvíjet svou konkurenční výhodu</a:t>
            </a:r>
          </a:p>
          <a:p>
            <a:r>
              <a:rPr lang="cs-CZ" sz="1800" dirty="0"/>
              <a:t>Velmi důležité napojení na hlavní business strategii</a:t>
            </a:r>
          </a:p>
          <a:p>
            <a:r>
              <a:rPr lang="cs-CZ" sz="1800" dirty="0"/>
              <a:t>Nezapomínat na zákaznickou perspektivu – jakou hodnotu inovace přináší zákazníkům</a:t>
            </a:r>
          </a:p>
          <a:p>
            <a:r>
              <a:rPr lang="cs-CZ" sz="1800" dirty="0">
                <a:solidFill>
                  <a:srgbClr val="307871"/>
                </a:solidFill>
              </a:rPr>
              <a:t>Podle HBR inovace ve firmách nejčastěji selže kvůli nedostatečně zpracované Inovační strategii	</a:t>
            </a:r>
            <a:endParaRPr lang="cs-CZ" sz="1100" dirty="0">
              <a:solidFill>
                <a:srgbClr val="307871"/>
              </a:solidFill>
            </a:endParaRPr>
          </a:p>
        </p:txBody>
      </p:sp>
      <p:sp>
        <p:nvSpPr>
          <p:cNvPr id="6" name="Nadpis 5"/>
          <p:cNvSpPr>
            <a:spLocks noGrp="1"/>
          </p:cNvSpPr>
          <p:nvPr>
            <p:ph type="title"/>
          </p:nvPr>
        </p:nvSpPr>
        <p:spPr>
          <a:xfrm>
            <a:off x="179512" y="195486"/>
            <a:ext cx="4536504" cy="507703"/>
          </a:xfrm>
        </p:spPr>
        <p:txBody>
          <a:bodyPr/>
          <a:lstStyle/>
          <a:p>
            <a:r>
              <a:rPr lang="cs-CZ" dirty="0"/>
              <a:t>Inovační strategie I</a:t>
            </a:r>
          </a:p>
        </p:txBody>
      </p:sp>
    </p:spTree>
    <p:extLst>
      <p:ext uri="{BB962C8B-B14F-4D97-AF65-F5344CB8AC3E}">
        <p14:creationId xmlns:p14="http://schemas.microsoft.com/office/powerpoint/2010/main" val="1412622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205421"/>
            <a:ext cx="8280920" cy="3024336"/>
          </a:xfrm>
          <a:prstGeom prst="rect">
            <a:avLst/>
          </a:prstGeom>
        </p:spPr>
        <p:txBody>
          <a:bodyPr>
            <a:noAutofit/>
          </a:bodyPr>
          <a:lstStyle/>
          <a:p>
            <a:pPr marL="0" indent="0">
              <a:buNone/>
            </a:pPr>
            <a:r>
              <a:rPr lang="cs-CZ" sz="1800" b="1" dirty="0"/>
              <a:t>Inovační strategie by měla především:</a:t>
            </a:r>
          </a:p>
          <a:p>
            <a:r>
              <a:rPr lang="cs-CZ" sz="1800" dirty="0"/>
              <a:t>vysvětlit místo inovační strategie v celkové strategii podniku;</a:t>
            </a:r>
          </a:p>
          <a:p>
            <a:r>
              <a:rPr lang="cs-CZ" sz="1800" dirty="0"/>
              <a:t>definovat portfolio inovací, typy a úrovně sledované podnikem;</a:t>
            </a:r>
          </a:p>
          <a:p>
            <a:r>
              <a:rPr lang="cs-CZ" sz="1800" dirty="0"/>
              <a:t>určit priority, zdroje, časové rámce, zodpovědnosti, kritéria úspěšnosti inovace pro různé segmenty portfolia inovací;</a:t>
            </a:r>
          </a:p>
          <a:p>
            <a:r>
              <a:rPr lang="cs-CZ" sz="1800" dirty="0"/>
              <a:t>vybudovat struktury pro řízení a provádění inovačních aktivit.</a:t>
            </a:r>
            <a:r>
              <a:rPr lang="cs-CZ" sz="1800" dirty="0">
                <a:solidFill>
                  <a:srgbClr val="307871"/>
                </a:solidFill>
              </a:rPr>
              <a:t>	</a:t>
            </a:r>
            <a:endParaRPr lang="cs-CZ" sz="1100" dirty="0">
              <a:solidFill>
                <a:srgbClr val="307871"/>
              </a:solidFill>
            </a:endParaRPr>
          </a:p>
        </p:txBody>
      </p:sp>
      <p:sp>
        <p:nvSpPr>
          <p:cNvPr id="6" name="Nadpis 5"/>
          <p:cNvSpPr>
            <a:spLocks noGrp="1"/>
          </p:cNvSpPr>
          <p:nvPr>
            <p:ph type="title"/>
          </p:nvPr>
        </p:nvSpPr>
        <p:spPr>
          <a:xfrm>
            <a:off x="179512" y="195486"/>
            <a:ext cx="4536504" cy="507703"/>
          </a:xfrm>
        </p:spPr>
        <p:txBody>
          <a:bodyPr/>
          <a:lstStyle/>
          <a:p>
            <a:r>
              <a:rPr lang="cs-CZ" dirty="0"/>
              <a:t>Inovační strategie II</a:t>
            </a:r>
          </a:p>
        </p:txBody>
      </p:sp>
    </p:spTree>
    <p:extLst>
      <p:ext uri="{BB962C8B-B14F-4D97-AF65-F5344CB8AC3E}">
        <p14:creationId xmlns:p14="http://schemas.microsoft.com/office/powerpoint/2010/main" val="1976020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205421"/>
            <a:ext cx="8280920" cy="3024336"/>
          </a:xfrm>
          <a:prstGeom prst="rect">
            <a:avLst/>
          </a:prstGeom>
        </p:spPr>
        <p:txBody>
          <a:bodyPr>
            <a:noAutofit/>
          </a:bodyPr>
          <a:lstStyle/>
          <a:p>
            <a:r>
              <a:rPr lang="cs-CZ" sz="1800" b="1" dirty="0"/>
              <a:t>Bez inovační strategie, inovační snahy jsou nekoordinované, </a:t>
            </a:r>
            <a:r>
              <a:rPr lang="cs-CZ" sz="1800" b="1" dirty="0" err="1"/>
              <a:t>neprioritizované</a:t>
            </a:r>
            <a:r>
              <a:rPr lang="cs-CZ" sz="1800" b="1" dirty="0"/>
              <a:t> </a:t>
            </a:r>
          </a:p>
          <a:p>
            <a:r>
              <a:rPr lang="cs-CZ" sz="1800" b="1" dirty="0"/>
              <a:t>Omezují se na realizování „nejlepších praxí“ z oboru jako třeba – decentralizace týmů, vznik interních spin-</a:t>
            </a:r>
            <a:r>
              <a:rPr lang="cs-CZ" sz="1800" b="1" dirty="0" err="1"/>
              <a:t>offů</a:t>
            </a:r>
            <a:r>
              <a:rPr lang="cs-CZ" sz="1800" b="1" dirty="0"/>
              <a:t>, zakládání fondů pro investování, snahy o otevřené inovace a </a:t>
            </a:r>
            <a:r>
              <a:rPr lang="cs-CZ" sz="1800" b="1" dirty="0" err="1"/>
              <a:t>crowdsourcing</a:t>
            </a:r>
            <a:r>
              <a:rPr lang="cs-CZ" sz="1800" b="1" dirty="0"/>
              <a:t> atd.</a:t>
            </a:r>
          </a:p>
          <a:p>
            <a:r>
              <a:rPr lang="cs-CZ" sz="1800" dirty="0"/>
              <a:t>Problém zde není v těchto praktikách, ale ve firemních kapacitách a inovačním systému firmy</a:t>
            </a:r>
          </a:p>
          <a:p>
            <a:r>
              <a:rPr lang="cs-CZ" sz="1800" dirty="0"/>
              <a:t>Kopírování inovačních systému jiných firem není recept – rozdíl mezi kopírováním a inspirací</a:t>
            </a:r>
          </a:p>
          <a:p>
            <a:r>
              <a:rPr lang="cs-CZ" sz="1800" dirty="0" err="1">
                <a:solidFill>
                  <a:srgbClr val="307871"/>
                </a:solidFill>
              </a:rPr>
              <a:t>Corning</a:t>
            </a:r>
            <a:r>
              <a:rPr lang="cs-CZ" sz="1800" dirty="0">
                <a:solidFill>
                  <a:srgbClr val="307871"/>
                </a:solidFill>
              </a:rPr>
              <a:t> case – inovátor na poli vývoje a výroby průmyslových skel a optik	</a:t>
            </a:r>
            <a:endParaRPr lang="cs-CZ" sz="1100" dirty="0">
              <a:solidFill>
                <a:srgbClr val="307871"/>
              </a:solidFill>
            </a:endParaRPr>
          </a:p>
        </p:txBody>
      </p:sp>
      <p:sp>
        <p:nvSpPr>
          <p:cNvPr id="6" name="Nadpis 5"/>
          <p:cNvSpPr>
            <a:spLocks noGrp="1"/>
          </p:cNvSpPr>
          <p:nvPr>
            <p:ph type="title"/>
          </p:nvPr>
        </p:nvSpPr>
        <p:spPr>
          <a:xfrm>
            <a:off x="179512" y="195486"/>
            <a:ext cx="4536504" cy="507703"/>
          </a:xfrm>
        </p:spPr>
        <p:txBody>
          <a:bodyPr/>
          <a:lstStyle/>
          <a:p>
            <a:r>
              <a:rPr lang="cs-CZ" dirty="0"/>
              <a:t>Inovační strategie III</a:t>
            </a:r>
          </a:p>
        </p:txBody>
      </p:sp>
    </p:spTree>
    <p:extLst>
      <p:ext uri="{BB962C8B-B14F-4D97-AF65-F5344CB8AC3E}">
        <p14:creationId xmlns:p14="http://schemas.microsoft.com/office/powerpoint/2010/main" val="3042640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4536504" cy="507703"/>
          </a:xfrm>
        </p:spPr>
        <p:txBody>
          <a:bodyPr/>
          <a:lstStyle/>
          <a:p>
            <a:r>
              <a:rPr lang="cs-CZ" dirty="0"/>
              <a:t>Inovační strategie</a:t>
            </a:r>
          </a:p>
        </p:txBody>
      </p:sp>
      <p:graphicFrame>
        <p:nvGraphicFramePr>
          <p:cNvPr id="2" name="Tabulka 1">
            <a:extLst>
              <a:ext uri="{FF2B5EF4-FFF2-40B4-BE49-F238E27FC236}">
                <a16:creationId xmlns:a16="http://schemas.microsoft.com/office/drawing/2014/main" id="{5B2EDE2D-BA10-45A3-8295-4392D5626A4D}"/>
              </a:ext>
            </a:extLst>
          </p:cNvPr>
          <p:cNvGraphicFramePr>
            <a:graphicFrameLocks noGrp="1"/>
          </p:cNvGraphicFramePr>
          <p:nvPr>
            <p:extLst>
              <p:ext uri="{D42A27DB-BD31-4B8C-83A1-F6EECF244321}">
                <p14:modId xmlns:p14="http://schemas.microsoft.com/office/powerpoint/2010/main" val="668061486"/>
              </p:ext>
            </p:extLst>
          </p:nvPr>
        </p:nvGraphicFramePr>
        <p:xfrm>
          <a:off x="1619672" y="843558"/>
          <a:ext cx="5270669" cy="3770183"/>
        </p:xfrm>
        <a:graphic>
          <a:graphicData uri="http://schemas.openxmlformats.org/drawingml/2006/table">
            <a:tbl>
              <a:tblPr>
                <a:tableStyleId>{5C22544A-7EE6-4342-B048-85BDC9FD1C3A}</a:tableStyleId>
              </a:tblPr>
              <a:tblGrid>
                <a:gridCol w="1158129">
                  <a:extLst>
                    <a:ext uri="{9D8B030D-6E8A-4147-A177-3AD203B41FA5}">
                      <a16:colId xmlns:a16="http://schemas.microsoft.com/office/drawing/2014/main" val="227974912"/>
                    </a:ext>
                  </a:extLst>
                </a:gridCol>
                <a:gridCol w="2082231">
                  <a:extLst>
                    <a:ext uri="{9D8B030D-6E8A-4147-A177-3AD203B41FA5}">
                      <a16:colId xmlns:a16="http://schemas.microsoft.com/office/drawing/2014/main" val="535412922"/>
                    </a:ext>
                  </a:extLst>
                </a:gridCol>
                <a:gridCol w="72008">
                  <a:extLst>
                    <a:ext uri="{9D8B030D-6E8A-4147-A177-3AD203B41FA5}">
                      <a16:colId xmlns:a16="http://schemas.microsoft.com/office/drawing/2014/main" val="1088941040"/>
                    </a:ext>
                  </a:extLst>
                </a:gridCol>
                <a:gridCol w="1958301">
                  <a:extLst>
                    <a:ext uri="{9D8B030D-6E8A-4147-A177-3AD203B41FA5}">
                      <a16:colId xmlns:a16="http://schemas.microsoft.com/office/drawing/2014/main" val="2567122803"/>
                    </a:ext>
                  </a:extLst>
                </a:gridCol>
              </a:tblGrid>
              <a:tr h="195504">
                <a:tc rowSpan="7">
                  <a:txBody>
                    <a:bodyPr/>
                    <a:lstStyle/>
                    <a:p>
                      <a:pPr algn="ctr" fontAlgn="ctr"/>
                      <a:r>
                        <a:rPr lang="cs-CZ" sz="1200" u="none" strike="noStrike" dirty="0">
                          <a:effectLst/>
                        </a:rPr>
                        <a:t>Vyžaduje nový obchodní model</a:t>
                      </a:r>
                      <a:endParaRPr lang="cs-CZ" sz="1200" b="0" i="0" u="none" strike="noStrike" dirty="0">
                        <a:solidFill>
                          <a:srgbClr val="000000"/>
                        </a:solidFill>
                        <a:effectLst/>
                        <a:latin typeface="Times New Roman" panose="02020603050405020304" pitchFamily="18" charset="0"/>
                      </a:endParaRPr>
                    </a:p>
                  </a:txBody>
                  <a:tcPr marL="6238" marR="6238" marT="6238" marB="0" anchor="ctr"/>
                </a:tc>
                <a:tc>
                  <a:txBody>
                    <a:bodyPr/>
                    <a:lstStyle/>
                    <a:p>
                      <a:pPr algn="l" fontAlgn="b"/>
                      <a:r>
                        <a:rPr lang="cs-CZ" sz="1200" b="1" u="none" strike="noStrike" dirty="0">
                          <a:effectLst/>
                        </a:rPr>
                        <a:t>Disruptivní</a:t>
                      </a:r>
                      <a:endParaRPr lang="cs-CZ" sz="1200" b="1" i="0" u="none" strike="noStrike" dirty="0">
                        <a:solidFill>
                          <a:srgbClr val="000000"/>
                        </a:solidFill>
                        <a:effectLst/>
                        <a:latin typeface="Times New Roman" panose="02020603050405020304" pitchFamily="18" charset="0"/>
                      </a:endParaRPr>
                    </a:p>
                  </a:txBody>
                  <a:tcPr marL="6238" marR="6238" marT="6238" marB="0" anchor="b">
                    <a:solidFill>
                      <a:schemeClr val="accent3">
                        <a:lumMod val="40000"/>
                        <a:lumOff val="60000"/>
                      </a:schemeClr>
                    </a:solidFill>
                  </a:tcPr>
                </a:tc>
                <a:tc>
                  <a:txBody>
                    <a:bodyPr/>
                    <a:lstStyle/>
                    <a:p>
                      <a:pPr algn="l" fontAlgn="b"/>
                      <a:r>
                        <a:rPr lang="cs-CZ" sz="1200" u="none" strike="noStrike" dirty="0">
                          <a:effectLst/>
                        </a:rPr>
                        <a:t> </a:t>
                      </a:r>
                      <a:endParaRPr lang="cs-CZ" sz="1200" b="0" i="0" u="none" strike="noStrike" dirty="0">
                        <a:solidFill>
                          <a:srgbClr val="000000"/>
                        </a:solidFill>
                        <a:effectLst/>
                        <a:latin typeface="Times New Roman" panose="02020603050405020304" pitchFamily="18" charset="0"/>
                      </a:endParaRPr>
                    </a:p>
                  </a:txBody>
                  <a:tcPr marL="6238" marR="6238" marT="6238" marB="0" anchor="b">
                    <a:solidFill>
                      <a:srgbClr val="000000"/>
                    </a:solidFill>
                  </a:tcPr>
                </a:tc>
                <a:tc>
                  <a:txBody>
                    <a:bodyPr/>
                    <a:lstStyle/>
                    <a:p>
                      <a:pPr algn="l" fontAlgn="b"/>
                      <a:r>
                        <a:rPr lang="cs-CZ" sz="1200" b="1" u="none" strike="noStrike" dirty="0" err="1">
                          <a:effectLst/>
                        </a:rPr>
                        <a:t>Architekturální</a:t>
                      </a:r>
                      <a:r>
                        <a:rPr lang="cs-CZ" sz="1200" b="1" u="none" strike="noStrike" dirty="0">
                          <a:effectLst/>
                        </a:rPr>
                        <a:t> </a:t>
                      </a:r>
                      <a:endParaRPr lang="cs-CZ" sz="1200" b="1" i="0" u="none" strike="noStrike" dirty="0">
                        <a:solidFill>
                          <a:srgbClr val="000000"/>
                        </a:solidFill>
                        <a:effectLst/>
                        <a:latin typeface="Times New Roman" panose="02020603050405020304" pitchFamily="18" charset="0"/>
                      </a:endParaRPr>
                    </a:p>
                  </a:txBody>
                  <a:tcPr marL="6238" marR="6238" marT="6238" marB="0" anchor="b">
                    <a:solidFill>
                      <a:schemeClr val="accent3">
                        <a:lumMod val="40000"/>
                        <a:lumOff val="60000"/>
                      </a:schemeClr>
                    </a:solidFill>
                  </a:tcPr>
                </a:tc>
                <a:extLst>
                  <a:ext uri="{0D108BD9-81ED-4DB2-BD59-A6C34878D82A}">
                    <a16:rowId xmlns:a16="http://schemas.microsoft.com/office/drawing/2014/main" val="517802271"/>
                  </a:ext>
                </a:extLst>
              </a:tr>
              <a:tr h="188263">
                <a:tc vMerge="1">
                  <a:txBody>
                    <a:bodyPr/>
                    <a:lstStyle/>
                    <a:p>
                      <a:endParaRPr lang="cs-CZ"/>
                    </a:p>
                  </a:txBody>
                  <a:tcPr/>
                </a:tc>
                <a:tc>
                  <a:txBody>
                    <a:bodyPr/>
                    <a:lstStyle/>
                    <a:p>
                      <a:pPr algn="l" fontAlgn="b"/>
                      <a:r>
                        <a:rPr lang="cs-CZ" sz="1200" b="1" u="none" strike="noStrike" dirty="0">
                          <a:effectLst/>
                        </a:rPr>
                        <a:t>Open source software</a:t>
                      </a:r>
                      <a:endParaRPr lang="cs-CZ" sz="1200" b="1" i="0" u="none" strike="noStrike" dirty="0">
                        <a:solidFill>
                          <a:srgbClr val="000000"/>
                        </a:solidFill>
                        <a:effectLst/>
                        <a:latin typeface="Times New Roman" panose="02020603050405020304" pitchFamily="18" charset="0"/>
                      </a:endParaRPr>
                    </a:p>
                  </a:txBody>
                  <a:tcPr marL="6238" marR="6238" marT="6238" marB="0" anchor="b"/>
                </a:tc>
                <a:tc>
                  <a:txBody>
                    <a:bodyPr/>
                    <a:lstStyle/>
                    <a:p>
                      <a:pPr algn="l" fontAlgn="b"/>
                      <a:r>
                        <a:rPr lang="cs-CZ" sz="1200" b="1" u="none" strike="noStrike" dirty="0">
                          <a:effectLst/>
                        </a:rPr>
                        <a:t> </a:t>
                      </a:r>
                      <a:endParaRPr lang="cs-CZ" sz="1200" b="1" i="0" u="none" strike="noStrike" dirty="0">
                        <a:solidFill>
                          <a:srgbClr val="000000"/>
                        </a:solidFill>
                        <a:effectLst/>
                        <a:latin typeface="Times New Roman" panose="02020603050405020304" pitchFamily="18" charset="0"/>
                      </a:endParaRPr>
                    </a:p>
                  </a:txBody>
                  <a:tcPr marL="6238" marR="6238" marT="6238" marB="0" anchor="b">
                    <a:solidFill>
                      <a:srgbClr val="000000"/>
                    </a:solidFill>
                  </a:tcPr>
                </a:tc>
                <a:tc>
                  <a:txBody>
                    <a:bodyPr/>
                    <a:lstStyle/>
                    <a:p>
                      <a:pPr algn="l" fontAlgn="b"/>
                      <a:r>
                        <a:rPr lang="cs-CZ" sz="1200" b="1" u="none" strike="noStrike" dirty="0">
                          <a:effectLst/>
                        </a:rPr>
                        <a:t>Personifikovaná medicína</a:t>
                      </a:r>
                      <a:endParaRPr lang="cs-CZ" sz="1200" b="1" i="0" u="none" strike="noStrike" dirty="0">
                        <a:solidFill>
                          <a:srgbClr val="000000"/>
                        </a:solidFill>
                        <a:effectLst/>
                        <a:latin typeface="Times New Roman" panose="02020603050405020304" pitchFamily="18" charset="0"/>
                      </a:endParaRPr>
                    </a:p>
                  </a:txBody>
                  <a:tcPr marL="6238" marR="6238" marT="6238" marB="0" anchor="b"/>
                </a:tc>
                <a:extLst>
                  <a:ext uri="{0D108BD9-81ED-4DB2-BD59-A6C34878D82A}">
                    <a16:rowId xmlns:a16="http://schemas.microsoft.com/office/drawing/2014/main" val="1281440343"/>
                  </a:ext>
                </a:extLst>
              </a:tr>
              <a:tr h="188263">
                <a:tc vMerge="1">
                  <a:txBody>
                    <a:bodyPr/>
                    <a:lstStyle/>
                    <a:p>
                      <a:endParaRPr lang="cs-CZ"/>
                    </a:p>
                  </a:txBody>
                  <a:tcPr/>
                </a:tc>
                <a:tc>
                  <a:txBody>
                    <a:bodyPr/>
                    <a:lstStyle/>
                    <a:p>
                      <a:pPr algn="l" fontAlgn="b"/>
                      <a:r>
                        <a:rPr lang="cs-CZ" sz="1200" u="none" strike="noStrike" dirty="0">
                          <a:effectLst/>
                        </a:rPr>
                        <a:t>místo softwarových společností</a:t>
                      </a:r>
                      <a:endParaRPr lang="cs-CZ" sz="1200" b="0" i="0" u="none" strike="noStrike" dirty="0">
                        <a:solidFill>
                          <a:srgbClr val="000000"/>
                        </a:solidFill>
                        <a:effectLst/>
                        <a:latin typeface="Times New Roman" panose="02020603050405020304" pitchFamily="18" charset="0"/>
                      </a:endParaRPr>
                    </a:p>
                  </a:txBody>
                  <a:tcPr marL="6238" marR="6238" marT="6238" marB="0" anchor="b"/>
                </a:tc>
                <a:tc>
                  <a:txBody>
                    <a:bodyPr/>
                    <a:lstStyle/>
                    <a:p>
                      <a:pPr algn="l" fontAlgn="b"/>
                      <a:r>
                        <a:rPr lang="cs-CZ" sz="1200" u="none" strike="noStrike" dirty="0">
                          <a:effectLst/>
                        </a:rPr>
                        <a:t> </a:t>
                      </a:r>
                      <a:endParaRPr lang="cs-CZ" sz="1200" b="0" i="0" u="none" strike="noStrike" dirty="0">
                        <a:solidFill>
                          <a:srgbClr val="000000"/>
                        </a:solidFill>
                        <a:effectLst/>
                        <a:latin typeface="Times New Roman" panose="02020603050405020304" pitchFamily="18" charset="0"/>
                      </a:endParaRPr>
                    </a:p>
                  </a:txBody>
                  <a:tcPr marL="6238" marR="6238" marT="6238" marB="0" anchor="b">
                    <a:solidFill>
                      <a:srgbClr val="000000"/>
                    </a:solidFill>
                  </a:tcPr>
                </a:tc>
                <a:tc>
                  <a:txBody>
                    <a:bodyPr/>
                    <a:lstStyle/>
                    <a:p>
                      <a:pPr algn="l" fontAlgn="b"/>
                      <a:r>
                        <a:rPr lang="cs-CZ" sz="1200" u="none" strike="noStrike">
                          <a:effectLst/>
                        </a:rPr>
                        <a:t>místo farmaceutických firem</a:t>
                      </a:r>
                      <a:endParaRPr lang="cs-CZ" sz="1200" b="0" i="0" u="none" strike="noStrike">
                        <a:solidFill>
                          <a:srgbClr val="000000"/>
                        </a:solidFill>
                        <a:effectLst/>
                        <a:latin typeface="Times New Roman" panose="02020603050405020304" pitchFamily="18" charset="0"/>
                      </a:endParaRPr>
                    </a:p>
                  </a:txBody>
                  <a:tcPr marL="6238" marR="6238" marT="6238" marB="0" anchor="b"/>
                </a:tc>
                <a:extLst>
                  <a:ext uri="{0D108BD9-81ED-4DB2-BD59-A6C34878D82A}">
                    <a16:rowId xmlns:a16="http://schemas.microsoft.com/office/drawing/2014/main" val="3844699567"/>
                  </a:ext>
                </a:extLst>
              </a:tr>
              <a:tr h="188263">
                <a:tc vMerge="1">
                  <a:txBody>
                    <a:bodyPr/>
                    <a:lstStyle/>
                    <a:p>
                      <a:endParaRPr lang="cs-CZ"/>
                    </a:p>
                  </a:txBody>
                  <a:tcPr/>
                </a:tc>
                <a:tc>
                  <a:txBody>
                    <a:bodyPr/>
                    <a:lstStyle/>
                    <a:p>
                      <a:pPr algn="l" fontAlgn="b"/>
                      <a:r>
                        <a:rPr lang="cs-CZ" sz="1200" b="1" u="none" strike="noStrike" dirty="0">
                          <a:effectLst/>
                        </a:rPr>
                        <a:t>Video na vyžádání</a:t>
                      </a:r>
                      <a:endParaRPr lang="cs-CZ" sz="1200" b="1" i="0" u="none" strike="noStrike" dirty="0">
                        <a:solidFill>
                          <a:srgbClr val="000000"/>
                        </a:solidFill>
                        <a:effectLst/>
                        <a:latin typeface="Times New Roman" panose="02020603050405020304" pitchFamily="18" charset="0"/>
                      </a:endParaRPr>
                    </a:p>
                  </a:txBody>
                  <a:tcPr marL="6238" marR="6238" marT="6238" marB="0" anchor="b"/>
                </a:tc>
                <a:tc>
                  <a:txBody>
                    <a:bodyPr/>
                    <a:lstStyle/>
                    <a:p>
                      <a:pPr algn="l" fontAlgn="b"/>
                      <a:r>
                        <a:rPr lang="cs-CZ" sz="1200" b="1" u="none" strike="noStrike" dirty="0">
                          <a:effectLst/>
                        </a:rPr>
                        <a:t> </a:t>
                      </a:r>
                      <a:endParaRPr lang="cs-CZ" sz="1200" b="1" i="0" u="none" strike="noStrike" dirty="0">
                        <a:solidFill>
                          <a:srgbClr val="000000"/>
                        </a:solidFill>
                        <a:effectLst/>
                        <a:latin typeface="Times New Roman" panose="02020603050405020304" pitchFamily="18" charset="0"/>
                      </a:endParaRPr>
                    </a:p>
                  </a:txBody>
                  <a:tcPr marL="6238" marR="6238" marT="6238" marB="0" anchor="b">
                    <a:solidFill>
                      <a:srgbClr val="000000"/>
                    </a:solidFill>
                  </a:tcPr>
                </a:tc>
                <a:tc>
                  <a:txBody>
                    <a:bodyPr/>
                    <a:lstStyle/>
                    <a:p>
                      <a:pPr algn="l" fontAlgn="b"/>
                      <a:r>
                        <a:rPr lang="cs-CZ" sz="1200" b="1" u="none" strike="noStrike" dirty="0">
                          <a:effectLst/>
                        </a:rPr>
                        <a:t>Digitální fotografie</a:t>
                      </a:r>
                      <a:endParaRPr lang="cs-CZ" sz="1200" b="1" i="0" u="none" strike="noStrike" dirty="0">
                        <a:solidFill>
                          <a:srgbClr val="000000"/>
                        </a:solidFill>
                        <a:effectLst/>
                        <a:latin typeface="Times New Roman" panose="02020603050405020304" pitchFamily="18" charset="0"/>
                      </a:endParaRPr>
                    </a:p>
                  </a:txBody>
                  <a:tcPr marL="6238" marR="6238" marT="6238" marB="0" anchor="b"/>
                </a:tc>
                <a:extLst>
                  <a:ext uri="{0D108BD9-81ED-4DB2-BD59-A6C34878D82A}">
                    <a16:rowId xmlns:a16="http://schemas.microsoft.com/office/drawing/2014/main" val="1225808515"/>
                  </a:ext>
                </a:extLst>
              </a:tr>
              <a:tr h="188263">
                <a:tc vMerge="1">
                  <a:txBody>
                    <a:bodyPr/>
                    <a:lstStyle/>
                    <a:p>
                      <a:endParaRPr lang="cs-CZ"/>
                    </a:p>
                  </a:txBody>
                  <a:tcPr/>
                </a:tc>
                <a:tc>
                  <a:txBody>
                    <a:bodyPr/>
                    <a:lstStyle/>
                    <a:p>
                      <a:pPr algn="l" fontAlgn="b"/>
                      <a:r>
                        <a:rPr lang="cs-CZ" sz="1200" u="none" strike="noStrike" dirty="0">
                          <a:effectLst/>
                        </a:rPr>
                        <a:t>místo DVD půjčoven</a:t>
                      </a:r>
                      <a:endParaRPr lang="cs-CZ" sz="1200" b="0" i="0" u="none" strike="noStrike" dirty="0">
                        <a:solidFill>
                          <a:srgbClr val="000000"/>
                        </a:solidFill>
                        <a:effectLst/>
                        <a:latin typeface="Times New Roman" panose="02020603050405020304" pitchFamily="18" charset="0"/>
                      </a:endParaRPr>
                    </a:p>
                  </a:txBody>
                  <a:tcPr marL="6238" marR="6238" marT="6238" marB="0" anchor="b"/>
                </a:tc>
                <a:tc>
                  <a:txBody>
                    <a:bodyPr/>
                    <a:lstStyle/>
                    <a:p>
                      <a:pPr algn="l" fontAlgn="b"/>
                      <a:r>
                        <a:rPr lang="cs-CZ" sz="1200" u="none" strike="noStrike" dirty="0">
                          <a:effectLst/>
                        </a:rPr>
                        <a:t> </a:t>
                      </a:r>
                      <a:endParaRPr lang="cs-CZ" sz="1200" b="0" i="0" u="none" strike="noStrike" dirty="0">
                        <a:solidFill>
                          <a:srgbClr val="000000"/>
                        </a:solidFill>
                        <a:effectLst/>
                        <a:latin typeface="Times New Roman" panose="02020603050405020304" pitchFamily="18" charset="0"/>
                      </a:endParaRPr>
                    </a:p>
                  </a:txBody>
                  <a:tcPr marL="6238" marR="6238" marT="6238" marB="0" anchor="b">
                    <a:solidFill>
                      <a:srgbClr val="000000"/>
                    </a:solidFill>
                  </a:tcPr>
                </a:tc>
                <a:tc>
                  <a:txBody>
                    <a:bodyPr/>
                    <a:lstStyle/>
                    <a:p>
                      <a:pPr algn="l" fontAlgn="b"/>
                      <a:r>
                        <a:rPr lang="cs-CZ" sz="1200" u="none" strike="noStrike">
                          <a:effectLst/>
                        </a:rPr>
                        <a:t>namísto kodaku, polaroidu</a:t>
                      </a:r>
                      <a:endParaRPr lang="cs-CZ" sz="1200" b="0" i="0" u="none" strike="noStrike">
                        <a:solidFill>
                          <a:srgbClr val="000000"/>
                        </a:solidFill>
                        <a:effectLst/>
                        <a:latin typeface="Times New Roman" panose="02020603050405020304" pitchFamily="18" charset="0"/>
                      </a:endParaRPr>
                    </a:p>
                  </a:txBody>
                  <a:tcPr marL="6238" marR="6238" marT="6238" marB="0" anchor="b"/>
                </a:tc>
                <a:extLst>
                  <a:ext uri="{0D108BD9-81ED-4DB2-BD59-A6C34878D82A}">
                    <a16:rowId xmlns:a16="http://schemas.microsoft.com/office/drawing/2014/main" val="2021098350"/>
                  </a:ext>
                </a:extLst>
              </a:tr>
              <a:tr h="188263">
                <a:tc vMerge="1">
                  <a:txBody>
                    <a:bodyPr/>
                    <a:lstStyle/>
                    <a:p>
                      <a:endParaRPr lang="cs-CZ"/>
                    </a:p>
                  </a:txBody>
                  <a:tcPr/>
                </a:tc>
                <a:tc>
                  <a:txBody>
                    <a:bodyPr/>
                    <a:lstStyle/>
                    <a:p>
                      <a:pPr algn="l" fontAlgn="b"/>
                      <a:r>
                        <a:rPr lang="cs-CZ" sz="1200" b="1" u="none" strike="noStrike" dirty="0">
                          <a:effectLst/>
                        </a:rPr>
                        <a:t>Sdílené dopravní služby</a:t>
                      </a:r>
                      <a:endParaRPr lang="cs-CZ" sz="1200" b="1" i="0" u="none" strike="noStrike" dirty="0">
                        <a:solidFill>
                          <a:srgbClr val="000000"/>
                        </a:solidFill>
                        <a:effectLst/>
                        <a:latin typeface="Times New Roman" panose="02020603050405020304" pitchFamily="18" charset="0"/>
                      </a:endParaRPr>
                    </a:p>
                  </a:txBody>
                  <a:tcPr marL="6238" marR="6238" marT="6238" marB="0" anchor="b"/>
                </a:tc>
                <a:tc>
                  <a:txBody>
                    <a:bodyPr/>
                    <a:lstStyle/>
                    <a:p>
                      <a:pPr algn="l" fontAlgn="b"/>
                      <a:r>
                        <a:rPr lang="cs-CZ" sz="1200" b="1" u="none" strike="noStrike" dirty="0">
                          <a:effectLst/>
                        </a:rPr>
                        <a:t> </a:t>
                      </a:r>
                      <a:endParaRPr lang="cs-CZ" sz="1200" b="1" i="0" u="none" strike="noStrike" dirty="0">
                        <a:solidFill>
                          <a:srgbClr val="000000"/>
                        </a:solidFill>
                        <a:effectLst/>
                        <a:latin typeface="Times New Roman" panose="02020603050405020304" pitchFamily="18" charset="0"/>
                      </a:endParaRPr>
                    </a:p>
                  </a:txBody>
                  <a:tcPr marL="6238" marR="6238" marT="6238" marB="0" anchor="b">
                    <a:solidFill>
                      <a:srgbClr val="000000"/>
                    </a:solidFill>
                  </a:tcPr>
                </a:tc>
                <a:tc>
                  <a:txBody>
                    <a:bodyPr/>
                    <a:lstStyle/>
                    <a:p>
                      <a:pPr algn="l" fontAlgn="b"/>
                      <a:r>
                        <a:rPr lang="cs-CZ" sz="1200" b="1" u="none" strike="noStrike" dirty="0">
                          <a:effectLst/>
                        </a:rPr>
                        <a:t>Internetový vyhledávač </a:t>
                      </a:r>
                      <a:endParaRPr lang="cs-CZ" sz="1200" b="1" i="0" u="none" strike="noStrike" dirty="0">
                        <a:solidFill>
                          <a:srgbClr val="000000"/>
                        </a:solidFill>
                        <a:effectLst/>
                        <a:latin typeface="Times New Roman" panose="02020603050405020304" pitchFamily="18" charset="0"/>
                      </a:endParaRPr>
                    </a:p>
                  </a:txBody>
                  <a:tcPr marL="6238" marR="6238" marT="6238" marB="0" anchor="b"/>
                </a:tc>
                <a:extLst>
                  <a:ext uri="{0D108BD9-81ED-4DB2-BD59-A6C34878D82A}">
                    <a16:rowId xmlns:a16="http://schemas.microsoft.com/office/drawing/2014/main" val="1100642750"/>
                  </a:ext>
                </a:extLst>
              </a:tr>
              <a:tr h="195504">
                <a:tc vMerge="1">
                  <a:txBody>
                    <a:bodyPr/>
                    <a:lstStyle/>
                    <a:p>
                      <a:endParaRPr lang="cs-CZ"/>
                    </a:p>
                  </a:txBody>
                  <a:tcPr/>
                </a:tc>
                <a:tc>
                  <a:txBody>
                    <a:bodyPr/>
                    <a:lstStyle/>
                    <a:p>
                      <a:pPr algn="l" fontAlgn="b"/>
                      <a:r>
                        <a:rPr lang="cs-CZ" sz="1200" u="none" strike="noStrike" dirty="0">
                          <a:effectLst/>
                        </a:rPr>
                        <a:t>místo taxi služby</a:t>
                      </a:r>
                      <a:endParaRPr lang="cs-CZ" sz="1200" b="0" i="0" u="none" strike="noStrike" dirty="0">
                        <a:solidFill>
                          <a:srgbClr val="000000"/>
                        </a:solidFill>
                        <a:effectLst/>
                        <a:latin typeface="Times New Roman" panose="02020603050405020304" pitchFamily="18" charset="0"/>
                      </a:endParaRPr>
                    </a:p>
                  </a:txBody>
                  <a:tcPr marL="6238" marR="6238" marT="6238" marB="0" anchor="b"/>
                </a:tc>
                <a:tc>
                  <a:txBody>
                    <a:bodyPr/>
                    <a:lstStyle/>
                    <a:p>
                      <a:pPr algn="l" fontAlgn="b"/>
                      <a:r>
                        <a:rPr lang="cs-CZ" sz="1200" u="none" strike="noStrike" dirty="0">
                          <a:effectLst/>
                        </a:rPr>
                        <a:t> </a:t>
                      </a:r>
                      <a:endParaRPr lang="cs-CZ" sz="1200" b="0" i="0" u="none" strike="noStrike" dirty="0">
                        <a:solidFill>
                          <a:srgbClr val="000000"/>
                        </a:solidFill>
                        <a:effectLst/>
                        <a:latin typeface="Times New Roman" panose="02020603050405020304" pitchFamily="18" charset="0"/>
                      </a:endParaRPr>
                    </a:p>
                  </a:txBody>
                  <a:tcPr marL="6238" marR="6238" marT="6238" marB="0" anchor="b">
                    <a:solidFill>
                      <a:srgbClr val="000000"/>
                    </a:solidFill>
                  </a:tcPr>
                </a:tc>
                <a:tc>
                  <a:txBody>
                    <a:bodyPr/>
                    <a:lstStyle/>
                    <a:p>
                      <a:pPr algn="l" fontAlgn="b"/>
                      <a:r>
                        <a:rPr lang="cs-CZ" sz="1200" u="none" strike="noStrike">
                          <a:effectLst/>
                        </a:rPr>
                        <a:t>místo novin/zlatých stránek</a:t>
                      </a:r>
                      <a:endParaRPr lang="cs-CZ" sz="1200" b="0" i="0" u="none" strike="noStrike">
                        <a:solidFill>
                          <a:srgbClr val="000000"/>
                        </a:solidFill>
                        <a:effectLst/>
                        <a:latin typeface="Times New Roman" panose="02020603050405020304" pitchFamily="18" charset="0"/>
                      </a:endParaRPr>
                    </a:p>
                  </a:txBody>
                  <a:tcPr marL="6238" marR="6238" marT="6238" marB="0" anchor="b"/>
                </a:tc>
                <a:extLst>
                  <a:ext uri="{0D108BD9-81ED-4DB2-BD59-A6C34878D82A}">
                    <a16:rowId xmlns:a16="http://schemas.microsoft.com/office/drawing/2014/main" val="3806132050"/>
                  </a:ext>
                </a:extLst>
              </a:tr>
              <a:tr h="0">
                <a:tc>
                  <a:txBody>
                    <a:bodyPr/>
                    <a:lstStyle/>
                    <a:p>
                      <a:pPr algn="ctr" fontAlgn="ctr"/>
                      <a:endParaRPr lang="cs-CZ" sz="1200" b="0" i="0" u="none" strike="noStrike" dirty="0">
                        <a:solidFill>
                          <a:srgbClr val="000000"/>
                        </a:solidFill>
                        <a:effectLst/>
                        <a:latin typeface="Times New Roman" panose="02020603050405020304" pitchFamily="18" charset="0"/>
                      </a:endParaRPr>
                    </a:p>
                  </a:txBody>
                  <a:tcPr marL="6238" marR="6238" marT="6238" marB="0" anchor="ctr">
                    <a:solidFill>
                      <a:srgbClr val="000000"/>
                    </a:solidFill>
                  </a:tcPr>
                </a:tc>
                <a:tc>
                  <a:txBody>
                    <a:bodyPr/>
                    <a:lstStyle/>
                    <a:p>
                      <a:pPr algn="l" fontAlgn="b"/>
                      <a:r>
                        <a:rPr lang="cs-CZ" sz="1200" u="none" strike="noStrike" dirty="0">
                          <a:effectLst/>
                        </a:rPr>
                        <a:t> </a:t>
                      </a:r>
                      <a:endParaRPr lang="cs-CZ" sz="1200" b="0" i="0" u="none" strike="noStrike" dirty="0">
                        <a:solidFill>
                          <a:srgbClr val="FF0000"/>
                        </a:solidFill>
                        <a:effectLst/>
                        <a:latin typeface="Times New Roman" panose="02020603050405020304" pitchFamily="18" charset="0"/>
                      </a:endParaRPr>
                    </a:p>
                  </a:txBody>
                  <a:tcPr marL="6238" marR="6238" marT="6238" marB="0" anchor="b">
                    <a:solidFill>
                      <a:srgbClr val="000000"/>
                    </a:solidFill>
                  </a:tcPr>
                </a:tc>
                <a:tc>
                  <a:txBody>
                    <a:bodyPr/>
                    <a:lstStyle/>
                    <a:p>
                      <a:pPr algn="l" fontAlgn="b"/>
                      <a:r>
                        <a:rPr lang="cs-CZ" sz="1200" u="none" strike="noStrike" dirty="0">
                          <a:effectLst/>
                        </a:rPr>
                        <a:t> </a:t>
                      </a:r>
                      <a:endParaRPr lang="cs-CZ" sz="1200" b="0" i="0" u="none" strike="noStrike" dirty="0">
                        <a:solidFill>
                          <a:srgbClr val="FF0000"/>
                        </a:solidFill>
                        <a:effectLst/>
                        <a:latin typeface="Times New Roman" panose="02020603050405020304" pitchFamily="18" charset="0"/>
                      </a:endParaRPr>
                    </a:p>
                  </a:txBody>
                  <a:tcPr marL="6238" marR="6238" marT="6238" marB="0" anchor="b">
                    <a:solidFill>
                      <a:srgbClr val="000000"/>
                    </a:solidFill>
                  </a:tcPr>
                </a:tc>
                <a:tc>
                  <a:txBody>
                    <a:bodyPr/>
                    <a:lstStyle/>
                    <a:p>
                      <a:pPr algn="l" fontAlgn="b"/>
                      <a:r>
                        <a:rPr lang="cs-CZ" sz="1200" u="none" strike="noStrike" dirty="0">
                          <a:effectLst/>
                        </a:rPr>
                        <a:t> </a:t>
                      </a:r>
                      <a:endParaRPr lang="cs-CZ" sz="1200" b="0" i="0" u="none" strike="noStrike" dirty="0">
                        <a:solidFill>
                          <a:srgbClr val="FF0000"/>
                        </a:solidFill>
                        <a:effectLst/>
                        <a:latin typeface="Times New Roman" panose="02020603050405020304" pitchFamily="18" charset="0"/>
                      </a:endParaRPr>
                    </a:p>
                  </a:txBody>
                  <a:tcPr marL="6238" marR="6238" marT="6238" marB="0" anchor="b">
                    <a:solidFill>
                      <a:srgbClr val="000000"/>
                    </a:solidFill>
                  </a:tcPr>
                </a:tc>
                <a:extLst>
                  <a:ext uri="{0D108BD9-81ED-4DB2-BD59-A6C34878D82A}">
                    <a16:rowId xmlns:a16="http://schemas.microsoft.com/office/drawing/2014/main" val="2680620187"/>
                  </a:ext>
                </a:extLst>
              </a:tr>
              <a:tr h="188263">
                <a:tc rowSpan="7">
                  <a:txBody>
                    <a:bodyPr/>
                    <a:lstStyle/>
                    <a:p>
                      <a:pPr algn="ctr" fontAlgn="ctr"/>
                      <a:r>
                        <a:rPr lang="cs-CZ" sz="1200" u="none" strike="noStrike">
                          <a:effectLst/>
                        </a:rPr>
                        <a:t>Využívá existující obchodní model</a:t>
                      </a:r>
                      <a:endParaRPr lang="cs-CZ" sz="1200" b="0" i="0" u="none" strike="noStrike">
                        <a:solidFill>
                          <a:srgbClr val="000000"/>
                        </a:solidFill>
                        <a:effectLst/>
                        <a:latin typeface="Times New Roman" panose="02020603050405020304" pitchFamily="18" charset="0"/>
                      </a:endParaRPr>
                    </a:p>
                  </a:txBody>
                  <a:tcPr marL="6238" marR="6238" marT="6238" marB="0" anchor="ctr"/>
                </a:tc>
                <a:tc>
                  <a:txBody>
                    <a:bodyPr/>
                    <a:lstStyle/>
                    <a:p>
                      <a:pPr algn="l" fontAlgn="b"/>
                      <a:r>
                        <a:rPr lang="cs-CZ" sz="1200" b="1" u="none" strike="noStrike" dirty="0">
                          <a:effectLst/>
                        </a:rPr>
                        <a:t>Rutinní</a:t>
                      </a:r>
                      <a:endParaRPr lang="cs-CZ" sz="1200" b="1" i="0" u="none" strike="noStrike" dirty="0">
                        <a:solidFill>
                          <a:srgbClr val="000000"/>
                        </a:solidFill>
                        <a:effectLst/>
                        <a:latin typeface="Times New Roman" panose="02020603050405020304" pitchFamily="18" charset="0"/>
                      </a:endParaRPr>
                    </a:p>
                  </a:txBody>
                  <a:tcPr marL="6238" marR="6238" marT="6238" marB="0" anchor="b">
                    <a:solidFill>
                      <a:schemeClr val="accent3">
                        <a:lumMod val="40000"/>
                        <a:lumOff val="60000"/>
                      </a:schemeClr>
                    </a:solidFill>
                  </a:tcPr>
                </a:tc>
                <a:tc>
                  <a:txBody>
                    <a:bodyPr/>
                    <a:lstStyle/>
                    <a:p>
                      <a:pPr algn="l" fontAlgn="b"/>
                      <a:r>
                        <a:rPr lang="cs-CZ" sz="1200" u="none" strike="noStrike" dirty="0">
                          <a:effectLst/>
                        </a:rPr>
                        <a:t> </a:t>
                      </a:r>
                      <a:endParaRPr lang="cs-CZ" sz="1200" b="1" i="0" u="none" strike="noStrike" dirty="0">
                        <a:solidFill>
                          <a:srgbClr val="000000"/>
                        </a:solidFill>
                        <a:effectLst/>
                        <a:latin typeface="Times New Roman" panose="02020603050405020304" pitchFamily="18" charset="0"/>
                      </a:endParaRPr>
                    </a:p>
                  </a:txBody>
                  <a:tcPr marL="6238" marR="6238" marT="6238" marB="0" anchor="b">
                    <a:solidFill>
                      <a:srgbClr val="000000"/>
                    </a:solidFill>
                  </a:tcPr>
                </a:tc>
                <a:tc>
                  <a:txBody>
                    <a:bodyPr/>
                    <a:lstStyle/>
                    <a:p>
                      <a:pPr algn="l" fontAlgn="b"/>
                      <a:r>
                        <a:rPr lang="cs-CZ" sz="1200" b="1" u="none" strike="noStrike" dirty="0">
                          <a:effectLst/>
                        </a:rPr>
                        <a:t>Radikální</a:t>
                      </a:r>
                      <a:endParaRPr lang="cs-CZ" sz="1200" b="1" i="0" u="none" strike="noStrike" dirty="0">
                        <a:solidFill>
                          <a:srgbClr val="000000"/>
                        </a:solidFill>
                        <a:effectLst/>
                        <a:latin typeface="Times New Roman" panose="02020603050405020304" pitchFamily="18" charset="0"/>
                      </a:endParaRPr>
                    </a:p>
                  </a:txBody>
                  <a:tcPr marL="6238" marR="6238" marT="6238" marB="0" anchor="b">
                    <a:solidFill>
                      <a:schemeClr val="accent3">
                        <a:lumMod val="40000"/>
                        <a:lumOff val="60000"/>
                      </a:schemeClr>
                    </a:solidFill>
                  </a:tcPr>
                </a:tc>
                <a:extLst>
                  <a:ext uri="{0D108BD9-81ED-4DB2-BD59-A6C34878D82A}">
                    <a16:rowId xmlns:a16="http://schemas.microsoft.com/office/drawing/2014/main" val="2004521916"/>
                  </a:ext>
                </a:extLst>
              </a:tr>
              <a:tr h="188263">
                <a:tc vMerge="1">
                  <a:txBody>
                    <a:bodyPr/>
                    <a:lstStyle/>
                    <a:p>
                      <a:endParaRPr lang="cs-CZ"/>
                    </a:p>
                  </a:txBody>
                  <a:tcPr/>
                </a:tc>
                <a:tc>
                  <a:txBody>
                    <a:bodyPr/>
                    <a:lstStyle/>
                    <a:p>
                      <a:pPr algn="l" fontAlgn="b"/>
                      <a:r>
                        <a:rPr lang="cs-CZ" sz="1200" b="1" u="none" strike="noStrike" dirty="0">
                          <a:effectLst/>
                        </a:rPr>
                        <a:t>Nová generace řady 3</a:t>
                      </a:r>
                      <a:endParaRPr lang="cs-CZ" sz="1200" b="1" i="0" u="none" strike="noStrike" dirty="0">
                        <a:solidFill>
                          <a:srgbClr val="000000"/>
                        </a:solidFill>
                        <a:effectLst/>
                        <a:latin typeface="Times New Roman" panose="02020603050405020304" pitchFamily="18" charset="0"/>
                      </a:endParaRPr>
                    </a:p>
                  </a:txBody>
                  <a:tcPr marL="6238" marR="6238" marT="6238" marB="0" anchor="b"/>
                </a:tc>
                <a:tc>
                  <a:txBody>
                    <a:bodyPr/>
                    <a:lstStyle/>
                    <a:p>
                      <a:pPr algn="l" fontAlgn="b"/>
                      <a:r>
                        <a:rPr lang="cs-CZ" sz="1200" u="none" strike="noStrike" dirty="0">
                          <a:effectLst/>
                        </a:rPr>
                        <a:t> </a:t>
                      </a:r>
                      <a:endParaRPr lang="cs-CZ" sz="1200" b="1" i="0" u="none" strike="noStrike" dirty="0">
                        <a:solidFill>
                          <a:srgbClr val="000000"/>
                        </a:solidFill>
                        <a:effectLst/>
                        <a:latin typeface="Times New Roman" panose="02020603050405020304" pitchFamily="18" charset="0"/>
                      </a:endParaRPr>
                    </a:p>
                  </a:txBody>
                  <a:tcPr marL="6238" marR="6238" marT="6238" marB="0" anchor="b">
                    <a:solidFill>
                      <a:srgbClr val="000000"/>
                    </a:solidFill>
                  </a:tcPr>
                </a:tc>
                <a:tc>
                  <a:txBody>
                    <a:bodyPr/>
                    <a:lstStyle/>
                    <a:p>
                      <a:pPr algn="l" fontAlgn="b"/>
                      <a:r>
                        <a:rPr lang="cs-CZ" sz="1200" b="1" u="none" strike="noStrike" dirty="0">
                          <a:effectLst/>
                        </a:rPr>
                        <a:t>Biotechnologie</a:t>
                      </a:r>
                      <a:endParaRPr lang="cs-CZ" sz="1200" b="1" i="0" u="none" strike="noStrike" dirty="0">
                        <a:solidFill>
                          <a:srgbClr val="000000"/>
                        </a:solidFill>
                        <a:effectLst/>
                        <a:latin typeface="Times New Roman" panose="02020603050405020304" pitchFamily="18" charset="0"/>
                      </a:endParaRPr>
                    </a:p>
                  </a:txBody>
                  <a:tcPr marL="6238" marR="6238" marT="6238" marB="0" anchor="b"/>
                </a:tc>
                <a:extLst>
                  <a:ext uri="{0D108BD9-81ED-4DB2-BD59-A6C34878D82A}">
                    <a16:rowId xmlns:a16="http://schemas.microsoft.com/office/drawing/2014/main" val="84400251"/>
                  </a:ext>
                </a:extLst>
              </a:tr>
              <a:tr h="188263">
                <a:tc vMerge="1">
                  <a:txBody>
                    <a:bodyPr/>
                    <a:lstStyle/>
                    <a:p>
                      <a:endParaRPr lang="cs-CZ"/>
                    </a:p>
                  </a:txBody>
                  <a:tcPr/>
                </a:tc>
                <a:tc>
                  <a:txBody>
                    <a:bodyPr/>
                    <a:lstStyle/>
                    <a:p>
                      <a:pPr algn="l" fontAlgn="b"/>
                      <a:r>
                        <a:rPr lang="cs-CZ" sz="1200" u="none" strike="noStrike">
                          <a:effectLst/>
                        </a:rPr>
                        <a:t>pro BMW</a:t>
                      </a:r>
                      <a:endParaRPr lang="cs-CZ" sz="1200" b="0" i="0" u="none" strike="noStrike">
                        <a:solidFill>
                          <a:srgbClr val="000000"/>
                        </a:solidFill>
                        <a:effectLst/>
                        <a:latin typeface="Times New Roman" panose="02020603050405020304" pitchFamily="18" charset="0"/>
                      </a:endParaRPr>
                    </a:p>
                  </a:txBody>
                  <a:tcPr marL="6238" marR="6238" marT="6238" marB="0" anchor="b"/>
                </a:tc>
                <a:tc>
                  <a:txBody>
                    <a:bodyPr/>
                    <a:lstStyle/>
                    <a:p>
                      <a:pPr algn="l" fontAlgn="b"/>
                      <a:r>
                        <a:rPr lang="cs-CZ" sz="1200" u="none" strike="noStrike" dirty="0">
                          <a:effectLst/>
                        </a:rPr>
                        <a:t> </a:t>
                      </a:r>
                      <a:endParaRPr lang="cs-CZ" sz="1200" b="0" i="0" u="none" strike="noStrike" dirty="0">
                        <a:solidFill>
                          <a:srgbClr val="000000"/>
                        </a:solidFill>
                        <a:effectLst/>
                        <a:latin typeface="Times New Roman" panose="02020603050405020304" pitchFamily="18" charset="0"/>
                      </a:endParaRPr>
                    </a:p>
                  </a:txBody>
                  <a:tcPr marL="6238" marR="6238" marT="6238" marB="0" anchor="b">
                    <a:solidFill>
                      <a:srgbClr val="000000"/>
                    </a:solidFill>
                  </a:tcPr>
                </a:tc>
                <a:tc>
                  <a:txBody>
                    <a:bodyPr/>
                    <a:lstStyle/>
                    <a:p>
                      <a:pPr algn="l" fontAlgn="b"/>
                      <a:r>
                        <a:rPr lang="cs-CZ" sz="1200" u="none" strike="noStrike" dirty="0">
                          <a:effectLst/>
                        </a:rPr>
                        <a:t>pro farmaceutické firmy</a:t>
                      </a:r>
                      <a:endParaRPr lang="cs-CZ" sz="1200" b="0" i="0" u="none" strike="noStrike" dirty="0">
                        <a:solidFill>
                          <a:srgbClr val="000000"/>
                        </a:solidFill>
                        <a:effectLst/>
                        <a:latin typeface="Times New Roman" panose="02020603050405020304" pitchFamily="18" charset="0"/>
                      </a:endParaRPr>
                    </a:p>
                  </a:txBody>
                  <a:tcPr marL="6238" marR="6238" marT="6238" marB="0" anchor="b"/>
                </a:tc>
                <a:extLst>
                  <a:ext uri="{0D108BD9-81ED-4DB2-BD59-A6C34878D82A}">
                    <a16:rowId xmlns:a16="http://schemas.microsoft.com/office/drawing/2014/main" val="1235135364"/>
                  </a:ext>
                </a:extLst>
              </a:tr>
              <a:tr h="188263">
                <a:tc vMerge="1">
                  <a:txBody>
                    <a:bodyPr/>
                    <a:lstStyle/>
                    <a:p>
                      <a:endParaRPr lang="cs-CZ"/>
                    </a:p>
                  </a:txBody>
                  <a:tcPr/>
                </a:tc>
                <a:tc>
                  <a:txBody>
                    <a:bodyPr/>
                    <a:lstStyle/>
                    <a:p>
                      <a:pPr algn="l" fontAlgn="b"/>
                      <a:r>
                        <a:rPr lang="cs-CZ" sz="1200" b="1" u="none" strike="noStrike" dirty="0">
                          <a:effectLst/>
                        </a:rPr>
                        <a:t>Nový </a:t>
                      </a:r>
                      <a:r>
                        <a:rPr lang="cs-CZ" sz="1200" b="1" u="none" strike="noStrike" dirty="0" err="1">
                          <a:effectLst/>
                        </a:rPr>
                        <a:t>Iphone</a:t>
                      </a:r>
                      <a:r>
                        <a:rPr lang="cs-CZ" sz="1200" b="1" u="none" strike="noStrike" dirty="0">
                          <a:effectLst/>
                        </a:rPr>
                        <a:t> </a:t>
                      </a:r>
                      <a:endParaRPr lang="cs-CZ" sz="1200" b="1" i="0" u="none" strike="noStrike" dirty="0">
                        <a:solidFill>
                          <a:srgbClr val="000000"/>
                        </a:solidFill>
                        <a:effectLst/>
                        <a:latin typeface="Times New Roman" panose="02020603050405020304" pitchFamily="18" charset="0"/>
                      </a:endParaRPr>
                    </a:p>
                  </a:txBody>
                  <a:tcPr marL="6238" marR="6238" marT="6238" marB="0" anchor="b"/>
                </a:tc>
                <a:tc>
                  <a:txBody>
                    <a:bodyPr/>
                    <a:lstStyle/>
                    <a:p>
                      <a:pPr algn="l" fontAlgn="b"/>
                      <a:r>
                        <a:rPr lang="cs-CZ" sz="1200" b="1" u="none" strike="noStrike" dirty="0">
                          <a:effectLst/>
                        </a:rPr>
                        <a:t> </a:t>
                      </a:r>
                      <a:endParaRPr lang="cs-CZ" sz="1200" b="1" i="0" u="none" strike="noStrike" dirty="0">
                        <a:solidFill>
                          <a:srgbClr val="000000"/>
                        </a:solidFill>
                        <a:effectLst/>
                        <a:latin typeface="Times New Roman" panose="02020603050405020304" pitchFamily="18" charset="0"/>
                      </a:endParaRPr>
                    </a:p>
                  </a:txBody>
                  <a:tcPr marL="6238" marR="6238" marT="6238" marB="0" anchor="b">
                    <a:solidFill>
                      <a:srgbClr val="000000"/>
                    </a:solidFill>
                  </a:tcPr>
                </a:tc>
                <a:tc>
                  <a:txBody>
                    <a:bodyPr/>
                    <a:lstStyle/>
                    <a:p>
                      <a:pPr algn="l" fontAlgn="b"/>
                      <a:r>
                        <a:rPr lang="cs-CZ" sz="1200" b="1" u="none" strike="noStrike" dirty="0">
                          <a:effectLst/>
                        </a:rPr>
                        <a:t>Proudové motory</a:t>
                      </a:r>
                      <a:endParaRPr lang="cs-CZ" sz="1200" b="1" i="0" u="none" strike="noStrike" dirty="0">
                        <a:solidFill>
                          <a:srgbClr val="000000"/>
                        </a:solidFill>
                        <a:effectLst/>
                        <a:latin typeface="Times New Roman" panose="02020603050405020304" pitchFamily="18" charset="0"/>
                      </a:endParaRPr>
                    </a:p>
                  </a:txBody>
                  <a:tcPr marL="6238" marR="6238" marT="6238" marB="0" anchor="b"/>
                </a:tc>
                <a:extLst>
                  <a:ext uri="{0D108BD9-81ED-4DB2-BD59-A6C34878D82A}">
                    <a16:rowId xmlns:a16="http://schemas.microsoft.com/office/drawing/2014/main" val="1402267214"/>
                  </a:ext>
                </a:extLst>
              </a:tr>
              <a:tr h="188263">
                <a:tc vMerge="1">
                  <a:txBody>
                    <a:bodyPr/>
                    <a:lstStyle/>
                    <a:p>
                      <a:endParaRPr lang="cs-CZ"/>
                    </a:p>
                  </a:txBody>
                  <a:tcPr/>
                </a:tc>
                <a:tc>
                  <a:txBody>
                    <a:bodyPr/>
                    <a:lstStyle/>
                    <a:p>
                      <a:pPr algn="l" fontAlgn="b"/>
                      <a:r>
                        <a:rPr lang="cs-CZ" sz="1200" u="none" strike="noStrike">
                          <a:effectLst/>
                        </a:rPr>
                        <a:t>pro Apple</a:t>
                      </a:r>
                      <a:endParaRPr lang="cs-CZ" sz="1200" b="0" i="0" u="none" strike="noStrike">
                        <a:solidFill>
                          <a:srgbClr val="000000"/>
                        </a:solidFill>
                        <a:effectLst/>
                        <a:latin typeface="Times New Roman" panose="02020603050405020304" pitchFamily="18" charset="0"/>
                      </a:endParaRPr>
                    </a:p>
                  </a:txBody>
                  <a:tcPr marL="6238" marR="6238" marT="6238" marB="0" anchor="b"/>
                </a:tc>
                <a:tc>
                  <a:txBody>
                    <a:bodyPr/>
                    <a:lstStyle/>
                    <a:p>
                      <a:pPr algn="l" fontAlgn="b"/>
                      <a:r>
                        <a:rPr lang="cs-CZ" sz="1200" u="none" strike="noStrike" dirty="0">
                          <a:effectLst/>
                        </a:rPr>
                        <a:t> </a:t>
                      </a:r>
                      <a:endParaRPr lang="cs-CZ" sz="1200" b="0" i="0" u="none" strike="noStrike" dirty="0">
                        <a:solidFill>
                          <a:srgbClr val="000000"/>
                        </a:solidFill>
                        <a:effectLst/>
                        <a:latin typeface="Times New Roman" panose="02020603050405020304" pitchFamily="18" charset="0"/>
                      </a:endParaRPr>
                    </a:p>
                  </a:txBody>
                  <a:tcPr marL="6238" marR="6238" marT="6238" marB="0" anchor="b">
                    <a:solidFill>
                      <a:srgbClr val="000000"/>
                    </a:solidFill>
                  </a:tcPr>
                </a:tc>
                <a:tc>
                  <a:txBody>
                    <a:bodyPr/>
                    <a:lstStyle/>
                    <a:p>
                      <a:pPr algn="l" fontAlgn="b"/>
                      <a:r>
                        <a:rPr lang="cs-CZ" sz="1200" u="none" strike="noStrike" dirty="0">
                          <a:effectLst/>
                        </a:rPr>
                        <a:t>pro výrobce letadel</a:t>
                      </a:r>
                      <a:endParaRPr lang="cs-CZ" sz="1200" b="0" i="0" u="none" strike="noStrike" dirty="0">
                        <a:solidFill>
                          <a:srgbClr val="000000"/>
                        </a:solidFill>
                        <a:effectLst/>
                        <a:latin typeface="Times New Roman" panose="02020603050405020304" pitchFamily="18" charset="0"/>
                      </a:endParaRPr>
                    </a:p>
                  </a:txBody>
                  <a:tcPr marL="6238" marR="6238" marT="6238" marB="0" anchor="b"/>
                </a:tc>
                <a:extLst>
                  <a:ext uri="{0D108BD9-81ED-4DB2-BD59-A6C34878D82A}">
                    <a16:rowId xmlns:a16="http://schemas.microsoft.com/office/drawing/2014/main" val="3611623643"/>
                  </a:ext>
                </a:extLst>
              </a:tr>
              <a:tr h="188263">
                <a:tc vMerge="1">
                  <a:txBody>
                    <a:bodyPr/>
                    <a:lstStyle/>
                    <a:p>
                      <a:endParaRPr lang="cs-CZ"/>
                    </a:p>
                  </a:txBody>
                  <a:tcPr/>
                </a:tc>
                <a:tc>
                  <a:txBody>
                    <a:bodyPr/>
                    <a:lstStyle/>
                    <a:p>
                      <a:pPr algn="l" fontAlgn="b"/>
                      <a:r>
                        <a:rPr lang="cs-CZ" sz="1200" b="1" u="none" strike="noStrike" dirty="0">
                          <a:effectLst/>
                        </a:rPr>
                        <a:t>Nový 3D animovaný film</a:t>
                      </a:r>
                      <a:endParaRPr lang="cs-CZ" sz="1200" b="1" i="0" u="none" strike="noStrike" dirty="0">
                        <a:solidFill>
                          <a:srgbClr val="000000"/>
                        </a:solidFill>
                        <a:effectLst/>
                        <a:latin typeface="Times New Roman" panose="02020603050405020304" pitchFamily="18" charset="0"/>
                      </a:endParaRPr>
                    </a:p>
                  </a:txBody>
                  <a:tcPr marL="6238" marR="6238" marT="6238" marB="0" anchor="b"/>
                </a:tc>
                <a:tc>
                  <a:txBody>
                    <a:bodyPr/>
                    <a:lstStyle/>
                    <a:p>
                      <a:pPr algn="l" fontAlgn="b"/>
                      <a:r>
                        <a:rPr lang="cs-CZ" sz="1200" b="1" u="none" strike="noStrike" dirty="0">
                          <a:effectLst/>
                        </a:rPr>
                        <a:t> </a:t>
                      </a:r>
                      <a:endParaRPr lang="cs-CZ" sz="1200" b="1" i="0" u="none" strike="noStrike" dirty="0">
                        <a:solidFill>
                          <a:srgbClr val="000000"/>
                        </a:solidFill>
                        <a:effectLst/>
                        <a:latin typeface="Times New Roman" panose="02020603050405020304" pitchFamily="18" charset="0"/>
                      </a:endParaRPr>
                    </a:p>
                  </a:txBody>
                  <a:tcPr marL="6238" marR="6238" marT="6238" marB="0" anchor="b">
                    <a:solidFill>
                      <a:srgbClr val="000000"/>
                    </a:solidFill>
                  </a:tcPr>
                </a:tc>
                <a:tc>
                  <a:txBody>
                    <a:bodyPr/>
                    <a:lstStyle/>
                    <a:p>
                      <a:pPr algn="l" fontAlgn="b"/>
                      <a:r>
                        <a:rPr lang="cs-CZ" sz="1200" b="1" u="none" strike="noStrike" dirty="0">
                          <a:effectLst/>
                        </a:rPr>
                        <a:t>Optický kabel</a:t>
                      </a:r>
                      <a:endParaRPr lang="cs-CZ" sz="1200" b="1" i="0" u="none" strike="noStrike" dirty="0">
                        <a:solidFill>
                          <a:srgbClr val="000000"/>
                        </a:solidFill>
                        <a:effectLst/>
                        <a:latin typeface="Times New Roman" panose="02020603050405020304" pitchFamily="18" charset="0"/>
                      </a:endParaRPr>
                    </a:p>
                  </a:txBody>
                  <a:tcPr marL="6238" marR="6238" marT="6238" marB="0" anchor="b"/>
                </a:tc>
                <a:extLst>
                  <a:ext uri="{0D108BD9-81ED-4DB2-BD59-A6C34878D82A}">
                    <a16:rowId xmlns:a16="http://schemas.microsoft.com/office/drawing/2014/main" val="4284115919"/>
                  </a:ext>
                </a:extLst>
              </a:tr>
              <a:tr h="195504">
                <a:tc vMerge="1">
                  <a:txBody>
                    <a:bodyPr/>
                    <a:lstStyle/>
                    <a:p>
                      <a:endParaRPr lang="cs-CZ"/>
                    </a:p>
                  </a:txBody>
                  <a:tcPr/>
                </a:tc>
                <a:tc>
                  <a:txBody>
                    <a:bodyPr/>
                    <a:lstStyle/>
                    <a:p>
                      <a:pPr algn="l" fontAlgn="b"/>
                      <a:r>
                        <a:rPr lang="cs-CZ" sz="1200" u="none" strike="noStrike">
                          <a:effectLst/>
                        </a:rPr>
                        <a:t>pro Pixar</a:t>
                      </a:r>
                      <a:endParaRPr lang="cs-CZ" sz="1200" b="0" i="0" u="none" strike="noStrike">
                        <a:solidFill>
                          <a:srgbClr val="000000"/>
                        </a:solidFill>
                        <a:effectLst/>
                        <a:latin typeface="Times New Roman" panose="02020603050405020304" pitchFamily="18" charset="0"/>
                      </a:endParaRPr>
                    </a:p>
                  </a:txBody>
                  <a:tcPr marL="6238" marR="6238" marT="6238" marB="0" anchor="b"/>
                </a:tc>
                <a:tc>
                  <a:txBody>
                    <a:bodyPr/>
                    <a:lstStyle/>
                    <a:p>
                      <a:pPr algn="l" fontAlgn="b"/>
                      <a:r>
                        <a:rPr lang="cs-CZ" sz="1200" u="none" strike="noStrike">
                          <a:effectLst/>
                        </a:rPr>
                        <a:t> </a:t>
                      </a:r>
                      <a:endParaRPr lang="cs-CZ" sz="1200" b="0" i="0" u="none" strike="noStrike">
                        <a:solidFill>
                          <a:srgbClr val="000000"/>
                        </a:solidFill>
                        <a:effectLst/>
                        <a:latin typeface="Times New Roman" panose="02020603050405020304" pitchFamily="18" charset="0"/>
                      </a:endParaRPr>
                    </a:p>
                  </a:txBody>
                  <a:tcPr marL="6238" marR="6238" marT="6238" marB="0" anchor="b">
                    <a:solidFill>
                      <a:srgbClr val="000000"/>
                    </a:solidFill>
                  </a:tcPr>
                </a:tc>
                <a:tc>
                  <a:txBody>
                    <a:bodyPr/>
                    <a:lstStyle/>
                    <a:p>
                      <a:pPr algn="l" fontAlgn="b"/>
                      <a:r>
                        <a:rPr lang="cs-CZ" sz="1200" u="none" strike="noStrike" dirty="0">
                          <a:effectLst/>
                        </a:rPr>
                        <a:t>pro telekomunikační firmy</a:t>
                      </a:r>
                      <a:endParaRPr lang="cs-CZ" sz="1200" b="0" i="0" u="none" strike="noStrike" dirty="0">
                        <a:solidFill>
                          <a:srgbClr val="000000"/>
                        </a:solidFill>
                        <a:effectLst/>
                        <a:latin typeface="Times New Roman" panose="02020603050405020304" pitchFamily="18" charset="0"/>
                      </a:endParaRPr>
                    </a:p>
                  </a:txBody>
                  <a:tcPr marL="6238" marR="6238" marT="6238" marB="0" anchor="b"/>
                </a:tc>
                <a:extLst>
                  <a:ext uri="{0D108BD9-81ED-4DB2-BD59-A6C34878D82A}">
                    <a16:rowId xmlns:a16="http://schemas.microsoft.com/office/drawing/2014/main" val="3495761428"/>
                  </a:ext>
                </a:extLst>
              </a:tr>
              <a:tr h="188263">
                <a:tc>
                  <a:txBody>
                    <a:bodyPr/>
                    <a:lstStyle/>
                    <a:p>
                      <a:pPr algn="l" fontAlgn="b"/>
                      <a:endParaRPr lang="cs-CZ" sz="1200" b="0" i="0" u="none" strike="noStrike" dirty="0">
                        <a:solidFill>
                          <a:srgbClr val="000000"/>
                        </a:solidFill>
                        <a:effectLst/>
                        <a:latin typeface="Times New Roman" panose="02020603050405020304" pitchFamily="18" charset="0"/>
                      </a:endParaRPr>
                    </a:p>
                  </a:txBody>
                  <a:tcPr marL="6238" marR="6238" marT="6238" marB="0" anchor="b"/>
                </a:tc>
                <a:tc rowSpan="5">
                  <a:txBody>
                    <a:bodyPr/>
                    <a:lstStyle/>
                    <a:p>
                      <a:pPr algn="ctr" fontAlgn="ctr"/>
                      <a:r>
                        <a:rPr lang="cs-CZ" sz="1200" u="none" strike="noStrike">
                          <a:effectLst/>
                        </a:rPr>
                        <a:t>Využívání současných technologických možností</a:t>
                      </a:r>
                      <a:endParaRPr lang="cs-CZ" sz="1200" b="0" i="0" u="none" strike="noStrike">
                        <a:solidFill>
                          <a:srgbClr val="000000"/>
                        </a:solidFill>
                        <a:effectLst/>
                        <a:latin typeface="Times New Roman" panose="02020603050405020304" pitchFamily="18" charset="0"/>
                      </a:endParaRPr>
                    </a:p>
                  </a:txBody>
                  <a:tcPr marL="6238" marR="6238" marT="6238" marB="0" anchor="ctr"/>
                </a:tc>
                <a:tc>
                  <a:txBody>
                    <a:bodyPr/>
                    <a:lstStyle/>
                    <a:p>
                      <a:pPr algn="l" fontAlgn="b"/>
                      <a:r>
                        <a:rPr lang="cs-CZ" sz="1200" u="none" strike="noStrike">
                          <a:effectLst/>
                        </a:rPr>
                        <a:t> </a:t>
                      </a:r>
                      <a:endParaRPr lang="cs-CZ" sz="1200" b="0" i="0" u="none" strike="noStrike">
                        <a:solidFill>
                          <a:srgbClr val="000000"/>
                        </a:solidFill>
                        <a:effectLst/>
                        <a:latin typeface="Times New Roman" panose="02020603050405020304" pitchFamily="18" charset="0"/>
                      </a:endParaRPr>
                    </a:p>
                  </a:txBody>
                  <a:tcPr marL="6238" marR="6238" marT="6238" marB="0" anchor="b">
                    <a:solidFill>
                      <a:srgbClr val="000000"/>
                    </a:solidFill>
                  </a:tcPr>
                </a:tc>
                <a:tc rowSpan="5">
                  <a:txBody>
                    <a:bodyPr/>
                    <a:lstStyle/>
                    <a:p>
                      <a:pPr algn="ctr" fontAlgn="ctr"/>
                      <a:r>
                        <a:rPr lang="cs-CZ" sz="1200" u="none" strike="noStrike" dirty="0">
                          <a:effectLst/>
                        </a:rPr>
                        <a:t>Vyžaduje nové technologické kompetence</a:t>
                      </a:r>
                      <a:endParaRPr lang="cs-CZ" sz="1200" b="0" i="0" u="none" strike="noStrike" dirty="0">
                        <a:solidFill>
                          <a:srgbClr val="000000"/>
                        </a:solidFill>
                        <a:effectLst/>
                        <a:latin typeface="Times New Roman" panose="02020603050405020304" pitchFamily="18" charset="0"/>
                      </a:endParaRPr>
                    </a:p>
                  </a:txBody>
                  <a:tcPr marL="6238" marR="6238" marT="6238" marB="0" anchor="ctr"/>
                </a:tc>
                <a:extLst>
                  <a:ext uri="{0D108BD9-81ED-4DB2-BD59-A6C34878D82A}">
                    <a16:rowId xmlns:a16="http://schemas.microsoft.com/office/drawing/2014/main" val="4037923699"/>
                  </a:ext>
                </a:extLst>
              </a:tr>
              <a:tr h="188263">
                <a:tc>
                  <a:txBody>
                    <a:bodyPr/>
                    <a:lstStyle/>
                    <a:p>
                      <a:pPr algn="l" fontAlgn="b"/>
                      <a:endParaRPr lang="cs-CZ" sz="1200" b="0" i="0" u="none" strike="noStrike" dirty="0">
                        <a:solidFill>
                          <a:srgbClr val="000000"/>
                        </a:solidFill>
                        <a:effectLst/>
                        <a:latin typeface="Times New Roman" panose="02020603050405020304" pitchFamily="18" charset="0"/>
                      </a:endParaRPr>
                    </a:p>
                  </a:txBody>
                  <a:tcPr marL="6238" marR="6238" marT="6238" marB="0" anchor="b"/>
                </a:tc>
                <a:tc vMerge="1">
                  <a:txBody>
                    <a:bodyPr/>
                    <a:lstStyle/>
                    <a:p>
                      <a:endParaRPr lang="cs-CZ"/>
                    </a:p>
                  </a:txBody>
                  <a:tcPr/>
                </a:tc>
                <a:tc>
                  <a:txBody>
                    <a:bodyPr/>
                    <a:lstStyle/>
                    <a:p>
                      <a:pPr algn="l" fontAlgn="b"/>
                      <a:r>
                        <a:rPr lang="cs-CZ" sz="1200" u="none" strike="noStrike" dirty="0">
                          <a:effectLst/>
                        </a:rPr>
                        <a:t> </a:t>
                      </a:r>
                      <a:endParaRPr lang="cs-CZ" sz="1200" b="0" i="0" u="none" strike="noStrike" dirty="0">
                        <a:solidFill>
                          <a:srgbClr val="000000"/>
                        </a:solidFill>
                        <a:effectLst/>
                        <a:latin typeface="Times New Roman" panose="02020603050405020304" pitchFamily="18" charset="0"/>
                      </a:endParaRPr>
                    </a:p>
                  </a:txBody>
                  <a:tcPr marL="6238" marR="6238" marT="6238" marB="0" anchor="b">
                    <a:solidFill>
                      <a:srgbClr val="000000"/>
                    </a:solidFill>
                  </a:tcPr>
                </a:tc>
                <a:tc vMerge="1">
                  <a:txBody>
                    <a:bodyPr/>
                    <a:lstStyle/>
                    <a:p>
                      <a:endParaRPr lang="cs-CZ"/>
                    </a:p>
                  </a:txBody>
                  <a:tcPr/>
                </a:tc>
                <a:extLst>
                  <a:ext uri="{0D108BD9-81ED-4DB2-BD59-A6C34878D82A}">
                    <a16:rowId xmlns:a16="http://schemas.microsoft.com/office/drawing/2014/main" val="1820979098"/>
                  </a:ext>
                </a:extLst>
              </a:tr>
              <a:tr h="188263">
                <a:tc>
                  <a:txBody>
                    <a:bodyPr/>
                    <a:lstStyle/>
                    <a:p>
                      <a:pPr algn="l" fontAlgn="b"/>
                      <a:endParaRPr lang="cs-CZ" sz="1200" b="0" i="0" u="none" strike="noStrike" dirty="0">
                        <a:solidFill>
                          <a:srgbClr val="000000"/>
                        </a:solidFill>
                        <a:effectLst/>
                        <a:latin typeface="Times New Roman" panose="02020603050405020304" pitchFamily="18" charset="0"/>
                      </a:endParaRPr>
                    </a:p>
                  </a:txBody>
                  <a:tcPr marL="6238" marR="6238" marT="6238" marB="0" anchor="b"/>
                </a:tc>
                <a:tc vMerge="1">
                  <a:txBody>
                    <a:bodyPr/>
                    <a:lstStyle/>
                    <a:p>
                      <a:endParaRPr lang="cs-CZ"/>
                    </a:p>
                  </a:txBody>
                  <a:tcPr/>
                </a:tc>
                <a:tc>
                  <a:txBody>
                    <a:bodyPr/>
                    <a:lstStyle/>
                    <a:p>
                      <a:pPr algn="l" fontAlgn="b"/>
                      <a:r>
                        <a:rPr lang="cs-CZ" sz="1200" u="none" strike="noStrike" dirty="0">
                          <a:effectLst/>
                        </a:rPr>
                        <a:t> </a:t>
                      </a:r>
                      <a:endParaRPr lang="cs-CZ" sz="1200" b="0" i="0" u="none" strike="noStrike" dirty="0">
                        <a:solidFill>
                          <a:srgbClr val="000000"/>
                        </a:solidFill>
                        <a:effectLst/>
                        <a:latin typeface="Times New Roman" panose="02020603050405020304" pitchFamily="18" charset="0"/>
                      </a:endParaRPr>
                    </a:p>
                  </a:txBody>
                  <a:tcPr marL="6238" marR="6238" marT="6238" marB="0" anchor="b">
                    <a:solidFill>
                      <a:srgbClr val="000000"/>
                    </a:solidFill>
                  </a:tcPr>
                </a:tc>
                <a:tc vMerge="1">
                  <a:txBody>
                    <a:bodyPr/>
                    <a:lstStyle/>
                    <a:p>
                      <a:endParaRPr lang="cs-CZ"/>
                    </a:p>
                  </a:txBody>
                  <a:tcPr/>
                </a:tc>
                <a:extLst>
                  <a:ext uri="{0D108BD9-81ED-4DB2-BD59-A6C34878D82A}">
                    <a16:rowId xmlns:a16="http://schemas.microsoft.com/office/drawing/2014/main" val="2652083566"/>
                  </a:ext>
                </a:extLst>
              </a:tr>
              <a:tr h="188263">
                <a:tc>
                  <a:txBody>
                    <a:bodyPr/>
                    <a:lstStyle/>
                    <a:p>
                      <a:pPr algn="l" fontAlgn="b"/>
                      <a:endParaRPr lang="cs-CZ" sz="1000" b="0" i="0" u="none" strike="noStrike" dirty="0">
                        <a:solidFill>
                          <a:srgbClr val="000000"/>
                        </a:solidFill>
                        <a:effectLst/>
                        <a:latin typeface="Times New Roman" panose="02020603050405020304" pitchFamily="18" charset="0"/>
                      </a:endParaRPr>
                    </a:p>
                  </a:txBody>
                  <a:tcPr marL="6238" marR="6238" marT="6238" marB="0" anchor="b"/>
                </a:tc>
                <a:tc vMerge="1">
                  <a:txBody>
                    <a:bodyPr/>
                    <a:lstStyle/>
                    <a:p>
                      <a:endParaRPr lang="cs-CZ"/>
                    </a:p>
                  </a:txBody>
                  <a:tcPr/>
                </a:tc>
                <a:tc>
                  <a:txBody>
                    <a:bodyPr/>
                    <a:lstStyle/>
                    <a:p>
                      <a:pPr algn="l" fontAlgn="b"/>
                      <a:r>
                        <a:rPr lang="cs-CZ" sz="1000" u="none" strike="noStrike" dirty="0">
                          <a:effectLst/>
                        </a:rPr>
                        <a:t> </a:t>
                      </a:r>
                      <a:endParaRPr lang="cs-CZ" sz="1000" b="0" i="0" u="none" strike="noStrike" dirty="0">
                        <a:solidFill>
                          <a:srgbClr val="000000"/>
                        </a:solidFill>
                        <a:effectLst/>
                        <a:latin typeface="Times New Roman" panose="02020603050405020304" pitchFamily="18" charset="0"/>
                      </a:endParaRPr>
                    </a:p>
                  </a:txBody>
                  <a:tcPr marL="6238" marR="6238" marT="6238" marB="0" anchor="b">
                    <a:solidFill>
                      <a:srgbClr val="000000"/>
                    </a:solidFill>
                  </a:tcPr>
                </a:tc>
                <a:tc vMerge="1">
                  <a:txBody>
                    <a:bodyPr/>
                    <a:lstStyle/>
                    <a:p>
                      <a:endParaRPr lang="cs-CZ"/>
                    </a:p>
                  </a:txBody>
                  <a:tcPr/>
                </a:tc>
                <a:extLst>
                  <a:ext uri="{0D108BD9-81ED-4DB2-BD59-A6C34878D82A}">
                    <a16:rowId xmlns:a16="http://schemas.microsoft.com/office/drawing/2014/main" val="1743300385"/>
                  </a:ext>
                </a:extLst>
              </a:tr>
              <a:tr h="60863">
                <a:tc>
                  <a:txBody>
                    <a:bodyPr/>
                    <a:lstStyle/>
                    <a:p>
                      <a:pPr algn="l" fontAlgn="b"/>
                      <a:endParaRPr lang="cs-CZ" sz="1000" b="0" i="0" u="none" strike="noStrike" dirty="0">
                        <a:solidFill>
                          <a:srgbClr val="000000"/>
                        </a:solidFill>
                        <a:effectLst/>
                        <a:latin typeface="Times New Roman" panose="02020603050405020304" pitchFamily="18" charset="0"/>
                      </a:endParaRPr>
                    </a:p>
                  </a:txBody>
                  <a:tcPr marL="6238" marR="6238" marT="6238" marB="0" anchor="b"/>
                </a:tc>
                <a:tc vMerge="1">
                  <a:txBody>
                    <a:bodyPr/>
                    <a:lstStyle/>
                    <a:p>
                      <a:endParaRPr lang="cs-CZ"/>
                    </a:p>
                  </a:txBody>
                  <a:tcPr/>
                </a:tc>
                <a:tc>
                  <a:txBody>
                    <a:bodyPr/>
                    <a:lstStyle/>
                    <a:p>
                      <a:pPr algn="l" fontAlgn="b"/>
                      <a:r>
                        <a:rPr lang="cs-CZ" sz="1000" u="none" strike="noStrike" dirty="0">
                          <a:effectLst/>
                        </a:rPr>
                        <a:t> </a:t>
                      </a:r>
                      <a:endParaRPr lang="cs-CZ" sz="1000" b="0" i="0" u="none" strike="noStrike" dirty="0">
                        <a:solidFill>
                          <a:srgbClr val="000000"/>
                        </a:solidFill>
                        <a:effectLst/>
                        <a:latin typeface="Times New Roman" panose="02020603050405020304" pitchFamily="18" charset="0"/>
                      </a:endParaRPr>
                    </a:p>
                  </a:txBody>
                  <a:tcPr marL="6238" marR="6238" marT="6238" marB="0" anchor="b">
                    <a:solidFill>
                      <a:srgbClr val="000000"/>
                    </a:solidFill>
                  </a:tcPr>
                </a:tc>
                <a:tc vMerge="1">
                  <a:txBody>
                    <a:bodyPr/>
                    <a:lstStyle/>
                    <a:p>
                      <a:endParaRPr lang="cs-CZ"/>
                    </a:p>
                  </a:txBody>
                  <a:tcPr/>
                </a:tc>
                <a:extLst>
                  <a:ext uri="{0D108BD9-81ED-4DB2-BD59-A6C34878D82A}">
                    <a16:rowId xmlns:a16="http://schemas.microsoft.com/office/drawing/2014/main" val="842397556"/>
                  </a:ext>
                </a:extLst>
              </a:tr>
            </a:tbl>
          </a:graphicData>
        </a:graphic>
      </p:graphicFrame>
    </p:spTree>
    <p:extLst>
      <p:ext uri="{BB962C8B-B14F-4D97-AF65-F5344CB8AC3E}">
        <p14:creationId xmlns:p14="http://schemas.microsoft.com/office/powerpoint/2010/main" val="2021130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205421"/>
            <a:ext cx="8280920" cy="3024336"/>
          </a:xfrm>
          <a:prstGeom prst="rect">
            <a:avLst/>
          </a:prstGeom>
        </p:spPr>
        <p:txBody>
          <a:bodyPr>
            <a:noAutofit/>
          </a:bodyPr>
          <a:lstStyle/>
          <a:p>
            <a:r>
              <a:rPr lang="cs-CZ" sz="1800" b="1" dirty="0"/>
              <a:t>„Best </a:t>
            </a:r>
            <a:r>
              <a:rPr lang="cs-CZ" sz="1800" b="1" dirty="0" err="1"/>
              <a:t>practices</a:t>
            </a:r>
            <a:r>
              <a:rPr lang="cs-CZ" sz="1800" b="1" dirty="0"/>
              <a:t> are past </a:t>
            </a:r>
            <a:r>
              <a:rPr lang="cs-CZ" sz="1800" b="1" dirty="0" err="1"/>
              <a:t>practices</a:t>
            </a:r>
            <a:r>
              <a:rPr lang="cs-CZ" sz="1800" b="1" dirty="0"/>
              <a:t>“</a:t>
            </a:r>
          </a:p>
          <a:p>
            <a:r>
              <a:rPr lang="cs-CZ" sz="1800" dirty="0"/>
              <a:t>Svět je moc komplikovaný, aby mohl být destilován na seskupení konkrétních postupů a návodů</a:t>
            </a:r>
          </a:p>
          <a:p>
            <a:r>
              <a:rPr lang="cs-CZ" sz="1800" dirty="0"/>
              <a:t>Nelze kopírovat lze se pouze inspirovat</a:t>
            </a:r>
          </a:p>
          <a:p>
            <a:r>
              <a:rPr lang="cs-CZ" sz="1800" dirty="0"/>
              <a:t>Příklad s implementací </a:t>
            </a:r>
            <a:r>
              <a:rPr lang="cs-CZ" sz="1800" dirty="0" err="1"/>
              <a:t>best</a:t>
            </a:r>
            <a:r>
              <a:rPr lang="cs-CZ" sz="1800" dirty="0"/>
              <a:t> </a:t>
            </a:r>
            <a:r>
              <a:rPr lang="cs-CZ" sz="1800" dirty="0" err="1"/>
              <a:t>practice</a:t>
            </a:r>
            <a:r>
              <a:rPr lang="cs-CZ" sz="1800" dirty="0"/>
              <a:t> do různých firemních kultur</a:t>
            </a:r>
          </a:p>
          <a:p>
            <a:r>
              <a:rPr lang="cs-CZ" sz="1800" dirty="0"/>
              <a:t>Problém se všeobecně přijatými standardy (tržními)</a:t>
            </a:r>
          </a:p>
          <a:p>
            <a:r>
              <a:rPr lang="cs-CZ" sz="1800" dirty="0" err="1"/>
              <a:t>Root</a:t>
            </a:r>
            <a:r>
              <a:rPr lang="cs-CZ" sz="1800" dirty="0"/>
              <a:t>-cause </a:t>
            </a:r>
            <a:r>
              <a:rPr lang="cs-CZ" sz="1800" dirty="0" err="1"/>
              <a:t>analysis</a:t>
            </a:r>
            <a:r>
              <a:rPr lang="cs-CZ" sz="1800" dirty="0"/>
              <a:t> – analýza příčiny a následku – rozložení problému na menší</a:t>
            </a:r>
          </a:p>
          <a:p>
            <a:endParaRPr lang="cs-CZ" sz="1800" b="1" dirty="0"/>
          </a:p>
          <a:p>
            <a:endParaRPr lang="cs-CZ" sz="1100" dirty="0">
              <a:solidFill>
                <a:srgbClr val="307871"/>
              </a:solidFill>
            </a:endParaRPr>
          </a:p>
        </p:txBody>
      </p:sp>
      <p:sp>
        <p:nvSpPr>
          <p:cNvPr id="6" name="Nadpis 5"/>
          <p:cNvSpPr>
            <a:spLocks noGrp="1"/>
          </p:cNvSpPr>
          <p:nvPr>
            <p:ph type="title"/>
          </p:nvPr>
        </p:nvSpPr>
        <p:spPr>
          <a:xfrm>
            <a:off x="179512" y="195486"/>
            <a:ext cx="6120680" cy="507703"/>
          </a:xfrm>
        </p:spPr>
        <p:txBody>
          <a:bodyPr/>
          <a:lstStyle/>
          <a:p>
            <a:r>
              <a:rPr lang="cs-CZ" dirty="0"/>
              <a:t>Problém </a:t>
            </a:r>
            <a:r>
              <a:rPr lang="cs-CZ" dirty="0" err="1"/>
              <a:t>best</a:t>
            </a:r>
            <a:r>
              <a:rPr lang="cs-CZ" dirty="0"/>
              <a:t> </a:t>
            </a:r>
            <a:r>
              <a:rPr lang="cs-CZ" dirty="0" err="1"/>
              <a:t>practice</a:t>
            </a:r>
            <a:r>
              <a:rPr lang="cs-CZ" dirty="0"/>
              <a:t> – příkladů dobré praxe</a:t>
            </a:r>
          </a:p>
        </p:txBody>
      </p:sp>
    </p:spTree>
    <p:extLst>
      <p:ext uri="{BB962C8B-B14F-4D97-AF65-F5344CB8AC3E}">
        <p14:creationId xmlns:p14="http://schemas.microsoft.com/office/powerpoint/2010/main" val="1319686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205421"/>
            <a:ext cx="8280920" cy="3024336"/>
          </a:xfrm>
          <a:prstGeom prst="rect">
            <a:avLst/>
          </a:prstGeom>
        </p:spPr>
        <p:txBody>
          <a:bodyPr>
            <a:noAutofit/>
          </a:bodyPr>
          <a:lstStyle/>
          <a:p>
            <a:r>
              <a:rPr lang="cs-CZ" sz="1800" b="1" dirty="0"/>
              <a:t>Outsourcing inovačních aktivit</a:t>
            </a:r>
          </a:p>
          <a:p>
            <a:endParaRPr lang="cs-CZ" sz="1800" b="1" dirty="0">
              <a:solidFill>
                <a:srgbClr val="307871"/>
              </a:solidFill>
            </a:endParaRPr>
          </a:p>
          <a:p>
            <a:r>
              <a:rPr lang="cs-CZ" sz="1800" b="1" dirty="0" err="1">
                <a:solidFill>
                  <a:srgbClr val="307871"/>
                </a:solidFill>
              </a:rPr>
              <a:t>Crowdsourcing</a:t>
            </a:r>
            <a:r>
              <a:rPr lang="cs-CZ" sz="1800" b="1" dirty="0">
                <a:solidFill>
                  <a:srgbClr val="307871"/>
                </a:solidFill>
              </a:rPr>
              <a:t> </a:t>
            </a:r>
            <a:endParaRPr lang="cs-CZ" sz="1100" b="1" dirty="0">
              <a:solidFill>
                <a:srgbClr val="307871"/>
              </a:solidFill>
            </a:endParaRPr>
          </a:p>
          <a:p>
            <a:endParaRPr lang="cs-CZ" sz="1100" b="1" dirty="0">
              <a:solidFill>
                <a:srgbClr val="307871"/>
              </a:solidFill>
            </a:endParaRPr>
          </a:p>
          <a:p>
            <a:r>
              <a:rPr lang="cs-CZ" sz="1800" b="1" dirty="0">
                <a:solidFill>
                  <a:srgbClr val="307871"/>
                </a:solidFill>
              </a:rPr>
              <a:t>Fondy rizikového kapitálu a tvorba podnikatelských inkubátorů a akcelerátorů</a:t>
            </a:r>
          </a:p>
          <a:p>
            <a:endParaRPr lang="cs-CZ" sz="1800" b="1" dirty="0">
              <a:solidFill>
                <a:srgbClr val="307871"/>
              </a:solidFill>
            </a:endParaRPr>
          </a:p>
          <a:p>
            <a:r>
              <a:rPr lang="cs-CZ" sz="1800" b="1" dirty="0">
                <a:solidFill>
                  <a:srgbClr val="307871"/>
                </a:solidFill>
              </a:rPr>
              <a:t>Spin-</a:t>
            </a:r>
            <a:r>
              <a:rPr lang="cs-CZ" sz="1800" b="1" dirty="0" err="1">
                <a:solidFill>
                  <a:srgbClr val="307871"/>
                </a:solidFill>
              </a:rPr>
              <a:t>off</a:t>
            </a:r>
            <a:r>
              <a:rPr lang="cs-CZ" sz="1800" b="1" dirty="0">
                <a:solidFill>
                  <a:srgbClr val="307871"/>
                </a:solidFill>
              </a:rPr>
              <a:t> /spin-</a:t>
            </a:r>
            <a:r>
              <a:rPr lang="cs-CZ" sz="1800" b="1" dirty="0" err="1">
                <a:solidFill>
                  <a:srgbClr val="307871"/>
                </a:solidFill>
              </a:rPr>
              <a:t>out</a:t>
            </a:r>
            <a:endParaRPr lang="cs-CZ" sz="1800" b="1" dirty="0">
              <a:solidFill>
                <a:srgbClr val="307871"/>
              </a:solidFill>
            </a:endParaRPr>
          </a:p>
          <a:p>
            <a:endParaRPr lang="cs-CZ" sz="1800" b="1" dirty="0">
              <a:solidFill>
                <a:srgbClr val="307871"/>
              </a:solidFill>
            </a:endParaRPr>
          </a:p>
          <a:p>
            <a:endParaRPr lang="cs-CZ" sz="1800" b="1" dirty="0">
              <a:solidFill>
                <a:srgbClr val="307871"/>
              </a:solidFill>
            </a:endParaRPr>
          </a:p>
        </p:txBody>
      </p:sp>
      <p:sp>
        <p:nvSpPr>
          <p:cNvPr id="6" name="Nadpis 5"/>
          <p:cNvSpPr>
            <a:spLocks noGrp="1"/>
          </p:cNvSpPr>
          <p:nvPr>
            <p:ph type="title"/>
          </p:nvPr>
        </p:nvSpPr>
        <p:spPr>
          <a:xfrm>
            <a:off x="179512" y="195486"/>
            <a:ext cx="4536504" cy="507703"/>
          </a:xfrm>
        </p:spPr>
        <p:txBody>
          <a:bodyPr/>
          <a:lstStyle/>
          <a:p>
            <a:r>
              <a:rPr lang="cs-CZ" dirty="0"/>
              <a:t>Typy inovačních strategií</a:t>
            </a:r>
          </a:p>
        </p:txBody>
      </p:sp>
    </p:spTree>
    <p:extLst>
      <p:ext uri="{BB962C8B-B14F-4D97-AF65-F5344CB8AC3E}">
        <p14:creationId xmlns:p14="http://schemas.microsoft.com/office/powerpoint/2010/main" val="1167345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205421"/>
            <a:ext cx="8280920" cy="3024336"/>
          </a:xfrm>
          <a:prstGeom prst="rect">
            <a:avLst/>
          </a:prstGeom>
        </p:spPr>
        <p:txBody>
          <a:bodyPr>
            <a:noAutofit/>
          </a:bodyPr>
          <a:lstStyle/>
          <a:p>
            <a:r>
              <a:rPr lang="cs-CZ" sz="1800" dirty="0"/>
              <a:t>Popularita roste kvůli neschopnosti velkých firem zařadit inovativní aktivity do své infrastruktury</a:t>
            </a:r>
          </a:p>
          <a:p>
            <a:endParaRPr lang="cs-CZ" sz="1800" dirty="0"/>
          </a:p>
          <a:p>
            <a:r>
              <a:rPr lang="cs-CZ" sz="1800" dirty="0"/>
              <a:t>Spočívá ve vstupu externí firmy, která přináší know-how řízení inovací. Naopak firma přijímající tyto aktivity vkládá know-how z tržního prostředí, kapacity a možnosti podniku</a:t>
            </a:r>
          </a:p>
          <a:p>
            <a:endParaRPr lang="cs-CZ" sz="1800" dirty="0"/>
          </a:p>
          <a:p>
            <a:r>
              <a:rPr lang="cs-CZ" sz="1800" dirty="0"/>
              <a:t>Příklady – </a:t>
            </a:r>
            <a:r>
              <a:rPr lang="cs-CZ" sz="1800" dirty="0" err="1"/>
              <a:t>Creative</a:t>
            </a:r>
            <a:r>
              <a:rPr lang="cs-CZ" sz="1800" dirty="0"/>
              <a:t> </a:t>
            </a:r>
            <a:r>
              <a:rPr lang="cs-CZ" sz="1800" dirty="0" err="1"/>
              <a:t>docks</a:t>
            </a:r>
            <a:r>
              <a:rPr lang="cs-CZ" sz="1800" dirty="0"/>
              <a:t> – </a:t>
            </a:r>
            <a:r>
              <a:rPr lang="cs-CZ" sz="1800" dirty="0" err="1"/>
              <a:t>Zonky</a:t>
            </a:r>
            <a:r>
              <a:rPr lang="cs-CZ" sz="1800" dirty="0"/>
              <a:t>, Direct </a:t>
            </a:r>
            <a:r>
              <a:rPr lang="cs-CZ" sz="1800" dirty="0" err="1"/>
              <a:t>People</a:t>
            </a:r>
            <a:endParaRPr lang="cs-CZ" sz="1800" dirty="0"/>
          </a:p>
          <a:p>
            <a:endParaRPr lang="cs-CZ" sz="1800" b="1" dirty="0">
              <a:solidFill>
                <a:srgbClr val="307871"/>
              </a:solidFill>
            </a:endParaRPr>
          </a:p>
          <a:p>
            <a:endParaRPr lang="cs-CZ" sz="1800" b="1" dirty="0">
              <a:solidFill>
                <a:srgbClr val="307871"/>
              </a:solidFill>
            </a:endParaRPr>
          </a:p>
          <a:p>
            <a:endParaRPr lang="cs-CZ" sz="1800" b="1" dirty="0">
              <a:solidFill>
                <a:srgbClr val="307871"/>
              </a:solidFill>
            </a:endParaRPr>
          </a:p>
        </p:txBody>
      </p:sp>
      <p:sp>
        <p:nvSpPr>
          <p:cNvPr id="6" name="Nadpis 5"/>
          <p:cNvSpPr>
            <a:spLocks noGrp="1"/>
          </p:cNvSpPr>
          <p:nvPr>
            <p:ph type="title"/>
          </p:nvPr>
        </p:nvSpPr>
        <p:spPr>
          <a:xfrm>
            <a:off x="179512" y="195486"/>
            <a:ext cx="4536504" cy="507703"/>
          </a:xfrm>
        </p:spPr>
        <p:txBody>
          <a:bodyPr/>
          <a:lstStyle/>
          <a:p>
            <a:r>
              <a:rPr lang="cs-CZ" dirty="0"/>
              <a:t>Outsourcing inovačních aktivit</a:t>
            </a:r>
          </a:p>
        </p:txBody>
      </p:sp>
    </p:spTree>
    <p:extLst>
      <p:ext uri="{BB962C8B-B14F-4D97-AF65-F5344CB8AC3E}">
        <p14:creationId xmlns:p14="http://schemas.microsoft.com/office/powerpoint/2010/main" val="3951692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44656" y="843558"/>
            <a:ext cx="8280920" cy="3024336"/>
          </a:xfrm>
          <a:prstGeom prst="rect">
            <a:avLst/>
          </a:prstGeom>
        </p:spPr>
        <p:txBody>
          <a:bodyPr>
            <a:noAutofit/>
          </a:bodyPr>
          <a:lstStyle/>
          <a:p>
            <a:pPr>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Výrobkové inovace jsou </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účelové změny výrobku, nebo </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zlepšení stávajícího výrobku, nebo </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vytvoření nových výrobků (řízení jakosti).</a:t>
            </a: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a:p>
            <a:pPr>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Výrobní (procesní) inovace znamená </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snížení pracnosti změnou technologie, </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přizpůsobení se výrobě nového výrobku,</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zlepšení pracovního a přírodního prostředí aj. (logistika)</a:t>
            </a: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a:p>
            <a:pPr>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Marketingové inovace představují </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nové formy a metody průzkumu trhu a uplatnění výrobku na trhu prostřednictvím nových a netradičních způsobů (interaktivní marketing).</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nové formy rozvoje komunikace se zákazníky</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nové formy všech prvků marketingového mixu</a:t>
            </a:r>
          </a:p>
        </p:txBody>
      </p:sp>
      <p:sp>
        <p:nvSpPr>
          <p:cNvPr id="10" name="Nadpis 5"/>
          <p:cNvSpPr>
            <a:spLocks noGrp="1"/>
          </p:cNvSpPr>
          <p:nvPr>
            <p:ph type="title"/>
          </p:nvPr>
        </p:nvSpPr>
        <p:spPr/>
        <p:txBody>
          <a:bodyPr/>
          <a:lstStyle/>
          <a:p>
            <a:r>
              <a:rPr lang="cs-CZ" dirty="0"/>
              <a:t>Inovace, druhy inovací</a:t>
            </a:r>
          </a:p>
        </p:txBody>
      </p:sp>
    </p:spTree>
    <p:extLst>
      <p:ext uri="{BB962C8B-B14F-4D97-AF65-F5344CB8AC3E}">
        <p14:creationId xmlns:p14="http://schemas.microsoft.com/office/powerpoint/2010/main" val="3109313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5">
            <a:extLst>
              <a:ext uri="{FF2B5EF4-FFF2-40B4-BE49-F238E27FC236}">
                <a16:creationId xmlns:a16="http://schemas.microsoft.com/office/drawing/2014/main" id="{561EB764-B382-4DFC-A4EE-825E483D2981}"/>
              </a:ext>
            </a:extLst>
          </p:cNvPr>
          <p:cNvSpPr>
            <a:spLocks noGrp="1"/>
          </p:cNvSpPr>
          <p:nvPr>
            <p:ph type="title"/>
          </p:nvPr>
        </p:nvSpPr>
        <p:spPr>
          <a:xfrm>
            <a:off x="179512" y="195487"/>
            <a:ext cx="6552728" cy="507703"/>
          </a:xfrm>
        </p:spPr>
        <p:txBody>
          <a:bodyPr/>
          <a:lstStyle/>
          <a:p>
            <a:r>
              <a:rPr lang="cs-CZ" dirty="0">
                <a:solidFill>
                  <a:srgbClr val="307871"/>
                </a:solidFill>
                <a:latin typeface="Times New Roman" panose="02020603050405020304" pitchFamily="18" charset="0"/>
                <a:cs typeface="Times New Roman" panose="02020603050405020304" pitchFamily="18" charset="0"/>
              </a:rPr>
              <a:t>Zastaralé trhy – vznik Fintech</a:t>
            </a:r>
          </a:p>
        </p:txBody>
      </p:sp>
      <p:sp>
        <p:nvSpPr>
          <p:cNvPr id="4" name="Obdélník 3">
            <a:extLst>
              <a:ext uri="{FF2B5EF4-FFF2-40B4-BE49-F238E27FC236}">
                <a16:creationId xmlns:a16="http://schemas.microsoft.com/office/drawing/2014/main" id="{10E7AAEE-9049-43EA-BFD3-10876FAA15C8}"/>
              </a:ext>
            </a:extLst>
          </p:cNvPr>
          <p:cNvSpPr/>
          <p:nvPr/>
        </p:nvSpPr>
        <p:spPr>
          <a:xfrm>
            <a:off x="715296" y="1113503"/>
            <a:ext cx="2971801" cy="398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5" name="Obdélník 4">
            <a:extLst>
              <a:ext uri="{FF2B5EF4-FFF2-40B4-BE49-F238E27FC236}">
                <a16:creationId xmlns:a16="http://schemas.microsoft.com/office/drawing/2014/main" id="{9DA35679-69F8-47C4-A5A2-7262D840C5A3}"/>
              </a:ext>
            </a:extLst>
          </p:cNvPr>
          <p:cNvSpPr/>
          <p:nvPr/>
        </p:nvSpPr>
        <p:spPr>
          <a:xfrm>
            <a:off x="1371601" y="1209368"/>
            <a:ext cx="2499851" cy="5077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pic>
        <p:nvPicPr>
          <p:cNvPr id="1026" name="Picture 2" descr="Image result for zonky">
            <a:extLst>
              <a:ext uri="{FF2B5EF4-FFF2-40B4-BE49-F238E27FC236}">
                <a16:creationId xmlns:a16="http://schemas.microsoft.com/office/drawing/2014/main" id="{2B3C8317-2CE6-4E97-AB02-9A18D8D83B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247" y="1170709"/>
            <a:ext cx="2914166" cy="28020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reative docks">
            <a:extLst>
              <a:ext uri="{FF2B5EF4-FFF2-40B4-BE49-F238E27FC236}">
                <a16:creationId xmlns:a16="http://schemas.microsoft.com/office/drawing/2014/main" id="{2DC5D22B-F0CD-4A2D-94E6-F36754DD4A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806" y="1222959"/>
            <a:ext cx="2620099" cy="262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780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205421"/>
            <a:ext cx="8280920" cy="3024336"/>
          </a:xfrm>
          <a:prstGeom prst="rect">
            <a:avLst/>
          </a:prstGeom>
        </p:spPr>
        <p:txBody>
          <a:bodyPr>
            <a:noAutofit/>
          </a:bodyPr>
          <a:lstStyle/>
          <a:p>
            <a:r>
              <a:rPr lang="cs-CZ" sz="1800" dirty="0"/>
              <a:t>Obdoba konceptu otevřené inovace</a:t>
            </a:r>
          </a:p>
          <a:p>
            <a:endParaRPr lang="cs-CZ" sz="1800" dirty="0"/>
          </a:p>
          <a:p>
            <a:r>
              <a:rPr lang="cs-CZ" sz="1800" dirty="0"/>
              <a:t>Způsob na zapojení zákazníků případně dalších zájmových skupin do inovačního procesu, obvykle ve formě veřejné výzvy</a:t>
            </a:r>
          </a:p>
          <a:p>
            <a:endParaRPr lang="cs-CZ" sz="1800" dirty="0"/>
          </a:p>
          <a:p>
            <a:r>
              <a:rPr lang="cs-CZ" sz="1800" dirty="0"/>
              <a:t>Příklady – LEGO – </a:t>
            </a:r>
            <a:r>
              <a:rPr lang="cs-CZ" sz="1800" dirty="0" err="1"/>
              <a:t>Idea´s</a:t>
            </a:r>
            <a:r>
              <a:rPr lang="cs-CZ" sz="1800" dirty="0"/>
              <a:t> Hub</a:t>
            </a:r>
          </a:p>
          <a:p>
            <a:endParaRPr lang="cs-CZ" sz="1800" b="1" dirty="0">
              <a:solidFill>
                <a:srgbClr val="307871"/>
              </a:solidFill>
            </a:endParaRPr>
          </a:p>
          <a:p>
            <a:endParaRPr lang="cs-CZ" sz="1800" b="1" dirty="0">
              <a:solidFill>
                <a:srgbClr val="307871"/>
              </a:solidFill>
            </a:endParaRPr>
          </a:p>
          <a:p>
            <a:endParaRPr lang="cs-CZ" sz="1800" b="1" dirty="0">
              <a:solidFill>
                <a:srgbClr val="307871"/>
              </a:solidFill>
            </a:endParaRPr>
          </a:p>
        </p:txBody>
      </p:sp>
      <p:sp>
        <p:nvSpPr>
          <p:cNvPr id="6" name="Nadpis 5"/>
          <p:cNvSpPr>
            <a:spLocks noGrp="1"/>
          </p:cNvSpPr>
          <p:nvPr>
            <p:ph type="title"/>
          </p:nvPr>
        </p:nvSpPr>
        <p:spPr>
          <a:xfrm>
            <a:off x="179512" y="195486"/>
            <a:ext cx="4536504" cy="507703"/>
          </a:xfrm>
        </p:spPr>
        <p:txBody>
          <a:bodyPr/>
          <a:lstStyle/>
          <a:p>
            <a:r>
              <a:rPr lang="cs-CZ" dirty="0" err="1"/>
              <a:t>Crowdsourcing</a:t>
            </a:r>
            <a:endParaRPr lang="cs-CZ" dirty="0"/>
          </a:p>
        </p:txBody>
      </p:sp>
    </p:spTree>
    <p:extLst>
      <p:ext uri="{BB962C8B-B14F-4D97-AF65-F5344CB8AC3E}">
        <p14:creationId xmlns:p14="http://schemas.microsoft.com/office/powerpoint/2010/main" val="1480048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843558"/>
            <a:ext cx="8280920" cy="3024336"/>
          </a:xfrm>
          <a:prstGeom prst="rect">
            <a:avLst/>
          </a:prstGeom>
        </p:spPr>
        <p:txBody>
          <a:bodyPr>
            <a:noAutofit/>
          </a:bodyPr>
          <a:lstStyle/>
          <a:p>
            <a:r>
              <a:rPr lang="cs-CZ" sz="1800" dirty="0"/>
              <a:t>Podniky otevírají vlastní fondy, které jsou určeny na investice do start-upů, které rozvíjejí podnikání ve stejném oboru</a:t>
            </a:r>
          </a:p>
          <a:p>
            <a:endParaRPr lang="cs-CZ" sz="1800" dirty="0"/>
          </a:p>
          <a:p>
            <a:r>
              <a:rPr lang="cs-CZ" sz="1800" dirty="0"/>
              <a:t>S těmito fondy bývají častokrát spojovány podnikatelské inkubátory a akcelerátory</a:t>
            </a:r>
          </a:p>
          <a:p>
            <a:endParaRPr lang="cs-CZ" sz="1800" dirty="0"/>
          </a:p>
          <a:p>
            <a:r>
              <a:rPr lang="cs-CZ" sz="1800" dirty="0"/>
              <a:t>Podnikatelské inkubátory slouží pro firmy v ranné fázi své podnikatelské cesty, aby je podpořili z pohledu know-how i z pohledu poskytnutí zázemí</a:t>
            </a:r>
          </a:p>
          <a:p>
            <a:endParaRPr lang="cs-CZ" sz="1800" dirty="0"/>
          </a:p>
          <a:p>
            <a:r>
              <a:rPr lang="cs-CZ" sz="1800" dirty="0"/>
              <a:t>Podnikatelské akcelerátory jsou řízené programy, v rámci kterých začínající podniky intenzivně pracují na rozvoji svého podnikání pod dohledem mentorů</a:t>
            </a:r>
          </a:p>
          <a:p>
            <a:endParaRPr lang="cs-CZ" sz="1800" dirty="0"/>
          </a:p>
          <a:p>
            <a:r>
              <a:rPr lang="cs-CZ" sz="1800" dirty="0"/>
              <a:t>Příklady – Adidas - </a:t>
            </a:r>
            <a:r>
              <a:rPr lang="cs-CZ" sz="1800" dirty="0" err="1"/>
              <a:t>leAD</a:t>
            </a:r>
            <a:r>
              <a:rPr lang="cs-CZ" sz="1800" dirty="0"/>
              <a:t> </a:t>
            </a:r>
            <a:r>
              <a:rPr lang="cs-CZ" sz="1800" dirty="0" err="1"/>
              <a:t>Sports</a:t>
            </a:r>
            <a:r>
              <a:rPr lang="cs-CZ" sz="1800" dirty="0"/>
              <a:t> </a:t>
            </a:r>
            <a:r>
              <a:rPr lang="cs-CZ" sz="1800" dirty="0" err="1"/>
              <a:t>Accelerator</a:t>
            </a:r>
            <a:endParaRPr lang="cs-CZ" sz="1800" dirty="0"/>
          </a:p>
          <a:p>
            <a:endParaRPr lang="cs-CZ" sz="1800" b="1" dirty="0">
              <a:solidFill>
                <a:srgbClr val="307871"/>
              </a:solidFill>
            </a:endParaRPr>
          </a:p>
          <a:p>
            <a:endParaRPr lang="cs-CZ" sz="1800" b="1" dirty="0">
              <a:solidFill>
                <a:srgbClr val="307871"/>
              </a:solidFill>
            </a:endParaRPr>
          </a:p>
          <a:p>
            <a:endParaRPr lang="cs-CZ" sz="1800" b="1" dirty="0">
              <a:solidFill>
                <a:srgbClr val="307871"/>
              </a:solidFill>
            </a:endParaRPr>
          </a:p>
        </p:txBody>
      </p:sp>
      <p:sp>
        <p:nvSpPr>
          <p:cNvPr id="6" name="Nadpis 5"/>
          <p:cNvSpPr>
            <a:spLocks noGrp="1"/>
          </p:cNvSpPr>
          <p:nvPr>
            <p:ph type="title"/>
          </p:nvPr>
        </p:nvSpPr>
        <p:spPr>
          <a:xfrm>
            <a:off x="179512" y="195486"/>
            <a:ext cx="6984776" cy="507703"/>
          </a:xfrm>
        </p:spPr>
        <p:txBody>
          <a:bodyPr/>
          <a:lstStyle/>
          <a:p>
            <a:r>
              <a:rPr lang="cs-CZ" dirty="0"/>
              <a:t>Fondy rizikového kapitálu, inkubátory a akcelerátory</a:t>
            </a:r>
          </a:p>
        </p:txBody>
      </p:sp>
    </p:spTree>
    <p:extLst>
      <p:ext uri="{BB962C8B-B14F-4D97-AF65-F5344CB8AC3E}">
        <p14:creationId xmlns:p14="http://schemas.microsoft.com/office/powerpoint/2010/main" val="336527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A4872F-89B4-48BC-AE8F-A1893627A818}"/>
              </a:ext>
            </a:extLst>
          </p:cNvPr>
          <p:cNvSpPr>
            <a:spLocks noGrp="1"/>
          </p:cNvSpPr>
          <p:nvPr>
            <p:ph type="title"/>
          </p:nvPr>
        </p:nvSpPr>
        <p:spPr/>
        <p:txBody>
          <a:bodyPr/>
          <a:lstStyle/>
          <a:p>
            <a:endParaRPr lang="cs-CZ" dirty="0"/>
          </a:p>
        </p:txBody>
      </p:sp>
      <p:pic>
        <p:nvPicPr>
          <p:cNvPr id="1026" name="Picture 2" descr="Y Soft zvětšuje výrobu vlastního hardware, přesouvá se s novou linkou do  větších prostor | Objevit.cz">
            <a:extLst>
              <a:ext uri="{FF2B5EF4-FFF2-40B4-BE49-F238E27FC236}">
                <a16:creationId xmlns:a16="http://schemas.microsoft.com/office/drawing/2014/main" id="{F5B8222C-B13F-40B5-A764-AB1680BDAA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88405"/>
            <a:ext cx="5300067" cy="176668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Y Soft Ventures (@YSoftVentures) | Twitter">
            <a:extLst>
              <a:ext uri="{FF2B5EF4-FFF2-40B4-BE49-F238E27FC236}">
                <a16:creationId xmlns:a16="http://schemas.microsoft.com/office/drawing/2014/main" id="{53D88F12-E1A4-4BC1-AECE-3A100E25CA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1428749"/>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045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843558"/>
            <a:ext cx="8280920" cy="3024336"/>
          </a:xfrm>
          <a:prstGeom prst="rect">
            <a:avLst/>
          </a:prstGeom>
        </p:spPr>
        <p:txBody>
          <a:bodyPr>
            <a:noAutofit/>
          </a:bodyPr>
          <a:lstStyle/>
          <a:p>
            <a:r>
              <a:rPr lang="cs-CZ" sz="1800" dirty="0"/>
              <a:t>Tvorba interních startupů a inovačních projektů, které mohou vyvrcholit v osamostatnění</a:t>
            </a:r>
          </a:p>
          <a:p>
            <a:endParaRPr lang="cs-CZ" sz="1800" dirty="0"/>
          </a:p>
          <a:p>
            <a:r>
              <a:rPr lang="cs-CZ" sz="1800" dirty="0"/>
              <a:t>Spin-</a:t>
            </a:r>
            <a:r>
              <a:rPr lang="cs-CZ" sz="1800" dirty="0" err="1"/>
              <a:t>out</a:t>
            </a:r>
            <a:r>
              <a:rPr lang="cs-CZ" sz="1800" dirty="0"/>
              <a:t> je typ firemního přeskupení, při kterém se část podniku odpojí a vzniká nový podnik. Nový podnik přejímá část aktiv i pasiv původní společnosti</a:t>
            </a:r>
          </a:p>
          <a:p>
            <a:endParaRPr lang="cs-CZ" sz="1800" dirty="0"/>
          </a:p>
          <a:p>
            <a:r>
              <a:rPr lang="cs-CZ" sz="1800" dirty="0"/>
              <a:t>Často bývá využíván při spolupráci firem s univerzitami, kdy odštěpením vzniká nový podnik, do kterého </a:t>
            </a:r>
            <a:r>
              <a:rPr lang="cs-CZ" sz="1800" dirty="0" err="1"/>
              <a:t>příspívají</a:t>
            </a:r>
            <a:r>
              <a:rPr lang="cs-CZ" sz="1800" dirty="0"/>
              <a:t> oba aktéři určitým podílem (univerzita většinou duševní práva a nehmotný majetek, firma zpravidla finanční možnosti a zavedenou infrastrukturu)</a:t>
            </a:r>
          </a:p>
          <a:p>
            <a:endParaRPr lang="cs-CZ" sz="1800" dirty="0"/>
          </a:p>
          <a:p>
            <a:r>
              <a:rPr lang="cs-CZ" sz="1800" dirty="0"/>
              <a:t>Příklad – JIC Brno - </a:t>
            </a:r>
            <a:r>
              <a:rPr lang="cs-CZ" sz="1800" dirty="0" err="1"/>
              <a:t>Enantis</a:t>
            </a:r>
            <a:endParaRPr lang="cs-CZ" sz="1800" dirty="0"/>
          </a:p>
          <a:p>
            <a:endParaRPr lang="cs-CZ" sz="1800" dirty="0"/>
          </a:p>
          <a:p>
            <a:endParaRPr lang="cs-CZ" sz="1800" b="1" dirty="0">
              <a:solidFill>
                <a:srgbClr val="307871"/>
              </a:solidFill>
            </a:endParaRPr>
          </a:p>
          <a:p>
            <a:endParaRPr lang="cs-CZ" sz="1800" b="1" dirty="0">
              <a:solidFill>
                <a:srgbClr val="307871"/>
              </a:solidFill>
            </a:endParaRPr>
          </a:p>
          <a:p>
            <a:endParaRPr lang="cs-CZ" sz="1800" b="1" dirty="0">
              <a:solidFill>
                <a:srgbClr val="307871"/>
              </a:solidFill>
            </a:endParaRPr>
          </a:p>
        </p:txBody>
      </p:sp>
      <p:sp>
        <p:nvSpPr>
          <p:cNvPr id="6" name="Nadpis 5"/>
          <p:cNvSpPr>
            <a:spLocks noGrp="1"/>
          </p:cNvSpPr>
          <p:nvPr>
            <p:ph type="title"/>
          </p:nvPr>
        </p:nvSpPr>
        <p:spPr>
          <a:xfrm>
            <a:off x="179512" y="195486"/>
            <a:ext cx="6984776" cy="507703"/>
          </a:xfrm>
        </p:spPr>
        <p:txBody>
          <a:bodyPr/>
          <a:lstStyle/>
          <a:p>
            <a:r>
              <a:rPr lang="cs-CZ" dirty="0"/>
              <a:t>Spin-</a:t>
            </a:r>
            <a:r>
              <a:rPr lang="cs-CZ" dirty="0" err="1"/>
              <a:t>off</a:t>
            </a:r>
            <a:r>
              <a:rPr lang="cs-CZ" dirty="0"/>
              <a:t>/Spin-</a:t>
            </a:r>
            <a:r>
              <a:rPr lang="cs-CZ" dirty="0" err="1"/>
              <a:t>out</a:t>
            </a:r>
            <a:endParaRPr lang="cs-CZ" dirty="0"/>
          </a:p>
        </p:txBody>
      </p:sp>
    </p:spTree>
    <p:extLst>
      <p:ext uri="{BB962C8B-B14F-4D97-AF65-F5344CB8AC3E}">
        <p14:creationId xmlns:p14="http://schemas.microsoft.com/office/powerpoint/2010/main" val="261673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5"/>
          <p:cNvSpPr>
            <a:spLocks noGrp="1"/>
          </p:cNvSpPr>
          <p:nvPr>
            <p:ph type="title"/>
          </p:nvPr>
        </p:nvSpPr>
        <p:spPr/>
        <p:txBody>
          <a:bodyPr/>
          <a:lstStyle/>
          <a:p>
            <a:r>
              <a:rPr lang="cs-CZ" dirty="0"/>
              <a:t>„</a:t>
            </a:r>
            <a:r>
              <a:rPr lang="cs-CZ" dirty="0" err="1"/>
              <a:t>Crossing</a:t>
            </a:r>
            <a:r>
              <a:rPr lang="cs-CZ" dirty="0"/>
              <a:t> </a:t>
            </a:r>
            <a:r>
              <a:rPr lang="cs-CZ" dirty="0" err="1"/>
              <a:t>the</a:t>
            </a:r>
            <a:r>
              <a:rPr lang="cs-CZ" dirty="0"/>
              <a:t> </a:t>
            </a:r>
            <a:r>
              <a:rPr lang="cs-CZ" dirty="0" err="1"/>
              <a:t>Chasm</a:t>
            </a:r>
            <a:r>
              <a:rPr lang="cs-CZ" dirty="0"/>
              <a:t>“</a:t>
            </a:r>
          </a:p>
        </p:txBody>
      </p:sp>
      <p:sp>
        <p:nvSpPr>
          <p:cNvPr id="4" name="Zástupný symbol pro obsah 2">
            <a:extLst>
              <a:ext uri="{FF2B5EF4-FFF2-40B4-BE49-F238E27FC236}">
                <a16:creationId xmlns:a16="http://schemas.microsoft.com/office/drawing/2014/main" id="{7FFC3F96-DADA-4F7D-B0AD-5A78F728D085}"/>
              </a:ext>
            </a:extLst>
          </p:cNvPr>
          <p:cNvSpPr txBox="1">
            <a:spLocks/>
          </p:cNvSpPr>
          <p:nvPr/>
        </p:nvSpPr>
        <p:spPr>
          <a:xfrm>
            <a:off x="248088" y="1131590"/>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latin typeface="Times New Roman" panose="02020603050405020304" pitchFamily="18" charset="0"/>
                <a:cs typeface="Times New Roman" panose="02020603050405020304" pitchFamily="18" charset="0"/>
              </a:rPr>
              <a:t>Disruptivní inovace nás nutí změnit se – naše chování nebo způsob jak používáme technologii</a:t>
            </a:r>
          </a:p>
          <a:p>
            <a:r>
              <a:rPr lang="cs-CZ" sz="1600" dirty="0">
                <a:latin typeface="Times New Roman" panose="02020603050405020304" pitchFamily="18" charset="0"/>
                <a:cs typeface="Times New Roman" panose="02020603050405020304" pitchFamily="18" charset="0"/>
              </a:rPr>
              <a:t>Inkrementální inovace nás nenutí měnit zaběhlé zvyky – což je pozitivní pro většinu (majority)</a:t>
            </a:r>
          </a:p>
          <a:p>
            <a:r>
              <a:rPr lang="cs-CZ" sz="1600" b="1" dirty="0">
                <a:latin typeface="Times New Roman" panose="02020603050405020304" pitchFamily="18" charset="0"/>
                <a:cs typeface="Times New Roman" panose="02020603050405020304" pitchFamily="18" charset="0"/>
              </a:rPr>
              <a:t>Inovátoři</a:t>
            </a:r>
            <a:r>
              <a:rPr lang="cs-CZ" sz="1600" dirty="0">
                <a:latin typeface="Times New Roman" panose="02020603050405020304" pitchFamily="18" charset="0"/>
                <a:cs typeface="Times New Roman" panose="02020603050405020304" pitchFamily="18" charset="0"/>
              </a:rPr>
              <a:t> – aktivně vyhledávají nové technologie, je to pro ně hobby nebo jsou sami angažovaní v odvětví (živí se tím)</a:t>
            </a:r>
          </a:p>
          <a:p>
            <a:r>
              <a:rPr lang="cs-CZ" sz="1600" b="1" dirty="0">
                <a:latin typeface="Times New Roman" panose="02020603050405020304" pitchFamily="18" charset="0"/>
                <a:cs typeface="Times New Roman" panose="02020603050405020304" pitchFamily="18" charset="0"/>
              </a:rPr>
              <a:t>První osvojitelé (early </a:t>
            </a:r>
            <a:r>
              <a:rPr lang="cs-CZ" sz="1600" b="1" dirty="0" err="1">
                <a:latin typeface="Times New Roman" panose="02020603050405020304" pitchFamily="18" charset="0"/>
                <a:cs typeface="Times New Roman" panose="02020603050405020304" pitchFamily="18" charset="0"/>
              </a:rPr>
              <a:t>adopters</a:t>
            </a:r>
            <a:r>
              <a:rPr lang="cs-CZ" sz="1600" b="1" dirty="0">
                <a:latin typeface="Times New Roman" panose="02020603050405020304" pitchFamily="18" charset="0"/>
                <a:cs typeface="Times New Roman" panose="02020603050405020304" pitchFamily="18" charset="0"/>
              </a:rPr>
              <a:t>) </a:t>
            </a:r>
            <a:r>
              <a:rPr lang="cs-CZ" sz="1600" dirty="0">
                <a:latin typeface="Times New Roman" panose="02020603050405020304" pitchFamily="18" charset="0"/>
                <a:cs typeface="Times New Roman" panose="02020603050405020304" pitchFamily="18" charset="0"/>
              </a:rPr>
              <a:t>– chápou a rychle se učí novým technologiím, oproti inovátorům se již dívají na přínos, jaký technologie/inovace přináší. </a:t>
            </a:r>
          </a:p>
          <a:p>
            <a:r>
              <a:rPr lang="cs-CZ" sz="1600" b="1" dirty="0">
                <a:latin typeface="Times New Roman" panose="02020603050405020304" pitchFamily="18" charset="0"/>
                <a:cs typeface="Times New Roman" panose="02020603050405020304" pitchFamily="18" charset="0"/>
              </a:rPr>
              <a:t>Early majority </a:t>
            </a:r>
            <a:r>
              <a:rPr lang="cs-CZ" sz="1600" dirty="0">
                <a:latin typeface="Times New Roman" panose="02020603050405020304" pitchFamily="18" charset="0"/>
                <a:cs typeface="Times New Roman" panose="02020603050405020304" pitchFamily="18" charset="0"/>
              </a:rPr>
              <a:t>– prakticky přemýšlející zákazníci. Pokud jim koupě přináší hodnotu, kupují. Dávají si pozor na „technologické úlety“. Potřebují doporučení nebo vidět, že už produkt někdo používá</a:t>
            </a:r>
          </a:p>
          <a:p>
            <a:r>
              <a:rPr lang="cs-CZ" sz="1600" b="1" dirty="0">
                <a:latin typeface="Times New Roman" panose="02020603050405020304" pitchFamily="18" charset="0"/>
                <a:cs typeface="Times New Roman" panose="02020603050405020304" pitchFamily="18" charset="0"/>
              </a:rPr>
              <a:t>Late majority </a:t>
            </a:r>
            <a:r>
              <a:rPr lang="cs-CZ" sz="1600" dirty="0">
                <a:latin typeface="Times New Roman" panose="02020603050405020304" pitchFamily="18" charset="0"/>
                <a:cs typeface="Times New Roman" panose="02020603050405020304" pitchFamily="18" charset="0"/>
              </a:rPr>
              <a:t>– čekají až se produkt stabilně usadí na trhu až poté jsou ochotni nakoupit</a:t>
            </a:r>
          </a:p>
          <a:p>
            <a:r>
              <a:rPr lang="cs-CZ" sz="1600" b="1" dirty="0">
                <a:latin typeface="Times New Roman" panose="02020603050405020304" pitchFamily="18" charset="0"/>
                <a:cs typeface="Times New Roman" panose="02020603050405020304" pitchFamily="18" charset="0"/>
              </a:rPr>
              <a:t>Opozdilci</a:t>
            </a:r>
            <a:r>
              <a:rPr lang="cs-CZ" sz="1600" dirty="0">
                <a:latin typeface="Times New Roman" panose="02020603050405020304" pitchFamily="18" charset="0"/>
                <a:cs typeface="Times New Roman" panose="02020603050405020304" pitchFamily="18" charset="0"/>
              </a:rPr>
              <a:t> – lidé co v 2020 nemají chytrý mobil</a:t>
            </a:r>
          </a:p>
        </p:txBody>
      </p:sp>
    </p:spTree>
    <p:extLst>
      <p:ext uri="{BB962C8B-B14F-4D97-AF65-F5344CB8AC3E}">
        <p14:creationId xmlns:p14="http://schemas.microsoft.com/office/powerpoint/2010/main" val="2449507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5"/>
          <p:cNvSpPr>
            <a:spLocks noGrp="1"/>
          </p:cNvSpPr>
          <p:nvPr>
            <p:ph type="title"/>
          </p:nvPr>
        </p:nvSpPr>
        <p:spPr/>
        <p:txBody>
          <a:bodyPr/>
          <a:lstStyle/>
          <a:p>
            <a:r>
              <a:rPr lang="cs-CZ" dirty="0"/>
              <a:t>„</a:t>
            </a:r>
            <a:r>
              <a:rPr lang="cs-CZ" dirty="0" err="1"/>
              <a:t>Crossing</a:t>
            </a:r>
            <a:r>
              <a:rPr lang="cs-CZ" dirty="0"/>
              <a:t> </a:t>
            </a:r>
            <a:r>
              <a:rPr lang="cs-CZ" dirty="0" err="1"/>
              <a:t>the</a:t>
            </a:r>
            <a:r>
              <a:rPr lang="cs-CZ" dirty="0"/>
              <a:t> </a:t>
            </a:r>
            <a:r>
              <a:rPr lang="cs-CZ" dirty="0" err="1"/>
              <a:t>Chasm</a:t>
            </a:r>
            <a:r>
              <a:rPr lang="cs-CZ" dirty="0"/>
              <a:t>“</a:t>
            </a:r>
          </a:p>
        </p:txBody>
      </p:sp>
      <p:pic>
        <p:nvPicPr>
          <p:cNvPr id="3" name="Obrázek 2">
            <a:extLst>
              <a:ext uri="{FF2B5EF4-FFF2-40B4-BE49-F238E27FC236}">
                <a16:creationId xmlns:a16="http://schemas.microsoft.com/office/drawing/2014/main" id="{F5631BFC-BB30-4663-96FC-951B703BA9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708048"/>
            <a:ext cx="6571038" cy="4435452"/>
          </a:xfrm>
          <a:prstGeom prst="rect">
            <a:avLst/>
          </a:prstGeom>
        </p:spPr>
      </p:pic>
    </p:spTree>
    <p:extLst>
      <p:ext uri="{BB962C8B-B14F-4D97-AF65-F5344CB8AC3E}">
        <p14:creationId xmlns:p14="http://schemas.microsoft.com/office/powerpoint/2010/main" val="2427013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5"/>
          <p:cNvSpPr>
            <a:spLocks noGrp="1"/>
          </p:cNvSpPr>
          <p:nvPr>
            <p:ph type="title"/>
          </p:nvPr>
        </p:nvSpPr>
        <p:spPr/>
        <p:txBody>
          <a:bodyPr/>
          <a:lstStyle/>
          <a:p>
            <a:r>
              <a:rPr lang="cs-CZ" dirty="0"/>
              <a:t>„</a:t>
            </a:r>
            <a:r>
              <a:rPr lang="cs-CZ" dirty="0" err="1"/>
              <a:t>Crossing</a:t>
            </a:r>
            <a:r>
              <a:rPr lang="cs-CZ" dirty="0"/>
              <a:t> </a:t>
            </a:r>
            <a:r>
              <a:rPr lang="cs-CZ" dirty="0" err="1"/>
              <a:t>the</a:t>
            </a:r>
            <a:r>
              <a:rPr lang="cs-CZ" dirty="0"/>
              <a:t> </a:t>
            </a:r>
            <a:r>
              <a:rPr lang="cs-CZ" dirty="0" err="1"/>
              <a:t>Chasm</a:t>
            </a:r>
            <a:r>
              <a:rPr lang="cs-CZ" dirty="0"/>
              <a:t>“</a:t>
            </a:r>
          </a:p>
        </p:txBody>
      </p:sp>
      <p:sp>
        <p:nvSpPr>
          <p:cNvPr id="4" name="Zástupný symbol pro obsah 2">
            <a:extLst>
              <a:ext uri="{FF2B5EF4-FFF2-40B4-BE49-F238E27FC236}">
                <a16:creationId xmlns:a16="http://schemas.microsoft.com/office/drawing/2014/main" id="{7FFC3F96-DADA-4F7D-B0AD-5A78F728D085}"/>
              </a:ext>
            </a:extLst>
          </p:cNvPr>
          <p:cNvSpPr txBox="1">
            <a:spLocks/>
          </p:cNvSpPr>
          <p:nvPr/>
        </p:nvSpPr>
        <p:spPr>
          <a:xfrm>
            <a:off x="248088" y="1131590"/>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latin typeface="Times New Roman" panose="02020603050405020304" pitchFamily="18" charset="0"/>
                <a:cs typeface="Times New Roman" panose="02020603050405020304" pitchFamily="18" charset="0"/>
              </a:rPr>
              <a:t>Největší překážka spočívá v překonání fáze mezi early </a:t>
            </a:r>
            <a:r>
              <a:rPr lang="cs-CZ" sz="1600" dirty="0" err="1">
                <a:latin typeface="Times New Roman" panose="02020603050405020304" pitchFamily="18" charset="0"/>
                <a:cs typeface="Times New Roman" panose="02020603050405020304" pitchFamily="18" charset="0"/>
              </a:rPr>
              <a:t>adopters</a:t>
            </a:r>
            <a:r>
              <a:rPr lang="cs-CZ" sz="1600" dirty="0">
                <a:latin typeface="Times New Roman" panose="02020603050405020304" pitchFamily="18" charset="0"/>
                <a:cs typeface="Times New Roman" panose="02020603050405020304" pitchFamily="18" charset="0"/>
              </a:rPr>
              <a:t> a early majority. Pokud chceme, aby produkt měl dlouhodobý úspěch a širokou uplatnitelnost musíme se dostat do majority</a:t>
            </a:r>
          </a:p>
          <a:p>
            <a:r>
              <a:rPr lang="cs-CZ" sz="1600" dirty="0">
                <a:latin typeface="Times New Roman" panose="02020603050405020304" pitchFamily="18" charset="0"/>
                <a:cs typeface="Times New Roman" panose="02020603050405020304" pitchFamily="18" charset="0"/>
              </a:rPr>
              <a:t>Klíč k překonání této propasti je </a:t>
            </a:r>
            <a:r>
              <a:rPr lang="cs-CZ" sz="1600" dirty="0" err="1">
                <a:latin typeface="Times New Roman" panose="02020603050405020304" pitchFamily="18" charset="0"/>
                <a:cs typeface="Times New Roman" panose="02020603050405020304" pitchFamily="18" charset="0"/>
              </a:rPr>
              <a:t>odproštění</a:t>
            </a:r>
            <a:r>
              <a:rPr lang="cs-CZ" sz="1600" dirty="0">
                <a:latin typeface="Times New Roman" panose="02020603050405020304" pitchFamily="18" charset="0"/>
                <a:cs typeface="Times New Roman" panose="02020603050405020304" pitchFamily="18" charset="0"/>
              </a:rPr>
              <a:t> produktu od role „změnového agenta“ a ukázat praktické benefity řešení</a:t>
            </a:r>
          </a:p>
          <a:p>
            <a:r>
              <a:rPr lang="cs-CZ" sz="1600" dirty="0">
                <a:latin typeface="Times New Roman" panose="02020603050405020304" pitchFamily="18" charset="0"/>
                <a:cs typeface="Times New Roman" panose="02020603050405020304" pitchFamily="18" charset="0"/>
              </a:rPr>
              <a:t>Postup: </a:t>
            </a:r>
          </a:p>
          <a:p>
            <a:pPr>
              <a:buFont typeface="+mj-lt"/>
              <a:buAutoNum type="arabicPeriod"/>
            </a:pPr>
            <a:r>
              <a:rPr lang="cs-CZ" sz="1600" dirty="0">
                <a:latin typeface="Times New Roman" panose="02020603050405020304" pitchFamily="18" charset="0"/>
                <a:cs typeface="Times New Roman" panose="02020603050405020304" pitchFamily="18" charset="0"/>
              </a:rPr>
              <a:t>Zvolit místo útoku/positioning</a:t>
            </a:r>
          </a:p>
          <a:p>
            <a:pPr>
              <a:buFont typeface="+mj-lt"/>
              <a:buAutoNum type="arabicPeriod"/>
            </a:pPr>
            <a:r>
              <a:rPr lang="cs-CZ" sz="1600" dirty="0">
                <a:latin typeface="Times New Roman" panose="02020603050405020304" pitchFamily="18" charset="0"/>
                <a:cs typeface="Times New Roman" panose="02020603050405020304" pitchFamily="18" charset="0"/>
              </a:rPr>
              <a:t>Jaká hodnotová nabídka zajistí dosažení cíle</a:t>
            </a:r>
          </a:p>
          <a:p>
            <a:pPr>
              <a:buFont typeface="+mj-lt"/>
              <a:buAutoNum type="arabicPeriod"/>
            </a:pPr>
            <a:r>
              <a:rPr lang="cs-CZ" sz="1600" dirty="0">
                <a:latin typeface="Times New Roman" panose="02020603050405020304" pitchFamily="18" charset="0"/>
                <a:cs typeface="Times New Roman" panose="02020603050405020304" pitchFamily="18" charset="0"/>
              </a:rPr>
              <a:t>Dívej se na nepřítele (analýza konkurence/benchmarking)</a:t>
            </a:r>
          </a:p>
          <a:p>
            <a:pPr>
              <a:buFont typeface="+mj-lt"/>
              <a:buAutoNum type="arabicPeriod"/>
            </a:pPr>
            <a:r>
              <a:rPr lang="cs-CZ" sz="1600" dirty="0">
                <a:latin typeface="Times New Roman" panose="02020603050405020304" pitchFamily="18" charset="0"/>
                <a:cs typeface="Times New Roman" panose="02020603050405020304" pitchFamily="18" charset="0"/>
              </a:rPr>
              <a:t>Distribuce</a:t>
            </a:r>
          </a:p>
          <a:p>
            <a:pPr marL="0" indent="0">
              <a:buNone/>
            </a:pPr>
            <a:endParaRPr lang="cs-CZ" sz="1600" dirty="0">
              <a:latin typeface="Times New Roman" panose="02020603050405020304" pitchFamily="18" charset="0"/>
              <a:cs typeface="Times New Roman" panose="02020603050405020304" pitchFamily="18" charset="0"/>
            </a:endParaRPr>
          </a:p>
          <a:p>
            <a:pPr marL="0" indent="0">
              <a:buNone/>
            </a:pPr>
            <a:endParaRPr lang="cs-CZ" sz="1600" dirty="0">
              <a:latin typeface="Times New Roman" panose="02020603050405020304" pitchFamily="18" charset="0"/>
              <a:cs typeface="Times New Roman" panose="02020603050405020304" pitchFamily="18" charset="0"/>
            </a:endParaRPr>
          </a:p>
          <a:p>
            <a:pPr marL="0" indent="0">
              <a:buNone/>
            </a:pPr>
            <a:endParaRPr lang="cs-CZ" sz="1600" dirty="0">
              <a:latin typeface="Times New Roman" panose="02020603050405020304" pitchFamily="18" charset="0"/>
              <a:cs typeface="Times New Roman" panose="02020603050405020304" pitchFamily="18" charset="0"/>
            </a:endParaRPr>
          </a:p>
          <a:p>
            <a:endParaRPr lang="cs-CZ"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33987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5"/>
          <p:cNvSpPr>
            <a:spLocks noGrp="1"/>
          </p:cNvSpPr>
          <p:nvPr>
            <p:ph type="title"/>
          </p:nvPr>
        </p:nvSpPr>
        <p:spPr>
          <a:xfrm>
            <a:off x="3167844" y="2317898"/>
            <a:ext cx="2808312" cy="507703"/>
          </a:xfrm>
        </p:spPr>
        <p:txBody>
          <a:bodyPr/>
          <a:lstStyle/>
          <a:p>
            <a:r>
              <a:rPr lang="cs-CZ" dirty="0"/>
              <a:t>Děkuji za pozornost!</a:t>
            </a:r>
          </a:p>
        </p:txBody>
      </p:sp>
    </p:spTree>
    <p:extLst>
      <p:ext uri="{BB962C8B-B14F-4D97-AF65-F5344CB8AC3E}">
        <p14:creationId xmlns:p14="http://schemas.microsoft.com/office/powerpoint/2010/main" val="18741654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984776" cy="507703"/>
          </a:xfrm>
        </p:spPr>
        <p:txBody>
          <a:bodyPr/>
          <a:lstStyle/>
          <a:p>
            <a:r>
              <a:rPr lang="cs-CZ" dirty="0"/>
              <a:t>Způsoby/přístupy k budování inovací - vzory</a:t>
            </a:r>
          </a:p>
        </p:txBody>
      </p:sp>
      <p:sp>
        <p:nvSpPr>
          <p:cNvPr id="3" name="Zástupný symbol pro obsah 2">
            <a:extLst>
              <a:ext uri="{FF2B5EF4-FFF2-40B4-BE49-F238E27FC236}">
                <a16:creationId xmlns:a16="http://schemas.microsoft.com/office/drawing/2014/main" id="{F065410B-3B3F-4585-A20A-157F34F80C35}"/>
              </a:ext>
            </a:extLst>
          </p:cNvPr>
          <p:cNvSpPr txBox="1">
            <a:spLocks/>
          </p:cNvSpPr>
          <p:nvPr/>
        </p:nvSpPr>
        <p:spPr>
          <a:xfrm>
            <a:off x="251520" y="843558"/>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800" dirty="0"/>
              <a:t>Slouží pro rozložení produktů na jednotlivé atributy/komponenty. Atributy jsou objektivní fakta, které popisují jak produkt vypadá, co dělá a z čeho je vyroben, následně se s těmito komponenty pracuje pomocí těchto nástrojů pro přemýšlení (</a:t>
            </a:r>
            <a:r>
              <a:rPr lang="cs-CZ" sz="1800" dirty="0" err="1"/>
              <a:t>thinking</a:t>
            </a:r>
            <a:r>
              <a:rPr lang="cs-CZ" sz="1800" dirty="0"/>
              <a:t> </a:t>
            </a:r>
            <a:r>
              <a:rPr lang="cs-CZ" sz="1800" dirty="0" err="1"/>
              <a:t>tool</a:t>
            </a:r>
            <a:r>
              <a:rPr lang="cs-CZ" sz="1800" dirty="0"/>
              <a:t>)</a:t>
            </a:r>
          </a:p>
          <a:p>
            <a:r>
              <a:rPr lang="cs-CZ" sz="1800" b="1" dirty="0"/>
              <a:t>Odečítání</a:t>
            </a:r>
            <a:r>
              <a:rPr lang="cs-CZ" sz="1800" dirty="0"/>
              <a:t> - spousta inovativních produktů měla nějaký komponent, který vypadal jako stěžejní akorát nebyl a proto byl odstraněn</a:t>
            </a:r>
          </a:p>
          <a:p>
            <a:r>
              <a:rPr lang="cs-CZ" sz="1800" b="1" dirty="0"/>
              <a:t>Sjednocení úkolů </a:t>
            </a:r>
            <a:r>
              <a:rPr lang="cs-CZ" sz="1800" dirty="0"/>
              <a:t>- přeorientování zdrojů na nový úkol v okolí problému</a:t>
            </a:r>
          </a:p>
          <a:p>
            <a:r>
              <a:rPr lang="cs-CZ" sz="1800" b="1" dirty="0"/>
              <a:t>Multiplikace </a:t>
            </a:r>
            <a:r>
              <a:rPr lang="cs-CZ" sz="1800" dirty="0"/>
              <a:t>- multiplikace elementů v produktu, které již existují a jejich nakopírování</a:t>
            </a:r>
          </a:p>
          <a:p>
            <a:r>
              <a:rPr lang="cs-CZ" sz="1800" b="1" dirty="0"/>
              <a:t>Dělení</a:t>
            </a:r>
            <a:r>
              <a:rPr lang="cs-CZ" sz="1800" dirty="0"/>
              <a:t> - rozdělení produktu a jejich komponentů ať už fyzických nebo funkčních a jejich opětovné složení</a:t>
            </a:r>
          </a:p>
          <a:p>
            <a:r>
              <a:rPr lang="cs-CZ" sz="1800" b="1" dirty="0"/>
              <a:t>Závislost atributů </a:t>
            </a:r>
            <a:r>
              <a:rPr lang="cs-CZ" sz="1800" dirty="0"/>
              <a:t>- tvoření nebo odstranění závislostí mezi vlastnostmi </a:t>
            </a:r>
            <a:r>
              <a:rPr lang="cs-CZ" sz="1800" dirty="0" err="1"/>
              <a:t>existjícího</a:t>
            </a:r>
            <a:r>
              <a:rPr lang="cs-CZ" sz="1800" dirty="0"/>
              <a:t> produktu</a:t>
            </a:r>
          </a:p>
          <a:p>
            <a:endParaRPr lang="cs-CZ" sz="1800" b="1" dirty="0">
              <a:solidFill>
                <a:srgbClr val="307871"/>
              </a:solidFill>
            </a:endParaRPr>
          </a:p>
          <a:p>
            <a:endParaRPr lang="cs-CZ" sz="1800" b="1" dirty="0">
              <a:solidFill>
                <a:srgbClr val="307871"/>
              </a:solidFill>
            </a:endParaRPr>
          </a:p>
          <a:p>
            <a:endParaRPr lang="cs-CZ" sz="1800" b="1" dirty="0">
              <a:solidFill>
                <a:srgbClr val="307871"/>
              </a:solidFill>
            </a:endParaRPr>
          </a:p>
        </p:txBody>
      </p:sp>
    </p:spTree>
    <p:extLst>
      <p:ext uri="{BB962C8B-B14F-4D97-AF65-F5344CB8AC3E}">
        <p14:creationId xmlns:p14="http://schemas.microsoft.com/office/powerpoint/2010/main" val="1313176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915566"/>
            <a:ext cx="8280920" cy="3024336"/>
          </a:xfrm>
          <a:prstGeom prst="rect">
            <a:avLst/>
          </a:prstGeom>
        </p:spPr>
        <p:txBody>
          <a:bodyPr>
            <a:noAutofit/>
          </a:bodyPr>
          <a:lstStyle/>
          <a:p>
            <a:pPr>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Finanční inovace je </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změna finanční politiky uvnitř i vně podniku, </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nová rovnováha kvality a kvantity zboží (controlling)</a:t>
            </a:r>
          </a:p>
          <a:p>
            <a:pPr lvl="1">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a:p>
            <a:pPr>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Personální inovace je </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změna profesionálního a kvalifikačního profilu pracovníků, </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změna hmotné a morální stimulace a sociálně ekonomických výhod (personální management).</a:t>
            </a:r>
          </a:p>
          <a:p>
            <a:pPr lvl="1">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a:p>
            <a:pPr>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Organizační inovace vymezují  organizační a funkční  změny.</a:t>
            </a: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a:p>
            <a:pPr>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Řídící inovace představují  </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změny v  metodách a stylu řízení podniku.  </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může se jednat o vytvoření nové strategické koncepce plánování, organizování, kontroly, regulace, vedení lidi, apod.</a:t>
            </a: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a:p>
            <a:pPr>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	</a:t>
            </a:r>
          </a:p>
        </p:txBody>
      </p:sp>
      <p:sp>
        <p:nvSpPr>
          <p:cNvPr id="10" name="Nadpis 5"/>
          <p:cNvSpPr>
            <a:spLocks noGrp="1"/>
          </p:cNvSpPr>
          <p:nvPr>
            <p:ph type="title"/>
          </p:nvPr>
        </p:nvSpPr>
        <p:spPr/>
        <p:txBody>
          <a:bodyPr/>
          <a:lstStyle/>
          <a:p>
            <a:r>
              <a:rPr lang="cs-CZ" dirty="0"/>
              <a:t>Inovace, řády inovací</a:t>
            </a:r>
          </a:p>
        </p:txBody>
      </p:sp>
    </p:spTree>
    <p:extLst>
      <p:ext uri="{BB962C8B-B14F-4D97-AF65-F5344CB8AC3E}">
        <p14:creationId xmlns:p14="http://schemas.microsoft.com/office/powerpoint/2010/main" val="11078351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984776" cy="507703"/>
          </a:xfrm>
        </p:spPr>
        <p:txBody>
          <a:bodyPr/>
          <a:lstStyle/>
          <a:p>
            <a:r>
              <a:rPr lang="cs-CZ" dirty="0"/>
              <a:t>Způsoby/přístupy k budování inovací - vzory</a:t>
            </a:r>
          </a:p>
        </p:txBody>
      </p:sp>
      <p:sp>
        <p:nvSpPr>
          <p:cNvPr id="3" name="Zástupný symbol pro obsah 2">
            <a:extLst>
              <a:ext uri="{FF2B5EF4-FFF2-40B4-BE49-F238E27FC236}">
                <a16:creationId xmlns:a16="http://schemas.microsoft.com/office/drawing/2014/main" id="{F065410B-3B3F-4585-A20A-157F34F80C35}"/>
              </a:ext>
            </a:extLst>
          </p:cNvPr>
          <p:cNvSpPr txBox="1">
            <a:spLocks/>
          </p:cNvSpPr>
          <p:nvPr/>
        </p:nvSpPr>
        <p:spPr>
          <a:xfrm>
            <a:off x="251520" y="843558"/>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800" b="1" dirty="0">
              <a:solidFill>
                <a:srgbClr val="307871"/>
              </a:solidFill>
            </a:endParaRPr>
          </a:p>
          <a:p>
            <a:endParaRPr lang="cs-CZ" sz="1800" b="1" dirty="0">
              <a:solidFill>
                <a:srgbClr val="307871"/>
              </a:solidFill>
            </a:endParaRPr>
          </a:p>
          <a:p>
            <a:endParaRPr lang="cs-CZ" sz="1800" b="1" dirty="0">
              <a:solidFill>
                <a:srgbClr val="307871"/>
              </a:solidFill>
            </a:endParaRPr>
          </a:p>
        </p:txBody>
      </p:sp>
      <p:pic>
        <p:nvPicPr>
          <p:cNvPr id="2" name="Obrázek 1">
            <a:extLst>
              <a:ext uri="{FF2B5EF4-FFF2-40B4-BE49-F238E27FC236}">
                <a16:creationId xmlns:a16="http://schemas.microsoft.com/office/drawing/2014/main" id="{69D39C28-9806-4921-8ED8-23311CCE4BC6}"/>
              </a:ext>
            </a:extLst>
          </p:cNvPr>
          <p:cNvPicPr>
            <a:picLocks noChangeAspect="1"/>
          </p:cNvPicPr>
          <p:nvPr/>
        </p:nvPicPr>
        <p:blipFill rotWithShape="1">
          <a:blip r:embed="rId3"/>
          <a:srcRect l="34251" t="16401" r="42912" b="9401"/>
          <a:stretch/>
        </p:blipFill>
        <p:spPr>
          <a:xfrm>
            <a:off x="5868144" y="843558"/>
            <a:ext cx="2088232" cy="3816424"/>
          </a:xfrm>
          <a:prstGeom prst="rect">
            <a:avLst/>
          </a:prstGeom>
        </p:spPr>
      </p:pic>
      <p:sp>
        <p:nvSpPr>
          <p:cNvPr id="5" name="Zástupný symbol pro obsah 2">
            <a:extLst>
              <a:ext uri="{FF2B5EF4-FFF2-40B4-BE49-F238E27FC236}">
                <a16:creationId xmlns:a16="http://schemas.microsoft.com/office/drawing/2014/main" id="{1A2D6E2C-910F-4E20-BD5C-4BDD2006C45C}"/>
              </a:ext>
            </a:extLst>
          </p:cNvPr>
          <p:cNvSpPr txBox="1">
            <a:spLocks/>
          </p:cNvSpPr>
          <p:nvPr/>
        </p:nvSpPr>
        <p:spPr>
          <a:xfrm>
            <a:off x="395954" y="703188"/>
            <a:ext cx="5392216" cy="395679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800" dirty="0">
                <a:solidFill>
                  <a:srgbClr val="307871"/>
                </a:solidFill>
              </a:rPr>
              <a:t>Produkt si tedy nejdříve rozložíme na jednotlivé komponenty</a:t>
            </a:r>
          </a:p>
          <a:p>
            <a:pPr marL="0" indent="0">
              <a:buNone/>
            </a:pPr>
            <a:r>
              <a:rPr lang="cs-CZ" sz="1800" dirty="0">
                <a:solidFill>
                  <a:srgbClr val="307871"/>
                </a:solidFill>
              </a:rPr>
              <a:t>Pomocí nástrojů na přemýšlení zkoušíme přeskládat, ubrat, multiplikovat jednotlivé komponenty</a:t>
            </a:r>
          </a:p>
          <a:p>
            <a:pPr marL="0" indent="0">
              <a:buNone/>
            </a:pPr>
            <a:r>
              <a:rPr lang="cs-CZ" sz="1800" dirty="0">
                <a:solidFill>
                  <a:srgbClr val="307871"/>
                </a:solidFill>
              </a:rPr>
              <a:t>Následně je složíte do nového produktu, který vizualizujeme</a:t>
            </a:r>
          </a:p>
          <a:p>
            <a:pPr marL="0" indent="0">
              <a:buNone/>
            </a:pPr>
            <a:r>
              <a:rPr lang="cs-CZ" sz="1800" dirty="0">
                <a:solidFill>
                  <a:srgbClr val="307871"/>
                </a:solidFill>
              </a:rPr>
              <a:t>Nový produkt proženeme tržním filtrem (</a:t>
            </a:r>
            <a:r>
              <a:rPr lang="cs-CZ" sz="1800" dirty="0" err="1">
                <a:solidFill>
                  <a:srgbClr val="307871"/>
                </a:solidFill>
              </a:rPr>
              <a:t>indentifikujeme</a:t>
            </a:r>
            <a:r>
              <a:rPr lang="cs-CZ" sz="1800" dirty="0">
                <a:solidFill>
                  <a:srgbClr val="307871"/>
                </a:solidFill>
              </a:rPr>
              <a:t> problémy, které produkt řeší a jaké benefity přináší) a implementačním filtrem (ověříme proveditelnost)</a:t>
            </a:r>
          </a:p>
          <a:p>
            <a:pPr marL="0" indent="0">
              <a:buNone/>
            </a:pPr>
            <a:r>
              <a:rPr lang="cs-CZ" sz="1800" dirty="0">
                <a:solidFill>
                  <a:srgbClr val="307871"/>
                </a:solidFill>
              </a:rPr>
              <a:t>Po těchto krocích provedeme možné adaptace</a:t>
            </a:r>
          </a:p>
          <a:p>
            <a:pPr marL="0" indent="0">
              <a:buNone/>
            </a:pPr>
            <a:r>
              <a:rPr lang="cs-CZ" sz="1800" dirty="0">
                <a:solidFill>
                  <a:srgbClr val="307871"/>
                </a:solidFill>
              </a:rPr>
              <a:t>Celý proces by měl sloužit jako nástroj na přemýšlení o produktech</a:t>
            </a:r>
          </a:p>
          <a:p>
            <a:endParaRPr lang="cs-CZ" sz="1800" b="1" dirty="0">
              <a:solidFill>
                <a:srgbClr val="307871"/>
              </a:solidFill>
            </a:endParaRPr>
          </a:p>
          <a:p>
            <a:endParaRPr lang="cs-CZ" sz="1800" b="1" dirty="0">
              <a:solidFill>
                <a:srgbClr val="307871"/>
              </a:solidFill>
            </a:endParaRPr>
          </a:p>
        </p:txBody>
      </p:sp>
    </p:spTree>
    <p:extLst>
      <p:ext uri="{BB962C8B-B14F-4D97-AF65-F5344CB8AC3E}">
        <p14:creationId xmlns:p14="http://schemas.microsoft.com/office/powerpoint/2010/main" val="30021391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5076056" y="1002943"/>
            <a:ext cx="316835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307871"/>
                </a:solidFill>
                <a:latin typeface="Times New Roman" panose="02020603050405020304" pitchFamily="18" charset="0"/>
                <a:cs typeface="Times New Roman" panose="02020603050405020304" pitchFamily="18" charset="0"/>
              </a:rPr>
              <a:t>S křivka životního cyklu inovace</a:t>
            </a:r>
          </a:p>
          <a:p>
            <a:pPr marL="0" indent="0">
              <a:buNone/>
            </a:pPr>
            <a:endParaRPr lang="cs-CZ" sz="1400" b="1" dirty="0">
              <a:solidFill>
                <a:srgbClr val="307871"/>
              </a:solidFill>
              <a:latin typeface="Times New Roman" panose="02020603050405020304" pitchFamily="18" charset="0"/>
              <a:cs typeface="Times New Roman" panose="02020603050405020304" pitchFamily="18" charset="0"/>
            </a:endParaRPr>
          </a:p>
          <a:p>
            <a:r>
              <a:rPr lang="cs-CZ" sz="1400" b="1" dirty="0">
                <a:solidFill>
                  <a:srgbClr val="002060"/>
                </a:solidFill>
              </a:rPr>
              <a:t>Inovace jsou základem dlouhodobého přežití firmy</a:t>
            </a:r>
            <a:r>
              <a:rPr lang="cs-CZ" sz="1400" dirty="0">
                <a:solidFill>
                  <a:srgbClr val="002060"/>
                </a:solidFill>
              </a:rPr>
              <a:t>, protože produkty, procesy firmy i celé podnikatelské systémy se rozvíjejí v S křivkách, podobně jako probíhá lidský život. </a:t>
            </a:r>
          </a:p>
          <a:p>
            <a:endParaRPr lang="cs-CZ" sz="1400" dirty="0">
              <a:solidFill>
                <a:srgbClr val="002060"/>
              </a:solidFill>
            </a:endParaRPr>
          </a:p>
          <a:p>
            <a:r>
              <a:rPr lang="cs-CZ" sz="1400" dirty="0">
                <a:solidFill>
                  <a:srgbClr val="002060"/>
                </a:solidFill>
              </a:rPr>
              <a:t>Inovace vytváří novou S křivku a zlepšování se orientuje na stávající s křivku a její fáze. </a:t>
            </a:r>
          </a:p>
          <a:p>
            <a:endParaRPr lang="cs-CZ" sz="1400" dirty="0">
              <a:solidFill>
                <a:srgbClr val="002060"/>
              </a:solidFill>
            </a:endParaRPr>
          </a:p>
          <a:p>
            <a:r>
              <a:rPr lang="cs-CZ" sz="1400" dirty="0">
                <a:solidFill>
                  <a:srgbClr val="002060"/>
                </a:solidFill>
              </a:rPr>
              <a:t>„Inovuj nebo zemři“ Peter </a:t>
            </a:r>
            <a:r>
              <a:rPr lang="cs-CZ" sz="1400" dirty="0" err="1">
                <a:solidFill>
                  <a:srgbClr val="002060"/>
                </a:solidFill>
              </a:rPr>
              <a:t>Drucker</a:t>
            </a:r>
            <a:endParaRPr lang="cs-CZ" sz="1400" dirty="0">
              <a:solidFill>
                <a:srgbClr val="002060"/>
              </a:solidFill>
            </a:endParaRPr>
          </a:p>
          <a:p>
            <a:pPr marL="0" indent="0">
              <a:buNone/>
            </a:pPr>
            <a:endParaRPr lang="cs-CZ" sz="1200" b="1" dirty="0">
              <a:latin typeface="Times New Roman" panose="02020603050405020304" pitchFamily="18" charset="0"/>
              <a:cs typeface="Times New Roman" panose="02020603050405020304" pitchFamily="18" charset="0"/>
            </a:endParaRPr>
          </a:p>
          <a:p>
            <a:pPr marL="0" indent="0" algn="r">
              <a:buNone/>
            </a:pPr>
            <a:r>
              <a:rPr lang="cs-CZ" sz="1200" i="1" dirty="0" err="1">
                <a:latin typeface="Times New Roman" panose="02020603050405020304" pitchFamily="18" charset="0"/>
                <a:cs typeface="Times New Roman" panose="02020603050405020304" pitchFamily="18" charset="0"/>
              </a:rPr>
              <a:t>Košturiak</a:t>
            </a:r>
            <a:r>
              <a:rPr lang="cs-CZ" sz="1200" i="1" dirty="0">
                <a:latin typeface="Times New Roman" panose="02020603050405020304" pitchFamily="18" charset="0"/>
                <a:cs typeface="Times New Roman" panose="02020603050405020304" pitchFamily="18" charset="0"/>
              </a:rPr>
              <a:t> (2012)</a:t>
            </a:r>
          </a:p>
        </p:txBody>
      </p:sp>
      <p:sp>
        <p:nvSpPr>
          <p:cNvPr id="18" name="Zástupný symbol pro obsah 2"/>
          <p:cNvSpPr txBox="1">
            <a:spLocks/>
          </p:cNvSpPr>
          <p:nvPr/>
        </p:nvSpPr>
        <p:spPr>
          <a:xfrm>
            <a:off x="184963" y="4043559"/>
            <a:ext cx="3457490" cy="4810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200" dirty="0">
                <a:solidFill>
                  <a:srgbClr val="002060"/>
                </a:solidFill>
                <a:latin typeface="Times New Roman" panose="02020603050405020304" pitchFamily="18" charset="0"/>
                <a:cs typeface="Times New Roman" panose="02020603050405020304" pitchFamily="18" charset="0"/>
              </a:rPr>
              <a:t>S křivka životního cyklu inovace </a:t>
            </a:r>
            <a:r>
              <a:rPr lang="cs-CZ" altLang="cs-CZ" sz="1200" i="1" dirty="0">
                <a:solidFill>
                  <a:srgbClr val="002060"/>
                </a:solidFill>
                <a:latin typeface="Times New Roman" panose="02020603050405020304" pitchFamily="18" charset="0"/>
                <a:cs typeface="Times New Roman" panose="02020603050405020304" pitchFamily="18" charset="0"/>
              </a:rPr>
              <a:t>(</a:t>
            </a:r>
            <a:r>
              <a:rPr lang="cs-CZ" altLang="cs-CZ" sz="1200" i="1" dirty="0" err="1">
                <a:solidFill>
                  <a:srgbClr val="002060"/>
                </a:solidFill>
                <a:latin typeface="Times New Roman" panose="02020603050405020304" pitchFamily="18" charset="0"/>
                <a:cs typeface="Times New Roman" panose="02020603050405020304" pitchFamily="18" charset="0"/>
              </a:rPr>
              <a:t>Košturiak</a:t>
            </a:r>
            <a:r>
              <a:rPr lang="cs-CZ" altLang="cs-CZ" sz="1200" i="1" dirty="0">
                <a:solidFill>
                  <a:srgbClr val="002060"/>
                </a:solidFill>
                <a:latin typeface="Times New Roman" panose="02020603050405020304" pitchFamily="18" charset="0"/>
                <a:cs typeface="Times New Roman" panose="02020603050405020304" pitchFamily="18" charset="0"/>
              </a:rPr>
              <a:t>, 2012)</a:t>
            </a:r>
          </a:p>
          <a:p>
            <a:pPr marL="0" indent="0">
              <a:buNone/>
            </a:pPr>
            <a:endParaRPr lang="cs-CZ" sz="1400" dirty="0">
              <a:solidFill>
                <a:srgbClr val="002060"/>
              </a:solidFill>
              <a:latin typeface="Enriqueta" panose="02000000000000000000" pitchFamily="2" charset="0"/>
            </a:endParaRPr>
          </a:p>
        </p:txBody>
      </p:sp>
      <p:sp>
        <p:nvSpPr>
          <p:cNvPr id="3" name="Nadpis 2"/>
          <p:cNvSpPr>
            <a:spLocks noGrp="1"/>
          </p:cNvSpPr>
          <p:nvPr>
            <p:ph type="title"/>
          </p:nvPr>
        </p:nvSpPr>
        <p:spPr/>
        <p:txBody>
          <a:bodyPr/>
          <a:lstStyle/>
          <a:p>
            <a:r>
              <a:rPr lang="cs-CZ" dirty="0"/>
              <a:t>Inovace a podnikání</a:t>
            </a:r>
          </a:p>
        </p:txBody>
      </p:sp>
      <p:pic>
        <p:nvPicPr>
          <p:cNvPr id="4" name="Obrázek 3"/>
          <p:cNvPicPr>
            <a:picLocks noChangeAspect="1"/>
          </p:cNvPicPr>
          <p:nvPr/>
        </p:nvPicPr>
        <p:blipFill>
          <a:blip r:embed="rId2"/>
          <a:stretch>
            <a:fillRect/>
          </a:stretch>
        </p:blipFill>
        <p:spPr>
          <a:xfrm>
            <a:off x="200433" y="1116430"/>
            <a:ext cx="4703769" cy="2700956"/>
          </a:xfrm>
          <a:prstGeom prst="rect">
            <a:avLst/>
          </a:prstGeom>
          <a:scene3d>
            <a:camera prst="orthographicFront"/>
            <a:lightRig rig="threePt" dir="t"/>
          </a:scene3d>
          <a:sp3d contourW="11430">
            <a:contourClr>
              <a:srgbClr val="307871"/>
            </a:contourClr>
          </a:sp3d>
        </p:spPr>
      </p:pic>
    </p:spTree>
    <p:extLst>
      <p:ext uri="{BB962C8B-B14F-4D97-AF65-F5344CB8AC3E}">
        <p14:creationId xmlns:p14="http://schemas.microsoft.com/office/powerpoint/2010/main" val="23209929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4968552"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5364088" y="1203598"/>
            <a:ext cx="3548328"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307871"/>
                </a:solidFill>
              </a:rPr>
              <a:t>Na začátku S křivky inovace vytvářejí nové trhy, nové zákazníky a výrobky s novými hodnotami. </a:t>
            </a:r>
          </a:p>
          <a:p>
            <a:endParaRPr lang="cs-CZ" sz="1400" dirty="0">
              <a:solidFill>
                <a:srgbClr val="307871"/>
              </a:solidFill>
            </a:endParaRPr>
          </a:p>
          <a:p>
            <a:r>
              <a:rPr lang="cs-CZ" sz="1400" dirty="0">
                <a:solidFill>
                  <a:srgbClr val="307871"/>
                </a:solidFill>
              </a:rPr>
              <a:t>Na konci S křivky se výrobky nebo procesy odlišují jenom cenou a stávají se tak komoditou. Je to takzvaný červený oceán, kde mnoho konkurentů bojuje o velice malé marže a pouhé prožití. </a:t>
            </a:r>
          </a:p>
          <a:p>
            <a:endParaRPr lang="cs-CZ" sz="1400" dirty="0">
              <a:solidFill>
                <a:srgbClr val="307871"/>
              </a:solidFill>
            </a:endParaRPr>
          </a:p>
          <a:p>
            <a:r>
              <a:rPr lang="cs-CZ" sz="1400" dirty="0">
                <a:solidFill>
                  <a:srgbClr val="307871"/>
                </a:solidFill>
              </a:rPr>
              <a:t>Proto jsou doporučovány neustále inovace, které opět přinášejí příležitost vysokých marží, menší konkurence, protože ostatní hráči ještě nemají požadované znalosti, </a:t>
            </a:r>
            <a:r>
              <a:rPr lang="cs-CZ" sz="1400" dirty="0" err="1">
                <a:solidFill>
                  <a:srgbClr val="307871"/>
                </a:solidFill>
              </a:rPr>
              <a:t>know</a:t>
            </a:r>
            <a:r>
              <a:rPr lang="cs-CZ" sz="1400" dirty="0">
                <a:solidFill>
                  <a:srgbClr val="307871"/>
                </a:solidFill>
              </a:rPr>
              <a:t> </a:t>
            </a:r>
            <a:r>
              <a:rPr lang="cs-CZ" sz="1400" dirty="0" err="1">
                <a:solidFill>
                  <a:srgbClr val="307871"/>
                </a:solidFill>
              </a:rPr>
              <a:t>how</a:t>
            </a:r>
            <a:r>
              <a:rPr lang="cs-CZ" sz="1400" dirty="0">
                <a:solidFill>
                  <a:srgbClr val="307871"/>
                </a:solidFill>
              </a:rPr>
              <a:t>, technologie atd. </a:t>
            </a:r>
            <a:r>
              <a:rPr lang="cs-CZ" sz="1400" i="1" dirty="0">
                <a:solidFill>
                  <a:srgbClr val="307871"/>
                </a:solidFill>
              </a:rPr>
              <a:t>(</a:t>
            </a:r>
            <a:r>
              <a:rPr lang="cs-CZ" sz="1400" i="1" dirty="0" err="1">
                <a:solidFill>
                  <a:srgbClr val="307871"/>
                </a:solidFill>
              </a:rPr>
              <a:t>Košturiak</a:t>
            </a:r>
            <a:r>
              <a:rPr lang="cs-CZ" sz="1400" i="1" dirty="0">
                <a:solidFill>
                  <a:srgbClr val="307871"/>
                </a:solidFill>
              </a:rPr>
              <a:t>, 2012).</a:t>
            </a:r>
          </a:p>
        </p:txBody>
      </p:sp>
      <p:sp>
        <p:nvSpPr>
          <p:cNvPr id="6" name="Nadpis 1"/>
          <p:cNvSpPr txBox="1">
            <a:spLocks/>
          </p:cNvSpPr>
          <p:nvPr/>
        </p:nvSpPr>
        <p:spPr>
          <a:xfrm>
            <a:off x="346438" y="267495"/>
            <a:ext cx="3183160" cy="115212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100" b="1" dirty="0">
                <a:solidFill>
                  <a:schemeClr val="bg1"/>
                </a:solidFill>
                <a:latin typeface="Times New Roman" panose="02020603050405020304" pitchFamily="18" charset="0"/>
                <a:cs typeface="Times New Roman" panose="02020603050405020304" pitchFamily="18" charset="0"/>
              </a:rPr>
              <a:t>Inovace a podnikání</a:t>
            </a:r>
          </a:p>
          <a:p>
            <a:pPr algn="l"/>
            <a:endParaRPr lang="cs-CZ" sz="2100" b="1" dirty="0">
              <a:solidFill>
                <a:schemeClr val="bg1"/>
              </a:solidFill>
              <a:latin typeface="Times New Roman" panose="02020603050405020304" pitchFamily="18" charset="0"/>
              <a:cs typeface="Times New Roman" panose="02020603050405020304" pitchFamily="18" charset="0"/>
            </a:endParaRPr>
          </a:p>
          <a:p>
            <a:pPr algn="l"/>
            <a:r>
              <a:rPr lang="cs-CZ" sz="1400" b="1" dirty="0">
                <a:solidFill>
                  <a:schemeClr val="bg1"/>
                </a:solidFill>
                <a:latin typeface="Times New Roman" panose="02020603050405020304" pitchFamily="18" charset="0"/>
                <a:cs typeface="Times New Roman" panose="02020603050405020304" pitchFamily="18" charset="0"/>
              </a:rPr>
              <a:t>Životní cyklus inovací</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8" name="Obrázek 7"/>
          <p:cNvPicPr>
            <a:picLocks noChangeAspect="1"/>
          </p:cNvPicPr>
          <p:nvPr/>
        </p:nvPicPr>
        <p:blipFill>
          <a:blip r:embed="rId3"/>
          <a:stretch>
            <a:fillRect/>
          </a:stretch>
        </p:blipFill>
        <p:spPr>
          <a:xfrm>
            <a:off x="426972" y="1419623"/>
            <a:ext cx="4712566" cy="3096343"/>
          </a:xfrm>
          <a:prstGeom prst="rect">
            <a:avLst/>
          </a:prstGeom>
        </p:spPr>
      </p:pic>
    </p:spTree>
    <p:extLst>
      <p:ext uri="{BB962C8B-B14F-4D97-AF65-F5344CB8AC3E}">
        <p14:creationId xmlns:p14="http://schemas.microsoft.com/office/powerpoint/2010/main" val="32609294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4968552"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5364088" y="1203598"/>
            <a:ext cx="3548328"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307871"/>
                </a:solidFill>
              </a:rPr>
              <a:t>Inovace = F (nápady</a:t>
            </a:r>
            <a:r>
              <a:rPr lang="cs-CZ" sz="1400" dirty="0">
                <a:solidFill>
                  <a:srgbClr val="307871"/>
                </a:solidFill>
                <a:latin typeface="Arial" panose="020B0604020202020204" pitchFamily="34" charset="0"/>
                <a:cs typeface="Arial" panose="020B0604020202020204" pitchFamily="34" charset="0"/>
              </a:rPr>
              <a:t> + </a:t>
            </a:r>
            <a:r>
              <a:rPr lang="cs-CZ" sz="1200" dirty="0">
                <a:solidFill>
                  <a:srgbClr val="307871"/>
                </a:solidFill>
                <a:latin typeface="+mj-lt"/>
                <a:cs typeface="Arial" panose="020B0604020202020204" pitchFamily="34" charset="0"/>
              </a:rPr>
              <a:t>příležitosti)</a:t>
            </a:r>
            <a:endParaRPr lang="cs-CZ" sz="1400" dirty="0">
              <a:solidFill>
                <a:srgbClr val="307871"/>
              </a:solidFill>
            </a:endParaRPr>
          </a:p>
          <a:p>
            <a:endParaRPr lang="cs-CZ" sz="1400" dirty="0">
              <a:solidFill>
                <a:srgbClr val="307871"/>
              </a:solidFill>
            </a:endParaRPr>
          </a:p>
          <a:p>
            <a:r>
              <a:rPr lang="cs-CZ" sz="1400" dirty="0">
                <a:solidFill>
                  <a:srgbClr val="307871"/>
                </a:solidFill>
              </a:rPr>
              <a:t>Zdroje inovací:</a:t>
            </a:r>
          </a:p>
          <a:p>
            <a:pPr>
              <a:buClr>
                <a:srgbClr val="FFFF00"/>
              </a:buClr>
              <a:buFont typeface="Courier New" panose="02070309020205020404" pitchFamily="49" charset="0"/>
              <a:buChar char="o"/>
            </a:pPr>
            <a:r>
              <a:rPr lang="cs-CZ" sz="1400" dirty="0">
                <a:solidFill>
                  <a:srgbClr val="307871"/>
                </a:solidFill>
              </a:rPr>
              <a:t>zákazník, jeho problémy, sny, tužby, cíle</a:t>
            </a:r>
          </a:p>
          <a:p>
            <a:pPr>
              <a:buClr>
                <a:srgbClr val="FFFF00"/>
              </a:buClr>
              <a:buFont typeface="Courier New" panose="02070309020205020404" pitchFamily="49" charset="0"/>
              <a:buChar char="o"/>
            </a:pPr>
            <a:r>
              <a:rPr lang="cs-CZ" sz="1400" dirty="0">
                <a:solidFill>
                  <a:srgbClr val="307871"/>
                </a:solidFill>
              </a:rPr>
              <a:t>konkurence  </a:t>
            </a:r>
          </a:p>
          <a:p>
            <a:pPr>
              <a:buClr>
                <a:srgbClr val="FFFF00"/>
              </a:buClr>
              <a:buFont typeface="Courier New" panose="02070309020205020404" pitchFamily="49" charset="0"/>
              <a:buChar char="o"/>
            </a:pPr>
            <a:r>
              <a:rPr lang="cs-CZ" sz="1400" dirty="0">
                <a:solidFill>
                  <a:srgbClr val="307871"/>
                </a:solidFill>
              </a:rPr>
              <a:t>řešení z jiných oborů </a:t>
            </a:r>
          </a:p>
          <a:p>
            <a:pPr>
              <a:buClr>
                <a:srgbClr val="FFFF00"/>
              </a:buClr>
              <a:buFont typeface="Courier New" panose="02070309020205020404" pitchFamily="49" charset="0"/>
              <a:buChar char="o"/>
            </a:pPr>
            <a:r>
              <a:rPr lang="cs-CZ" sz="1400" dirty="0">
                <a:solidFill>
                  <a:srgbClr val="307871"/>
                </a:solidFill>
              </a:rPr>
              <a:t>výsledky výzkumu a vývoje </a:t>
            </a:r>
          </a:p>
          <a:p>
            <a:pPr>
              <a:buClr>
                <a:srgbClr val="FFFF00"/>
              </a:buClr>
              <a:buFont typeface="Courier New" panose="02070309020205020404" pitchFamily="49" charset="0"/>
              <a:buChar char="o"/>
            </a:pPr>
            <a:r>
              <a:rPr lang="cs-CZ" sz="1400" dirty="0">
                <a:solidFill>
                  <a:srgbClr val="307871"/>
                </a:solidFill>
              </a:rPr>
              <a:t>nové objevy </a:t>
            </a:r>
          </a:p>
          <a:p>
            <a:pPr>
              <a:buClr>
                <a:srgbClr val="FFFF00"/>
              </a:buClr>
              <a:buFont typeface="Courier New" panose="02070309020205020404" pitchFamily="49" charset="0"/>
              <a:buChar char="o"/>
            </a:pPr>
            <a:r>
              <a:rPr lang="cs-CZ" sz="1400" dirty="0">
                <a:solidFill>
                  <a:srgbClr val="307871"/>
                </a:solidFill>
              </a:rPr>
              <a:t>analogie z přírody (bionika) </a:t>
            </a:r>
          </a:p>
          <a:p>
            <a:pPr>
              <a:buClr>
                <a:srgbClr val="FFFF00"/>
              </a:buClr>
              <a:buFont typeface="Courier New" panose="02070309020205020404" pitchFamily="49" charset="0"/>
              <a:buChar char="o"/>
            </a:pPr>
            <a:r>
              <a:rPr lang="cs-CZ" sz="1400" dirty="0">
                <a:solidFill>
                  <a:srgbClr val="307871"/>
                </a:solidFill>
              </a:rPr>
              <a:t>design, emoce </a:t>
            </a:r>
          </a:p>
          <a:p>
            <a:pPr>
              <a:buClr>
                <a:srgbClr val="FFFF00"/>
              </a:buClr>
              <a:buFont typeface="Courier New" panose="02070309020205020404" pitchFamily="49" charset="0"/>
              <a:buChar char="o"/>
            </a:pPr>
            <a:r>
              <a:rPr lang="cs-CZ" sz="1400" dirty="0">
                <a:solidFill>
                  <a:srgbClr val="307871"/>
                </a:solidFill>
              </a:rPr>
              <a:t>evoluční a technické trendy </a:t>
            </a:r>
          </a:p>
          <a:p>
            <a:pPr>
              <a:buClr>
                <a:srgbClr val="FFFF00"/>
              </a:buClr>
              <a:buFont typeface="Courier New" panose="02070309020205020404" pitchFamily="49" charset="0"/>
              <a:buChar char="o"/>
            </a:pPr>
            <a:r>
              <a:rPr lang="cs-CZ" sz="1400" dirty="0">
                <a:solidFill>
                  <a:srgbClr val="307871"/>
                </a:solidFill>
              </a:rPr>
              <a:t>sociální trendy a životní styl </a:t>
            </a:r>
          </a:p>
          <a:p>
            <a:pPr>
              <a:buClr>
                <a:srgbClr val="FFFF00"/>
              </a:buClr>
              <a:buFont typeface="Courier New" panose="02070309020205020404" pitchFamily="49" charset="0"/>
              <a:buChar char="o"/>
            </a:pPr>
            <a:r>
              <a:rPr lang="cs-CZ" sz="1400" dirty="0">
                <a:solidFill>
                  <a:srgbClr val="307871"/>
                </a:solidFill>
              </a:rPr>
              <a:t>nové trendy na trhu</a:t>
            </a:r>
          </a:p>
          <a:p>
            <a:pPr marL="0" indent="0">
              <a:buNone/>
            </a:pPr>
            <a:r>
              <a:rPr lang="cs-CZ" sz="1200" i="1" dirty="0">
                <a:solidFill>
                  <a:srgbClr val="307871"/>
                </a:solidFill>
              </a:rPr>
              <a:t>                                                       (</a:t>
            </a:r>
            <a:r>
              <a:rPr lang="cs-CZ" sz="1200" i="1" dirty="0" err="1">
                <a:solidFill>
                  <a:srgbClr val="307871"/>
                </a:solidFill>
              </a:rPr>
              <a:t>Košturiak</a:t>
            </a:r>
            <a:r>
              <a:rPr lang="cs-CZ" sz="1200" i="1" dirty="0">
                <a:solidFill>
                  <a:srgbClr val="307871"/>
                </a:solidFill>
              </a:rPr>
              <a:t>, 2012).</a:t>
            </a:r>
          </a:p>
        </p:txBody>
      </p:sp>
      <p:sp>
        <p:nvSpPr>
          <p:cNvPr id="6" name="Nadpis 1"/>
          <p:cNvSpPr txBox="1">
            <a:spLocks/>
          </p:cNvSpPr>
          <p:nvPr/>
        </p:nvSpPr>
        <p:spPr>
          <a:xfrm>
            <a:off x="346438" y="267495"/>
            <a:ext cx="3183160" cy="115212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100" b="1" dirty="0">
                <a:solidFill>
                  <a:schemeClr val="bg1"/>
                </a:solidFill>
                <a:latin typeface="Times New Roman" panose="02020603050405020304" pitchFamily="18" charset="0"/>
                <a:cs typeface="Times New Roman" panose="02020603050405020304" pitchFamily="18" charset="0"/>
              </a:rPr>
              <a:t>Inovace a podnikání</a:t>
            </a:r>
          </a:p>
          <a:p>
            <a:pPr algn="l"/>
            <a:endParaRPr lang="cs-CZ" sz="2100" b="1" dirty="0">
              <a:solidFill>
                <a:schemeClr val="bg1"/>
              </a:solidFill>
              <a:latin typeface="Times New Roman" panose="02020603050405020304" pitchFamily="18" charset="0"/>
              <a:cs typeface="Times New Roman" panose="02020603050405020304" pitchFamily="18" charset="0"/>
            </a:endParaRPr>
          </a:p>
          <a:p>
            <a:pPr algn="l"/>
            <a:r>
              <a:rPr lang="cs-CZ" sz="1400" b="1" dirty="0">
                <a:solidFill>
                  <a:schemeClr val="bg1"/>
                </a:solidFill>
                <a:latin typeface="Times New Roman" panose="02020603050405020304" pitchFamily="18" charset="0"/>
                <a:cs typeface="Times New Roman" panose="02020603050405020304" pitchFamily="18" charset="0"/>
              </a:rPr>
              <a:t>Inovace výrobků evoluce</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363353" y="1599642"/>
            <a:ext cx="4774441" cy="2232248"/>
          </a:xfrm>
          <a:prstGeom prst="rect">
            <a:avLst/>
          </a:prstGeom>
        </p:spPr>
      </p:pic>
    </p:spTree>
    <p:extLst>
      <p:ext uri="{BB962C8B-B14F-4D97-AF65-F5344CB8AC3E}">
        <p14:creationId xmlns:p14="http://schemas.microsoft.com/office/powerpoint/2010/main" val="677174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2608" y="1059582"/>
            <a:ext cx="8280920" cy="3024336"/>
          </a:xfrm>
          <a:prstGeom prst="rect">
            <a:avLst/>
          </a:prstGeom>
        </p:spPr>
        <p:txBody>
          <a:bodyPr>
            <a:noAutofit/>
          </a:bodyPr>
          <a:lstStyle/>
          <a:p>
            <a:pPr>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typy inovací podle stupňů složitosti:</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racionalizační </a:t>
            </a:r>
          </a:p>
          <a:p>
            <a:pPr lvl="2">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dle míry regenerace,</a:t>
            </a:r>
          </a:p>
          <a:p>
            <a:pPr lvl="2">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dle intenzity a reorganizace v podnikatelské jednotce</a:t>
            </a:r>
          </a:p>
          <a:p>
            <a:pPr lvl="2">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inkrementální (přírůstkové)</a:t>
            </a:r>
          </a:p>
          <a:p>
            <a:pPr lvl="2">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představující kvalitativní adaptaci, </a:t>
            </a:r>
          </a:p>
          <a:p>
            <a:pPr lvl="2">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představují novou variantu v podobě změny jedné nebo několika funkcí nebo</a:t>
            </a:r>
          </a:p>
          <a:p>
            <a:pPr lvl="2">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představují  novou generaci produktu při zachování původní koncepce řešení</a:t>
            </a:r>
          </a:p>
          <a:p>
            <a:pPr lvl="2">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radikální (diskontinuální) </a:t>
            </a:r>
          </a:p>
          <a:p>
            <a:pPr lvl="2">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nesouvislá, nespojitá změna v  rozsahu od změny koncepce a principu inovovaného prvku až po zcela nový prvek, který přináší nové technologické změny. </a:t>
            </a:r>
          </a:p>
        </p:txBody>
      </p:sp>
      <p:sp>
        <p:nvSpPr>
          <p:cNvPr id="10" name="Nadpis 5"/>
          <p:cNvSpPr>
            <a:spLocks noGrp="1"/>
          </p:cNvSpPr>
          <p:nvPr>
            <p:ph type="title"/>
          </p:nvPr>
        </p:nvSpPr>
        <p:spPr/>
        <p:txBody>
          <a:bodyPr/>
          <a:lstStyle/>
          <a:p>
            <a:r>
              <a:rPr lang="cs-CZ" dirty="0"/>
              <a:t>Inovace, typy inovací</a:t>
            </a:r>
          </a:p>
        </p:txBody>
      </p:sp>
    </p:spTree>
    <p:extLst>
      <p:ext uri="{BB962C8B-B14F-4D97-AF65-F5344CB8AC3E}">
        <p14:creationId xmlns:p14="http://schemas.microsoft.com/office/powerpoint/2010/main" val="3435243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12609" y="1205421"/>
            <a:ext cx="8280920" cy="3024336"/>
          </a:xfrm>
          <a:prstGeom prst="rect">
            <a:avLst/>
          </a:prstGeom>
        </p:spPr>
        <p:txBody>
          <a:bodyPr>
            <a:noAutofit/>
          </a:bodyPr>
          <a:lstStyle/>
          <a:p>
            <a:pPr>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Radikální inovace:</a:t>
            </a: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nová technologie vytváří nový trh</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laboratorní výzkum a vývoj</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lepší funkční vztah než u staré technologie.</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specifická tržní příležitost.</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trh strany „nabídky“.</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technologie „tlačí“ k tržnímu uplatnění.</a:t>
            </a:r>
          </a:p>
        </p:txBody>
      </p:sp>
      <p:sp>
        <p:nvSpPr>
          <p:cNvPr id="10" name="Nadpis 5"/>
          <p:cNvSpPr>
            <a:spLocks noGrp="1"/>
          </p:cNvSpPr>
          <p:nvPr>
            <p:ph type="title"/>
          </p:nvPr>
        </p:nvSpPr>
        <p:spPr/>
        <p:txBody>
          <a:bodyPr/>
          <a:lstStyle/>
          <a:p>
            <a:r>
              <a:rPr lang="cs-CZ" dirty="0"/>
              <a:t>Inovace, typy inovací</a:t>
            </a:r>
          </a:p>
        </p:txBody>
      </p:sp>
    </p:spTree>
    <p:extLst>
      <p:ext uri="{BB962C8B-B14F-4D97-AF65-F5344CB8AC3E}">
        <p14:creationId xmlns:p14="http://schemas.microsoft.com/office/powerpoint/2010/main" val="4069080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5"/>
          <p:cNvSpPr>
            <a:spLocks noGrp="1"/>
          </p:cNvSpPr>
          <p:nvPr>
            <p:ph type="title"/>
          </p:nvPr>
        </p:nvSpPr>
        <p:spPr/>
        <p:txBody>
          <a:bodyPr/>
          <a:lstStyle/>
          <a:p>
            <a:r>
              <a:rPr lang="cs-CZ" dirty="0"/>
              <a:t>Příklad radikální inovace - https://forbes.cz/popisuje-svet-jaky-skutecne-je-profesora-smila-hlta-zuckerberg-i-bill-gates/</a:t>
            </a:r>
          </a:p>
        </p:txBody>
      </p:sp>
      <p:pic>
        <p:nvPicPr>
          <p:cNvPr id="2050" name="Picture 2" descr="Image result for google logo&quot;">
            <a:extLst>
              <a:ext uri="{FF2B5EF4-FFF2-40B4-BE49-F238E27FC236}">
                <a16:creationId xmlns:a16="http://schemas.microsoft.com/office/drawing/2014/main" id="{43C7C02A-44E9-48BD-AA74-30293A81C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73344"/>
            <a:ext cx="5278363" cy="2969780"/>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a:extLst>
              <a:ext uri="{FF2B5EF4-FFF2-40B4-BE49-F238E27FC236}">
                <a16:creationId xmlns:a16="http://schemas.microsoft.com/office/drawing/2014/main" id="{D8374104-3ADC-48D4-B8B4-018C479A16A5}"/>
              </a:ext>
            </a:extLst>
          </p:cNvPr>
          <p:cNvSpPr/>
          <p:nvPr/>
        </p:nvSpPr>
        <p:spPr>
          <a:xfrm>
            <a:off x="35844" y="3291830"/>
            <a:ext cx="4572000" cy="646331"/>
          </a:xfrm>
          <a:prstGeom prst="rect">
            <a:avLst/>
          </a:prstGeom>
        </p:spPr>
        <p:txBody>
          <a:bodyPr>
            <a:spAutoFit/>
          </a:bodyPr>
          <a:lstStyle/>
          <a:p>
            <a:r>
              <a:rPr lang="cs-CZ" dirty="0"/>
              <a:t>Top inovace světa – čpavek (hnojivo), výroba oceli, sklo, plast.</a:t>
            </a:r>
          </a:p>
        </p:txBody>
      </p:sp>
    </p:spTree>
    <p:extLst>
      <p:ext uri="{BB962C8B-B14F-4D97-AF65-F5344CB8AC3E}">
        <p14:creationId xmlns:p14="http://schemas.microsoft.com/office/powerpoint/2010/main" val="833490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12609" y="1205421"/>
            <a:ext cx="8280920" cy="3024336"/>
          </a:xfrm>
          <a:prstGeom prst="rect">
            <a:avLst/>
          </a:prstGeom>
        </p:spPr>
        <p:txBody>
          <a:bodyPr>
            <a:noAutofit/>
          </a:bodyPr>
          <a:lstStyle/>
          <a:p>
            <a:pPr>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Inkrementálními inovacemi jsou:</a:t>
            </a: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rozšíření stávajícího produktu nebo procesu.</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dobře definovány charakteristiky produktu.</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konkurenční výhoda nízkých výrobních nákladů.</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vysoká frekvence vývoje reagující na specifickou potřebu trhu.</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trh strany “poptávky“.</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zákazník „táhne“ (má zájem koupit produkt).</a:t>
            </a:r>
          </a:p>
        </p:txBody>
      </p:sp>
      <p:sp>
        <p:nvSpPr>
          <p:cNvPr id="10" name="Nadpis 5"/>
          <p:cNvSpPr>
            <a:spLocks noGrp="1"/>
          </p:cNvSpPr>
          <p:nvPr>
            <p:ph type="title"/>
          </p:nvPr>
        </p:nvSpPr>
        <p:spPr/>
        <p:txBody>
          <a:bodyPr/>
          <a:lstStyle/>
          <a:p>
            <a:r>
              <a:rPr lang="cs-CZ" dirty="0"/>
              <a:t>Inovace, typy inovací</a:t>
            </a:r>
          </a:p>
        </p:txBody>
      </p:sp>
    </p:spTree>
    <p:extLst>
      <p:ext uri="{BB962C8B-B14F-4D97-AF65-F5344CB8AC3E}">
        <p14:creationId xmlns:p14="http://schemas.microsoft.com/office/powerpoint/2010/main" val="3707718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5"/>
          <p:cNvSpPr>
            <a:spLocks noGrp="1"/>
          </p:cNvSpPr>
          <p:nvPr>
            <p:ph type="title"/>
          </p:nvPr>
        </p:nvSpPr>
        <p:spPr/>
        <p:txBody>
          <a:bodyPr/>
          <a:lstStyle/>
          <a:p>
            <a:r>
              <a:rPr lang="cs-CZ" dirty="0"/>
              <a:t>Příklad inkrementální inovace</a:t>
            </a:r>
          </a:p>
        </p:txBody>
      </p:sp>
      <p:pic>
        <p:nvPicPr>
          <p:cNvPr id="1026" name="Picture 2" descr="Image result for gillette evolution&quot;">
            <a:extLst>
              <a:ext uri="{FF2B5EF4-FFF2-40B4-BE49-F238E27FC236}">
                <a16:creationId xmlns:a16="http://schemas.microsoft.com/office/drawing/2014/main" id="{56F7F8B4-380D-4A55-9193-60B6BB08E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675" y="1229593"/>
            <a:ext cx="7204650" cy="2684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386676"/>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8203</TotalTime>
  <Words>3405</Words>
  <Application>Microsoft Office PowerPoint</Application>
  <PresentationFormat>Předvádění na obrazovce (16:9)</PresentationFormat>
  <Paragraphs>426</Paragraphs>
  <Slides>43</Slides>
  <Notes>40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43</vt:i4>
      </vt:variant>
    </vt:vector>
  </HeadingPairs>
  <TitlesOfParts>
    <vt:vector size="49" baseType="lpstr">
      <vt:lpstr>Arial</vt:lpstr>
      <vt:lpstr>Calibri</vt:lpstr>
      <vt:lpstr>Courier New</vt:lpstr>
      <vt:lpstr>Enriqueta</vt:lpstr>
      <vt:lpstr>Times New Roman</vt:lpstr>
      <vt:lpstr>SLU</vt:lpstr>
      <vt:lpstr>  Inovační strategie, rozdělení inovací</vt:lpstr>
      <vt:lpstr>Inovace, řády inovací</vt:lpstr>
      <vt:lpstr>Inovace, druhy inovací</vt:lpstr>
      <vt:lpstr>Inovace, řády inovací</vt:lpstr>
      <vt:lpstr>Inovace, typy inovací</vt:lpstr>
      <vt:lpstr>Inovace, typy inovací</vt:lpstr>
      <vt:lpstr>Příklad radikální inovace - https://forbes.cz/popisuje-svet-jaky-skutecne-je-profesora-smila-hlta-zuckerberg-i-bill-gates/</vt:lpstr>
      <vt:lpstr>Inovace, typy inovací</vt:lpstr>
      <vt:lpstr>Příklad inkrementální inovace</vt:lpstr>
      <vt:lpstr>Inovace obchodního modelu</vt:lpstr>
      <vt:lpstr>Příklad inovace obchodního modelu</vt:lpstr>
      <vt:lpstr>Disruptivní inovace</vt:lpstr>
      <vt:lpstr>Kdo si vzpomíná? Videopůjčovny</vt:lpstr>
      <vt:lpstr>Příklad disruptivní inovace</vt:lpstr>
      <vt:lpstr>Příklad disruptivní inovace</vt:lpstr>
      <vt:lpstr>Inovace, řády inovací</vt:lpstr>
      <vt:lpstr>Inovace, řády inovací</vt:lpstr>
      <vt:lpstr>Strategie</vt:lpstr>
      <vt:lpstr>Špatná strategie</vt:lpstr>
      <vt:lpstr>Koncepty špatné strategie</vt:lpstr>
      <vt:lpstr>Jádro dobré strategie</vt:lpstr>
      <vt:lpstr>Koncepty důležité pro dobrou strategii – zdroje síly</vt:lpstr>
      <vt:lpstr>Inovační strategie I</vt:lpstr>
      <vt:lpstr>Inovační strategie II</vt:lpstr>
      <vt:lpstr>Inovační strategie III</vt:lpstr>
      <vt:lpstr>Inovační strategie</vt:lpstr>
      <vt:lpstr>Problém best practice – příkladů dobré praxe</vt:lpstr>
      <vt:lpstr>Typy inovačních strategií</vt:lpstr>
      <vt:lpstr>Outsourcing inovačních aktivit</vt:lpstr>
      <vt:lpstr>Zastaralé trhy – vznik Fintech</vt:lpstr>
      <vt:lpstr>Crowdsourcing</vt:lpstr>
      <vt:lpstr>Fondy rizikového kapitálu, inkubátory a akcelerátory</vt:lpstr>
      <vt:lpstr>Prezentace aplikace PowerPoint</vt:lpstr>
      <vt:lpstr>Spin-off/Spin-out</vt:lpstr>
      <vt:lpstr>„Crossing the Chasm“</vt:lpstr>
      <vt:lpstr>„Crossing the Chasm“</vt:lpstr>
      <vt:lpstr>„Crossing the Chasm“</vt:lpstr>
      <vt:lpstr>Děkuji za pozornost!</vt:lpstr>
      <vt:lpstr>Způsoby/přístupy k budování inovací - vzory</vt:lpstr>
      <vt:lpstr>Způsoby/přístupy k budování inovací - vzory</vt:lpstr>
      <vt:lpstr>Inovace a podnikání</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sim0094</cp:lastModifiedBy>
  <cp:revision>271</cp:revision>
  <dcterms:created xsi:type="dcterms:W3CDTF">2016-07-06T15:42:34Z</dcterms:created>
  <dcterms:modified xsi:type="dcterms:W3CDTF">2022-02-26T10:28:48Z</dcterms:modified>
</cp:coreProperties>
</file>