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8" roundtripDataSignature="AMtx7mg+FhJyc8u+oWCeN38VZIk/0kBC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87" name="Google Shape;87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94" name="Google Shape;94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101" name="Google Shape;101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108" name="Google Shape;108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115" name="Google Shape;115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122" name="Google Shape;122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129" name="Google Shape;129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136" name="Google Shape;136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143" name="Google Shape;143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150" name="Google Shape;150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214c3a579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g1214c3a57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g1214c3a5798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157" name="Google Shape;157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164" name="Google Shape;164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171" name="Google Shape;171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178" name="Google Shape;178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185" name="Google Shape;185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192" name="Google Shape;192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199" name="Google Shape;199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206" name="Google Shape;206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213" name="Google Shape;213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220" name="Google Shape;220;p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37" name="Google Shape;37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227" name="Google Shape;227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234" name="Google Shape;234;p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241" name="Google Shape;241;p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" name="Google Shape;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44" name="Google Shape;44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51" name="Google Shape;51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58" name="Google Shape;58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73" name="Google Shape;73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80" name="Google Shape;80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ulní strana">
  <p:cSld name="Titulní strana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 - obecný">
  <p:cSld name="List - obecný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5996" y="226939"/>
            <a:ext cx="956040" cy="7457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4"/>
          <p:cNvSpPr txBox="1"/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14" name="Google Shape;14;p34"/>
          <p:cNvCxnSpPr/>
          <p:nvPr/>
        </p:nvCxnSpPr>
        <p:spPr>
          <a:xfrm>
            <a:off x="251520" y="699542"/>
            <a:ext cx="7416824" cy="0"/>
          </a:xfrm>
          <a:prstGeom prst="straightConnector1">
            <a:avLst/>
          </a:prstGeom>
          <a:noFill/>
          <a:ln cap="flat" cmpd="sng" w="9525">
            <a:solidFill>
              <a:srgbClr val="30787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5" name="Google Shape;15;p34"/>
          <p:cNvCxnSpPr/>
          <p:nvPr/>
        </p:nvCxnSpPr>
        <p:spPr>
          <a:xfrm>
            <a:off x="251520" y="4731990"/>
            <a:ext cx="8660516" cy="0"/>
          </a:xfrm>
          <a:prstGeom prst="straightConnector1">
            <a:avLst/>
          </a:prstGeom>
          <a:noFill/>
          <a:ln cap="flat" cmpd="sng" w="9525">
            <a:solidFill>
              <a:srgbClr val="30787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6" name="Google Shape;16;p34"/>
          <p:cNvSpPr txBox="1"/>
          <p:nvPr>
            <p:ph idx="11" type="ftr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Google Shape;17;p34"/>
          <p:cNvSpPr txBox="1"/>
          <p:nvPr>
            <p:ph idx="12" type="sldNum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 list">
  <p:cSld name="Prázdný lis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8263" y="555525"/>
            <a:ext cx="1699500" cy="132561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1"/>
          <p:cNvSpPr txBox="1"/>
          <p:nvPr>
            <p:ph type="ctrTitle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br>
              <a:rPr b="1" i="0" lang="cs-CZ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i="0" lang="cs-CZ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cs-CZ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Štíhlý přístup k podnikání</a:t>
            </a:r>
            <a:endParaRPr/>
          </a:p>
        </p:txBody>
      </p:sp>
      <p:sp>
        <p:nvSpPr>
          <p:cNvPr id="26" name="Google Shape;26;p1"/>
          <p:cNvSpPr txBox="1"/>
          <p:nvPr>
            <p:ph idx="1" type="subTitle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téma 7</a:t>
            </a:r>
            <a:endParaRPr/>
          </a:p>
          <a:p>
            <a:pPr indent="0" lvl="0" marL="0" marR="0" rtl="0" algn="r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Inovační podnikání</a:t>
            </a:r>
            <a:endParaRPr/>
          </a:p>
        </p:txBody>
      </p:sp>
      <p:sp>
        <p:nvSpPr>
          <p:cNvPr id="27" name="Google Shape;27;p1"/>
          <p:cNvSpPr txBox="1"/>
          <p:nvPr/>
        </p:nvSpPr>
        <p:spPr>
          <a:xfrm>
            <a:off x="5966428" y="2715766"/>
            <a:ext cx="3032119" cy="1152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Katedra podnikové </a:t>
            </a:r>
            <a:endParaRPr/>
          </a:p>
          <a:p>
            <a:pPr indent="0" lvl="0" marL="0" marR="0" rtl="0" algn="r">
              <a:spcBef>
                <a:spcPts val="240"/>
              </a:spcBef>
              <a:spcAft>
                <a:spcPts val="0"/>
              </a:spcAft>
              <a:buClr>
                <a:srgbClr val="307871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ekonomiky a managementu</a:t>
            </a:r>
            <a:endParaRPr/>
          </a:p>
          <a:p>
            <a:pPr indent="0" lvl="0" marL="0" marR="0" rtl="0" algn="r">
              <a:spcBef>
                <a:spcPts val="240"/>
              </a:spcBef>
              <a:spcAft>
                <a:spcPts val="0"/>
              </a:spcAft>
              <a:buClr>
                <a:srgbClr val="8CA7A3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spcBef>
                <a:spcPts val="210"/>
              </a:spcBef>
              <a:spcAft>
                <a:spcPts val="0"/>
              </a:spcAft>
              <a:buClr>
                <a:srgbClr val="307871"/>
              </a:buClr>
              <a:buSzPts val="1050"/>
              <a:buFont typeface="Arial"/>
              <a:buNone/>
            </a:pPr>
            <a:r>
              <a:rPr b="0" i="0" lang="cs-CZ" sz="1050" u="none" cap="none" strike="noStrik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Ing. Dalibor Šimek</a:t>
            </a:r>
            <a:endParaRPr/>
          </a:p>
          <a:p>
            <a:pPr indent="0" lvl="0" marL="0" marR="0" rtl="0" algn="r">
              <a:spcBef>
                <a:spcPts val="240"/>
              </a:spcBef>
              <a:spcAft>
                <a:spcPts val="0"/>
              </a:spcAft>
              <a:buClr>
                <a:srgbClr val="8CA7A3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 txBox="1"/>
          <p:nvPr>
            <p:ph idx="1" type="body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mého zákazníka trápí?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Jakou konkrétní potřebu mu pomáhám řešit?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palčivý je problém?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je problém řešený teď? </a:t>
            </a:r>
            <a:endParaRPr/>
          </a:p>
        </p:txBody>
      </p:sp>
      <p:sp>
        <p:nvSpPr>
          <p:cNvPr id="90" name="Google Shape;90;p9"/>
          <p:cNvSpPr txBox="1"/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Problém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 txBox="1"/>
          <p:nvPr>
            <p:ph idx="1" type="body"/>
          </p:nvPr>
        </p:nvSpPr>
        <p:spPr>
          <a:xfrm>
            <a:off x="251520" y="1205421"/>
            <a:ext cx="8424936" cy="3024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„Kdybych se tehdy lidí ptal, co potřebují, řekli by rychlejší koně“ – Henry Ford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30787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Přání – rychlejší kůň, Potřeba – dostat se rychleji z bodu A do bodu B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30787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Přání je odrazem konkrétní představy možného řešení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30787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Potřeba hlouběji definuje problém, ze kterého přání vyvstává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30787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 potřeb vznikají přání, které v souvislosti s kupním silou generuje poptávku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30787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Při definici problému nezůstáváme u přání, ale jdeme na úroveň potřeb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30787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Příklad – zákazníci si říkají jaké funkcionality chtějí v aplikaci a firma je sbírá a postupně je do aplikace zapracovává (bez pochopení potřeb, plní přání)</a:t>
            </a:r>
            <a:endParaRPr/>
          </a:p>
          <a:p>
            <a:pPr indent="-273050" lvl="0" marL="342900" marR="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10"/>
          <p:cNvSpPr txBox="1"/>
          <p:nvPr>
            <p:ph type="title"/>
          </p:nvPr>
        </p:nvSpPr>
        <p:spPr>
          <a:xfrm>
            <a:off x="179512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Potřeba -&gt; přání -&gt; poptávka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"/>
          <p:cNvSpPr txBox="1"/>
          <p:nvPr>
            <p:ph idx="1" type="body"/>
          </p:nvPr>
        </p:nvSpPr>
        <p:spPr>
          <a:xfrm>
            <a:off x="251520" y="1205421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Vyhledávám existující alternativy (konkurenci)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30787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Když nenajdu konkurenci, tak: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30787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Špatně jsem hledal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30787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Nikdo a nebo dost lidí nemá problém, který chci řešit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30787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Problém není dostatečně palčivý a lidi ho nepotřebují řešit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30787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Jsem génius a vymyslel jsem něco zcela nového</a:t>
            </a:r>
            <a:endParaRPr/>
          </a:p>
        </p:txBody>
      </p:sp>
      <p:sp>
        <p:nvSpPr>
          <p:cNvPr id="104" name="Google Shape;104;p11"/>
          <p:cNvSpPr txBox="1"/>
          <p:nvPr>
            <p:ph type="title"/>
          </p:nvPr>
        </p:nvSpPr>
        <p:spPr>
          <a:xfrm>
            <a:off x="179512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Jak je problém řešený nyní?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"/>
          <p:cNvSpPr txBox="1"/>
          <p:nvPr>
            <p:ph idx="1" type="body"/>
          </p:nvPr>
        </p:nvSpPr>
        <p:spPr>
          <a:xfrm>
            <a:off x="251520" y="1205421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Vyberte top 3 problémy, které chcete vaším zákazníkům řešit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Využijte metodu z Design thinkingu – How might we… (Jak bychom mohli…) a přetvořte problém na výzvu, kterou budete vaším podnikatelským plánem řešit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Ukázka: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bychom mohli zredukovat využívání jednorázových plastových obalů na obědové jídla u firem, které si nechávají jídlo dovést.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bychom mohli inspirovat domácnosti, aby si adoptovaly zdravější stravovací návyky.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bychom mohli zlepšit přívětivost a pohodlí cestujících využívající místní MHD.</a:t>
            </a:r>
            <a:endParaRPr/>
          </a:p>
        </p:txBody>
      </p:sp>
      <p:sp>
        <p:nvSpPr>
          <p:cNvPr id="111" name="Google Shape;111;p12"/>
          <p:cNvSpPr txBox="1"/>
          <p:nvPr>
            <p:ph type="title"/>
          </p:nvPr>
        </p:nvSpPr>
        <p:spPr>
          <a:xfrm>
            <a:off x="179512" y="195486"/>
            <a:ext cx="6840760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Jak postupovat při definování problému?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"/>
          <p:cNvSpPr txBox="1"/>
          <p:nvPr>
            <p:ph idx="1" type="body"/>
          </p:nvPr>
        </p:nvSpPr>
        <p:spPr>
          <a:xfrm>
            <a:off x="251520" y="1205421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 všechny podnikatelské plány a nápady musí nutně řešit problém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roviny problému lze přetavit vše, ale u některých tipů projektů je lepší otočit perspektivu na tzv. „</a:t>
            </a:r>
            <a:r>
              <a:rPr b="1"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Budování Peaků</a:t>
            </a: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(z anj. Slova Peak – vrchol)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None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Budování Peaků lze rozdělit na: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elevace</a:t>
            </a: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prožití zážitku, užívání si výhledu, momentu, jídla apod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vhled</a:t>
            </a: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dostaneš insight, nějakou znalost, nějakou radu - trochu jako edukace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hrdost</a:t>
            </a: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vyvolávání pocitu pýchy, hrdosti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propojení</a:t>
            </a: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propojení s ostatními lidmi, budování vztahů, citít podporu a vše kolem toho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Pokud vaše řešení/hodnota pro zákazníky buduje „peak“, lze použít tuto perspektivu v sekci „problém“</a:t>
            </a:r>
            <a:endParaRPr/>
          </a:p>
          <a:p>
            <a:pPr indent="-2286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13"/>
          <p:cNvSpPr txBox="1"/>
          <p:nvPr>
            <p:ph type="title"/>
          </p:nvPr>
        </p:nvSpPr>
        <p:spPr>
          <a:xfrm>
            <a:off x="179512" y="195486"/>
            <a:ext cx="6840760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Alternativní pohled na část canvasu - problém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/>
          <p:nvPr>
            <p:ph idx="1" type="body"/>
          </p:nvPr>
        </p:nvSpPr>
        <p:spPr>
          <a:xfrm>
            <a:off x="251520" y="1205421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koho přesně cílím?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Kdo má problém, který svým produktem umím vyřešit?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kdo my za řešení rád zaplatí?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Kdo jsou mé první vlaštovky (early adopters)?</a:t>
            </a:r>
            <a:endParaRPr/>
          </a:p>
          <a:p>
            <a:pPr indent="-273050" lvl="0" marL="342900" marR="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4"/>
          <p:cNvSpPr txBox="1"/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Zákazník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"/>
          <p:cNvSpPr txBox="1"/>
          <p:nvPr>
            <p:ph idx="1" type="body"/>
          </p:nvPr>
        </p:nvSpPr>
        <p:spPr>
          <a:xfrm>
            <a:off x="251520" y="1205421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Abych mohl prodat, potřebuji zákazníka: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oslovit,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zaujmout,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vyvolat potřebu,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přimět k rozhodnutí právě pro náš produkt.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b="1"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Napřed ho ale musím být schopný identifikovat.</a:t>
            </a:r>
            <a:endParaRPr/>
          </a:p>
        </p:txBody>
      </p:sp>
      <p:sp>
        <p:nvSpPr>
          <p:cNvPr id="132" name="Google Shape;132;p15"/>
          <p:cNvSpPr txBox="1"/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Zákazník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 txBox="1"/>
          <p:nvPr>
            <p:ph idx="1" type="body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None/>
            </a:pPr>
            <a:r>
              <a:rPr b="1"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Lidi (B2C):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Věk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Pohlaví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Vzdělání a společenské postavení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Životní styl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Geografie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None/>
            </a:pPr>
            <a:r>
              <a:rPr b="1"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Firmy, instituce (B2B)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jakém oboru firma funguje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Velikost firmy (obrat, zaměstnanci…)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Geografie</a:t>
            </a:r>
            <a:endParaRPr/>
          </a:p>
        </p:txBody>
      </p:sp>
      <p:sp>
        <p:nvSpPr>
          <p:cNvPr id="139" name="Google Shape;139;p16"/>
          <p:cNvSpPr txBox="1"/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Cílová skupina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/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Definice cílové skupiny</a:t>
            </a:r>
            <a:endParaRPr/>
          </a:p>
        </p:txBody>
      </p:sp>
      <p:pic>
        <p:nvPicPr>
          <p:cNvPr id="146" name="Google Shape;146;p17"/>
          <p:cNvPicPr preferRelativeResize="0"/>
          <p:nvPr/>
        </p:nvPicPr>
        <p:blipFill rotWithShape="1">
          <a:blip r:embed="rId3">
            <a:alphaModFix/>
          </a:blip>
          <a:srcRect b="20599" l="9050" r="20075" t="16401"/>
          <a:stretch/>
        </p:blipFill>
        <p:spPr>
          <a:xfrm>
            <a:off x="395536" y="915566"/>
            <a:ext cx="7488832" cy="3744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/>
          <p:nvPr>
            <p:ph idx="1" type="body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Rozlišujte mezi zákazníky a uživateli – uživatelé nemusí platit za produkt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Rozdělte cílové skupiny na menší zákaznické segmenty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Cílová skupina „všichni“ nemůže být – „Kdo se snaží uspokojit všechny, neuspokojí nikoho“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první fázi dejte všechny segmenty na jeden canvas – i když se problémy a hodnoty pro jednotlivé segmenty liší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Identifikujte vaše „early adopters“ </a:t>
            </a:r>
            <a:endParaRPr/>
          </a:p>
          <a:p>
            <a:pPr indent="-2286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18"/>
          <p:cNvSpPr txBox="1"/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Postup a tipy při definici cílové skupiny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g1214c3a5798_0_0"/>
          <p:cNvPicPr preferRelativeResize="0"/>
          <p:nvPr/>
        </p:nvPicPr>
        <p:blipFill rotWithShape="1">
          <a:blip r:embed="rId3">
            <a:alphaModFix/>
          </a:blip>
          <a:srcRect b="3830" l="0" r="0" t="-3830"/>
          <a:stretch/>
        </p:blipFill>
        <p:spPr>
          <a:xfrm>
            <a:off x="2840250" y="337825"/>
            <a:ext cx="3350950" cy="4470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/>
          <p:nvPr>
            <p:ph idx="1" type="body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Early adopters jsou první zákazníci, kteří si koupí nový produkt nebo nebo novou technologii, ještě předtím, než tak učiní majorita (masový trh).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 to konkrétní (úzce zaspecifikovaný) segment, na který budete cílit jako první.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 majoritu trhu slouží jako „pokusní králici“ a zároveň světlo, které ostatní mohou následovat. V případě, že produkt uspěje u svých early adopters, má připravenou cestu prorazit na větším trhu.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Častokrát se jedná o technologické nadšence a objevitele. Zpravidla to jsou mladší a více vzdělaní lidé.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Více v přednášce 5 a konceptu – „Crossing the Chasm“</a:t>
            </a:r>
            <a:endParaRPr/>
          </a:p>
          <a:p>
            <a:pPr indent="-2286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19"/>
          <p:cNvSpPr txBox="1"/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Early adopters (první vlaštovky)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/>
          <p:nvPr>
            <p:ph idx="1" type="body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Řešení = produkt/služba, kterou nabízím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tj. aplikace, která dělá XY / kavárna, která nabízí XY / výrobek, který pomáhá s XY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Řeší zákazníkův problém/potřebu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Budeme o něm mluvit jako o produktu</a:t>
            </a:r>
            <a:endParaRPr/>
          </a:p>
        </p:txBody>
      </p:sp>
      <p:sp>
        <p:nvSpPr>
          <p:cNvPr id="167" name="Google Shape;167;p20"/>
          <p:cNvSpPr txBox="1"/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Řešení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/>
          <p:nvPr>
            <p:ph idx="1" type="body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Proč si zákazník můj produkt vlastně koupí?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Ušetří čas, peníze, zvýší prestiž, ulehčí práci… 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moc?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Unikátní hodnota: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čem se mnou přinášená hodnota liší od ostatních řešení?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čem je můj produkt lepší?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21"/>
          <p:cNvSpPr txBox="1"/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Hodnota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/>
          <p:nvPr>
            <p:ph idx="1" type="body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Derivujte vaši hodnotu z problému nebo potřeby (té nejdůležitější), kterou zákazníkovi řešíte.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Soustřeďte se na komunikování </a:t>
            </a:r>
            <a:r>
              <a:rPr b="1"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benefitů</a:t>
            </a: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b="1"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výsledných stavů </a:t>
            </a: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zákazníkům spíše než představení </a:t>
            </a:r>
            <a:r>
              <a:rPr b="1"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funkcionalit</a:t>
            </a: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Lidé si nekupují vrtačku, ale díru ve zdi.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Příklad: Platforma na tvorbu životopisů: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Funkcionalita – Profesionálně nadesignovaný životopis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Benefit – Originální a chytlavý životopis, který vyčnívá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Výsledný stav – Získáte vaše vysněné povolání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Vybírejte slova pečlivě - nemělo by se jednat o dlouhý popis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22"/>
          <p:cNvSpPr txBox="1"/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Jak definovat hodnotovou nabídku (value proposition)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/>
          <p:nvPr>
            <p:ph idx="1" type="body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Dokončete nebo doplňte do vět váš nápad a vytvořte si tak hodnotovou nabídku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„Pomáháme [svým zákazníkům] v situaci, kdy [potřebují něco vyřešit]. Náš produkt je… , který poskytuje… . Na rozdíl od našich konkurentů… jsme lepší v….“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23"/>
          <p:cNvSpPr txBox="1"/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Definování hodnotové nabídky pomocí jedné věty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/>
          <p:nvPr>
            <p:ph idx="1" type="body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Kanály, kterými se dostanu k zákazníkovi.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Kde svého zákazníka najdu, jak se o mne dozví? – komunikační kanály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k němu svůj produkt dostanu? – distribuční kanály</a:t>
            </a:r>
            <a:endParaRPr/>
          </a:p>
        </p:txBody>
      </p:sp>
      <p:sp>
        <p:nvSpPr>
          <p:cNvPr id="195" name="Google Shape;195;p24"/>
          <p:cNvSpPr txBox="1"/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Kanály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/>
          <p:nvPr>
            <p:ph idx="1" type="body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změřím svůj úspěch?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 čem v businessu půjdu?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Zákazníci? Uživatelé? Prodané kusy?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Jaké budou cíle?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zjistím, že jsem v cíli?</a:t>
            </a:r>
            <a:endParaRPr/>
          </a:p>
        </p:txBody>
      </p:sp>
      <p:sp>
        <p:nvSpPr>
          <p:cNvPr id="202" name="Google Shape;202;p25"/>
          <p:cNvSpPr txBox="1"/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Metriky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/>
          <p:nvPr>
            <p:ph idx="1" type="body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Mám něco, co moje konkurence nemá? A co nedokáže jednoduše zkopírovat?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Vybudovaná komunita, unikátní knowhow, špičkové odborníky…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si svoji výhodu udržím?</a:t>
            </a:r>
            <a:endParaRPr/>
          </a:p>
        </p:txBody>
      </p:sp>
      <p:sp>
        <p:nvSpPr>
          <p:cNvPr id="209" name="Google Shape;209;p26"/>
          <p:cNvSpPr txBox="1"/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Konkurenční výhoda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/>
          <p:nvPr>
            <p:ph idx="1" type="body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 co budu platit?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Kolik mě to bude stát?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Jaké budou moje zdroje příjmu?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Kolik na tom vydělám?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27"/>
          <p:cNvSpPr txBox="1"/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Náklady, zdroje příjmů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 txBox="1"/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Příklad vyplněného Lean canvasu - Uber</a:t>
            </a:r>
            <a:endParaRPr/>
          </a:p>
        </p:txBody>
      </p:sp>
      <p:pic>
        <p:nvPicPr>
          <p:cNvPr id="223" name="Google Shape;223;p28"/>
          <p:cNvPicPr preferRelativeResize="0"/>
          <p:nvPr/>
        </p:nvPicPr>
        <p:blipFill rotWithShape="1">
          <a:blip r:embed="rId3">
            <a:alphaModFix/>
          </a:blip>
          <a:srcRect b="7999" l="12988" r="25588" t="13670"/>
          <a:stretch/>
        </p:blipFill>
        <p:spPr>
          <a:xfrm>
            <a:off x="1187624" y="703188"/>
            <a:ext cx="6120680" cy="4390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/>
          <p:nvPr>
            <p:ph idx="1" type="body"/>
          </p:nvPr>
        </p:nvSpPr>
        <p:spPr>
          <a:xfrm>
            <a:off x="251520" y="1205421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b="1"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Business plán vs. Štíhlý záměr – </a:t>
            </a: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snaha o zrychlení tvorby podnikatelského plánu kvůli rychle se měnícím externím podmínkám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b="1"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Ověřování </a:t>
            </a: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co nejrychleji se dostat k zákazníkům a pochopit jejich potřeby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b="1"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Zpětná vazba </a:t>
            </a: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rychle zapracovávat zpětnou vazbu zpět do podnikatelského plánu bez nutnosti kompletního předělání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b="1"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Přehled nad plánem </a:t>
            </a: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mít vše v jednom nástroji a udržovat si tzv. „bigger picture“, nezabředávat v nedůležitých detailech</a:t>
            </a:r>
            <a:endParaRPr b="1" sz="1800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3050" lvl="0" marL="342900" marR="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" name="Google Shape;40;p2"/>
          <p:cNvSpPr txBox="1"/>
          <p:nvPr>
            <p:ph type="title"/>
          </p:nvPr>
        </p:nvSpPr>
        <p:spPr>
          <a:xfrm>
            <a:off x="179512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Proč štíhlý přístup k podnikání?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/>
          <p:nvPr>
            <p:ph idx="1" type="body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stránka, na které: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Přehledně popíšeš celý svůj byznys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Urovnáš si myšlenky a uvidíš svůj plán z širší perspektivy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Pracuješ s pochopením svých zákazníků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Budeš moci svůj nápad jednoduše odprezentovat 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Identifikuješ případné slabiny / nejrizikovější části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Lean canvas je určen pro každého – ať už dělá na softwaru, službě nebo chce tvořit věci na zakázku</a:t>
            </a:r>
            <a:endParaRPr/>
          </a:p>
        </p:txBody>
      </p:sp>
      <p:sp>
        <p:nvSpPr>
          <p:cNvPr id="230" name="Google Shape;230;p29"/>
          <p:cNvSpPr txBox="1"/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Lean Canvas shrnutí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 txBox="1"/>
          <p:nvPr>
            <p:ph idx="1" type="body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Řešení (jen nástroj)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Definitivní odpověď (jen návod na to, jaké otázky si klást)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Komplexní pohled na celé podnikání (jen ty aspekty, bez jejichž potvrzení to nepůjde)</a:t>
            </a:r>
            <a:endParaRPr/>
          </a:p>
          <a:p>
            <a:pPr indent="-2286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30"/>
          <p:cNvSpPr txBox="1"/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Co Lean canvas není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 txBox="1"/>
          <p:nvPr>
            <p:ph idx="1" type="body"/>
          </p:nvPr>
        </p:nvSpPr>
        <p:spPr>
          <a:xfrm>
            <a:off x="2932364" y="2284629"/>
            <a:ext cx="3279271" cy="574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Děkuji za pozornost!</a:t>
            </a:r>
            <a:endParaRPr/>
          </a:p>
          <a:p>
            <a:pPr indent="-196850" lvl="1" marL="74295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/>
          <p:nvPr>
            <p:ph idx="1" type="body"/>
          </p:nvPr>
        </p:nvSpPr>
        <p:spPr>
          <a:xfrm>
            <a:off x="251520" y="1205421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Lidé dělají/budují něco, co nikdo nechce – </a:t>
            </a:r>
            <a:r>
              <a:rPr i="1"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problém č. 1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Svým nápadem řeší problém, který ale není dostatečně velký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Řeší problém, který je lépe vyřešený existujícím alternativním řešením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Lidé nejsou schopni jít s nedokončeným produktem na trh 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Plánování a přípravy nám zabrání vstupu na trh</a:t>
            </a:r>
            <a:endParaRPr sz="1100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" name="Google Shape;47;p3"/>
          <p:cNvSpPr txBox="1"/>
          <p:nvPr>
            <p:ph type="title"/>
          </p:nvPr>
        </p:nvSpPr>
        <p:spPr>
          <a:xfrm>
            <a:off x="179512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Proč projekty selhávají?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/>
          <p:nvPr>
            <p:ph idx="1" type="body"/>
          </p:nvPr>
        </p:nvSpPr>
        <p:spPr>
          <a:xfrm>
            <a:off x="251520" y="1205421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b="1"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Zamilují se do svých nápadů – tzv. Inovátorův „bias“ – </a:t>
            </a: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první přicházíme s nápadem (již konkrétní řešení), který nám přijde geniální, protože je náš. Jedná se o přirozenou reakci, kdy chráníme svůj nápad jako své dítě a utvrzujeme se v jeho genialitě.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„Pokud jediným nástrojem, který máte po ruce je kladivo, máte sklon vidět každý problém jako hřebík“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Byznys není jen o produktu samotném. Na ostatní aspekty se často zapomíná, to pak bývá příčinou mnohých neúspěchů.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b="1"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Čas</a:t>
            </a: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kritická komodita</a:t>
            </a:r>
            <a:endParaRPr/>
          </a:p>
          <a:p>
            <a:pPr indent="-2286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3050" lvl="0" marL="342900" marR="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" name="Google Shape;54;p4"/>
          <p:cNvSpPr txBox="1"/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Proč lidé dělají/budují něco, co nikdo nechce?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 txBox="1"/>
          <p:nvPr>
            <p:ph idx="1" type="body"/>
          </p:nvPr>
        </p:nvSpPr>
        <p:spPr>
          <a:xfrm>
            <a:off x="251520" y="1205421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Rychlé učení se, rychlé selhávání znamená rychlejší úspěch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 toho vyplývá, že se nejedná o lineární postup, ale iterativní (opakující se)</a:t>
            </a:r>
            <a:endParaRPr/>
          </a:p>
          <a:p>
            <a:pPr indent="-2286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5"/>
          <p:cNvSpPr txBox="1"/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Lean podnikání</a:t>
            </a:r>
            <a:endParaRPr/>
          </a:p>
        </p:txBody>
      </p:sp>
      <p:pic>
        <p:nvPicPr>
          <p:cNvPr id="62" name="Google Shape;62;p5"/>
          <p:cNvPicPr preferRelativeResize="0"/>
          <p:nvPr/>
        </p:nvPicPr>
        <p:blipFill rotWithShape="1">
          <a:blip r:embed="rId3">
            <a:alphaModFix/>
          </a:blip>
          <a:srcRect b="26200" l="37400" r="38975" t="30400"/>
          <a:stretch/>
        </p:blipFill>
        <p:spPr>
          <a:xfrm>
            <a:off x="5940152" y="2139702"/>
            <a:ext cx="2304256" cy="2381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"/>
          <p:cNvSpPr txBox="1"/>
          <p:nvPr>
            <p:ph type="title"/>
          </p:nvPr>
        </p:nvSpPr>
        <p:spPr>
          <a:xfrm>
            <a:off x="251520" y="195486"/>
            <a:ext cx="5328592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Štíhlý vs. klasický přístup k podnikání</a:t>
            </a:r>
            <a:endParaRPr/>
          </a:p>
        </p:txBody>
      </p:sp>
      <p:pic>
        <p:nvPicPr>
          <p:cNvPr id="68" name="Google Shape;68;p6"/>
          <p:cNvPicPr preferRelativeResize="0"/>
          <p:nvPr/>
        </p:nvPicPr>
        <p:blipFill rotWithShape="1">
          <a:blip r:embed="rId3">
            <a:alphaModFix/>
          </a:blip>
          <a:srcRect b="15838" l="11546" r="26100" t="12316"/>
          <a:stretch/>
        </p:blipFill>
        <p:spPr>
          <a:xfrm>
            <a:off x="107504" y="1347614"/>
            <a:ext cx="4221727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6"/>
          <p:cNvPicPr preferRelativeResize="0"/>
          <p:nvPr/>
        </p:nvPicPr>
        <p:blipFill rotWithShape="1">
          <a:blip r:embed="rId4">
            <a:alphaModFix/>
          </a:blip>
          <a:srcRect b="16566" l="12291" r="25134" t="11919"/>
          <a:stretch/>
        </p:blipFill>
        <p:spPr>
          <a:xfrm>
            <a:off x="4427983" y="1347614"/>
            <a:ext cx="4256473" cy="273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 txBox="1"/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Lean Canvas</a:t>
            </a:r>
            <a:endParaRPr/>
          </a:p>
        </p:txBody>
      </p:sp>
      <p:pic>
        <p:nvPicPr>
          <p:cNvPr id="76" name="Google Shape;7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707371"/>
            <a:ext cx="6184151" cy="43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 txBox="1"/>
          <p:nvPr>
            <p:ph idx="1" type="body"/>
          </p:nvPr>
        </p:nvSpPr>
        <p:spPr>
          <a:xfrm>
            <a:off x="251520" y="1059582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b="1"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základních otázek, na které hledáte správnou odpověď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b="1"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Kdo je můj zákazník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b="1"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Jaký problém mu vyřeším (a jak ho zákazníci jinak řeší)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b="1"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Jaké je moje řešení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b="1"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Jakou hodnotu zákazníkovi přinese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b="1"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dostanu produkt k zákazníkovi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b="1"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budu měřit úspěch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b="1"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budu vynikat nad svojí konkurencí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b="1"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Jaké budu mít náklady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b="1"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Jaké budou zdroje příjmů</a:t>
            </a:r>
            <a:endParaRPr/>
          </a:p>
        </p:txBody>
      </p:sp>
      <p:sp>
        <p:nvSpPr>
          <p:cNvPr id="83" name="Google Shape;83;p8"/>
          <p:cNvSpPr txBox="1"/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Co to je Lean Canvas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U">
  <a:themeElements>
    <a:clrScheme name="OPF">
      <a:dk1>
        <a:srgbClr val="307871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2016-07-06T15:42:34Z</dcterms:created>
  <dc:creator>Václav Minařík</dc:creator>
</cp:coreProperties>
</file>