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8" r:id="rId2"/>
    <p:sldId id="263" r:id="rId3"/>
    <p:sldId id="302" r:id="rId4"/>
    <p:sldId id="312" r:id="rId5"/>
    <p:sldId id="315" r:id="rId6"/>
    <p:sldId id="303" r:id="rId7"/>
    <p:sldId id="313" r:id="rId8"/>
    <p:sldId id="286" r:id="rId9"/>
    <p:sldId id="314" r:id="rId10"/>
    <p:sldId id="299" r:id="rId11"/>
    <p:sldId id="311" r:id="rId12"/>
    <p:sldId id="300" r:id="rId13"/>
    <p:sldId id="305" r:id="rId14"/>
    <p:sldId id="310" r:id="rId15"/>
    <p:sldId id="320" r:id="rId16"/>
    <p:sldId id="321" r:id="rId17"/>
    <p:sldId id="287" r:id="rId18"/>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02" autoAdjust="0"/>
  </p:normalViewPr>
  <p:slideViewPr>
    <p:cSldViewPr snapToGrid="0">
      <p:cViewPr varScale="1">
        <p:scale>
          <a:sx n="143" d="100"/>
          <a:sy n="143" d="100"/>
        </p:scale>
        <p:origin x="6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PlaceHolder 1"/>
          <p:cNvSpPr>
            <a:spLocks noGrp="1"/>
          </p:cNvSpPr>
          <p:nvPr>
            <p:ph type="body"/>
          </p:nvPr>
        </p:nvSpPr>
        <p:spPr>
          <a:xfrm>
            <a:off x="756000" y="5078520"/>
            <a:ext cx="6047640" cy="4811040"/>
          </a:xfrm>
          <a:prstGeom prst="rect">
            <a:avLst/>
          </a:prstGeom>
        </p:spPr>
        <p:txBody>
          <a:bodyPr lIns="0" tIns="0" rIns="0" bIns="0"/>
          <a:lstStyle/>
          <a:p>
            <a:r>
              <a:rPr lang="cs-CZ" sz="2000">
                <a:latin typeface="Arial"/>
              </a:rPr>
              <a:t>Klikněte pro úpravu formátu komentářů</a:t>
            </a:r>
            <a:endParaRPr/>
          </a:p>
        </p:txBody>
      </p:sp>
      <p:sp>
        <p:nvSpPr>
          <p:cNvPr id="78" name="PlaceHolder 2"/>
          <p:cNvSpPr>
            <a:spLocks noGrp="1"/>
          </p:cNvSpPr>
          <p:nvPr>
            <p:ph type="hdr"/>
          </p:nvPr>
        </p:nvSpPr>
        <p:spPr>
          <a:xfrm>
            <a:off x="0" y="0"/>
            <a:ext cx="3280680" cy="534240"/>
          </a:xfrm>
          <a:prstGeom prst="rect">
            <a:avLst/>
          </a:prstGeom>
        </p:spPr>
        <p:txBody>
          <a:bodyPr lIns="0" tIns="0" rIns="0" bIns="0"/>
          <a:lstStyle/>
          <a:p>
            <a:r>
              <a:rPr lang="cs-CZ" sz="1400">
                <a:latin typeface="Times New Roman"/>
              </a:rPr>
              <a:t>&lt;záhlaví&gt;</a:t>
            </a:r>
            <a:endParaRPr/>
          </a:p>
        </p:txBody>
      </p:sp>
      <p:sp>
        <p:nvSpPr>
          <p:cNvPr id="79" name="PlaceHolder 3"/>
          <p:cNvSpPr>
            <a:spLocks noGrp="1"/>
          </p:cNvSpPr>
          <p:nvPr>
            <p:ph type="dt"/>
          </p:nvPr>
        </p:nvSpPr>
        <p:spPr>
          <a:xfrm>
            <a:off x="4278960" y="0"/>
            <a:ext cx="3280680" cy="534240"/>
          </a:xfrm>
          <a:prstGeom prst="rect">
            <a:avLst/>
          </a:prstGeom>
        </p:spPr>
        <p:txBody>
          <a:bodyPr lIns="0" tIns="0" rIns="0" bIns="0"/>
          <a:lstStyle/>
          <a:p>
            <a:pPr algn="r"/>
            <a:r>
              <a:rPr lang="cs-CZ" sz="1400">
                <a:latin typeface="Times New Roman"/>
              </a:rPr>
              <a:t>&lt;datum/čas&gt;</a:t>
            </a:r>
            <a:endParaRPr/>
          </a:p>
        </p:txBody>
      </p:sp>
      <p:sp>
        <p:nvSpPr>
          <p:cNvPr id="80" name="PlaceHolder 4"/>
          <p:cNvSpPr>
            <a:spLocks noGrp="1"/>
          </p:cNvSpPr>
          <p:nvPr>
            <p:ph type="ftr"/>
          </p:nvPr>
        </p:nvSpPr>
        <p:spPr>
          <a:xfrm>
            <a:off x="0" y="10157400"/>
            <a:ext cx="3280680" cy="534240"/>
          </a:xfrm>
          <a:prstGeom prst="rect">
            <a:avLst/>
          </a:prstGeom>
        </p:spPr>
        <p:txBody>
          <a:bodyPr lIns="0" tIns="0" rIns="0" bIns="0" anchor="b"/>
          <a:lstStyle/>
          <a:p>
            <a:r>
              <a:rPr lang="cs-CZ" sz="1400">
                <a:latin typeface="Times New Roman"/>
              </a:rPr>
              <a:t>&lt;zápatí&gt;</a:t>
            </a:r>
            <a:endParaRPr/>
          </a:p>
        </p:txBody>
      </p:sp>
      <p:sp>
        <p:nvSpPr>
          <p:cNvPr id="81" name="PlaceHolder 5"/>
          <p:cNvSpPr>
            <a:spLocks noGrp="1"/>
          </p:cNvSpPr>
          <p:nvPr>
            <p:ph type="sldNum"/>
          </p:nvPr>
        </p:nvSpPr>
        <p:spPr>
          <a:xfrm>
            <a:off x="4278960" y="10157400"/>
            <a:ext cx="3280680" cy="534240"/>
          </a:xfrm>
          <a:prstGeom prst="rect">
            <a:avLst/>
          </a:prstGeom>
        </p:spPr>
        <p:txBody>
          <a:bodyPr lIns="0" tIns="0" rIns="0" bIns="0" anchor="b"/>
          <a:lstStyle/>
          <a:p>
            <a:pPr algn="r"/>
            <a:fld id="{B50A2ECB-C4ED-4CCD-B6F6-23C85EAE876C}" type="slidenum">
              <a:rPr lang="cs-CZ" sz="1400">
                <a:latin typeface="Times New Roman"/>
              </a:rPr>
              <a:t>‹#›</a:t>
            </a:fld>
            <a:endParaRPr/>
          </a:p>
        </p:txBody>
      </p:sp>
    </p:spTree>
    <p:extLst>
      <p:ext uri="{BB962C8B-B14F-4D97-AF65-F5344CB8AC3E}">
        <p14:creationId xmlns:p14="http://schemas.microsoft.com/office/powerpoint/2010/main" val="374697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r>
              <a:rPr lang="cs-CZ" dirty="0"/>
              <a:t>Úvodní příklad: lov, porcování , přesun a uskladnění mamuta</a:t>
            </a:r>
          </a:p>
        </p:txBody>
      </p:sp>
      <p:sp>
        <p:nvSpPr>
          <p:cNvPr id="4" name="Zástupný symbol pro číslo snímku 3"/>
          <p:cNvSpPr>
            <a:spLocks noGrp="1"/>
          </p:cNvSpPr>
          <p:nvPr>
            <p:ph type="sldNum"/>
          </p:nvPr>
        </p:nvSpPr>
        <p:spPr/>
        <p:txBody>
          <a:bodyPr/>
          <a:lstStyle/>
          <a:p>
            <a:pPr algn="r"/>
            <a:fld id="{B50A2ECB-C4ED-4CCD-B6F6-23C85EAE876C}" type="slidenum">
              <a:rPr lang="cs-CZ" sz="1400" smtClean="0">
                <a:latin typeface="Times New Roman"/>
              </a:rPr>
              <a:t>3</a:t>
            </a:fld>
            <a:endParaRPr lang="cs-CZ"/>
          </a:p>
        </p:txBody>
      </p:sp>
    </p:spTree>
    <p:extLst>
      <p:ext uri="{BB962C8B-B14F-4D97-AF65-F5344CB8AC3E}">
        <p14:creationId xmlns:p14="http://schemas.microsoft.com/office/powerpoint/2010/main" val="314318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p:nvPr>
        </p:nvSpPr>
        <p:spPr/>
        <p:txBody>
          <a:bodyPr/>
          <a:lstStyle/>
          <a:p>
            <a:pPr algn="r"/>
            <a:fld id="{B50A2ECB-C4ED-4CCD-B6F6-23C85EAE876C}" type="slidenum">
              <a:rPr lang="cs-CZ" sz="1400" smtClean="0">
                <a:latin typeface="Times New Roman"/>
              </a:rPr>
              <a:t>12</a:t>
            </a:fld>
            <a:endParaRPr lang="cs-CZ"/>
          </a:p>
        </p:txBody>
      </p:sp>
    </p:spTree>
    <p:extLst>
      <p:ext uri="{BB962C8B-B14F-4D97-AF65-F5344CB8AC3E}">
        <p14:creationId xmlns:p14="http://schemas.microsoft.com/office/powerpoint/2010/main" val="73678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24" name="PlaceHolder 2"/>
          <p:cNvSpPr>
            <a:spLocks noGrp="1"/>
          </p:cNvSpPr>
          <p:nvPr>
            <p:ph type="body"/>
          </p:nvPr>
        </p:nvSpPr>
        <p:spPr>
          <a:xfrm>
            <a:off x="457200" y="1203480"/>
            <a:ext cx="8229240" cy="1422720"/>
          </a:xfrm>
          <a:prstGeom prst="rect">
            <a:avLst/>
          </a:prstGeom>
        </p:spPr>
        <p:txBody>
          <a:bodyPr lIns="0" tIns="0" rIns="0" bIns="0"/>
          <a:lstStyle/>
          <a:p>
            <a:endParaRPr/>
          </a:p>
        </p:txBody>
      </p:sp>
      <p:sp>
        <p:nvSpPr>
          <p:cNvPr id="25" name="PlaceHolder 3"/>
          <p:cNvSpPr>
            <a:spLocks noGrp="1"/>
          </p:cNvSpPr>
          <p:nvPr>
            <p:ph type="body"/>
          </p:nvPr>
        </p:nvSpPr>
        <p:spPr>
          <a:xfrm>
            <a:off x="457200" y="2761920"/>
            <a:ext cx="8229240" cy="142272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27" name="PlaceHolder 2"/>
          <p:cNvSpPr>
            <a:spLocks noGrp="1"/>
          </p:cNvSpPr>
          <p:nvPr>
            <p:ph type="body"/>
          </p:nvPr>
        </p:nvSpPr>
        <p:spPr>
          <a:xfrm>
            <a:off x="457200" y="1203480"/>
            <a:ext cx="4015800" cy="1422720"/>
          </a:xfrm>
          <a:prstGeom prst="rect">
            <a:avLst/>
          </a:prstGeom>
        </p:spPr>
        <p:txBody>
          <a:bodyPr lIns="0" tIns="0" rIns="0" bIns="0"/>
          <a:lstStyle/>
          <a:p>
            <a:endParaRPr/>
          </a:p>
        </p:txBody>
      </p:sp>
      <p:sp>
        <p:nvSpPr>
          <p:cNvPr id="28" name="PlaceHolder 3"/>
          <p:cNvSpPr>
            <a:spLocks noGrp="1"/>
          </p:cNvSpPr>
          <p:nvPr>
            <p:ph type="body"/>
          </p:nvPr>
        </p:nvSpPr>
        <p:spPr>
          <a:xfrm>
            <a:off x="4674240" y="1203480"/>
            <a:ext cx="4015800" cy="1422720"/>
          </a:xfrm>
          <a:prstGeom prst="rect">
            <a:avLst/>
          </a:prstGeom>
        </p:spPr>
        <p:txBody>
          <a:bodyPr lIns="0" tIns="0" rIns="0" bIns="0"/>
          <a:lstStyle/>
          <a:p>
            <a:endParaRPr/>
          </a:p>
        </p:txBody>
      </p:sp>
      <p:sp>
        <p:nvSpPr>
          <p:cNvPr id="29" name="PlaceHolder 4"/>
          <p:cNvSpPr>
            <a:spLocks noGrp="1"/>
          </p:cNvSpPr>
          <p:nvPr>
            <p:ph type="body"/>
          </p:nvPr>
        </p:nvSpPr>
        <p:spPr>
          <a:xfrm>
            <a:off x="4674240" y="2761920"/>
            <a:ext cx="4015800" cy="1422720"/>
          </a:xfrm>
          <a:prstGeom prst="rect">
            <a:avLst/>
          </a:prstGeom>
        </p:spPr>
        <p:txBody>
          <a:bodyPr lIns="0" tIns="0" rIns="0" bIns="0"/>
          <a:lstStyle/>
          <a:p>
            <a:endParaRPr/>
          </a:p>
        </p:txBody>
      </p:sp>
      <p:sp>
        <p:nvSpPr>
          <p:cNvPr id="30" name="PlaceHolder 5"/>
          <p:cNvSpPr>
            <a:spLocks noGrp="1"/>
          </p:cNvSpPr>
          <p:nvPr>
            <p:ph type="body"/>
          </p:nvPr>
        </p:nvSpPr>
        <p:spPr>
          <a:xfrm>
            <a:off x="457200" y="2761920"/>
            <a:ext cx="4015800" cy="142272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32" name="PlaceHolder 2"/>
          <p:cNvSpPr>
            <a:spLocks noGrp="1"/>
          </p:cNvSpPr>
          <p:nvPr>
            <p:ph type="body"/>
          </p:nvPr>
        </p:nvSpPr>
        <p:spPr>
          <a:xfrm>
            <a:off x="457200" y="1203480"/>
            <a:ext cx="8229240" cy="2982960"/>
          </a:xfrm>
          <a:prstGeom prst="rect">
            <a:avLst/>
          </a:prstGeom>
        </p:spPr>
        <p:txBody>
          <a:bodyPr lIns="0" tIns="0" rIns="0" bIns="0"/>
          <a:lstStyle/>
          <a:p>
            <a:endParaRPr/>
          </a:p>
        </p:txBody>
      </p:sp>
      <p:sp>
        <p:nvSpPr>
          <p:cNvPr id="33" name="PlaceHolder 3"/>
          <p:cNvSpPr>
            <a:spLocks noGrp="1"/>
          </p:cNvSpPr>
          <p:nvPr>
            <p:ph type="body"/>
          </p:nvPr>
        </p:nvSpPr>
        <p:spPr>
          <a:xfrm>
            <a:off x="457200" y="1203480"/>
            <a:ext cx="8229240" cy="2982960"/>
          </a:xfrm>
          <a:prstGeom prst="rect">
            <a:avLst/>
          </a:prstGeom>
        </p:spPr>
        <p:txBody>
          <a:bodyPr lIns="0" tIns="0" rIns="0" bIns="0"/>
          <a:lstStyle/>
          <a:p>
            <a:endParaRPr/>
          </a:p>
        </p:txBody>
      </p:sp>
      <p:pic>
        <p:nvPicPr>
          <p:cNvPr id="34" name="Obrázek 33"/>
          <p:cNvPicPr/>
          <p:nvPr/>
        </p:nvPicPr>
        <p:blipFill>
          <a:blip r:embed="rId2"/>
          <a:stretch/>
        </p:blipFill>
        <p:spPr>
          <a:xfrm>
            <a:off x="2702160" y="1203480"/>
            <a:ext cx="3738600" cy="2982960"/>
          </a:xfrm>
          <a:prstGeom prst="rect">
            <a:avLst/>
          </a:prstGeom>
          <a:ln>
            <a:noFill/>
          </a:ln>
        </p:spPr>
      </p:pic>
      <p:pic>
        <p:nvPicPr>
          <p:cNvPr id="35" name="Obrázek 34"/>
          <p:cNvPicPr/>
          <p:nvPr/>
        </p:nvPicPr>
        <p:blipFill>
          <a:blip r:embed="rId2"/>
          <a:stretch/>
        </p:blipFill>
        <p:spPr>
          <a:xfrm>
            <a:off x="2702160" y="1203480"/>
            <a:ext cx="3738600" cy="29829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841772"/>
            <a:ext cx="6858000" cy="17907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28.02.2022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4672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3"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5" name="PlaceHolder 2"/>
          <p:cNvSpPr>
            <a:spLocks noGrp="1"/>
          </p:cNvSpPr>
          <p:nvPr>
            <p:ph type="body"/>
          </p:nvPr>
        </p:nvSpPr>
        <p:spPr>
          <a:xfrm>
            <a:off x="457200" y="1203480"/>
            <a:ext cx="8229240" cy="29829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7" name="PlaceHolder 2"/>
          <p:cNvSpPr>
            <a:spLocks noGrp="1"/>
          </p:cNvSpPr>
          <p:nvPr>
            <p:ph type="body"/>
          </p:nvPr>
        </p:nvSpPr>
        <p:spPr>
          <a:xfrm>
            <a:off x="457200" y="1203480"/>
            <a:ext cx="4015800" cy="2982960"/>
          </a:xfrm>
          <a:prstGeom prst="rect">
            <a:avLst/>
          </a:prstGeom>
        </p:spPr>
        <p:txBody>
          <a:bodyPr lIns="0" tIns="0" rIns="0" bIns="0"/>
          <a:lstStyle/>
          <a:p>
            <a:endParaRPr/>
          </a:p>
        </p:txBody>
      </p:sp>
      <p:sp>
        <p:nvSpPr>
          <p:cNvPr id="8" name="PlaceHolder 3"/>
          <p:cNvSpPr>
            <a:spLocks noGrp="1"/>
          </p:cNvSpPr>
          <p:nvPr>
            <p:ph type="body"/>
          </p:nvPr>
        </p:nvSpPr>
        <p:spPr>
          <a:xfrm>
            <a:off x="4674240" y="1203480"/>
            <a:ext cx="4015800" cy="298296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251640" y="195480"/>
            <a:ext cx="4536000" cy="23526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12" name="PlaceHolder 2"/>
          <p:cNvSpPr>
            <a:spLocks noGrp="1"/>
          </p:cNvSpPr>
          <p:nvPr>
            <p:ph type="body"/>
          </p:nvPr>
        </p:nvSpPr>
        <p:spPr>
          <a:xfrm>
            <a:off x="457200" y="1203480"/>
            <a:ext cx="4015800" cy="1422720"/>
          </a:xfrm>
          <a:prstGeom prst="rect">
            <a:avLst/>
          </a:prstGeom>
        </p:spPr>
        <p:txBody>
          <a:bodyPr lIns="0" tIns="0" rIns="0" bIns="0"/>
          <a:lstStyle/>
          <a:p>
            <a:endParaRPr/>
          </a:p>
        </p:txBody>
      </p:sp>
      <p:sp>
        <p:nvSpPr>
          <p:cNvPr id="13" name="PlaceHolder 3"/>
          <p:cNvSpPr>
            <a:spLocks noGrp="1"/>
          </p:cNvSpPr>
          <p:nvPr>
            <p:ph type="body"/>
          </p:nvPr>
        </p:nvSpPr>
        <p:spPr>
          <a:xfrm>
            <a:off x="457200" y="2761920"/>
            <a:ext cx="4015800" cy="1422720"/>
          </a:xfrm>
          <a:prstGeom prst="rect">
            <a:avLst/>
          </a:prstGeom>
        </p:spPr>
        <p:txBody>
          <a:bodyPr lIns="0" tIns="0" rIns="0" bIns="0"/>
          <a:lstStyle/>
          <a:p>
            <a:endParaRPr/>
          </a:p>
        </p:txBody>
      </p:sp>
      <p:sp>
        <p:nvSpPr>
          <p:cNvPr id="14" name="PlaceHolder 4"/>
          <p:cNvSpPr>
            <a:spLocks noGrp="1"/>
          </p:cNvSpPr>
          <p:nvPr>
            <p:ph type="body"/>
          </p:nvPr>
        </p:nvSpPr>
        <p:spPr>
          <a:xfrm>
            <a:off x="4674240" y="1203480"/>
            <a:ext cx="4015800" cy="29829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16" name="PlaceHolder 2"/>
          <p:cNvSpPr>
            <a:spLocks noGrp="1"/>
          </p:cNvSpPr>
          <p:nvPr>
            <p:ph type="body"/>
          </p:nvPr>
        </p:nvSpPr>
        <p:spPr>
          <a:xfrm>
            <a:off x="457200" y="1203480"/>
            <a:ext cx="4015800" cy="2982960"/>
          </a:xfrm>
          <a:prstGeom prst="rect">
            <a:avLst/>
          </a:prstGeom>
        </p:spPr>
        <p:txBody>
          <a:bodyPr lIns="0" tIns="0" rIns="0" bIns="0"/>
          <a:lstStyle/>
          <a:p>
            <a:endParaRPr/>
          </a:p>
        </p:txBody>
      </p:sp>
      <p:sp>
        <p:nvSpPr>
          <p:cNvPr id="17" name="PlaceHolder 3"/>
          <p:cNvSpPr>
            <a:spLocks noGrp="1"/>
          </p:cNvSpPr>
          <p:nvPr>
            <p:ph type="body"/>
          </p:nvPr>
        </p:nvSpPr>
        <p:spPr>
          <a:xfrm>
            <a:off x="4674240" y="1203480"/>
            <a:ext cx="4015800" cy="1422720"/>
          </a:xfrm>
          <a:prstGeom prst="rect">
            <a:avLst/>
          </a:prstGeom>
        </p:spPr>
        <p:txBody>
          <a:bodyPr lIns="0" tIns="0" rIns="0" bIns="0"/>
          <a:lstStyle/>
          <a:p>
            <a:endParaRPr/>
          </a:p>
        </p:txBody>
      </p:sp>
      <p:sp>
        <p:nvSpPr>
          <p:cNvPr id="18" name="PlaceHolder 4"/>
          <p:cNvSpPr>
            <a:spLocks noGrp="1"/>
          </p:cNvSpPr>
          <p:nvPr>
            <p:ph type="body"/>
          </p:nvPr>
        </p:nvSpPr>
        <p:spPr>
          <a:xfrm>
            <a:off x="4674240" y="2761920"/>
            <a:ext cx="4015800" cy="142272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20" name="PlaceHolder 2"/>
          <p:cNvSpPr>
            <a:spLocks noGrp="1"/>
          </p:cNvSpPr>
          <p:nvPr>
            <p:ph type="body"/>
          </p:nvPr>
        </p:nvSpPr>
        <p:spPr>
          <a:xfrm>
            <a:off x="457200" y="1203480"/>
            <a:ext cx="4015800" cy="1422720"/>
          </a:xfrm>
          <a:prstGeom prst="rect">
            <a:avLst/>
          </a:prstGeom>
        </p:spPr>
        <p:txBody>
          <a:bodyPr lIns="0" tIns="0" rIns="0" bIns="0"/>
          <a:lstStyle/>
          <a:p>
            <a:endParaRPr/>
          </a:p>
        </p:txBody>
      </p:sp>
      <p:sp>
        <p:nvSpPr>
          <p:cNvPr id="21" name="PlaceHolder 3"/>
          <p:cNvSpPr>
            <a:spLocks noGrp="1"/>
          </p:cNvSpPr>
          <p:nvPr>
            <p:ph type="body"/>
          </p:nvPr>
        </p:nvSpPr>
        <p:spPr>
          <a:xfrm>
            <a:off x="4674240" y="1203480"/>
            <a:ext cx="4015800" cy="1422720"/>
          </a:xfrm>
          <a:prstGeom prst="rect">
            <a:avLst/>
          </a:prstGeom>
        </p:spPr>
        <p:txBody>
          <a:bodyPr lIns="0" tIns="0" rIns="0" bIns="0"/>
          <a:lstStyle/>
          <a:p>
            <a:endParaRPr/>
          </a:p>
        </p:txBody>
      </p:sp>
      <p:sp>
        <p:nvSpPr>
          <p:cNvPr id="22" name="PlaceHolder 4"/>
          <p:cNvSpPr>
            <a:spLocks noGrp="1"/>
          </p:cNvSpPr>
          <p:nvPr>
            <p:ph type="body"/>
          </p:nvPr>
        </p:nvSpPr>
        <p:spPr>
          <a:xfrm>
            <a:off x="457200" y="2761920"/>
            <a:ext cx="8229240" cy="142272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r>
              <a:rPr lang="cs-CZ">
                <a:latin typeface="Times New Roman"/>
              </a:rPr>
              <a:t>Klikněte pro úpravu formátu textu nadpisu</a:t>
            </a:r>
            <a:endParaRPr/>
          </a:p>
        </p:txBody>
      </p:sp>
      <p:sp>
        <p:nvSpPr>
          <p:cNvPr id="3" name="PlaceHolder 2"/>
          <p:cNvSpPr>
            <a:spLocks noGrp="1"/>
          </p:cNvSpPr>
          <p:nvPr>
            <p:ph type="body"/>
          </p:nvPr>
        </p:nvSpPr>
        <p:spPr>
          <a:xfrm>
            <a:off x="457200" y="1203480"/>
            <a:ext cx="8229240" cy="2982960"/>
          </a:xfrm>
          <a:prstGeom prst="rect">
            <a:avLst/>
          </a:prstGeom>
        </p:spPr>
        <p:txBody>
          <a:bodyPr lIns="0" tIns="0" rIns="0" bIns="0"/>
          <a:lstStyle/>
          <a:p>
            <a:pPr>
              <a:buSzPct val="45000"/>
              <a:buFont typeface="StarSymbol"/>
              <a:buChar char=""/>
            </a:pPr>
            <a:r>
              <a:rPr lang="cs-CZ" sz="3200">
                <a:latin typeface="Times New Roman"/>
              </a:rPr>
              <a:t>Klikněte pro úpravu formátu textu osnovy</a:t>
            </a:r>
            <a:endParaRPr/>
          </a:p>
          <a:p>
            <a:pPr lvl="1">
              <a:buSzPct val="75000"/>
              <a:buFont typeface="StarSymbol"/>
              <a:buChar char=""/>
            </a:pPr>
            <a:r>
              <a:rPr lang="cs-CZ" sz="2400">
                <a:latin typeface="Times New Roman"/>
              </a:rPr>
              <a:t>Druhá úroveň</a:t>
            </a:r>
            <a:endParaRPr/>
          </a:p>
          <a:p>
            <a:pPr lvl="2">
              <a:buSzPct val="45000"/>
              <a:buFont typeface="StarSymbol"/>
              <a:buChar char=""/>
            </a:pPr>
            <a:r>
              <a:rPr lang="cs-CZ" sz="2000">
                <a:latin typeface="Times New Roman"/>
              </a:rPr>
              <a:t>Třetí úroveň</a:t>
            </a:r>
            <a:endParaRPr/>
          </a:p>
          <a:p>
            <a:pPr lvl="3">
              <a:buSzPct val="75000"/>
              <a:buFont typeface="StarSymbol"/>
              <a:buChar char=""/>
            </a:pPr>
            <a:r>
              <a:rPr lang="cs-CZ" sz="2000">
                <a:latin typeface="Times New Roman"/>
              </a:rPr>
              <a:t>Čtvrtá úroveň osnovy</a:t>
            </a:r>
            <a:endParaRPr/>
          </a:p>
          <a:p>
            <a:pPr lvl="4">
              <a:buSzPct val="45000"/>
              <a:buFont typeface="StarSymbol"/>
              <a:buChar char=""/>
            </a:pPr>
            <a:r>
              <a:rPr lang="cs-CZ" sz="2000">
                <a:latin typeface="Times New Roman"/>
              </a:rPr>
              <a:t>Pátá úroveň osnovy</a:t>
            </a:r>
            <a:endParaRPr/>
          </a:p>
          <a:p>
            <a:pPr lvl="5">
              <a:buSzPct val="45000"/>
              <a:buFont typeface="StarSymbol"/>
              <a:buChar char=""/>
            </a:pPr>
            <a:r>
              <a:rPr lang="cs-CZ" sz="2000">
                <a:latin typeface="Times New Roman"/>
              </a:rPr>
              <a:t>Šestá úroveň</a:t>
            </a:r>
            <a:endParaRPr/>
          </a:p>
          <a:p>
            <a:pPr lvl="6">
              <a:buSzPct val="45000"/>
              <a:buFont typeface="StarSymbol"/>
              <a:buChar char=""/>
            </a:pPr>
            <a:r>
              <a:rPr lang="cs-CZ" sz="2000">
                <a:latin typeface="Times New Roman"/>
              </a:rPr>
              <a:t>Sedmá úroveň</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36819" y="312822"/>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9" name="Nadpis 1"/>
          <p:cNvSpPr txBox="1">
            <a:spLocks/>
          </p:cNvSpPr>
          <p:nvPr/>
        </p:nvSpPr>
        <p:spPr>
          <a:xfrm>
            <a:off x="500105" y="540454"/>
            <a:ext cx="3222810" cy="2545646"/>
          </a:xfrm>
          <a:prstGeom prst="rect">
            <a:avLst/>
          </a:prstGeom>
        </p:spPr>
        <p:txBody>
          <a:bodyPr vert="horz" lIns="68580" tIns="34290" rIns="68580" bIns="3429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3000" b="1" dirty="0"/>
          </a:p>
          <a:p>
            <a:pPr algn="l"/>
            <a:endParaRPr lang="cs-CZ" sz="3000" b="1" dirty="0"/>
          </a:p>
          <a:p>
            <a:pPr lvl="0"/>
            <a:endParaRPr lang="cs-CZ" sz="3000" b="1" cap="all" dirty="0"/>
          </a:p>
          <a:p>
            <a:pPr lvl="0"/>
            <a:endParaRPr lang="cs-CZ" sz="3000" b="1" cap="all" dirty="0"/>
          </a:p>
          <a:p>
            <a:pPr lvl="0"/>
            <a:r>
              <a:rPr lang="cs-CZ" sz="3000" b="1" cap="all" dirty="0"/>
              <a:t>Logistika</a:t>
            </a:r>
          </a:p>
          <a:p>
            <a:pPr lvl="0"/>
            <a:r>
              <a:rPr lang="cs-CZ" sz="3000" b="1" cap="all" dirty="0"/>
              <a:t>-</a:t>
            </a:r>
          </a:p>
          <a:p>
            <a:pPr lvl="0"/>
            <a:r>
              <a:rPr lang="cs-CZ" sz="2600" b="1" cap="all" dirty="0"/>
              <a:t>Úvod do problematiky</a:t>
            </a:r>
          </a:p>
        </p:txBody>
      </p:sp>
      <p:sp>
        <p:nvSpPr>
          <p:cNvPr id="10" name="Zástupný symbol pro obsah 2"/>
          <p:cNvSpPr txBox="1">
            <a:spLocks/>
          </p:cNvSpPr>
          <p:nvPr/>
        </p:nvSpPr>
        <p:spPr>
          <a:xfrm>
            <a:off x="297632" y="2232670"/>
            <a:ext cx="3627756" cy="216326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i="1" dirty="0">
              <a:solidFill>
                <a:srgbClr val="002060"/>
              </a:solidFill>
            </a:endParaRPr>
          </a:p>
          <a:p>
            <a:pPr marL="0" indent="0">
              <a:buNone/>
            </a:pPr>
            <a:r>
              <a:rPr lang="en-GB" sz="900" dirty="0">
                <a:solidFill>
                  <a:schemeClr val="bg1"/>
                </a:solidFill>
                <a:latin typeface="Times New Roman" panose="02020603050405020304" pitchFamily="18" charset="0"/>
                <a:cs typeface="Times New Roman" panose="02020603050405020304" pitchFamily="18" charset="0"/>
              </a:rPr>
              <a:t>. </a:t>
            </a:r>
          </a:p>
        </p:txBody>
      </p:sp>
      <p:sp>
        <p:nvSpPr>
          <p:cNvPr id="11" name="Zástupný symbol pro obsah 2"/>
          <p:cNvSpPr txBox="1">
            <a:spLocks/>
          </p:cNvSpPr>
          <p:nvPr/>
        </p:nvSpPr>
        <p:spPr>
          <a:xfrm>
            <a:off x="4276052" y="1931524"/>
            <a:ext cx="3604568" cy="1456040"/>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cs-CZ" sz="1800" b="1" i="1" dirty="0">
                <a:solidFill>
                  <a:srgbClr val="002060"/>
                </a:solidFill>
              </a:rPr>
              <a:t>Cílem přednášky je seznámit se s historií logistiky a vymezit ji </a:t>
            </a:r>
            <a:br>
              <a:rPr lang="cs-CZ" sz="1800" b="1" i="1" dirty="0">
                <a:solidFill>
                  <a:srgbClr val="002060"/>
                </a:solidFill>
              </a:rPr>
            </a:br>
            <a:r>
              <a:rPr lang="cs-CZ" sz="1800" b="1" i="1" dirty="0">
                <a:solidFill>
                  <a:srgbClr val="002060"/>
                </a:solidFill>
              </a:rPr>
              <a:t>v současném pojetí v hospodářské sféře</a:t>
            </a:r>
          </a:p>
          <a:p>
            <a:pPr marL="0" indent="0" algn="ctr">
              <a:buNone/>
            </a:pPr>
            <a:r>
              <a:rPr lang="cs-CZ" sz="1800" b="1" i="1" dirty="0">
                <a:solidFill>
                  <a:srgbClr val="002060"/>
                </a:solidFill>
              </a:rPr>
              <a:t> </a:t>
            </a:r>
            <a:endParaRPr lang="en-GB" sz="1800" dirty="0">
              <a:solidFill>
                <a:schemeClr val="bg1"/>
              </a:solidFill>
              <a:cs typeface="Times New Roman" panose="02020603050405020304" pitchFamily="18" charset="0"/>
            </a:endParaRPr>
          </a:p>
        </p:txBody>
      </p:sp>
      <p:sp>
        <p:nvSpPr>
          <p:cNvPr id="8" name="Podnadpis 2"/>
          <p:cNvSpPr txBox="1">
            <a:spLocks/>
          </p:cNvSpPr>
          <p:nvPr/>
        </p:nvSpPr>
        <p:spPr>
          <a:xfrm>
            <a:off x="6956047" y="3723879"/>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900" dirty="0">
                <a:solidFill>
                  <a:srgbClr val="307871"/>
                </a:solidFill>
                <a:latin typeface="Times New Roman" panose="02020603050405020304" pitchFamily="18" charset="0"/>
                <a:cs typeface="Times New Roman" panose="02020603050405020304" pitchFamily="18" charset="0"/>
              </a:rPr>
              <a:t>Šárka </a:t>
            </a:r>
            <a:r>
              <a:rPr lang="cs-CZ" altLang="cs-CZ" sz="900" dirty="0" err="1">
                <a:solidFill>
                  <a:srgbClr val="307871"/>
                </a:solidFill>
                <a:latin typeface="Times New Roman" panose="02020603050405020304" pitchFamily="18" charset="0"/>
                <a:cs typeface="Times New Roman" panose="02020603050405020304" pitchFamily="18" charset="0"/>
              </a:rPr>
              <a:t>Čemerková</a:t>
            </a:r>
            <a:endParaRPr lang="cs-CZ" altLang="cs-CZ" sz="900" dirty="0">
              <a:solidFill>
                <a:srgbClr val="307871"/>
              </a:solidFill>
              <a:latin typeface="Times New Roman" panose="02020603050405020304" pitchFamily="18" charset="0"/>
              <a:cs typeface="Times New Roman" panose="02020603050405020304" pitchFamily="18" charset="0"/>
            </a:endParaRPr>
          </a:p>
          <a:p>
            <a:pPr algn="r"/>
            <a:r>
              <a:rPr lang="cs-CZ" altLang="cs-CZ" sz="900" dirty="0">
                <a:solidFill>
                  <a:srgbClr val="307871"/>
                </a:solidFill>
                <a:latin typeface="Times New Roman" panose="02020603050405020304" pitchFamily="18" charset="0"/>
                <a:cs typeface="Times New Roman" panose="02020603050405020304" pitchFamily="18" charset="0"/>
              </a:rPr>
              <a:t>Garant a přednášející </a:t>
            </a:r>
            <a:endParaRPr lang="en-GB" altLang="cs-CZ" sz="9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584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Rectangle 9">
            <a:extLst>
              <a:ext uri="{FF2B5EF4-FFF2-40B4-BE49-F238E27FC236}">
                <a16:creationId xmlns="" xmlns:a16="http://schemas.microsoft.com/office/drawing/2014/main" id="{0A2BC8E9-E6A5-416A-9EA5-3763271AE885}"/>
              </a:ext>
            </a:extLst>
          </p:cNvPr>
          <p:cNvSpPr>
            <a:spLocks noChangeArrowheads="1"/>
          </p:cNvSpPr>
          <p:nvPr/>
        </p:nvSpPr>
        <p:spPr bwMode="auto">
          <a:xfrm>
            <a:off x="326123" y="1043296"/>
            <a:ext cx="820737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cs-CZ" altLang="cs-CZ" sz="2600" b="1" cap="all" dirty="0">
                <a:solidFill>
                  <a:srgbClr val="307871"/>
                </a:solidFill>
                <a:latin typeface="+mj-lt"/>
              </a:rPr>
              <a:t>Současné pojetí logistiky</a:t>
            </a:r>
          </a:p>
          <a:p>
            <a:pPr algn="ctr" eaLnBrk="1" hangingPunct="1">
              <a:spcBef>
                <a:spcPct val="0"/>
              </a:spcBef>
              <a:buFontTx/>
              <a:buNone/>
              <a:defRPr/>
            </a:pPr>
            <a:endParaRPr lang="cs-CZ" altLang="cs-CZ" sz="1600" b="1" cap="all" dirty="0">
              <a:solidFill>
                <a:srgbClr val="FF0000"/>
              </a:solidFill>
              <a:latin typeface="Arial" charset="0"/>
            </a:endParaRPr>
          </a:p>
          <a:p>
            <a:pPr eaLnBrk="1" hangingPunct="1">
              <a:spcBef>
                <a:spcPct val="0"/>
              </a:spcBef>
              <a:buFontTx/>
              <a:buNone/>
              <a:defRPr/>
            </a:pPr>
            <a:endParaRPr lang="cs-CZ" altLang="cs-CZ" sz="2800" dirty="0">
              <a:latin typeface="Arial" charset="0"/>
            </a:endParaRPr>
          </a:p>
          <a:p>
            <a:pPr algn="ctr" eaLnBrk="1" hangingPunct="1">
              <a:spcBef>
                <a:spcPct val="0"/>
              </a:spcBef>
              <a:buFontTx/>
              <a:buNone/>
              <a:defRPr/>
            </a:pPr>
            <a:r>
              <a:rPr lang="cs-CZ" altLang="cs-CZ" sz="2400" b="1" dirty="0">
                <a:latin typeface="Arial" charset="0"/>
              </a:rPr>
              <a:t>Logistika je věda zabývající se hmotnými toky a s nimi spojenými informačními a finančními toky.</a:t>
            </a:r>
          </a:p>
          <a:p>
            <a:pPr eaLnBrk="1" hangingPunct="1">
              <a:spcBef>
                <a:spcPct val="0"/>
              </a:spcBef>
              <a:buFontTx/>
              <a:buNone/>
              <a:defRPr/>
            </a:pPr>
            <a:endParaRPr lang="cs-CZ" altLang="cs-CZ" sz="2800" b="1" dirty="0">
              <a:latin typeface="Arial" charset="0"/>
            </a:endParaRPr>
          </a:p>
        </p:txBody>
      </p:sp>
      <p:grpSp>
        <p:nvGrpSpPr>
          <p:cNvPr id="3" name="Skupina 2">
            <a:extLst>
              <a:ext uri="{FF2B5EF4-FFF2-40B4-BE49-F238E27FC236}">
                <a16:creationId xmlns="" xmlns:a16="http://schemas.microsoft.com/office/drawing/2014/main" id="{88E79C9B-3DAB-4B31-B327-70F9CA3DC179}"/>
              </a:ext>
            </a:extLst>
          </p:cNvPr>
          <p:cNvGrpSpPr/>
          <p:nvPr/>
        </p:nvGrpSpPr>
        <p:grpSpPr>
          <a:xfrm>
            <a:off x="3792415" y="3382397"/>
            <a:ext cx="1395968" cy="1130988"/>
            <a:chOff x="3792415" y="3382397"/>
            <a:chExt cx="1395968" cy="1130988"/>
          </a:xfrm>
        </p:grpSpPr>
        <p:pic>
          <p:nvPicPr>
            <p:cNvPr id="2" name="Obrázek 1">
              <a:extLst>
                <a:ext uri="{FF2B5EF4-FFF2-40B4-BE49-F238E27FC236}">
                  <a16:creationId xmlns="" xmlns:a16="http://schemas.microsoft.com/office/drawing/2014/main" id="{A7D674BE-527D-4DBE-B317-3B5AB154BA25}"/>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8" name="Obrázek 7">
              <a:extLst>
                <a:ext uri="{FF2B5EF4-FFF2-40B4-BE49-F238E27FC236}">
                  <a16:creationId xmlns="" xmlns:a16="http://schemas.microsoft.com/office/drawing/2014/main" id="{249852E2-C3E6-4E96-89F3-A1C8D885A956}"/>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9" name="Obrázek 8">
              <a:extLst>
                <a:ext uri="{FF2B5EF4-FFF2-40B4-BE49-F238E27FC236}">
                  <a16:creationId xmlns="" xmlns:a16="http://schemas.microsoft.com/office/drawing/2014/main" id="{044B6F4D-865A-41EC-B7F3-26A4AEEF3732}"/>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3026634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9">
            <a:extLst>
              <a:ext uri="{FF2B5EF4-FFF2-40B4-BE49-F238E27FC236}">
                <a16:creationId xmlns="" xmlns:a16="http://schemas.microsoft.com/office/drawing/2014/main" id="{7D9EAC79-D889-423E-9BDD-CE4B721B9D0C}"/>
              </a:ext>
            </a:extLst>
          </p:cNvPr>
          <p:cNvSpPr>
            <a:spLocks noChangeArrowheads="1"/>
          </p:cNvSpPr>
          <p:nvPr/>
        </p:nvSpPr>
        <p:spPr bwMode="auto">
          <a:xfrm>
            <a:off x="393700" y="723371"/>
            <a:ext cx="875030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cs-CZ" sz="2600" b="1" cap="all" dirty="0">
                <a:solidFill>
                  <a:srgbClr val="307871"/>
                </a:solidFill>
                <a:latin typeface="+mj-lt"/>
              </a:rPr>
              <a:t>Logistika vs. jiné obory</a:t>
            </a:r>
          </a:p>
          <a:p>
            <a:pPr eaLnBrk="1" hangingPunct="1">
              <a:defRPr/>
            </a:pPr>
            <a:endParaRPr lang="cs-CZ" b="1" dirty="0">
              <a:solidFill>
                <a:srgbClr val="FF0000"/>
              </a:solidFill>
              <a:latin typeface="Arial" charset="0"/>
            </a:endParaRPr>
          </a:p>
          <a:p>
            <a:pPr marL="342000" indent="-342900" eaLnBrk="1" hangingPunct="1">
              <a:buFont typeface="Arial" panose="020B0604020202020204" pitchFamily="34" charset="0"/>
              <a:buChar char="•"/>
              <a:defRPr/>
            </a:pPr>
            <a:r>
              <a:rPr lang="cs-CZ" sz="2200" dirty="0">
                <a:latin typeface="Arial" charset="0"/>
              </a:rPr>
              <a:t>Matematika:</a:t>
            </a:r>
          </a:p>
          <a:p>
            <a:pPr marL="742950" lvl="1" indent="-285750" eaLnBrk="1" hangingPunct="1">
              <a:buFont typeface="Courier New" panose="02070309020205020404" pitchFamily="49" charset="0"/>
              <a:buChar char="o"/>
              <a:defRPr/>
            </a:pPr>
            <a:r>
              <a:rPr lang="cs-CZ" dirty="0">
                <a:latin typeface="Arial" charset="0"/>
              </a:rPr>
              <a:t>dříve jako praktické počítání s čísly</a:t>
            </a:r>
          </a:p>
          <a:p>
            <a:pPr marL="742950" lvl="1" indent="-285750" eaLnBrk="1" hangingPunct="1">
              <a:buFont typeface="Courier New" panose="02070309020205020404" pitchFamily="49" charset="0"/>
              <a:buChar char="o"/>
              <a:defRPr/>
            </a:pPr>
            <a:r>
              <a:rPr lang="cs-CZ" dirty="0">
                <a:latin typeface="Arial" charset="0"/>
              </a:rPr>
              <a:t>dnes pojem </a:t>
            </a:r>
            <a:r>
              <a:rPr lang="cs-CZ" i="1" dirty="0">
                <a:latin typeface="Arial" charset="0"/>
              </a:rPr>
              <a:t>logistické funkce </a:t>
            </a:r>
            <a:endParaRPr lang="cs-CZ" dirty="0">
              <a:latin typeface="Arial" charset="0"/>
            </a:endParaRPr>
          </a:p>
          <a:p>
            <a:pPr marL="342900" indent="-342900" eaLnBrk="1" hangingPunct="1">
              <a:buFont typeface="Arial" panose="020B0604020202020204" pitchFamily="34" charset="0"/>
              <a:buChar char="•"/>
              <a:defRPr/>
            </a:pPr>
            <a:r>
              <a:rPr lang="cs-CZ" sz="2200" dirty="0">
                <a:latin typeface="Arial" charset="0"/>
              </a:rPr>
              <a:t>Vojenství:</a:t>
            </a:r>
          </a:p>
          <a:p>
            <a:pPr marL="742950" lvl="1" indent="-285750">
              <a:buFont typeface="Courier New" panose="02070309020205020404" pitchFamily="49" charset="0"/>
              <a:buChar char="o"/>
              <a:defRPr/>
            </a:pPr>
            <a:r>
              <a:rPr lang="cs-CZ" dirty="0">
                <a:latin typeface="Arial" charset="0"/>
              </a:rPr>
              <a:t>věda o pohybu, zásobování a ubytování vojsk</a:t>
            </a:r>
          </a:p>
          <a:p>
            <a:pPr marL="342900" indent="-342900" eaLnBrk="1" hangingPunct="1">
              <a:buFont typeface="Arial" panose="020B0604020202020204" pitchFamily="34" charset="0"/>
              <a:buChar char="•"/>
              <a:defRPr/>
            </a:pPr>
            <a:r>
              <a:rPr lang="cs-CZ" sz="2200" dirty="0">
                <a:latin typeface="Arial" charset="0"/>
              </a:rPr>
              <a:t>Hospodářství:</a:t>
            </a:r>
          </a:p>
          <a:p>
            <a:pPr marL="742950" lvl="1" indent="-285750">
              <a:buFont typeface="Courier New" panose="02070309020205020404" pitchFamily="49" charset="0"/>
              <a:buChar char="o"/>
              <a:defRPr/>
            </a:pPr>
            <a:r>
              <a:rPr lang="cs-CZ" dirty="0">
                <a:latin typeface="Arial" charset="0"/>
              </a:rPr>
              <a:t>předmětem zájmu zboží </a:t>
            </a:r>
          </a:p>
          <a:p>
            <a:pPr eaLnBrk="1" hangingPunct="1">
              <a:defRPr/>
            </a:pPr>
            <a:endParaRPr lang="cs-CZ" dirty="0">
              <a:latin typeface="Arial" charset="0"/>
            </a:endParaRPr>
          </a:p>
          <a:p>
            <a:pPr eaLnBrk="1" hangingPunct="1">
              <a:defRPr/>
            </a:pPr>
            <a:endParaRPr lang="cs-CZ" dirty="0">
              <a:latin typeface="Arial" charset="0"/>
            </a:endParaRPr>
          </a:p>
        </p:txBody>
      </p:sp>
    </p:spTree>
    <p:extLst>
      <p:ext uri="{BB962C8B-B14F-4D97-AF65-F5344CB8AC3E}">
        <p14:creationId xmlns:p14="http://schemas.microsoft.com/office/powerpoint/2010/main" val="233959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1">
            <a:extLst>
              <a:ext uri="{FF2B5EF4-FFF2-40B4-BE49-F238E27FC236}">
                <a16:creationId xmlns="" xmlns:a16="http://schemas.microsoft.com/office/drawing/2014/main" id="{1CEC96AC-8559-4B3E-ABB8-3D9BD8BF27A4}"/>
              </a:ext>
            </a:extLst>
          </p:cNvPr>
          <p:cNvSpPr>
            <a:spLocks noChangeArrowheads="1"/>
          </p:cNvSpPr>
          <p:nvPr/>
        </p:nvSpPr>
        <p:spPr bwMode="auto">
          <a:xfrm>
            <a:off x="251640" y="775694"/>
            <a:ext cx="835183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600" b="1" cap="all" dirty="0">
                <a:solidFill>
                  <a:srgbClr val="307871"/>
                </a:solidFill>
                <a:latin typeface="+mj-lt"/>
              </a:rPr>
              <a:t>Hospodářská logistika </a:t>
            </a:r>
          </a:p>
          <a:p>
            <a:pPr eaLnBrk="1" hangingPunct="1">
              <a:spcBef>
                <a:spcPct val="0"/>
              </a:spcBef>
              <a:buFontTx/>
              <a:buNone/>
            </a:pPr>
            <a:endParaRPr lang="cs-CZ" altLang="cs-CZ" sz="1200" b="1" dirty="0">
              <a:solidFill>
                <a:srgbClr val="FF0000"/>
              </a:solidFill>
              <a:latin typeface="Arial" panose="020B0604020202020204" pitchFamily="34" charset="0"/>
            </a:endParaRPr>
          </a:p>
          <a:p>
            <a:pPr marL="342900" indent="-342900">
              <a:spcBef>
                <a:spcPct val="0"/>
              </a:spcBef>
            </a:pPr>
            <a:r>
              <a:rPr lang="cs-CZ" sz="2200" dirty="0">
                <a:latin typeface="Arial" charset="0"/>
              </a:rPr>
              <a:t>výsledek integrace technických, ekonomických i společenských věd</a:t>
            </a:r>
          </a:p>
          <a:p>
            <a:pPr marL="342900" indent="-342900">
              <a:spcBef>
                <a:spcPct val="0"/>
              </a:spcBef>
            </a:pPr>
            <a:r>
              <a:rPr lang="cs-CZ" altLang="cs-CZ" sz="2200" dirty="0">
                <a:latin typeface="Arial" panose="020B0604020202020204" pitchFamily="34" charset="0"/>
              </a:rPr>
              <a:t>zabývá se tokem zboží od místa vzniku do místa spotřeby, popř. i zpět, až do místa likvidace</a:t>
            </a:r>
          </a:p>
          <a:p>
            <a:pPr marL="342900" indent="-342900">
              <a:spcBef>
                <a:spcPct val="0"/>
              </a:spcBef>
            </a:pPr>
            <a:endParaRPr lang="cs-CZ" altLang="cs-CZ" sz="2200" dirty="0">
              <a:latin typeface="Arial" panose="020B0604020202020204" pitchFamily="34" charset="0"/>
            </a:endParaRPr>
          </a:p>
          <a:p>
            <a:pPr eaLnBrk="1" hangingPunct="1">
              <a:spcBef>
                <a:spcPct val="0"/>
              </a:spcBef>
              <a:buFontTx/>
              <a:buNone/>
            </a:pPr>
            <a:endParaRPr lang="cs-CZ" altLang="cs-CZ" sz="2400" b="1" dirty="0">
              <a:latin typeface="Arial" panose="020B0604020202020204" pitchFamily="34" charset="0"/>
            </a:endParaRPr>
          </a:p>
        </p:txBody>
      </p:sp>
      <p:pic>
        <p:nvPicPr>
          <p:cNvPr id="2" name="Obrázek 1">
            <a:extLst>
              <a:ext uri="{FF2B5EF4-FFF2-40B4-BE49-F238E27FC236}">
                <a16:creationId xmlns="" xmlns:a16="http://schemas.microsoft.com/office/drawing/2014/main" id="{E4D74713-87B3-41F2-9B0C-F62BB9BD37E3}"/>
              </a:ext>
            </a:extLst>
          </p:cNvPr>
          <p:cNvPicPr>
            <a:picLocks noChangeAspect="1"/>
          </p:cNvPicPr>
          <p:nvPr/>
        </p:nvPicPr>
        <p:blipFill rotWithShape="1">
          <a:blip r:embed="rId4"/>
          <a:srcRect l="16112" t="29629" r="51573" b="16873"/>
          <a:stretch/>
        </p:blipFill>
        <p:spPr>
          <a:xfrm>
            <a:off x="2378396" y="2803730"/>
            <a:ext cx="1150105" cy="1070990"/>
          </a:xfrm>
          <a:prstGeom prst="rect">
            <a:avLst/>
          </a:prstGeom>
        </p:spPr>
      </p:pic>
      <p:pic>
        <p:nvPicPr>
          <p:cNvPr id="3" name="Obrázek 2">
            <a:extLst>
              <a:ext uri="{FF2B5EF4-FFF2-40B4-BE49-F238E27FC236}">
                <a16:creationId xmlns="" xmlns:a16="http://schemas.microsoft.com/office/drawing/2014/main" id="{C873D131-26BF-41C4-AD0C-C80CB17BAE92}"/>
              </a:ext>
            </a:extLst>
          </p:cNvPr>
          <p:cNvPicPr>
            <a:picLocks noChangeAspect="1"/>
          </p:cNvPicPr>
          <p:nvPr/>
        </p:nvPicPr>
        <p:blipFill rotWithShape="1">
          <a:blip r:embed="rId5"/>
          <a:srcRect l="19074" t="29465" r="54722" b="17202"/>
          <a:stretch/>
        </p:blipFill>
        <p:spPr>
          <a:xfrm>
            <a:off x="499522" y="3750508"/>
            <a:ext cx="819979" cy="938775"/>
          </a:xfrm>
          <a:prstGeom prst="rect">
            <a:avLst/>
          </a:prstGeom>
        </p:spPr>
      </p:pic>
      <p:pic>
        <p:nvPicPr>
          <p:cNvPr id="7" name="Obrázek 6">
            <a:extLst>
              <a:ext uri="{FF2B5EF4-FFF2-40B4-BE49-F238E27FC236}">
                <a16:creationId xmlns="" xmlns:a16="http://schemas.microsoft.com/office/drawing/2014/main" id="{F7DEBFD7-5651-449A-AAE1-A1CB8C61BA93}"/>
              </a:ext>
            </a:extLst>
          </p:cNvPr>
          <p:cNvPicPr>
            <a:picLocks noChangeAspect="1"/>
          </p:cNvPicPr>
          <p:nvPr/>
        </p:nvPicPr>
        <p:blipFill rotWithShape="1">
          <a:blip r:embed="rId6"/>
          <a:srcRect l="17685" t="31199" r="53056" b="16872"/>
          <a:stretch/>
        </p:blipFill>
        <p:spPr>
          <a:xfrm>
            <a:off x="4863306" y="2836025"/>
            <a:ext cx="918886" cy="917346"/>
          </a:xfrm>
          <a:prstGeom prst="rect">
            <a:avLst/>
          </a:prstGeom>
        </p:spPr>
      </p:pic>
      <p:pic>
        <p:nvPicPr>
          <p:cNvPr id="8" name="Obrázek 7">
            <a:extLst>
              <a:ext uri="{FF2B5EF4-FFF2-40B4-BE49-F238E27FC236}">
                <a16:creationId xmlns="" xmlns:a16="http://schemas.microsoft.com/office/drawing/2014/main" id="{8D1A6359-DF47-4700-AC81-CB6B78F66FE5}"/>
              </a:ext>
            </a:extLst>
          </p:cNvPr>
          <p:cNvPicPr>
            <a:picLocks noChangeAspect="1"/>
          </p:cNvPicPr>
          <p:nvPr/>
        </p:nvPicPr>
        <p:blipFill rotWithShape="1">
          <a:blip r:embed="rId7"/>
          <a:srcRect l="18055" t="29875" r="54419" b="18190"/>
          <a:stretch/>
        </p:blipFill>
        <p:spPr>
          <a:xfrm>
            <a:off x="6705372" y="3850356"/>
            <a:ext cx="1085318" cy="1151924"/>
          </a:xfrm>
          <a:prstGeom prst="rect">
            <a:avLst/>
          </a:prstGeom>
        </p:spPr>
      </p:pic>
      <p:sp>
        <p:nvSpPr>
          <p:cNvPr id="9" name="Šipka: doprava 8">
            <a:extLst>
              <a:ext uri="{FF2B5EF4-FFF2-40B4-BE49-F238E27FC236}">
                <a16:creationId xmlns="" xmlns:a16="http://schemas.microsoft.com/office/drawing/2014/main" id="{B8458609-B2D3-436E-8349-5A9EC19321EE}"/>
              </a:ext>
            </a:extLst>
          </p:cNvPr>
          <p:cNvSpPr/>
          <p:nvPr/>
        </p:nvSpPr>
        <p:spPr>
          <a:xfrm rot="19779098">
            <a:off x="1488224" y="3430831"/>
            <a:ext cx="725481" cy="348436"/>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a:extLst>
              <a:ext uri="{FF2B5EF4-FFF2-40B4-BE49-F238E27FC236}">
                <a16:creationId xmlns="" xmlns:a16="http://schemas.microsoft.com/office/drawing/2014/main" id="{B474E89A-B3EB-41EC-BCC3-64B1797D2CD7}"/>
              </a:ext>
            </a:extLst>
          </p:cNvPr>
          <p:cNvSpPr/>
          <p:nvPr/>
        </p:nvSpPr>
        <p:spPr>
          <a:xfrm rot="10800000">
            <a:off x="5257719" y="4275439"/>
            <a:ext cx="725481" cy="347361"/>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a:extLst>
              <a:ext uri="{FF2B5EF4-FFF2-40B4-BE49-F238E27FC236}">
                <a16:creationId xmlns="" xmlns:a16="http://schemas.microsoft.com/office/drawing/2014/main" id="{19D92DC4-853F-447E-ABB1-DB4C7E514BC6}"/>
              </a:ext>
            </a:extLst>
          </p:cNvPr>
          <p:cNvSpPr/>
          <p:nvPr/>
        </p:nvSpPr>
        <p:spPr>
          <a:xfrm rot="2696196">
            <a:off x="6275552" y="3456030"/>
            <a:ext cx="725481" cy="341033"/>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 xmlns:a16="http://schemas.microsoft.com/office/drawing/2014/main" id="{8DD99A47-131E-4EED-8879-C2A2E8022E9F}"/>
              </a:ext>
            </a:extLst>
          </p:cNvPr>
          <p:cNvSpPr/>
          <p:nvPr/>
        </p:nvSpPr>
        <p:spPr>
          <a:xfrm>
            <a:off x="3846519" y="3053219"/>
            <a:ext cx="725481" cy="333448"/>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 xmlns:a16="http://schemas.microsoft.com/office/drawing/2014/main" id="{10F0D09F-397F-4CAD-A97E-1C16EE2B9C67}"/>
              </a:ext>
            </a:extLst>
          </p:cNvPr>
          <p:cNvPicPr>
            <a:picLocks noChangeAspect="1"/>
          </p:cNvPicPr>
          <p:nvPr/>
        </p:nvPicPr>
        <p:blipFill rotWithShape="1">
          <a:blip r:embed="rId8"/>
          <a:srcRect l="25234" t="51955" r="69873" b="40442"/>
          <a:stretch/>
        </p:blipFill>
        <p:spPr>
          <a:xfrm>
            <a:off x="3563251" y="4083308"/>
            <a:ext cx="1085318" cy="948572"/>
          </a:xfrm>
          <a:prstGeom prst="rect">
            <a:avLst/>
          </a:prstGeom>
        </p:spPr>
      </p:pic>
      <p:sp>
        <p:nvSpPr>
          <p:cNvPr id="14" name="Šipka: doprava 13">
            <a:extLst>
              <a:ext uri="{FF2B5EF4-FFF2-40B4-BE49-F238E27FC236}">
                <a16:creationId xmlns="" xmlns:a16="http://schemas.microsoft.com/office/drawing/2014/main" id="{058C4033-DC3C-4C51-B7C6-58A0C80842F1}"/>
              </a:ext>
            </a:extLst>
          </p:cNvPr>
          <p:cNvSpPr/>
          <p:nvPr/>
        </p:nvSpPr>
        <p:spPr>
          <a:xfrm rot="10800000">
            <a:off x="2228618" y="4275439"/>
            <a:ext cx="725481" cy="347362"/>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7648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4">
            <a:extLst>
              <a:ext uri="{FF2B5EF4-FFF2-40B4-BE49-F238E27FC236}">
                <a16:creationId xmlns="" xmlns:a16="http://schemas.microsoft.com/office/drawing/2014/main" id="{6EFDFE18-A1F8-4F86-96E5-69E2A65CA6A5}"/>
              </a:ext>
            </a:extLst>
          </p:cNvPr>
          <p:cNvSpPr/>
          <p:nvPr/>
        </p:nvSpPr>
        <p:spPr>
          <a:xfrm>
            <a:off x="317424" y="950520"/>
            <a:ext cx="7488360" cy="2739211"/>
          </a:xfrm>
          <a:prstGeom prst="rect">
            <a:avLst/>
          </a:prstGeom>
        </p:spPr>
        <p:txBody>
          <a:bodyPr wrap="square">
            <a:spAutoFit/>
          </a:bodyPr>
          <a:lstStyle/>
          <a:p>
            <a:pPr marL="342900" indent="-342900">
              <a:buFont typeface="Arial" panose="020B0604020202020204" pitchFamily="34" charset="0"/>
              <a:buChar char="•"/>
              <a:defRPr/>
            </a:pPr>
            <a:r>
              <a:rPr lang="cs-CZ" sz="2200" dirty="0">
                <a:latin typeface="Arial" charset="0"/>
              </a:rPr>
              <a:t>Definice hospodářské logistiky z roku 1988 podle H. C. </a:t>
            </a:r>
            <a:r>
              <a:rPr lang="cs-CZ" sz="2200" dirty="0" err="1">
                <a:latin typeface="Arial" charset="0"/>
              </a:rPr>
              <a:t>Phola</a:t>
            </a:r>
            <a:r>
              <a:rPr lang="cs-CZ" sz="2200" dirty="0">
                <a:latin typeface="Arial" charset="0"/>
              </a:rPr>
              <a:t>:</a:t>
            </a:r>
          </a:p>
          <a:p>
            <a:pPr lvl="1">
              <a:defRPr/>
            </a:pPr>
            <a:r>
              <a:rPr lang="cs-CZ" sz="2200" b="1" dirty="0">
                <a:latin typeface="Arial" charset="0"/>
              </a:rPr>
              <a:t>Logistika má dbát na to, aby místo příjmu bylo zásobeno podle jeho požadavků z místa dodání</a:t>
            </a:r>
            <a:r>
              <a:rPr lang="cs-CZ" sz="2200" dirty="0">
                <a:latin typeface="Arial" charset="0"/>
              </a:rPr>
              <a:t> </a:t>
            </a:r>
            <a:r>
              <a:rPr lang="cs-CZ" sz="2200" b="1" dirty="0">
                <a:latin typeface="Arial" charset="0"/>
              </a:rPr>
              <a:t>správným výrobkem, ve správném množství a stavu, ve správném čase a současně za minimálních nákladů.</a:t>
            </a:r>
          </a:p>
          <a:p>
            <a:pPr>
              <a:defRPr/>
            </a:pPr>
            <a:endParaRPr lang="cs-CZ" dirty="0">
              <a:latin typeface="Arial" charset="0"/>
            </a:endParaRPr>
          </a:p>
        </p:txBody>
      </p:sp>
      <p:grpSp>
        <p:nvGrpSpPr>
          <p:cNvPr id="7" name="Skupina 6">
            <a:extLst>
              <a:ext uri="{FF2B5EF4-FFF2-40B4-BE49-F238E27FC236}">
                <a16:creationId xmlns="" xmlns:a16="http://schemas.microsoft.com/office/drawing/2014/main" id="{E8F30DF1-BDBB-45E6-82B3-054421F711FF}"/>
              </a:ext>
            </a:extLst>
          </p:cNvPr>
          <p:cNvGrpSpPr/>
          <p:nvPr/>
        </p:nvGrpSpPr>
        <p:grpSpPr>
          <a:xfrm>
            <a:off x="3874016" y="3547365"/>
            <a:ext cx="1395968" cy="1130988"/>
            <a:chOff x="3792415" y="3382397"/>
            <a:chExt cx="1395968" cy="1130988"/>
          </a:xfrm>
        </p:grpSpPr>
        <p:pic>
          <p:nvPicPr>
            <p:cNvPr id="8" name="Obrázek 7">
              <a:extLst>
                <a:ext uri="{FF2B5EF4-FFF2-40B4-BE49-F238E27FC236}">
                  <a16:creationId xmlns="" xmlns:a16="http://schemas.microsoft.com/office/drawing/2014/main" id="{080A103B-1E79-4A70-A43C-48BCCFB1400D}"/>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9" name="Obrázek 8">
              <a:extLst>
                <a:ext uri="{FF2B5EF4-FFF2-40B4-BE49-F238E27FC236}">
                  <a16:creationId xmlns="" xmlns:a16="http://schemas.microsoft.com/office/drawing/2014/main" id="{31EEF06C-6405-42CC-A2E3-A622C95EDDE5}"/>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10" name="Obrázek 9">
              <a:extLst>
                <a:ext uri="{FF2B5EF4-FFF2-40B4-BE49-F238E27FC236}">
                  <a16:creationId xmlns="" xmlns:a16="http://schemas.microsoft.com/office/drawing/2014/main" id="{9AEBA393-706E-4872-9310-45956A91F751}"/>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2385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2" name="Obdélník 1">
            <a:extLst>
              <a:ext uri="{FF2B5EF4-FFF2-40B4-BE49-F238E27FC236}">
                <a16:creationId xmlns="" xmlns:a16="http://schemas.microsoft.com/office/drawing/2014/main" id="{79FD966B-AEC2-4719-920F-AABAD65ACAEC}"/>
              </a:ext>
            </a:extLst>
          </p:cNvPr>
          <p:cNvSpPr/>
          <p:nvPr/>
        </p:nvSpPr>
        <p:spPr>
          <a:xfrm>
            <a:off x="584200" y="815823"/>
            <a:ext cx="7188200" cy="2923877"/>
          </a:xfrm>
          <a:prstGeom prst="rect">
            <a:avLst/>
          </a:prstGeom>
        </p:spPr>
        <p:txBody>
          <a:bodyPr wrap="square">
            <a:spAutoFit/>
          </a:bodyPr>
          <a:lstStyle/>
          <a:p>
            <a:pPr marL="342900" indent="-342900">
              <a:buFont typeface="Arial" panose="020B0604020202020204" pitchFamily="34" charset="0"/>
              <a:buChar char="•"/>
              <a:defRPr/>
            </a:pPr>
            <a:r>
              <a:rPr lang="cs-CZ" sz="2200" dirty="0">
                <a:latin typeface="Arial" charset="0"/>
              </a:rPr>
              <a:t>Jiné definice hospodářské logistiky</a:t>
            </a:r>
          </a:p>
          <a:p>
            <a:pPr marL="800100" lvl="1" indent="-342900">
              <a:buFont typeface="Courier New" panose="02070309020205020404" pitchFamily="49" charset="0"/>
              <a:buChar char="o"/>
              <a:defRPr/>
            </a:pPr>
            <a:r>
              <a:rPr lang="cs-CZ" dirty="0">
                <a:latin typeface="Arial" charset="0"/>
              </a:rPr>
              <a:t>Olšovský:</a:t>
            </a:r>
          </a:p>
          <a:p>
            <a:pPr>
              <a:defRPr/>
            </a:pPr>
            <a:r>
              <a:rPr lang="cs-CZ" dirty="0">
                <a:latin typeface="Arial" charset="0"/>
              </a:rPr>
              <a:t>	</a:t>
            </a:r>
            <a:r>
              <a:rPr lang="cs-CZ" b="1" dirty="0">
                <a:latin typeface="Arial" charset="0"/>
              </a:rPr>
              <a:t>Hospodářská logistika pojednává o veškerých 	činnostech pohybu a skladování, jež umožňují tok 	výrobku z místa 	výskytu surovin a materiálů do místa 	jejich konečné spotřeby, stejně tak jako informační 	toky, které uvádějí do pohybu výrobek tak, aby byl 	zajištěn přiměřený servis pro zákazníka za přiměřené 	náklady. Pod pojmem výrobek rozumíme jak zboží, tak i 	služby.</a:t>
            </a:r>
          </a:p>
        </p:txBody>
      </p:sp>
      <p:grpSp>
        <p:nvGrpSpPr>
          <p:cNvPr id="5" name="Skupina 4">
            <a:extLst>
              <a:ext uri="{FF2B5EF4-FFF2-40B4-BE49-F238E27FC236}">
                <a16:creationId xmlns="" xmlns:a16="http://schemas.microsoft.com/office/drawing/2014/main" id="{7FC0A5E4-792C-446C-BC53-083D2610C207}"/>
              </a:ext>
            </a:extLst>
          </p:cNvPr>
          <p:cNvGrpSpPr/>
          <p:nvPr/>
        </p:nvGrpSpPr>
        <p:grpSpPr>
          <a:xfrm>
            <a:off x="3874016" y="3826765"/>
            <a:ext cx="1395968" cy="1130988"/>
            <a:chOff x="3792415" y="3382397"/>
            <a:chExt cx="1395968" cy="1130988"/>
          </a:xfrm>
        </p:grpSpPr>
        <p:pic>
          <p:nvPicPr>
            <p:cNvPr id="7" name="Obrázek 6">
              <a:extLst>
                <a:ext uri="{FF2B5EF4-FFF2-40B4-BE49-F238E27FC236}">
                  <a16:creationId xmlns="" xmlns:a16="http://schemas.microsoft.com/office/drawing/2014/main" id="{6EC8B21C-2CB4-4580-85FB-64809B2C9FC0}"/>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8" name="Obrázek 7">
              <a:extLst>
                <a:ext uri="{FF2B5EF4-FFF2-40B4-BE49-F238E27FC236}">
                  <a16:creationId xmlns="" xmlns:a16="http://schemas.microsoft.com/office/drawing/2014/main" id="{0BA724C3-A98B-4FA4-8F81-A9772BE5214C}"/>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9" name="Obrázek 8">
              <a:extLst>
                <a:ext uri="{FF2B5EF4-FFF2-40B4-BE49-F238E27FC236}">
                  <a16:creationId xmlns="" xmlns:a16="http://schemas.microsoft.com/office/drawing/2014/main" id="{439AEEA6-396A-401D-BA6B-8F67E696FF5F}"/>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396562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Obdélník 6">
            <a:extLst>
              <a:ext uri="{FF2B5EF4-FFF2-40B4-BE49-F238E27FC236}">
                <a16:creationId xmlns="" xmlns:a16="http://schemas.microsoft.com/office/drawing/2014/main" id="{C280461C-0959-498E-8859-7C6DD1F0E2EF}"/>
              </a:ext>
            </a:extLst>
          </p:cNvPr>
          <p:cNvSpPr/>
          <p:nvPr/>
        </p:nvSpPr>
        <p:spPr>
          <a:xfrm>
            <a:off x="454555" y="841905"/>
            <a:ext cx="7487178" cy="2585323"/>
          </a:xfrm>
          <a:prstGeom prst="rect">
            <a:avLst/>
          </a:prstGeom>
        </p:spPr>
        <p:txBody>
          <a:bodyPr wrap="square">
            <a:spAutoFit/>
          </a:bodyPr>
          <a:lstStyle/>
          <a:p>
            <a:pPr marL="342900" indent="-342900" eaLnBrk="1" hangingPunct="1">
              <a:buFont typeface="Courier New" panose="02070309020205020404" pitchFamily="49" charset="0"/>
              <a:buChar char="o"/>
              <a:defRPr/>
            </a:pPr>
            <a:r>
              <a:rPr lang="cs-CZ" dirty="0">
                <a:latin typeface="Arial" charset="0"/>
              </a:rPr>
              <a:t>Schulte:</a:t>
            </a:r>
          </a:p>
          <a:p>
            <a:pPr eaLnBrk="1" hangingPunct="1">
              <a:defRPr/>
            </a:pPr>
            <a:r>
              <a:rPr lang="cs-CZ" dirty="0">
                <a:latin typeface="Arial" charset="0"/>
              </a:rPr>
              <a:t>	</a:t>
            </a:r>
            <a:r>
              <a:rPr lang="cs-CZ" b="1" dirty="0">
                <a:latin typeface="Arial" charset="0"/>
              </a:rPr>
              <a:t>Logistika je integrované plánování, formování, provádění a 	kontrolování hmotných a s nimi spojených informačních 	toků od 	dodavatele do podniku, uvnitř podniku a od 	podniku k odběrateli.</a:t>
            </a:r>
          </a:p>
          <a:p>
            <a:pPr marL="342900" indent="-342900" eaLnBrk="1" hangingPunct="1">
              <a:buFont typeface="Courier New" panose="02070309020205020404" pitchFamily="49" charset="0"/>
              <a:buChar char="o"/>
              <a:defRPr/>
            </a:pPr>
            <a:r>
              <a:rPr lang="cs-CZ" dirty="0" err="1">
                <a:latin typeface="Arial" charset="0"/>
              </a:rPr>
              <a:t>Rupper</a:t>
            </a:r>
            <a:r>
              <a:rPr lang="cs-CZ" dirty="0">
                <a:latin typeface="Arial" charset="0"/>
              </a:rPr>
              <a:t>:</a:t>
            </a:r>
          </a:p>
          <a:p>
            <a:pPr eaLnBrk="1" hangingPunct="1">
              <a:defRPr/>
            </a:pPr>
            <a:r>
              <a:rPr lang="cs-CZ" dirty="0">
                <a:latin typeface="Arial" charset="0"/>
              </a:rPr>
              <a:t>	</a:t>
            </a:r>
            <a:r>
              <a:rPr lang="cs-CZ" b="1" dirty="0">
                <a:latin typeface="Arial" charset="0"/>
              </a:rPr>
              <a:t>Logistika je soubor komplexních úloh a z nich odvozených 	opatření k optimálnímu zajištění toku materiálu, informací 	a hodnot v transformačním procesu podniku.</a:t>
            </a:r>
          </a:p>
        </p:txBody>
      </p:sp>
      <p:grpSp>
        <p:nvGrpSpPr>
          <p:cNvPr id="8" name="Skupina 7">
            <a:extLst>
              <a:ext uri="{FF2B5EF4-FFF2-40B4-BE49-F238E27FC236}">
                <a16:creationId xmlns="" xmlns:a16="http://schemas.microsoft.com/office/drawing/2014/main" id="{77A8B239-AA40-4033-87C5-6CE8C257406E}"/>
              </a:ext>
            </a:extLst>
          </p:cNvPr>
          <p:cNvGrpSpPr/>
          <p:nvPr/>
        </p:nvGrpSpPr>
        <p:grpSpPr>
          <a:xfrm>
            <a:off x="3933283" y="3674365"/>
            <a:ext cx="1395968" cy="1130988"/>
            <a:chOff x="3792415" y="3382397"/>
            <a:chExt cx="1395968" cy="1130988"/>
          </a:xfrm>
        </p:grpSpPr>
        <p:pic>
          <p:nvPicPr>
            <p:cNvPr id="9" name="Obrázek 8">
              <a:extLst>
                <a:ext uri="{FF2B5EF4-FFF2-40B4-BE49-F238E27FC236}">
                  <a16:creationId xmlns="" xmlns:a16="http://schemas.microsoft.com/office/drawing/2014/main" id="{625A3B92-F726-4312-8070-AF0095943AC2}"/>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10" name="Obrázek 9">
              <a:extLst>
                <a:ext uri="{FF2B5EF4-FFF2-40B4-BE49-F238E27FC236}">
                  <a16:creationId xmlns="" xmlns:a16="http://schemas.microsoft.com/office/drawing/2014/main" id="{7D522CAC-CE6F-4353-B9E3-A5B8169ED71E}"/>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11" name="Obrázek 10">
              <a:extLst>
                <a:ext uri="{FF2B5EF4-FFF2-40B4-BE49-F238E27FC236}">
                  <a16:creationId xmlns="" xmlns:a16="http://schemas.microsoft.com/office/drawing/2014/main" id="{4E79DD3C-D584-4A83-A4B2-29BBD8E65CA1}"/>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379491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Obdélník 6">
            <a:extLst>
              <a:ext uri="{FF2B5EF4-FFF2-40B4-BE49-F238E27FC236}">
                <a16:creationId xmlns="" xmlns:a16="http://schemas.microsoft.com/office/drawing/2014/main" id="{98825EE5-8293-443A-A045-97ADE5EA90E5}"/>
              </a:ext>
            </a:extLst>
          </p:cNvPr>
          <p:cNvSpPr/>
          <p:nvPr/>
        </p:nvSpPr>
        <p:spPr>
          <a:xfrm>
            <a:off x="395287" y="628601"/>
            <a:ext cx="7485333" cy="3139321"/>
          </a:xfrm>
          <a:prstGeom prst="rect">
            <a:avLst/>
          </a:prstGeom>
        </p:spPr>
        <p:txBody>
          <a:bodyPr wrap="square">
            <a:spAutoFit/>
          </a:bodyPr>
          <a:lstStyle/>
          <a:p>
            <a:pPr marL="342900" indent="-342900" eaLnBrk="1" hangingPunct="1">
              <a:buFont typeface="Courier New" panose="02070309020205020404" pitchFamily="49" charset="0"/>
              <a:buChar char="o"/>
              <a:defRPr/>
            </a:pPr>
            <a:r>
              <a:rPr lang="cs-CZ" dirty="0" err="1">
                <a:latin typeface="Arial" charset="0"/>
              </a:rPr>
              <a:t>Kortschak</a:t>
            </a:r>
            <a:r>
              <a:rPr lang="cs-CZ" dirty="0">
                <a:latin typeface="Arial" charset="0"/>
              </a:rPr>
              <a:t>:</a:t>
            </a:r>
          </a:p>
          <a:p>
            <a:pPr eaLnBrk="1" hangingPunct="1">
              <a:defRPr/>
            </a:pPr>
            <a:r>
              <a:rPr lang="cs-CZ" b="1" dirty="0">
                <a:latin typeface="Arial" charset="0"/>
              </a:rPr>
              <a:t>	Logistika je věda o koordinaci aktivních a pasivních prvků 	podniku, směřující k nejnižším nákladům v čase, ke 	zlepšení flexibility a přizpůsobivosti podniku na měnící se 	obecné hospodářské podmínky a měnící se trh.</a:t>
            </a:r>
            <a:endParaRPr lang="cs-CZ" dirty="0">
              <a:latin typeface="Arial" charset="0"/>
            </a:endParaRPr>
          </a:p>
          <a:p>
            <a:pPr marL="342900" indent="-342900" eaLnBrk="1" hangingPunct="1">
              <a:buFont typeface="Courier New" panose="02070309020205020404" pitchFamily="49" charset="0"/>
              <a:buChar char="o"/>
              <a:defRPr/>
            </a:pPr>
            <a:r>
              <a:rPr lang="cs-CZ" dirty="0" err="1">
                <a:latin typeface="Arial" charset="0"/>
              </a:rPr>
              <a:t>Kirch</a:t>
            </a:r>
            <a:r>
              <a:rPr lang="cs-CZ" dirty="0">
                <a:latin typeface="Arial" charset="0"/>
              </a:rPr>
              <a:t>:</a:t>
            </a:r>
          </a:p>
          <a:p>
            <a:pPr eaLnBrk="1" hangingPunct="1">
              <a:defRPr/>
            </a:pPr>
            <a:r>
              <a:rPr lang="cs-CZ" dirty="0">
                <a:latin typeface="Arial" charset="0"/>
              </a:rPr>
              <a:t>	</a:t>
            </a:r>
            <a:r>
              <a:rPr lang="cs-CZ" b="1" dirty="0">
                <a:latin typeface="Arial" charset="0"/>
              </a:rPr>
              <a:t>Logistika je souhrn všech technických a organizačních 	činností, pomocí nichž se plánují operace související s 	materiálovým tokem. Zahrnuje nejen tok materiálu, ale 	i tok informací mezi všemi objekty a časově překlenuje 	nejrůznější průmyslové i 	obchodní procesy. 	</a:t>
            </a:r>
            <a:endParaRPr lang="cs-CZ" dirty="0">
              <a:latin typeface="Arial" charset="0"/>
            </a:endParaRPr>
          </a:p>
        </p:txBody>
      </p:sp>
      <p:grpSp>
        <p:nvGrpSpPr>
          <p:cNvPr id="8" name="Skupina 7">
            <a:extLst>
              <a:ext uri="{FF2B5EF4-FFF2-40B4-BE49-F238E27FC236}">
                <a16:creationId xmlns="" xmlns:a16="http://schemas.microsoft.com/office/drawing/2014/main" id="{F201917B-30D2-4B96-836B-C9321B9D9B96}"/>
              </a:ext>
            </a:extLst>
          </p:cNvPr>
          <p:cNvGrpSpPr/>
          <p:nvPr/>
        </p:nvGrpSpPr>
        <p:grpSpPr>
          <a:xfrm>
            <a:off x="3984083" y="3767922"/>
            <a:ext cx="1395968" cy="1130988"/>
            <a:chOff x="3792415" y="3382397"/>
            <a:chExt cx="1395968" cy="1130988"/>
          </a:xfrm>
        </p:grpSpPr>
        <p:pic>
          <p:nvPicPr>
            <p:cNvPr id="9" name="Obrázek 8">
              <a:extLst>
                <a:ext uri="{FF2B5EF4-FFF2-40B4-BE49-F238E27FC236}">
                  <a16:creationId xmlns="" xmlns:a16="http://schemas.microsoft.com/office/drawing/2014/main" id="{4A6F30A7-6E00-4940-A8DF-BC01EA2169FF}"/>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10" name="Obrázek 9">
              <a:extLst>
                <a:ext uri="{FF2B5EF4-FFF2-40B4-BE49-F238E27FC236}">
                  <a16:creationId xmlns="" xmlns:a16="http://schemas.microsoft.com/office/drawing/2014/main" id="{FA8B000E-2152-4ECF-8CC5-EBE69EB0494A}"/>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11" name="Obrázek 10">
              <a:extLst>
                <a:ext uri="{FF2B5EF4-FFF2-40B4-BE49-F238E27FC236}">
                  <a16:creationId xmlns="" xmlns:a16="http://schemas.microsoft.com/office/drawing/2014/main" id="{D4FE5A92-F4F9-49C9-8776-972E371525B3}"/>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20781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5" name="Obdélník 4"/>
          <p:cNvSpPr/>
          <p:nvPr/>
        </p:nvSpPr>
        <p:spPr>
          <a:xfrm>
            <a:off x="2850349" y="432392"/>
            <a:ext cx="2343911" cy="415498"/>
          </a:xfrm>
          <a:prstGeom prst="rect">
            <a:avLst/>
          </a:prstGeom>
        </p:spPr>
        <p:txBody>
          <a:bodyPr wrap="none">
            <a:spAutoFit/>
          </a:bodyPr>
          <a:lstStyle/>
          <a:p>
            <a:pPr algn="ctr" defTabSz="685800">
              <a:defRPr/>
            </a:pPr>
            <a:r>
              <a:rPr lang="cs-CZ" sz="2100" b="1" kern="0" dirty="0">
                <a:solidFill>
                  <a:srgbClr val="307871"/>
                </a:solidFill>
                <a:latin typeface="Times New Roman"/>
                <a:ea typeface="+mj-ea"/>
                <a:cs typeface="+mj-cs"/>
              </a:rPr>
              <a:t>Shrnutí přednášky</a:t>
            </a:r>
            <a:endParaRPr lang="en-GB" sz="2100" b="1" kern="0" dirty="0">
              <a:solidFill>
                <a:sysClr val="windowText" lastClr="000000"/>
              </a:solidFill>
            </a:endParaRPr>
          </a:p>
        </p:txBody>
      </p:sp>
      <p:sp>
        <p:nvSpPr>
          <p:cNvPr id="2" name="TextovéPole 1"/>
          <p:cNvSpPr txBox="1"/>
          <p:nvPr/>
        </p:nvSpPr>
        <p:spPr>
          <a:xfrm>
            <a:off x="62387" y="1160104"/>
            <a:ext cx="7617378" cy="2031325"/>
          </a:xfrm>
          <a:prstGeom prst="rect">
            <a:avLst/>
          </a:prstGeom>
          <a:solidFill>
            <a:schemeClr val="accent6">
              <a:lumMod val="40000"/>
              <a:lumOff val="60000"/>
            </a:schemeClr>
          </a:solidFill>
        </p:spPr>
        <p:txBody>
          <a:bodyPr wrap="square" rtlCol="0">
            <a:spAutoFit/>
          </a:bodyPr>
          <a:lstStyle/>
          <a:p>
            <a:r>
              <a:rPr lang="cs-CZ" b="1" dirty="0">
                <a:solidFill>
                  <a:srgbClr val="002060"/>
                </a:solidFill>
                <a:cs typeface="Arial" panose="020B0604020202020204" pitchFamily="34" charset="0"/>
              </a:rPr>
              <a:t>Umíte:</a:t>
            </a:r>
          </a:p>
          <a:p>
            <a:pPr marL="285750" indent="-285750">
              <a:buFont typeface="Arial" panose="020B0604020202020204" pitchFamily="34" charset="0"/>
              <a:buChar char="•"/>
            </a:pPr>
            <a:r>
              <a:rPr lang="cs-CZ" b="1" dirty="0">
                <a:solidFill>
                  <a:srgbClr val="002060"/>
                </a:solidFill>
                <a:cs typeface="Arial" panose="020B0604020202020204" pitchFamily="34" charset="0"/>
              </a:rPr>
              <a:t>Vysvětlit historické kořeny logistiky</a:t>
            </a:r>
          </a:p>
          <a:p>
            <a:pPr marL="285750" indent="-285750">
              <a:buFont typeface="Arial" panose="020B0604020202020204" pitchFamily="34" charset="0"/>
              <a:buChar char="•"/>
            </a:pPr>
            <a:r>
              <a:rPr lang="cs-CZ" b="1" dirty="0">
                <a:solidFill>
                  <a:srgbClr val="002060"/>
                </a:solidFill>
                <a:cs typeface="Arial" panose="020B0604020202020204" pitchFamily="34" charset="0"/>
              </a:rPr>
              <a:t>Popsat původ slova logistika</a:t>
            </a:r>
          </a:p>
          <a:p>
            <a:pPr marL="285750" indent="-285750">
              <a:buFont typeface="Arial" panose="020B0604020202020204" pitchFamily="34" charset="0"/>
              <a:buChar char="•"/>
            </a:pPr>
            <a:r>
              <a:rPr lang="cs-CZ" b="1" dirty="0">
                <a:solidFill>
                  <a:srgbClr val="002060"/>
                </a:solidFill>
                <a:cs typeface="Arial" panose="020B0604020202020204" pitchFamily="34" charset="0"/>
              </a:rPr>
              <a:t>Objasnit podstatu logistiky</a:t>
            </a:r>
          </a:p>
          <a:p>
            <a:pPr marL="285750" indent="-285750">
              <a:buFont typeface="Arial" panose="020B0604020202020204" pitchFamily="34" charset="0"/>
              <a:buChar char="•"/>
            </a:pPr>
            <a:r>
              <a:rPr lang="cs-CZ" b="1" dirty="0">
                <a:solidFill>
                  <a:srgbClr val="002060"/>
                </a:solidFill>
                <a:cs typeface="Arial" panose="020B0604020202020204" pitchFamily="34" charset="0"/>
              </a:rPr>
              <a:t>Definovat obecnou i hospodářskou logistiku</a:t>
            </a:r>
          </a:p>
          <a:p>
            <a:pPr marL="285750" indent="-285750">
              <a:buFont typeface="Arial" panose="020B0604020202020204" pitchFamily="34" charset="0"/>
              <a:buChar char="•"/>
            </a:pPr>
            <a:r>
              <a:rPr lang="cs-CZ" b="1" dirty="0" smtClean="0">
                <a:solidFill>
                  <a:srgbClr val="002060"/>
                </a:solidFill>
                <a:cs typeface="Arial" panose="020B0604020202020204" pitchFamily="34" charset="0"/>
              </a:rPr>
              <a:t>Vysvětlit současné pojetí a význam logistiky</a:t>
            </a:r>
            <a:endParaRPr lang="cs-CZ" b="1" dirty="0">
              <a:solidFill>
                <a:srgbClr val="002060"/>
              </a:solidFill>
              <a:cs typeface="Arial" panose="020B0604020202020204" pitchFamily="34" charset="0"/>
            </a:endParaRPr>
          </a:p>
          <a:p>
            <a:pPr marL="285750" indent="-285750">
              <a:buFont typeface="Arial" panose="020B0604020202020204" pitchFamily="34" charset="0"/>
              <a:buChar char="•"/>
            </a:pPr>
            <a:endParaRPr lang="cs-CZ" b="1" dirty="0">
              <a:solidFill>
                <a:srgbClr val="002060"/>
              </a:solidFill>
              <a:cs typeface="Arial" panose="020B0604020202020204" pitchFamily="34" charset="0"/>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Tree>
    <p:extLst>
      <p:ext uri="{BB962C8B-B14F-4D97-AF65-F5344CB8AC3E}">
        <p14:creationId xmlns:p14="http://schemas.microsoft.com/office/powerpoint/2010/main" val="304444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93883" y="385667"/>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9" name="Nadpis 1"/>
          <p:cNvSpPr txBox="1">
            <a:spLocks/>
          </p:cNvSpPr>
          <p:nvPr/>
        </p:nvSpPr>
        <p:spPr>
          <a:xfrm>
            <a:off x="500105" y="873903"/>
            <a:ext cx="3222810" cy="1712888"/>
          </a:xfrm>
          <a:prstGeom prst="rect">
            <a:avLst/>
          </a:prstGeom>
        </p:spPr>
        <p:txBody>
          <a:bodyPr vert="horz" lIns="68580" tIns="34290" rIns="68580" bIns="34290" rtlCol="0" anchor="t">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3000" b="1" dirty="0"/>
          </a:p>
          <a:p>
            <a:pPr lvl="0"/>
            <a:endParaRPr lang="cs-CZ" sz="3600" b="1" cap="all" dirty="0"/>
          </a:p>
          <a:p>
            <a:pPr lvl="0"/>
            <a:r>
              <a:rPr lang="cs-CZ" sz="3100" b="1" dirty="0"/>
              <a:t>Logistika</a:t>
            </a:r>
          </a:p>
          <a:p>
            <a:pPr lvl="0"/>
            <a:r>
              <a:rPr lang="cs-CZ" sz="3100" b="1" dirty="0"/>
              <a:t>-</a:t>
            </a:r>
          </a:p>
          <a:p>
            <a:pPr lvl="0"/>
            <a:r>
              <a:rPr lang="cs-CZ" sz="3100" b="1" dirty="0"/>
              <a:t>Úvod do problematiky</a:t>
            </a:r>
          </a:p>
          <a:p>
            <a:endParaRPr lang="en-GB" sz="30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297632" y="2232670"/>
            <a:ext cx="3627756" cy="216326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i="1" dirty="0">
              <a:solidFill>
                <a:srgbClr val="002060"/>
              </a:solidFill>
            </a:endParaRPr>
          </a:p>
          <a:p>
            <a:pPr marL="0" indent="0">
              <a:buNone/>
            </a:pPr>
            <a:r>
              <a:rPr lang="en-GB" sz="900" dirty="0">
                <a:solidFill>
                  <a:schemeClr val="bg1"/>
                </a:solidFill>
                <a:latin typeface="Times New Roman" panose="02020603050405020304" pitchFamily="18" charset="0"/>
                <a:cs typeface="Times New Roman" panose="02020603050405020304" pitchFamily="18" charset="0"/>
              </a:rPr>
              <a:t>. </a:t>
            </a:r>
          </a:p>
        </p:txBody>
      </p:sp>
      <p:sp>
        <p:nvSpPr>
          <p:cNvPr id="11" name="Zástupný symbol pro obsah 2"/>
          <p:cNvSpPr txBox="1">
            <a:spLocks/>
          </p:cNvSpPr>
          <p:nvPr/>
        </p:nvSpPr>
        <p:spPr>
          <a:xfrm>
            <a:off x="4276052" y="1475003"/>
            <a:ext cx="3604568" cy="2223575"/>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b="1" dirty="0">
                <a:solidFill>
                  <a:srgbClr val="002060"/>
                </a:solidFill>
                <a:cs typeface="Arial" panose="020B0604020202020204" pitchFamily="34" charset="0"/>
              </a:rPr>
              <a:t>Historické kořeny obsahu logistiky</a:t>
            </a:r>
          </a:p>
          <a:p>
            <a:pPr marL="0" indent="0">
              <a:buNone/>
            </a:pPr>
            <a:r>
              <a:rPr lang="cs-CZ" sz="1800" b="1" dirty="0">
                <a:solidFill>
                  <a:srgbClr val="002060"/>
                </a:solidFill>
                <a:cs typeface="Arial" panose="020B0604020202020204" pitchFamily="34" charset="0"/>
              </a:rPr>
              <a:t>Původ slova logistika</a:t>
            </a:r>
          </a:p>
          <a:p>
            <a:pPr marL="0" indent="0">
              <a:buNone/>
            </a:pPr>
            <a:r>
              <a:rPr lang="cs-CZ" sz="1800" b="1" dirty="0">
                <a:solidFill>
                  <a:srgbClr val="002060"/>
                </a:solidFill>
                <a:cs typeface="Arial" panose="020B0604020202020204" pitchFamily="34" charset="0"/>
              </a:rPr>
              <a:t>Podstata logistiky</a:t>
            </a:r>
          </a:p>
          <a:p>
            <a:pPr marL="0" indent="0">
              <a:buNone/>
            </a:pPr>
            <a:r>
              <a:rPr lang="cs-CZ" sz="1800" b="1" dirty="0">
                <a:solidFill>
                  <a:srgbClr val="002060"/>
                </a:solidFill>
                <a:cs typeface="Arial" panose="020B0604020202020204" pitchFamily="34" charset="0"/>
              </a:rPr>
              <a:t>Definice logistiky</a:t>
            </a:r>
          </a:p>
          <a:p>
            <a:pPr marL="0" indent="0">
              <a:buNone/>
            </a:pPr>
            <a:r>
              <a:rPr lang="cs-CZ" sz="1800" b="1" dirty="0">
                <a:solidFill>
                  <a:srgbClr val="002060"/>
                </a:solidFill>
                <a:cs typeface="Arial" panose="020B0604020202020204" pitchFamily="34" charset="0"/>
              </a:rPr>
              <a:t>Hospodářská logistika – definice a vývoj</a:t>
            </a:r>
          </a:p>
          <a:p>
            <a:pPr marL="0" indent="0">
              <a:buNone/>
            </a:pPr>
            <a:endParaRPr lang="cs-CZ" sz="1800" b="1" dirty="0">
              <a:solidFill>
                <a:srgbClr val="002060"/>
              </a:solidFill>
              <a:cs typeface="Arial" panose="020B0604020202020204" pitchFamily="34" charset="0"/>
            </a:endParaRPr>
          </a:p>
        </p:txBody>
      </p:sp>
      <p:sp>
        <p:nvSpPr>
          <p:cNvPr id="3" name="TextovéPole 2"/>
          <p:cNvSpPr txBox="1"/>
          <p:nvPr/>
        </p:nvSpPr>
        <p:spPr>
          <a:xfrm>
            <a:off x="645459" y="2904565"/>
            <a:ext cx="2702859" cy="830997"/>
          </a:xfrm>
          <a:prstGeom prst="rect">
            <a:avLst/>
          </a:prstGeom>
          <a:noFill/>
        </p:spPr>
        <p:txBody>
          <a:bodyPr wrap="square" rtlCol="0">
            <a:spAutoFit/>
          </a:bodyPr>
          <a:lstStyle/>
          <a:p>
            <a:r>
              <a:rPr lang="cs-CZ" sz="2400" dirty="0">
                <a:solidFill>
                  <a:schemeClr val="bg1"/>
                </a:solidFill>
              </a:rPr>
              <a:t>Struktura přednášky</a:t>
            </a:r>
          </a:p>
        </p:txBody>
      </p:sp>
    </p:spTree>
    <p:extLst>
      <p:ext uri="{BB962C8B-B14F-4D97-AF65-F5344CB8AC3E}">
        <p14:creationId xmlns:p14="http://schemas.microsoft.com/office/powerpoint/2010/main" val="1628521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10">
            <a:extLst>
              <a:ext uri="{FF2B5EF4-FFF2-40B4-BE49-F238E27FC236}">
                <a16:creationId xmlns="" xmlns:a16="http://schemas.microsoft.com/office/drawing/2014/main" id="{BF3D5AC8-EE85-4463-8816-4AEE63D87C98}"/>
              </a:ext>
            </a:extLst>
          </p:cNvPr>
          <p:cNvSpPr>
            <a:spLocks noChangeArrowheads="1"/>
          </p:cNvSpPr>
          <p:nvPr/>
        </p:nvSpPr>
        <p:spPr bwMode="auto">
          <a:xfrm>
            <a:off x="222557" y="527392"/>
            <a:ext cx="820737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600" b="1" cap="all" dirty="0">
                <a:solidFill>
                  <a:srgbClr val="307871"/>
                </a:solidFill>
                <a:latin typeface="+mj-lt"/>
              </a:rPr>
              <a:t>Historické kořeny </a:t>
            </a:r>
          </a:p>
          <a:p>
            <a:pPr eaLnBrk="1" hangingPunct="1">
              <a:spcBef>
                <a:spcPct val="0"/>
              </a:spcBef>
              <a:buFontTx/>
              <a:buNone/>
            </a:pPr>
            <a:endParaRPr lang="cs-CZ" altLang="cs-CZ" sz="2000" b="1" dirty="0">
              <a:latin typeface="Arial" panose="020B0604020202020204" pitchFamily="34" charset="0"/>
            </a:endParaRPr>
          </a:p>
          <a:p>
            <a:pPr eaLnBrk="1" hangingPunct="1">
              <a:spcBef>
                <a:spcPct val="0"/>
              </a:spcBef>
              <a:buFontTx/>
              <a:buChar char="•"/>
            </a:pPr>
            <a:r>
              <a:rPr lang="cs-CZ" altLang="cs-CZ" sz="2000" b="1" dirty="0">
                <a:latin typeface="Arial" panose="020B0604020202020204" pitchFamily="34" charset="0"/>
              </a:rPr>
              <a:t> </a:t>
            </a:r>
            <a:r>
              <a:rPr lang="cs-CZ" altLang="cs-CZ" sz="2200" dirty="0">
                <a:latin typeface="Arial" panose="020B0604020202020204" pitchFamily="34" charset="0"/>
              </a:rPr>
              <a:t>jako druh činnosti stará tisíce let</a:t>
            </a:r>
          </a:p>
          <a:p>
            <a:pPr eaLnBrk="1" hangingPunct="1">
              <a:spcBef>
                <a:spcPct val="0"/>
              </a:spcBef>
              <a:buFontTx/>
              <a:buChar char="•"/>
            </a:pPr>
            <a:r>
              <a:rPr lang="cs-CZ" altLang="cs-CZ" sz="2200" dirty="0">
                <a:latin typeface="Arial" panose="020B0604020202020204" pitchFamily="34" charset="0"/>
              </a:rPr>
              <a:t> vznik spojován:</a:t>
            </a:r>
          </a:p>
          <a:p>
            <a:pPr marL="1085850" lvl="1" indent="-342900">
              <a:spcBef>
                <a:spcPct val="0"/>
              </a:spcBef>
              <a:buFont typeface="Courier New" panose="02070309020205020404" pitchFamily="49" charset="0"/>
              <a:buChar char="o"/>
            </a:pPr>
            <a:r>
              <a:rPr lang="cs-CZ" altLang="cs-CZ" sz="1800" dirty="0">
                <a:latin typeface="Arial" panose="020B0604020202020204" pitchFamily="34" charset="0"/>
              </a:rPr>
              <a:t>s nejranějšími formami organizovaného obchodu</a:t>
            </a:r>
          </a:p>
          <a:p>
            <a:pPr marL="1085850" lvl="1" indent="-342900">
              <a:spcBef>
                <a:spcPct val="0"/>
              </a:spcBef>
              <a:buFont typeface="Courier New" panose="02070309020205020404" pitchFamily="49" charset="0"/>
              <a:buChar char="o"/>
            </a:pPr>
            <a:r>
              <a:rPr lang="cs-CZ" altLang="cs-CZ" sz="1800" dirty="0" err="1">
                <a:latin typeface="Arial" panose="020B0604020202020204" pitchFamily="34" charset="0"/>
              </a:rPr>
              <a:t>válečníctvím</a:t>
            </a:r>
            <a:endParaRPr lang="cs-CZ" altLang="cs-CZ" sz="1800" dirty="0">
              <a:latin typeface="Arial" panose="020B0604020202020204" pitchFamily="34" charset="0"/>
            </a:endParaRPr>
          </a:p>
          <a:p>
            <a:pPr eaLnBrk="1" hangingPunct="1">
              <a:spcBef>
                <a:spcPct val="0"/>
              </a:spcBef>
              <a:buFontTx/>
              <a:buChar char="•"/>
            </a:pPr>
            <a:endParaRPr lang="cs-CZ" altLang="cs-CZ" sz="2000" dirty="0">
              <a:latin typeface="Arial" panose="020B0604020202020204" pitchFamily="34" charset="0"/>
            </a:endParaRPr>
          </a:p>
        </p:txBody>
      </p:sp>
      <p:pic>
        <p:nvPicPr>
          <p:cNvPr id="7" name="Obrázek 6">
            <a:extLst>
              <a:ext uri="{FF2B5EF4-FFF2-40B4-BE49-F238E27FC236}">
                <a16:creationId xmlns="" xmlns:a16="http://schemas.microsoft.com/office/drawing/2014/main" id="{979E1781-91C1-4F26-AEAD-E8D6120C363B}"/>
              </a:ext>
            </a:extLst>
          </p:cNvPr>
          <p:cNvPicPr>
            <a:picLocks noChangeAspect="1"/>
          </p:cNvPicPr>
          <p:nvPr/>
        </p:nvPicPr>
        <p:blipFill rotWithShape="1">
          <a:blip r:embed="rId4"/>
          <a:srcRect l="14108" t="29492" r="14883" b="10422"/>
          <a:stretch/>
        </p:blipFill>
        <p:spPr>
          <a:xfrm rot="20794885">
            <a:off x="5784112" y="3145185"/>
            <a:ext cx="3198091" cy="1522235"/>
          </a:xfrm>
          <a:prstGeom prst="rect">
            <a:avLst/>
          </a:prstGeom>
        </p:spPr>
      </p:pic>
      <p:pic>
        <p:nvPicPr>
          <p:cNvPr id="2" name="Obrázek 1">
            <a:extLst>
              <a:ext uri="{FF2B5EF4-FFF2-40B4-BE49-F238E27FC236}">
                <a16:creationId xmlns="" xmlns:a16="http://schemas.microsoft.com/office/drawing/2014/main" id="{0385E365-4FC7-48A9-A250-3AF4D78F8C81}"/>
              </a:ext>
            </a:extLst>
          </p:cNvPr>
          <p:cNvPicPr>
            <a:picLocks noChangeAspect="1"/>
          </p:cNvPicPr>
          <p:nvPr/>
        </p:nvPicPr>
        <p:blipFill rotWithShape="1">
          <a:blip r:embed="rId5"/>
          <a:srcRect l="12868" t="29629" r="48682" b="22550"/>
          <a:stretch/>
        </p:blipFill>
        <p:spPr>
          <a:xfrm rot="857290">
            <a:off x="385514" y="2683167"/>
            <a:ext cx="2938857" cy="2056015"/>
          </a:xfrm>
          <a:prstGeom prst="rect">
            <a:avLst/>
          </a:prstGeom>
        </p:spPr>
      </p:pic>
      <p:pic>
        <p:nvPicPr>
          <p:cNvPr id="3" name="Obrázek 2">
            <a:extLst>
              <a:ext uri="{FF2B5EF4-FFF2-40B4-BE49-F238E27FC236}">
                <a16:creationId xmlns="" xmlns:a16="http://schemas.microsoft.com/office/drawing/2014/main" id="{B4434181-374E-474B-AB6B-F7763E835751}"/>
              </a:ext>
            </a:extLst>
          </p:cNvPr>
          <p:cNvPicPr>
            <a:picLocks noChangeAspect="1"/>
          </p:cNvPicPr>
          <p:nvPr/>
        </p:nvPicPr>
        <p:blipFill rotWithShape="1">
          <a:blip r:embed="rId6"/>
          <a:srcRect l="16512" t="37210" r="52558" b="26959"/>
          <a:stretch/>
        </p:blipFill>
        <p:spPr>
          <a:xfrm>
            <a:off x="3402417" y="2571750"/>
            <a:ext cx="2828261" cy="1842977"/>
          </a:xfrm>
          <a:prstGeom prst="rect">
            <a:avLst/>
          </a:prstGeom>
        </p:spPr>
      </p:pic>
    </p:spTree>
    <p:extLst>
      <p:ext uri="{BB962C8B-B14F-4D97-AF65-F5344CB8AC3E}">
        <p14:creationId xmlns:p14="http://schemas.microsoft.com/office/powerpoint/2010/main" val="329721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71000"/>
          </a:srgbClr>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10">
            <a:extLst>
              <a:ext uri="{FF2B5EF4-FFF2-40B4-BE49-F238E27FC236}">
                <a16:creationId xmlns="" xmlns:a16="http://schemas.microsoft.com/office/drawing/2014/main" id="{BF3D5AC8-EE85-4463-8816-4AEE63D87C98}"/>
              </a:ext>
            </a:extLst>
          </p:cNvPr>
          <p:cNvSpPr>
            <a:spLocks noChangeArrowheads="1"/>
          </p:cNvSpPr>
          <p:nvPr/>
        </p:nvSpPr>
        <p:spPr bwMode="auto">
          <a:xfrm>
            <a:off x="251640" y="821080"/>
            <a:ext cx="751012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cs-CZ" altLang="cs-CZ" sz="2000" dirty="0">
                <a:latin typeface="Arial" panose="020B0604020202020204" pitchFamily="34" charset="0"/>
              </a:rPr>
              <a:t> </a:t>
            </a:r>
            <a:r>
              <a:rPr lang="cs-CZ" altLang="cs-CZ" sz="2200" dirty="0">
                <a:latin typeface="Arial" panose="020B0604020202020204" pitchFamily="34" charset="0"/>
              </a:rPr>
              <a:t>předmětem zkoumání na počátku 20. století </a:t>
            </a:r>
          </a:p>
          <a:p>
            <a:pPr eaLnBrk="1" hangingPunct="1">
              <a:spcBef>
                <a:spcPct val="0"/>
              </a:spcBef>
              <a:buFontTx/>
              <a:buChar char="•"/>
            </a:pPr>
            <a:r>
              <a:rPr lang="cs-CZ" altLang="cs-CZ" sz="2200" dirty="0">
                <a:latin typeface="Arial" panose="020B0604020202020204" pitchFamily="34" charset="0"/>
              </a:rPr>
              <a:t> větší pozornost věnována logistice po 2. světové válce a v 90. letech  20. stol. </a:t>
            </a:r>
          </a:p>
          <a:p>
            <a:pPr eaLnBrk="1" hangingPunct="1">
              <a:spcBef>
                <a:spcPct val="0"/>
              </a:spcBef>
              <a:buFontTx/>
              <a:buChar char="•"/>
            </a:pPr>
            <a:r>
              <a:rPr lang="cs-CZ" altLang="cs-CZ" sz="2200" dirty="0">
                <a:latin typeface="Arial" panose="020B0604020202020204" pitchFamily="34" charset="0"/>
              </a:rPr>
              <a:t> 60. léta 20. století – první ucelené texty o logistice</a:t>
            </a:r>
          </a:p>
          <a:p>
            <a:pPr eaLnBrk="1" hangingPunct="1">
              <a:spcBef>
                <a:spcPct val="0"/>
              </a:spcBef>
              <a:buFontTx/>
              <a:buNone/>
            </a:pPr>
            <a:endParaRPr lang="cs-CZ" altLang="cs-CZ" sz="2000" dirty="0">
              <a:latin typeface="Arial" panose="020B0604020202020204" pitchFamily="34" charset="0"/>
            </a:endParaRPr>
          </a:p>
          <a:p>
            <a:pPr eaLnBrk="1" hangingPunct="1">
              <a:spcBef>
                <a:spcPct val="0"/>
              </a:spcBef>
              <a:buFontTx/>
              <a:buNone/>
            </a:pPr>
            <a:endParaRPr lang="cs-CZ" altLang="cs-CZ" sz="2000" dirty="0">
              <a:latin typeface="Arial" panose="020B0604020202020204" pitchFamily="34" charset="0"/>
            </a:endParaRPr>
          </a:p>
        </p:txBody>
      </p:sp>
      <p:grpSp>
        <p:nvGrpSpPr>
          <p:cNvPr id="2" name="Skupina 1">
            <a:extLst>
              <a:ext uri="{FF2B5EF4-FFF2-40B4-BE49-F238E27FC236}">
                <a16:creationId xmlns="" xmlns:a16="http://schemas.microsoft.com/office/drawing/2014/main" id="{373BA951-0CEA-4705-B725-D8EC022D7CD7}"/>
              </a:ext>
            </a:extLst>
          </p:cNvPr>
          <p:cNvGrpSpPr/>
          <p:nvPr/>
        </p:nvGrpSpPr>
        <p:grpSpPr>
          <a:xfrm>
            <a:off x="2469599" y="2275245"/>
            <a:ext cx="3744619" cy="2631975"/>
            <a:chOff x="2469599" y="2138445"/>
            <a:chExt cx="3744619" cy="2631975"/>
          </a:xfrm>
        </p:grpSpPr>
        <p:pic>
          <p:nvPicPr>
            <p:cNvPr id="8" name="Obrázek 7">
              <a:extLst>
                <a:ext uri="{FF2B5EF4-FFF2-40B4-BE49-F238E27FC236}">
                  <a16:creationId xmlns="" xmlns:a16="http://schemas.microsoft.com/office/drawing/2014/main" id="{360B2612-DD49-46BC-BE5B-BD4CE33215EF}"/>
                </a:ext>
              </a:extLst>
            </p:cNvPr>
            <p:cNvPicPr>
              <a:picLocks noChangeAspect="1"/>
            </p:cNvPicPr>
            <p:nvPr/>
          </p:nvPicPr>
          <p:blipFill rotWithShape="1">
            <a:blip r:embed="rId3"/>
            <a:srcRect l="13125" t="30139" r="48750" b="22222"/>
            <a:stretch/>
          </p:blipFill>
          <p:spPr>
            <a:xfrm>
              <a:off x="2469599" y="2138445"/>
              <a:ext cx="3744619" cy="2631975"/>
            </a:xfrm>
            <a:prstGeom prst="rect">
              <a:avLst/>
            </a:prstGeom>
          </p:spPr>
        </p:pic>
        <p:sp>
          <p:nvSpPr>
            <p:cNvPr id="10" name="TextovéPole 9">
              <a:extLst>
                <a:ext uri="{FF2B5EF4-FFF2-40B4-BE49-F238E27FC236}">
                  <a16:creationId xmlns="" xmlns:a16="http://schemas.microsoft.com/office/drawing/2014/main" id="{5C06CDFC-9073-4508-8935-83836783BCF6}"/>
                </a:ext>
              </a:extLst>
            </p:cNvPr>
            <p:cNvSpPr txBox="1"/>
            <p:nvPr/>
          </p:nvSpPr>
          <p:spPr>
            <a:xfrm rot="20034710">
              <a:off x="2684566" y="2705299"/>
              <a:ext cx="1812904" cy="369332"/>
            </a:xfrm>
            <a:prstGeom prst="rect">
              <a:avLst/>
            </a:prstGeom>
            <a:noFill/>
          </p:spPr>
          <p:txBody>
            <a:bodyPr wrap="square" rtlCol="0">
              <a:spAutoFit/>
            </a:bodyPr>
            <a:lstStyle/>
            <a:p>
              <a:r>
                <a:rPr lang="cs-CZ" dirty="0"/>
                <a:t>LOGISTIKA</a:t>
              </a:r>
            </a:p>
          </p:txBody>
        </p:sp>
      </p:grpSp>
    </p:spTree>
    <p:extLst>
      <p:ext uri="{BB962C8B-B14F-4D97-AF65-F5344CB8AC3E}">
        <p14:creationId xmlns:p14="http://schemas.microsoft.com/office/powerpoint/2010/main" val="299276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10">
            <a:extLst>
              <a:ext uri="{FF2B5EF4-FFF2-40B4-BE49-F238E27FC236}">
                <a16:creationId xmlns="" xmlns:a16="http://schemas.microsoft.com/office/drawing/2014/main" id="{BF3D5AC8-EE85-4463-8816-4AEE63D87C98}"/>
              </a:ext>
            </a:extLst>
          </p:cNvPr>
          <p:cNvSpPr>
            <a:spLocks noChangeArrowheads="1"/>
          </p:cNvSpPr>
          <p:nvPr/>
        </p:nvSpPr>
        <p:spPr bwMode="auto">
          <a:xfrm>
            <a:off x="251640" y="821080"/>
            <a:ext cx="751012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200" dirty="0">
                <a:latin typeface="Arial" panose="020B0604020202020204" pitchFamily="34" charset="0"/>
              </a:rPr>
              <a:t>Peter </a:t>
            </a:r>
            <a:r>
              <a:rPr lang="cs-CZ" altLang="cs-CZ" sz="2200" dirty="0" err="1">
                <a:latin typeface="Arial" panose="020B0604020202020204" pitchFamily="34" charset="0"/>
              </a:rPr>
              <a:t>Drucker</a:t>
            </a:r>
            <a:r>
              <a:rPr lang="cs-CZ" altLang="cs-CZ" sz="2200" dirty="0">
                <a:latin typeface="Arial" panose="020B0604020202020204" pitchFamily="34" charset="0"/>
              </a:rPr>
              <a:t>:</a:t>
            </a:r>
          </a:p>
          <a:p>
            <a:pPr eaLnBrk="1" hangingPunct="1">
              <a:spcBef>
                <a:spcPct val="0"/>
              </a:spcBef>
              <a:buFontTx/>
              <a:buNone/>
            </a:pPr>
            <a:r>
              <a:rPr lang="cs-CZ" altLang="cs-CZ" sz="2200" dirty="0">
                <a:latin typeface="Arial" panose="020B0604020202020204" pitchFamily="34" charset="0"/>
              </a:rPr>
              <a:t>logistika je jednou z posledních možností a příležitostí, kde mohou podniky zvýšit svoji efektivnost</a:t>
            </a:r>
          </a:p>
        </p:txBody>
      </p:sp>
      <p:pic>
        <p:nvPicPr>
          <p:cNvPr id="7" name="Obrázek 6">
            <a:extLst>
              <a:ext uri="{FF2B5EF4-FFF2-40B4-BE49-F238E27FC236}">
                <a16:creationId xmlns="" xmlns:a16="http://schemas.microsoft.com/office/drawing/2014/main" id="{3EAD4774-F31F-4859-B9EC-0CE0CA017BE2}"/>
              </a:ext>
            </a:extLst>
          </p:cNvPr>
          <p:cNvPicPr>
            <a:picLocks noChangeAspect="1"/>
          </p:cNvPicPr>
          <p:nvPr/>
        </p:nvPicPr>
        <p:blipFill rotWithShape="1">
          <a:blip r:embed="rId3"/>
          <a:srcRect l="9767" t="30043" r="45504" b="18278"/>
          <a:stretch/>
        </p:blipFill>
        <p:spPr>
          <a:xfrm>
            <a:off x="2245603" y="2130431"/>
            <a:ext cx="4089992" cy="2658141"/>
          </a:xfrm>
          <a:prstGeom prst="rect">
            <a:avLst/>
          </a:prstGeom>
        </p:spPr>
      </p:pic>
    </p:spTree>
    <p:extLst>
      <p:ext uri="{BB962C8B-B14F-4D97-AF65-F5344CB8AC3E}">
        <p14:creationId xmlns:p14="http://schemas.microsoft.com/office/powerpoint/2010/main" val="3668369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6">
            <a:extLst>
              <a:ext uri="{FF2B5EF4-FFF2-40B4-BE49-F238E27FC236}">
                <a16:creationId xmlns="" xmlns:a16="http://schemas.microsoft.com/office/drawing/2014/main" id="{54BCC7E9-0383-4A10-95CB-BDC2547DFDBB}"/>
              </a:ext>
            </a:extLst>
          </p:cNvPr>
          <p:cNvSpPr>
            <a:spLocks noChangeArrowheads="1"/>
          </p:cNvSpPr>
          <p:nvPr/>
        </p:nvSpPr>
        <p:spPr bwMode="auto">
          <a:xfrm>
            <a:off x="251640" y="942174"/>
            <a:ext cx="8207375"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cs-CZ" altLang="cs-CZ" sz="2000" b="1" dirty="0">
                <a:latin typeface="Arial" panose="020B0604020202020204" pitchFamily="34" charset="0"/>
              </a:rPr>
              <a:t> </a:t>
            </a:r>
            <a:r>
              <a:rPr lang="cs-CZ" altLang="cs-CZ" sz="2200" dirty="0">
                <a:latin typeface="Arial" panose="020B0604020202020204" pitchFamily="34" charset="0"/>
              </a:rPr>
              <a:t>70. a 80. léta 20. stol. – deregulace dopravy v USA </a:t>
            </a:r>
          </a:p>
          <a:p>
            <a:pPr eaLnBrk="1" hangingPunct="1">
              <a:spcBef>
                <a:spcPct val="0"/>
              </a:spcBef>
              <a:buFontTx/>
              <a:buChar char="•"/>
            </a:pPr>
            <a:r>
              <a:rPr lang="cs-CZ" altLang="cs-CZ" sz="2200" dirty="0">
                <a:latin typeface="Arial" panose="020B0604020202020204" pitchFamily="34" charset="0"/>
              </a:rPr>
              <a:t> 70. léta 20. stol.:</a:t>
            </a:r>
          </a:p>
          <a:p>
            <a:pPr marL="1085850" lvl="1" indent="-342900">
              <a:spcBef>
                <a:spcPct val="0"/>
              </a:spcBef>
              <a:buFont typeface="Courier New" panose="02070309020205020404" pitchFamily="49" charset="0"/>
              <a:buChar char="o"/>
            </a:pPr>
            <a:r>
              <a:rPr lang="cs-CZ" altLang="cs-CZ" sz="1800" dirty="0">
                <a:latin typeface="Arial" panose="020B0604020202020204" pitchFamily="34" charset="0"/>
              </a:rPr>
              <a:t>vliv globalizace</a:t>
            </a:r>
          </a:p>
          <a:p>
            <a:pPr marL="1085850" lvl="1" indent="-342900">
              <a:spcBef>
                <a:spcPct val="0"/>
              </a:spcBef>
              <a:buFont typeface="Courier New" panose="02070309020205020404" pitchFamily="49" charset="0"/>
              <a:buChar char="o"/>
            </a:pPr>
            <a:r>
              <a:rPr lang="cs-CZ" altLang="cs-CZ" sz="1800" dirty="0">
                <a:latin typeface="Arial" panose="020B0604020202020204" pitchFamily="34" charset="0"/>
              </a:rPr>
              <a:t>rozmach informačních technologií</a:t>
            </a:r>
          </a:p>
          <a:p>
            <a:pPr marL="1085850" lvl="1" indent="-342900">
              <a:spcBef>
                <a:spcPct val="0"/>
              </a:spcBef>
              <a:buFont typeface="Courier New" panose="02070309020205020404" pitchFamily="49" charset="0"/>
              <a:buChar char="o"/>
            </a:pPr>
            <a:r>
              <a:rPr lang="cs-CZ" altLang="cs-CZ" sz="1800" dirty="0">
                <a:latin typeface="Arial" panose="020B0604020202020204" pitchFamily="34" charset="0"/>
              </a:rPr>
              <a:t>pozitivní vliv na zisk – logistické náklady</a:t>
            </a:r>
          </a:p>
          <a:p>
            <a:pPr eaLnBrk="1" hangingPunct="1">
              <a:spcBef>
                <a:spcPct val="0"/>
              </a:spcBef>
              <a:buNone/>
            </a:pPr>
            <a:endParaRPr lang="cs-CZ" altLang="cs-CZ" dirty="0">
              <a:latin typeface="Arial" panose="020B0604020202020204" pitchFamily="34" charset="0"/>
            </a:endParaRPr>
          </a:p>
        </p:txBody>
      </p:sp>
      <p:pic>
        <p:nvPicPr>
          <p:cNvPr id="2" name="Obrázek 1">
            <a:extLst>
              <a:ext uri="{FF2B5EF4-FFF2-40B4-BE49-F238E27FC236}">
                <a16:creationId xmlns="" xmlns:a16="http://schemas.microsoft.com/office/drawing/2014/main" id="{A38C2373-89B2-43B7-B948-1BD98C542549}"/>
              </a:ext>
            </a:extLst>
          </p:cNvPr>
          <p:cNvPicPr>
            <a:picLocks noChangeAspect="1"/>
          </p:cNvPicPr>
          <p:nvPr/>
        </p:nvPicPr>
        <p:blipFill rotWithShape="1">
          <a:blip r:embed="rId3"/>
          <a:srcRect l="18217" t="39690" r="53954" b="41154"/>
          <a:stretch/>
        </p:blipFill>
        <p:spPr>
          <a:xfrm>
            <a:off x="3866229" y="2839811"/>
            <a:ext cx="3778104" cy="1462832"/>
          </a:xfrm>
          <a:prstGeom prst="rect">
            <a:avLst/>
          </a:prstGeom>
        </p:spPr>
      </p:pic>
      <p:pic>
        <p:nvPicPr>
          <p:cNvPr id="3" name="Obrázek 2">
            <a:extLst>
              <a:ext uri="{FF2B5EF4-FFF2-40B4-BE49-F238E27FC236}">
                <a16:creationId xmlns="" xmlns:a16="http://schemas.microsoft.com/office/drawing/2014/main" id="{063031FF-B8D5-43F1-AD18-94A90AAE6C48}"/>
              </a:ext>
            </a:extLst>
          </p:cNvPr>
          <p:cNvPicPr>
            <a:picLocks noChangeAspect="1"/>
          </p:cNvPicPr>
          <p:nvPr/>
        </p:nvPicPr>
        <p:blipFill rotWithShape="1">
          <a:blip r:embed="rId4"/>
          <a:srcRect l="12714" t="30043" r="48449" b="22963"/>
          <a:stretch/>
        </p:blipFill>
        <p:spPr>
          <a:xfrm>
            <a:off x="546092" y="2685208"/>
            <a:ext cx="2799907" cy="1905726"/>
          </a:xfrm>
          <a:prstGeom prst="rect">
            <a:avLst/>
          </a:prstGeom>
        </p:spPr>
      </p:pic>
    </p:spTree>
    <p:extLst>
      <p:ext uri="{BB962C8B-B14F-4D97-AF65-F5344CB8AC3E}">
        <p14:creationId xmlns:p14="http://schemas.microsoft.com/office/powerpoint/2010/main" val="1275685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6">
            <a:extLst>
              <a:ext uri="{FF2B5EF4-FFF2-40B4-BE49-F238E27FC236}">
                <a16:creationId xmlns="" xmlns:a16="http://schemas.microsoft.com/office/drawing/2014/main" id="{54BCC7E9-0383-4A10-95CB-BDC2547DFDBB}"/>
              </a:ext>
            </a:extLst>
          </p:cNvPr>
          <p:cNvSpPr>
            <a:spLocks noChangeArrowheads="1"/>
          </p:cNvSpPr>
          <p:nvPr/>
        </p:nvSpPr>
        <p:spPr bwMode="auto">
          <a:xfrm>
            <a:off x="448733" y="942174"/>
            <a:ext cx="734138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cs-CZ" altLang="cs-CZ" sz="2000" dirty="0">
                <a:latin typeface="Arial" panose="020B0604020202020204" pitchFamily="34" charset="0"/>
              </a:rPr>
              <a:t> </a:t>
            </a:r>
            <a:r>
              <a:rPr lang="cs-CZ" altLang="cs-CZ" sz="2200" dirty="0">
                <a:latin typeface="Arial" panose="020B0604020202020204" pitchFamily="34" charset="0"/>
              </a:rPr>
              <a:t>konec 80. let 20. stol. – pronikání logistiky do zemí východního bloku</a:t>
            </a:r>
          </a:p>
          <a:p>
            <a:pPr eaLnBrk="1" hangingPunct="1">
              <a:spcBef>
                <a:spcPct val="0"/>
              </a:spcBef>
              <a:buFontTx/>
              <a:buChar char="•"/>
            </a:pPr>
            <a:r>
              <a:rPr lang="cs-CZ" altLang="cs-CZ" sz="2200" dirty="0">
                <a:latin typeface="Arial" panose="020B0604020202020204" pitchFamily="34" charset="0"/>
              </a:rPr>
              <a:t> dnes je logistika považována za </a:t>
            </a:r>
            <a:r>
              <a:rPr lang="cs-CZ" altLang="cs-CZ" sz="2200" b="1" dirty="0">
                <a:latin typeface="Arial" panose="020B0604020202020204" pitchFamily="34" charset="0"/>
              </a:rPr>
              <a:t>vědní disciplínu </a:t>
            </a:r>
            <a:r>
              <a:rPr lang="cs-CZ" altLang="cs-CZ" sz="2200" dirty="0">
                <a:latin typeface="Arial" panose="020B0604020202020204" pitchFamily="34" charset="0"/>
              </a:rPr>
              <a:t>charakteristickou systémovým přístupem</a:t>
            </a:r>
          </a:p>
        </p:txBody>
      </p:sp>
      <p:grpSp>
        <p:nvGrpSpPr>
          <p:cNvPr id="20" name="Skupina 19">
            <a:extLst>
              <a:ext uri="{FF2B5EF4-FFF2-40B4-BE49-F238E27FC236}">
                <a16:creationId xmlns="" xmlns:a16="http://schemas.microsoft.com/office/drawing/2014/main" id="{E6F8E2C7-7B7A-4916-A0BC-3E9DEC90290F}"/>
              </a:ext>
            </a:extLst>
          </p:cNvPr>
          <p:cNvGrpSpPr/>
          <p:nvPr/>
        </p:nvGrpSpPr>
        <p:grpSpPr>
          <a:xfrm>
            <a:off x="2506133" y="2743200"/>
            <a:ext cx="4082608" cy="2110884"/>
            <a:chOff x="1614321" y="2426772"/>
            <a:chExt cx="4974420" cy="2427312"/>
          </a:xfrm>
        </p:grpSpPr>
        <p:grpSp>
          <p:nvGrpSpPr>
            <p:cNvPr id="18" name="Skupina 17">
              <a:extLst>
                <a:ext uri="{FF2B5EF4-FFF2-40B4-BE49-F238E27FC236}">
                  <a16:creationId xmlns="" xmlns:a16="http://schemas.microsoft.com/office/drawing/2014/main" id="{A99D58C3-4CCC-4A9B-B590-00F916CD9CB4}"/>
                </a:ext>
              </a:extLst>
            </p:cNvPr>
            <p:cNvGrpSpPr/>
            <p:nvPr/>
          </p:nvGrpSpPr>
          <p:grpSpPr>
            <a:xfrm>
              <a:off x="5472853" y="2457477"/>
              <a:ext cx="1115888" cy="2396607"/>
              <a:chOff x="5472853" y="2457477"/>
              <a:chExt cx="1115888" cy="2396607"/>
            </a:xfrm>
          </p:grpSpPr>
          <p:sp>
            <p:nvSpPr>
              <p:cNvPr id="10" name="Šipka: doprava 9">
                <a:extLst>
                  <a:ext uri="{FF2B5EF4-FFF2-40B4-BE49-F238E27FC236}">
                    <a16:creationId xmlns="" xmlns:a16="http://schemas.microsoft.com/office/drawing/2014/main" id="{D1C31521-6E50-463D-A662-D4BE4A3EF14A}"/>
                  </a:ext>
                </a:extLst>
              </p:cNvPr>
              <p:cNvSpPr/>
              <p:nvPr/>
            </p:nvSpPr>
            <p:spPr>
              <a:xfrm rot="10800000">
                <a:off x="5486908" y="3386663"/>
                <a:ext cx="1075267" cy="541867"/>
              </a:xfrm>
              <a:prstGeom prst="rightArrow">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a:extLst>
                  <a:ext uri="{FF2B5EF4-FFF2-40B4-BE49-F238E27FC236}">
                    <a16:creationId xmlns="" xmlns:a16="http://schemas.microsoft.com/office/drawing/2014/main" id="{7ECFC294-E84A-42CE-8EB4-3B67A267D790}"/>
                  </a:ext>
                </a:extLst>
              </p:cNvPr>
              <p:cNvSpPr/>
              <p:nvPr/>
            </p:nvSpPr>
            <p:spPr>
              <a:xfrm rot="9291718">
                <a:off x="5472853" y="2457477"/>
                <a:ext cx="1075267" cy="541867"/>
              </a:xfrm>
              <a:prstGeom prst="rightArrow">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 xmlns:a16="http://schemas.microsoft.com/office/drawing/2014/main" id="{C1B4D639-D1DF-4FB6-ADA6-C34F8F7D8417}"/>
                  </a:ext>
                </a:extLst>
              </p:cNvPr>
              <p:cNvSpPr/>
              <p:nvPr/>
            </p:nvSpPr>
            <p:spPr>
              <a:xfrm rot="12274899">
                <a:off x="5513474" y="4312217"/>
                <a:ext cx="1075267" cy="541867"/>
              </a:xfrm>
              <a:prstGeom prst="rightArrow">
                <a:avLst/>
              </a:prstGeom>
              <a:solidFill>
                <a:srgbClr val="00B05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9" name="Skupina 18">
              <a:extLst>
                <a:ext uri="{FF2B5EF4-FFF2-40B4-BE49-F238E27FC236}">
                  <a16:creationId xmlns="" xmlns:a16="http://schemas.microsoft.com/office/drawing/2014/main" id="{A7B13E99-EB5B-445C-82A2-5F55297CC188}"/>
                </a:ext>
              </a:extLst>
            </p:cNvPr>
            <p:cNvGrpSpPr/>
            <p:nvPr/>
          </p:nvGrpSpPr>
          <p:grpSpPr>
            <a:xfrm>
              <a:off x="1614321" y="2426772"/>
              <a:ext cx="3716134" cy="2373632"/>
              <a:chOff x="1614321" y="2426772"/>
              <a:chExt cx="3716134" cy="2373632"/>
            </a:xfrm>
          </p:grpSpPr>
          <p:pic>
            <p:nvPicPr>
              <p:cNvPr id="7" name="Obrázek 6">
                <a:extLst>
                  <a:ext uri="{FF2B5EF4-FFF2-40B4-BE49-F238E27FC236}">
                    <a16:creationId xmlns="" xmlns:a16="http://schemas.microsoft.com/office/drawing/2014/main" id="{EEFF3DF1-6410-4445-8C57-216B03A3D51A}"/>
                  </a:ext>
                </a:extLst>
              </p:cNvPr>
              <p:cNvPicPr>
                <a:picLocks noChangeAspect="1"/>
              </p:cNvPicPr>
              <p:nvPr/>
            </p:nvPicPr>
            <p:blipFill rotWithShape="1">
              <a:blip r:embed="rId3"/>
              <a:srcRect l="18682" t="36383" r="54186" b="23652"/>
              <a:stretch/>
            </p:blipFill>
            <p:spPr>
              <a:xfrm>
                <a:off x="2849525" y="2473842"/>
                <a:ext cx="2480930" cy="2055628"/>
              </a:xfrm>
              <a:prstGeom prst="rect">
                <a:avLst/>
              </a:prstGeom>
            </p:spPr>
          </p:pic>
          <p:sp>
            <p:nvSpPr>
              <p:cNvPr id="8" name="Šipka: doprava 7">
                <a:extLst>
                  <a:ext uri="{FF2B5EF4-FFF2-40B4-BE49-F238E27FC236}">
                    <a16:creationId xmlns="" xmlns:a16="http://schemas.microsoft.com/office/drawing/2014/main" id="{B30E7298-B477-467C-A382-B0BCCDE52DA5}"/>
                  </a:ext>
                </a:extLst>
              </p:cNvPr>
              <p:cNvSpPr/>
              <p:nvPr/>
            </p:nvSpPr>
            <p:spPr>
              <a:xfrm>
                <a:off x="1617805" y="3283424"/>
                <a:ext cx="1075267" cy="541867"/>
              </a:xfrm>
              <a:prstGeom prst="rightArrow">
                <a:avLst/>
              </a:prstGeom>
              <a:solidFill>
                <a:schemeClr val="accent5">
                  <a:lumMod val="40000"/>
                  <a:lumOff val="60000"/>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a:extLst>
                  <a:ext uri="{FF2B5EF4-FFF2-40B4-BE49-F238E27FC236}">
                    <a16:creationId xmlns="" xmlns:a16="http://schemas.microsoft.com/office/drawing/2014/main" id="{5BC25338-9871-426F-8BDC-6F248642E9F5}"/>
                  </a:ext>
                </a:extLst>
              </p:cNvPr>
              <p:cNvSpPr/>
              <p:nvPr/>
            </p:nvSpPr>
            <p:spPr>
              <a:xfrm rot="20413658">
                <a:off x="1614321" y="4258537"/>
                <a:ext cx="1075267" cy="541867"/>
              </a:xfrm>
              <a:prstGeom prst="rightArrow">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 xmlns:a16="http://schemas.microsoft.com/office/drawing/2014/main" id="{A92888A1-B354-4D74-A30E-A96AB8E0F337}"/>
                  </a:ext>
                </a:extLst>
              </p:cNvPr>
              <p:cNvSpPr/>
              <p:nvPr/>
            </p:nvSpPr>
            <p:spPr>
              <a:xfrm rot="1170837">
                <a:off x="1636411" y="2426772"/>
                <a:ext cx="1075267" cy="541867"/>
              </a:xfrm>
              <a:prstGeom prst="rightArrow">
                <a:avLst/>
              </a:prstGeom>
              <a:solidFill>
                <a:schemeClr val="accent6">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Tree>
    <p:extLst>
      <p:ext uri="{BB962C8B-B14F-4D97-AF65-F5344CB8AC3E}">
        <p14:creationId xmlns:p14="http://schemas.microsoft.com/office/powerpoint/2010/main" val="172600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9">
            <a:extLst>
              <a:ext uri="{FF2B5EF4-FFF2-40B4-BE49-F238E27FC236}">
                <a16:creationId xmlns="" xmlns:a16="http://schemas.microsoft.com/office/drawing/2014/main" id="{A0D0D9FF-9EE8-46B1-BCC6-76FF65EC6D90}"/>
              </a:ext>
            </a:extLst>
          </p:cNvPr>
          <p:cNvSpPr>
            <a:spLocks noChangeArrowheads="1"/>
          </p:cNvSpPr>
          <p:nvPr/>
        </p:nvSpPr>
        <p:spPr bwMode="auto">
          <a:xfrm>
            <a:off x="481470" y="773073"/>
            <a:ext cx="7456487"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cs-CZ" sz="2600" b="1" cap="all" dirty="0">
                <a:solidFill>
                  <a:srgbClr val="307871"/>
                </a:solidFill>
                <a:latin typeface="+mj-lt"/>
              </a:rPr>
              <a:t>Původ slova Logistika</a:t>
            </a:r>
          </a:p>
          <a:p>
            <a:pPr eaLnBrk="1" hangingPunct="1">
              <a:defRPr/>
            </a:pPr>
            <a:endParaRPr lang="cs-CZ" sz="800" b="1" dirty="0">
              <a:solidFill>
                <a:srgbClr val="FF0000"/>
              </a:solidFill>
              <a:latin typeface="Arial" charset="0"/>
            </a:endParaRPr>
          </a:p>
          <a:p>
            <a:pPr marL="342900" indent="-342900" eaLnBrk="1" hangingPunct="1">
              <a:buFont typeface="Arial" panose="020B0604020202020204" pitchFamily="34" charset="0"/>
              <a:buChar char="•"/>
              <a:defRPr/>
            </a:pPr>
            <a:r>
              <a:rPr lang="cs-CZ" sz="2200" dirty="0">
                <a:latin typeface="Arial" charset="0"/>
              </a:rPr>
              <a:t>původ v řečtině:</a:t>
            </a:r>
          </a:p>
          <a:p>
            <a:pPr eaLnBrk="1" hangingPunct="1">
              <a:defRPr/>
            </a:pPr>
            <a:r>
              <a:rPr lang="cs-CZ" i="1" dirty="0">
                <a:latin typeface="Arial" charset="0"/>
              </a:rPr>
              <a:t>	logos</a:t>
            </a:r>
            <a:r>
              <a:rPr lang="cs-CZ" dirty="0">
                <a:latin typeface="Arial" charset="0"/>
              </a:rPr>
              <a:t> - slovo, rozum, řeč, počítání</a:t>
            </a:r>
          </a:p>
          <a:p>
            <a:pPr eaLnBrk="1" hangingPunct="1">
              <a:defRPr/>
            </a:pPr>
            <a:r>
              <a:rPr lang="cs-CZ" i="1" dirty="0">
                <a:latin typeface="Arial" charset="0"/>
              </a:rPr>
              <a:t>	</a:t>
            </a:r>
            <a:r>
              <a:rPr lang="cs-CZ" i="1" dirty="0" err="1">
                <a:latin typeface="Arial" charset="0"/>
              </a:rPr>
              <a:t>logistikon</a:t>
            </a:r>
            <a:r>
              <a:rPr lang="cs-CZ" dirty="0">
                <a:latin typeface="Arial" charset="0"/>
              </a:rPr>
              <a:t> - důmysl, rozum</a:t>
            </a:r>
          </a:p>
          <a:p>
            <a:pPr eaLnBrk="1" hangingPunct="1">
              <a:defRPr/>
            </a:pPr>
            <a:r>
              <a:rPr lang="cs-CZ" i="1" dirty="0">
                <a:latin typeface="Arial" charset="0"/>
              </a:rPr>
              <a:t>	</a:t>
            </a:r>
            <a:r>
              <a:rPr lang="cs-CZ" i="1" dirty="0" err="1">
                <a:latin typeface="Arial" charset="0"/>
              </a:rPr>
              <a:t>logistikos</a:t>
            </a:r>
            <a:r>
              <a:rPr lang="cs-CZ" dirty="0">
                <a:latin typeface="Arial" charset="0"/>
              </a:rPr>
              <a:t> - počtářství, početní umění</a:t>
            </a:r>
          </a:p>
          <a:p>
            <a:pPr eaLnBrk="1" hangingPunct="1">
              <a:defRPr/>
            </a:pPr>
            <a:r>
              <a:rPr lang="cs-CZ" dirty="0">
                <a:latin typeface="Arial" charset="0"/>
              </a:rPr>
              <a:t> </a:t>
            </a:r>
            <a:endParaRPr lang="cs-CZ" sz="1200" dirty="0">
              <a:latin typeface="Arial" charset="0"/>
            </a:endParaRPr>
          </a:p>
          <a:p>
            <a:pPr eaLnBrk="1" hangingPunct="1">
              <a:defRPr/>
            </a:pPr>
            <a:endParaRPr lang="cs-CZ" altLang="cs-CZ" b="1" dirty="0">
              <a:latin typeface="Arial" charset="0"/>
            </a:endParaRPr>
          </a:p>
        </p:txBody>
      </p:sp>
      <p:pic>
        <p:nvPicPr>
          <p:cNvPr id="2" name="Obrázek 1">
            <a:extLst>
              <a:ext uri="{FF2B5EF4-FFF2-40B4-BE49-F238E27FC236}">
                <a16:creationId xmlns="" xmlns:a16="http://schemas.microsoft.com/office/drawing/2014/main" id="{18DCC42D-89EC-43EC-A813-79E0B9129CFF}"/>
              </a:ext>
            </a:extLst>
          </p:cNvPr>
          <p:cNvPicPr>
            <a:picLocks noChangeAspect="1"/>
          </p:cNvPicPr>
          <p:nvPr/>
        </p:nvPicPr>
        <p:blipFill rotWithShape="1">
          <a:blip r:embed="rId3"/>
          <a:srcRect l="13190" t="29354" r="48915" b="17313"/>
          <a:stretch/>
        </p:blipFill>
        <p:spPr>
          <a:xfrm>
            <a:off x="3758088" y="3019563"/>
            <a:ext cx="2488266" cy="1969822"/>
          </a:xfrm>
          <a:prstGeom prst="rect">
            <a:avLst/>
          </a:prstGeom>
        </p:spPr>
      </p:pic>
      <p:sp>
        <p:nvSpPr>
          <p:cNvPr id="7" name="Myšlenková bublina: obláček 6">
            <a:extLst>
              <a:ext uri="{FF2B5EF4-FFF2-40B4-BE49-F238E27FC236}">
                <a16:creationId xmlns="" xmlns:a16="http://schemas.microsoft.com/office/drawing/2014/main" id="{E3917E9D-7CF3-439C-A1AD-7B0D5DE7C03C}"/>
              </a:ext>
            </a:extLst>
          </p:cNvPr>
          <p:cNvSpPr/>
          <p:nvPr/>
        </p:nvSpPr>
        <p:spPr>
          <a:xfrm>
            <a:off x="5493181" y="1791628"/>
            <a:ext cx="2488266" cy="1104669"/>
          </a:xfrm>
          <a:prstGeom prst="cloudCallout">
            <a:avLst/>
          </a:prstGeom>
          <a:solidFill>
            <a:schemeClr val="accent6">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 xmlns:a16="http://schemas.microsoft.com/office/drawing/2014/main" id="{70A67225-9A51-4E7A-B1DA-DC8DC5E9E7A1}"/>
              </a:ext>
            </a:extLst>
          </p:cNvPr>
          <p:cNvSpPr txBox="1"/>
          <p:nvPr/>
        </p:nvSpPr>
        <p:spPr>
          <a:xfrm>
            <a:off x="5910600" y="2096864"/>
            <a:ext cx="1665249" cy="369332"/>
          </a:xfrm>
          <a:prstGeom prst="rect">
            <a:avLst/>
          </a:prstGeom>
          <a:noFill/>
        </p:spPr>
        <p:txBody>
          <a:bodyPr wrap="square" rtlCol="0">
            <a:spAutoFit/>
          </a:bodyPr>
          <a:lstStyle/>
          <a:p>
            <a:r>
              <a:rPr lang="cs-CZ" i="1" dirty="0"/>
              <a:t>N </a:t>
            </a:r>
            <a:r>
              <a:rPr lang="cs-CZ" dirty="0"/>
              <a:t>= </a:t>
            </a:r>
            <a:r>
              <a:rPr lang="cs-CZ" i="1" dirty="0" err="1"/>
              <a:t>vQ</a:t>
            </a:r>
            <a:r>
              <a:rPr lang="cs-CZ" dirty="0"/>
              <a:t> + </a:t>
            </a:r>
            <a:r>
              <a:rPr lang="cs-CZ" i="1" dirty="0"/>
              <a:t>F</a:t>
            </a:r>
          </a:p>
        </p:txBody>
      </p:sp>
      <p:sp>
        <p:nvSpPr>
          <p:cNvPr id="10" name="Myšlenková bublina: obláček 9">
            <a:extLst>
              <a:ext uri="{FF2B5EF4-FFF2-40B4-BE49-F238E27FC236}">
                <a16:creationId xmlns="" xmlns:a16="http://schemas.microsoft.com/office/drawing/2014/main" id="{42039219-1AAD-437E-8936-871307D69A4E}"/>
              </a:ext>
            </a:extLst>
          </p:cNvPr>
          <p:cNvSpPr/>
          <p:nvPr/>
        </p:nvSpPr>
        <p:spPr>
          <a:xfrm>
            <a:off x="1387280" y="2773882"/>
            <a:ext cx="2488266" cy="1014820"/>
          </a:xfrm>
          <a:prstGeom prst="cloudCallout">
            <a:avLst/>
          </a:prstGeom>
          <a:solidFill>
            <a:schemeClr val="tx2">
              <a:lumMod val="20000"/>
              <a:lumOff val="80000"/>
              <a:alpha val="21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 xmlns:a16="http://schemas.microsoft.com/office/drawing/2014/main" id="{155012DB-EFAA-4393-ADF3-54AED8548C04}"/>
              </a:ext>
            </a:extLst>
          </p:cNvPr>
          <p:cNvSpPr txBox="1"/>
          <p:nvPr/>
        </p:nvSpPr>
        <p:spPr>
          <a:xfrm>
            <a:off x="1644832" y="3021842"/>
            <a:ext cx="2143936" cy="369332"/>
          </a:xfrm>
          <a:prstGeom prst="rect">
            <a:avLst/>
          </a:prstGeom>
          <a:noFill/>
        </p:spPr>
        <p:txBody>
          <a:bodyPr wrap="square" rtlCol="0">
            <a:spAutoFit/>
          </a:bodyPr>
          <a:lstStyle/>
          <a:p>
            <a:r>
              <a:rPr lang="cs-CZ" i="1" dirty="0"/>
              <a:t>Min N </a:t>
            </a:r>
            <a:r>
              <a:rPr lang="cs-CZ" dirty="0"/>
              <a:t>= </a:t>
            </a:r>
            <a:r>
              <a:rPr lang="cs-CZ" i="1" dirty="0"/>
              <a:t>c</a:t>
            </a:r>
            <a:r>
              <a:rPr lang="cs-CZ" baseline="-25000" dirty="0"/>
              <a:t>1</a:t>
            </a:r>
            <a:r>
              <a:rPr lang="cs-CZ" i="1" dirty="0"/>
              <a:t>x</a:t>
            </a:r>
            <a:r>
              <a:rPr lang="cs-CZ" dirty="0"/>
              <a:t> + c</a:t>
            </a:r>
            <a:r>
              <a:rPr lang="cs-CZ" baseline="-25000" dirty="0"/>
              <a:t>2</a:t>
            </a:r>
            <a:r>
              <a:rPr lang="cs-CZ" i="1" dirty="0"/>
              <a:t>y</a:t>
            </a:r>
          </a:p>
        </p:txBody>
      </p:sp>
    </p:spTree>
    <p:extLst>
      <p:ext uri="{BB962C8B-B14F-4D97-AF65-F5344CB8AC3E}">
        <p14:creationId xmlns:p14="http://schemas.microsoft.com/office/powerpoint/2010/main" val="122214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9">
            <a:extLst>
              <a:ext uri="{FF2B5EF4-FFF2-40B4-BE49-F238E27FC236}">
                <a16:creationId xmlns="" xmlns:a16="http://schemas.microsoft.com/office/drawing/2014/main" id="{A0D0D9FF-9EE8-46B1-BCC6-76FF65EC6D90}"/>
              </a:ext>
            </a:extLst>
          </p:cNvPr>
          <p:cNvSpPr>
            <a:spLocks noChangeArrowheads="1"/>
          </p:cNvSpPr>
          <p:nvPr/>
        </p:nvSpPr>
        <p:spPr bwMode="auto">
          <a:xfrm>
            <a:off x="481470" y="773073"/>
            <a:ext cx="7456487"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1" hangingPunct="1">
              <a:buFont typeface="Arial" panose="020B0604020202020204" pitchFamily="34" charset="0"/>
              <a:buChar char="•"/>
              <a:defRPr/>
            </a:pPr>
            <a:r>
              <a:rPr lang="cs-CZ" sz="2200" dirty="0">
                <a:latin typeface="Arial" charset="0"/>
              </a:rPr>
              <a:t>později tato slova v latině:</a:t>
            </a:r>
          </a:p>
          <a:p>
            <a:pPr eaLnBrk="1" hangingPunct="1">
              <a:defRPr/>
            </a:pPr>
            <a:r>
              <a:rPr lang="cs-CZ" i="1" dirty="0">
                <a:latin typeface="Arial" charset="0"/>
              </a:rPr>
              <a:t>	logicus</a:t>
            </a:r>
            <a:r>
              <a:rPr lang="cs-CZ" dirty="0">
                <a:latin typeface="Arial" charset="0"/>
              </a:rPr>
              <a:t> - logický, vědecký</a:t>
            </a:r>
          </a:p>
          <a:p>
            <a:pPr eaLnBrk="1" hangingPunct="1">
              <a:defRPr/>
            </a:pPr>
            <a:r>
              <a:rPr lang="cs-CZ" i="1" dirty="0">
                <a:latin typeface="Arial" charset="0"/>
              </a:rPr>
              <a:t>	logica</a:t>
            </a:r>
            <a:r>
              <a:rPr lang="cs-CZ" dirty="0">
                <a:latin typeface="Arial" charset="0"/>
              </a:rPr>
              <a:t> - logický výklad, nauka</a:t>
            </a:r>
          </a:p>
          <a:p>
            <a:pPr eaLnBrk="1" hangingPunct="1">
              <a:defRPr/>
            </a:pPr>
            <a:r>
              <a:rPr lang="cs-CZ" dirty="0">
                <a:latin typeface="Arial" charset="0"/>
              </a:rPr>
              <a:t> </a:t>
            </a:r>
            <a:endParaRPr lang="cs-CZ" sz="1200" dirty="0">
              <a:latin typeface="Arial" charset="0"/>
            </a:endParaRPr>
          </a:p>
          <a:p>
            <a:pPr marL="342900" indent="-342900" eaLnBrk="1" hangingPunct="1">
              <a:buFont typeface="Arial" panose="020B0604020202020204" pitchFamily="34" charset="0"/>
              <a:buChar char="•"/>
              <a:defRPr/>
            </a:pPr>
            <a:r>
              <a:rPr lang="cs-CZ" sz="2200" dirty="0">
                <a:latin typeface="Arial" charset="0"/>
              </a:rPr>
              <a:t>v románských jazycích:</a:t>
            </a:r>
          </a:p>
          <a:p>
            <a:pPr eaLnBrk="1" hangingPunct="1">
              <a:defRPr/>
            </a:pPr>
            <a:r>
              <a:rPr lang="cs-CZ" i="1" dirty="0">
                <a:latin typeface="Arial" charset="0"/>
              </a:rPr>
              <a:t>	</a:t>
            </a:r>
            <a:r>
              <a:rPr lang="cs-CZ" i="1" dirty="0" err="1">
                <a:latin typeface="Arial" charset="0"/>
              </a:rPr>
              <a:t>logis</a:t>
            </a:r>
            <a:r>
              <a:rPr lang="cs-CZ" dirty="0">
                <a:latin typeface="Arial" charset="0"/>
              </a:rPr>
              <a:t> - byt, přechodné ubytování</a:t>
            </a:r>
          </a:p>
          <a:p>
            <a:pPr eaLnBrk="1" hangingPunct="1">
              <a:defRPr/>
            </a:pPr>
            <a:r>
              <a:rPr lang="cs-CZ" i="1" dirty="0">
                <a:latin typeface="Arial" charset="0"/>
              </a:rPr>
              <a:t>	</a:t>
            </a:r>
            <a:r>
              <a:rPr lang="cs-CZ" i="1" dirty="0" err="1">
                <a:latin typeface="Arial" charset="0"/>
              </a:rPr>
              <a:t>loger</a:t>
            </a:r>
            <a:r>
              <a:rPr lang="cs-CZ" dirty="0">
                <a:latin typeface="Arial" charset="0"/>
              </a:rPr>
              <a:t> - bydlet, ubytovat někoho</a:t>
            </a:r>
          </a:p>
          <a:p>
            <a:pPr eaLnBrk="1" hangingPunct="1">
              <a:defRPr/>
            </a:pPr>
            <a:endParaRPr lang="cs-CZ" altLang="cs-CZ" b="1" dirty="0">
              <a:latin typeface="Arial" charset="0"/>
            </a:endParaRPr>
          </a:p>
        </p:txBody>
      </p:sp>
      <p:pic>
        <p:nvPicPr>
          <p:cNvPr id="2" name="Obrázek 1">
            <a:extLst>
              <a:ext uri="{FF2B5EF4-FFF2-40B4-BE49-F238E27FC236}">
                <a16:creationId xmlns="" xmlns:a16="http://schemas.microsoft.com/office/drawing/2014/main" id="{43446E18-50E7-4F11-8507-A82058D00FDF}"/>
              </a:ext>
            </a:extLst>
          </p:cNvPr>
          <p:cNvPicPr>
            <a:picLocks noChangeAspect="1"/>
          </p:cNvPicPr>
          <p:nvPr/>
        </p:nvPicPr>
        <p:blipFill rotWithShape="1">
          <a:blip r:embed="rId3"/>
          <a:srcRect l="23496" t="41481" r="59187" b="29060"/>
          <a:stretch/>
        </p:blipFill>
        <p:spPr>
          <a:xfrm>
            <a:off x="5270809" y="2891214"/>
            <a:ext cx="1583473" cy="1515229"/>
          </a:xfrm>
          <a:prstGeom prst="rect">
            <a:avLst/>
          </a:prstGeom>
        </p:spPr>
      </p:pic>
      <p:pic>
        <p:nvPicPr>
          <p:cNvPr id="7" name="Obrázek 6">
            <a:extLst>
              <a:ext uri="{FF2B5EF4-FFF2-40B4-BE49-F238E27FC236}">
                <a16:creationId xmlns="" xmlns:a16="http://schemas.microsoft.com/office/drawing/2014/main" id="{D84AF7DD-C605-4B59-81DE-E7233ECB621F}"/>
              </a:ext>
            </a:extLst>
          </p:cNvPr>
          <p:cNvPicPr>
            <a:picLocks noChangeAspect="1"/>
          </p:cNvPicPr>
          <p:nvPr/>
        </p:nvPicPr>
        <p:blipFill rotWithShape="1">
          <a:blip r:embed="rId3"/>
          <a:srcRect l="23496" t="41481" r="59187" b="29060"/>
          <a:stretch/>
        </p:blipFill>
        <p:spPr>
          <a:xfrm>
            <a:off x="6297147" y="1811849"/>
            <a:ext cx="1583473" cy="1515229"/>
          </a:xfrm>
          <a:prstGeom prst="rect">
            <a:avLst/>
          </a:prstGeom>
        </p:spPr>
      </p:pic>
      <p:pic>
        <p:nvPicPr>
          <p:cNvPr id="8" name="Obrázek 7">
            <a:extLst>
              <a:ext uri="{FF2B5EF4-FFF2-40B4-BE49-F238E27FC236}">
                <a16:creationId xmlns="" xmlns:a16="http://schemas.microsoft.com/office/drawing/2014/main" id="{459170F9-0901-4890-B50B-DF524E7607A9}"/>
              </a:ext>
            </a:extLst>
          </p:cNvPr>
          <p:cNvPicPr>
            <a:picLocks noChangeAspect="1"/>
          </p:cNvPicPr>
          <p:nvPr/>
        </p:nvPicPr>
        <p:blipFill rotWithShape="1">
          <a:blip r:embed="rId3"/>
          <a:srcRect l="23496" t="41481" r="59187" b="29060"/>
          <a:stretch/>
        </p:blipFill>
        <p:spPr>
          <a:xfrm>
            <a:off x="7088883" y="3362558"/>
            <a:ext cx="1583473" cy="1515229"/>
          </a:xfrm>
          <a:prstGeom prst="rect">
            <a:avLst/>
          </a:prstGeom>
        </p:spPr>
      </p:pic>
    </p:spTree>
    <p:extLst>
      <p:ext uri="{BB962C8B-B14F-4D97-AF65-F5344CB8AC3E}">
        <p14:creationId xmlns:p14="http://schemas.microsoft.com/office/powerpoint/2010/main" val="2066672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TotalTime>
  <Words>390</Words>
  <Application>Microsoft Office PowerPoint</Application>
  <PresentationFormat>Předvádění na obrazovce (16:9)</PresentationFormat>
  <Paragraphs>101</Paragraphs>
  <Slides>17</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17</vt:i4>
      </vt:variant>
    </vt:vector>
  </HeadingPairs>
  <TitlesOfParts>
    <vt:vector size="23" baseType="lpstr">
      <vt:lpstr>Arial</vt:lpstr>
      <vt:lpstr>Courier New</vt:lpstr>
      <vt:lpstr>DejaVu Sans</vt:lpstr>
      <vt:lpstr>StarSymbol</vt:lpstr>
      <vt:lpstr>Times New Roman</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cemerkova</cp:lastModifiedBy>
  <cp:revision>311</cp:revision>
  <dcterms:created xsi:type="dcterms:W3CDTF">2016-07-06T15:42:34Z</dcterms:created>
  <dcterms:modified xsi:type="dcterms:W3CDTF">2022-02-28T10:32:22Z</dcterms:modified>
  <dc:language>cs-CZ</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28</vt:i4>
  </property>
  <property fmtid="{D5CDD505-2E9C-101B-9397-08002B2CF9AE}" pid="8" name="PresentationFormat">
    <vt:lpwstr>Předvádění na obrazovce (16:9)</vt:lpwstr>
  </property>
  <property fmtid="{D5CDD505-2E9C-101B-9397-08002B2CF9AE}" pid="9" name="ScaleCrop">
    <vt:bool>false</vt:bool>
  </property>
  <property fmtid="{D5CDD505-2E9C-101B-9397-08002B2CF9AE}" pid="10" name="ShareDoc">
    <vt:bool>false</vt:bool>
  </property>
  <property fmtid="{D5CDD505-2E9C-101B-9397-08002B2CF9AE}" pid="11" name="Slides">
    <vt:i4>29</vt:i4>
  </property>
</Properties>
</file>