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8" r:id="rId2"/>
    <p:sldId id="258" r:id="rId3"/>
    <p:sldId id="263" r:id="rId4"/>
    <p:sldId id="293" r:id="rId5"/>
    <p:sldId id="294" r:id="rId6"/>
    <p:sldId id="295" r:id="rId7"/>
    <p:sldId id="292" r:id="rId8"/>
    <p:sldId id="317" r:id="rId9"/>
    <p:sldId id="318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16" r:id="rId20"/>
    <p:sldId id="306" r:id="rId21"/>
    <p:sldId id="307" r:id="rId22"/>
    <p:sldId id="308" r:id="rId23"/>
    <p:sldId id="309" r:id="rId24"/>
    <p:sldId id="319" r:id="rId25"/>
    <p:sldId id="310" r:id="rId26"/>
    <p:sldId id="320" r:id="rId27"/>
    <p:sldId id="321" r:id="rId28"/>
    <p:sldId id="311" r:id="rId29"/>
    <p:sldId id="312" r:id="rId30"/>
    <p:sldId id="313" r:id="rId31"/>
    <p:sldId id="322" r:id="rId32"/>
    <p:sldId id="314" r:id="rId33"/>
    <p:sldId id="315" r:id="rId34"/>
    <p:sldId id="28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4D6-9834-41EE-897B-56F62E2676A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606DA-6D10-439D-BB61-0F1237669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77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462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846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58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57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690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94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466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358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35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809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277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686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59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15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013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59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https://www.adampycha.cz/storyboard-narodni-galerie-v-praze/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921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934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659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6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136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5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0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1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52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85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77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00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2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Mediální marketing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Michal Stoklasa, Ph.D.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Martin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Klepek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33885"/>
              </p:ext>
            </p:extLst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3758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Kampaně, které použily k distribuci video obsahu oba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mediatypy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dosáhly vyššího skóre vybavení reklamy. </a:t>
            </a:r>
          </a:p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Tedy přesněji kolik lidí si po určité době po shlédnutí reklamy vybaví, co bylo obsahem kampaně. </a:t>
            </a:r>
          </a:p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si ji pamatují, či ne, a tedy jak byla kampaň úspěšná.</a:t>
            </a:r>
            <a:endParaRPr lang="cs-CZ" sz="4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Volba médií pro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98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Propojení televizní a digitální kampaně je také efektivní z hlediska doplnění frekvence televizních spotů. Též rozšíření zásahu na slabé televizní diváky nebo diváky, kteří TV vůbec nesledují.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Doplněním televizní kampaně digitálem se zlevní cena za zásah cílové skupiny a posílí frekvence, což má pozitivní dopad na povědomí o značce. Kromě cílení před afinitní pořady , jak je běžné u televizních reklam, je velkým benefitem online videí možnost přesného cílení na konkrétní uživatelské skupiny a segmenty podle nejrůznějších parametrů.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Volba médií pro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2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jednotlivé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mediatypy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 tomto případě internet a televizi, platí jiná pravidla.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Spotřebitelé je konzumují v jiném kontextu, čase, situacích a s odlišnou pozorností.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Odlišnosti nedovolují pro tyto kanály tvořit stejná videa. Jejich specifika si nyní ukážeme, jelikož se následující slajdy budou věnovat nejprve televizní a následně internetové video reklamě.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Volba médií pro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65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Televizní reklama byla dlouhou dobu na výsluní a nyní ji velmi rychle doplňuje reklama na internetu.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zapadá do strategie integrované marketingové komunikace firmy, kde se mísí různé kanály a různé taktiky, bude přinášet hodnotu jakékoliv kampani.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Chytrý marketér by měl být mediálně neutrální a posuzovat přínosy podle vložených nákladů, tedy pomocí propočtu rentability investice.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Televizní reklama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99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 mobilní telefony se zmenšují na velikost našich kapes, ale televize, které kupujeme jsou stále větší a větší. 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zvuku a obrazu se posunuje a divák tak může prožívat úplně jinou zkušenost než před lety. Ta se blíží zkušenosti z kina a dělá z televize médium pro přenos filmového zážitku, který na počítači nebo mobilu nelze získat.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30 vteřinách je možné převyprávět mnohem složitější příběh než v několika sekundách a lidé milují příběhy.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dobré si pamatují někdy po dlouhá léta. 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Televizní reklama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71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otázky před písemným návrhem reklamy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hlavní myšlenku se snažíme sdělit? Ve třiceti vteřinách stihneme předat divákovi právě jednu unikátní myšlenku.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benefit této myšlenky a komu tento benefit pomůže? Abychom pochopili, co chtějí lidé slyšet musíme také vědět co zajímavého chtějí vidět.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tento benefit převedeme do vizuální podoby, který zůstane divákovi v mysli?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33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písemného návrhu reklamy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písemném návrhu se snažíme popsat nejdříve hrubou myšlenku reklamy. Formuje se tak její logický rámec.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dalším kroku připravte scénář, tedy konkrétní textový popis scén a dialogů.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Přečtěte scénář nahlas a poslouchejte se. Hlídejte časový sled událostí, jasnost sdělení. Hlídejte, zda není produkt pohřben v příběhu. Ověřte, zda vedete reklamu k jasnému vyústění příběhu.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4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písemného návrhu reklamy</a:t>
            </a:r>
          </a:p>
          <a:p>
            <a:pPr lvl="1"/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Revidujte, revidujte, revidujte. </a:t>
            </a:r>
          </a:p>
          <a:p>
            <a:pPr lvl="2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Ptejte se na otázky: Jak dobře poutá první záběr pozornost diváka? Jak dobře se úvodní scéna pojí s hlavní myšlenkou reklamy? Jak dobře posiluje závěr reklamy hlavní myšlenku? Kolik je věnováno produktu nebo značce? Jak vizuální je nápad? Zamyslete se, jak by reklama vypadala bez zvuku – přenášela by stále hlavní myšlenku?</a:t>
            </a:r>
          </a:p>
          <a:p>
            <a:pPr lvl="1"/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máte scénář, přejděte na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sotryboard</a:t>
            </a:r>
            <a:endParaRPr lang="cs-CZ" sz="3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88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8" y="1103587"/>
            <a:ext cx="10492006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Demonstrace kvality – ukázka vlastností produktu ve srovnání jinými generickými produkty.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 jako hvězda – produkt je v roli hlavního hrdiny, který vyřeší určitou situaci.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Medailonek – několik odlišných postav vypráví příběh, který sděluje cosi relevantního k produktu.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56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649661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života – postava řeší běžnou životní situaci a použije pro-dukt.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Prezentující – někdo se dívá zpříma do kamery a popisuje výhody produktu.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Svědectví – uživatelé produktu vyprávějí své dobré zkušenosti s produktem.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Příběh – produkt je zakomponován do příběhu, který je relevantní k jeho benefitu.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91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Úloha videa v komerční komunikaci a volba médií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603719"/>
            <a:ext cx="4806091" cy="194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i="1" dirty="0"/>
              <a:t>Cílem přednášky je vysvětlit význam videa v marketingové komunikaci a představit proces tvorby televizního spotu za pomoci </a:t>
            </a:r>
            <a:r>
              <a:rPr lang="cs-CZ" sz="2400" b="1" i="1" dirty="0" err="1"/>
              <a:t>storyboardu</a:t>
            </a:r>
            <a:endParaRPr lang="cs-CZ" sz="2400" b="1" i="1" dirty="0"/>
          </a:p>
          <a:p>
            <a:pPr marL="0" indent="0" algn="ctr">
              <a:buNone/>
            </a:pPr>
            <a:endParaRPr lang="en-GB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Michal Stoklasa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 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5" name="Obrázek 4" descr="VÃ½sledek obrÃ¡zku pro storyboard ukÃ¡zka">
            <a:extLst>
              <a:ext uri="{FF2B5EF4-FFF2-40B4-BE49-F238E27FC236}">
                <a16:creationId xmlns:a16="http://schemas.microsoft.com/office/drawing/2014/main" id="{9DE2E11F-CC7E-4221-A600-7BD07D6E9E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7" y="2171453"/>
            <a:ext cx="11377769" cy="3582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1460925" y="5734417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1993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1460925" y="5734417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1026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1B88646E-14BC-48DD-B4C4-811AE24A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8" y="1708744"/>
            <a:ext cx="11886163" cy="3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66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1460925" y="5734417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2050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DBBF41C2-ACC6-47D2-92DD-6B79537B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8" y="1708745"/>
            <a:ext cx="11311505" cy="35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35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1460925" y="5734417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3074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D128EE1B-052A-4C9A-87D4-132A896D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" y="1895474"/>
            <a:ext cx="11292338" cy="35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35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1460925" y="5734417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7170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A629609D-F042-44F6-8FCE-E1A50470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8" y="1869244"/>
            <a:ext cx="10769135" cy="3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0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3276661" y="5981391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4098" name="Picture 2" descr="https://www.adampycha.cz/wp-content/uploads/2017/01/scena-6-1-1024x584.jpg">
            <a:extLst>
              <a:ext uri="{FF2B5EF4-FFF2-40B4-BE49-F238E27FC236}">
                <a16:creationId xmlns:a16="http://schemas.microsoft.com/office/drawing/2014/main" id="{1F31C847-06C2-44A7-9D18-18F690F4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87" y="1676701"/>
            <a:ext cx="7354445" cy="41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68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1460925" y="5734417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8194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A3CB5EC9-9EB5-4482-8599-24F0ED77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2" y="2084061"/>
            <a:ext cx="10692611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73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1460925" y="5734417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9218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6C27F7F5-92E4-4377-86FF-CC50A78D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9" y="1895475"/>
            <a:ext cx="11292338" cy="35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0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3276661" y="5981391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5122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F52C16F3-8B65-4E15-810B-CD5146A5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0" y="1958537"/>
            <a:ext cx="10717680" cy="33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4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F883-E9B8-414E-8E11-25873CA5F85D}"/>
              </a:ext>
            </a:extLst>
          </p:cNvPr>
          <p:cNvSpPr txBox="1"/>
          <p:nvPr/>
        </p:nvSpPr>
        <p:spPr>
          <a:xfrm>
            <a:off x="3276661" y="5981391"/>
            <a:ext cx="4259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</a:t>
            </a:r>
            <a:r>
              <a:rPr lang="cs-CZ" sz="1100" dirty="0"/>
              <a:t>https://www.adampycha.cz/storyboard-narodni-galerie-v-praze/</a:t>
            </a:r>
          </a:p>
          <a:p>
            <a:pPr algn="ctr"/>
            <a:endParaRPr lang="en-US" sz="1100" i="1" dirty="0"/>
          </a:p>
        </p:txBody>
      </p:sp>
      <p:pic>
        <p:nvPicPr>
          <p:cNvPr id="6146" name="Picture 2" descr="Koncept video kampanÄ - NÃ¡rodnÃ­ galerie v Praze - storyboard">
            <a:extLst>
              <a:ext uri="{FF2B5EF4-FFF2-40B4-BE49-F238E27FC236}">
                <a16:creationId xmlns:a16="http://schemas.microsoft.com/office/drawing/2014/main" id="{D51596C5-E650-463D-AF81-E657B728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7" y="2157132"/>
            <a:ext cx="10918225" cy="34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4000" b="1" cap="all" dirty="0"/>
              <a:t>Úloha videa v komerční komunikaci a volba médií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966670"/>
            <a:ext cx="4806091" cy="2964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cs typeface="Arial" panose="020B0604020202020204" pitchFamily="34" charset="0"/>
              </a:rPr>
              <a:t>Význam videa v komunikaci</a:t>
            </a:r>
          </a:p>
          <a:p>
            <a:pPr marL="0" indent="0">
              <a:buNone/>
            </a:pPr>
            <a:r>
              <a:rPr lang="cs-CZ" sz="2400" b="1" dirty="0">
                <a:cs typeface="Arial" panose="020B0604020202020204" pitchFamily="34" charset="0"/>
              </a:rPr>
              <a:t>Televizní reklama</a:t>
            </a:r>
          </a:p>
          <a:p>
            <a:pPr marL="0" indent="0">
              <a:buNone/>
            </a:pPr>
            <a:r>
              <a:rPr lang="cs-CZ" sz="2400" b="1" dirty="0">
                <a:cs typeface="Arial" panose="020B0604020202020204" pitchFamily="34" charset="0"/>
              </a:rPr>
              <a:t>Proces zpracování televizní reklamy</a:t>
            </a:r>
          </a:p>
          <a:p>
            <a:pPr marL="0" indent="0">
              <a:buNone/>
            </a:pPr>
            <a:r>
              <a:rPr lang="cs-CZ" sz="2400" b="1" dirty="0">
                <a:cs typeface="Arial" panose="020B0604020202020204" pitchFamily="34" charset="0"/>
              </a:rPr>
              <a:t>Scénář</a:t>
            </a:r>
          </a:p>
          <a:p>
            <a:pPr marL="0" indent="0">
              <a:buNone/>
            </a:pPr>
            <a:r>
              <a:rPr lang="cs-CZ" sz="2400" b="1" dirty="0" err="1">
                <a:cs typeface="Arial" panose="020B0604020202020204" pitchFamily="34" charset="0"/>
              </a:rPr>
              <a:t>Storyboard</a:t>
            </a:r>
            <a:endParaRPr lang="cs-CZ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Záběry kamery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Celek (Long shot LU) – místo kde se scéna odehrává, lze rozpoznat kde se postavy nebo objekty nacházejí.</a:t>
            </a:r>
          </a:p>
          <a:p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Polocelek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(Medium shot MU) – záběr na postavy, většinou vedou dialog.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(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CU) – obličej nebo produkt.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Extrémní Detail (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ECU) – část obličeje nebo menší část produktu.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424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Záběry kamery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možné začít celkem a postupně přibližovat na produkt nebo herce. Divák tak ihned pozná situaci.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Můžeme také začít extrémním detailem a odhalit místo, kde se děj odehrává později.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záleží na cíli a nastavení scénáře a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storyboardu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15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8" y="1103587"/>
            <a:ext cx="5629470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Pohyby kamery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Přiblížení a oddálení (Zoom-in / zoom-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 – pohyb kamery doprava nebo doleva.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Nakloněn-pohyb kamery nahoru a dolu.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10242" name="Picture 2" descr="VÃ½sledek obrÃ¡zku pro camera trolley">
            <a:extLst>
              <a:ext uri="{FF2B5EF4-FFF2-40B4-BE49-F238E27FC236}">
                <a16:creationId xmlns:a16="http://schemas.microsoft.com/office/drawing/2014/main" id="{08662CAC-6E38-4FF1-B40F-ACD28FEE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6" y="1648320"/>
            <a:ext cx="4123509" cy="41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67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1453703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Volíme hudbu – použít můžeme již hotovou, nebo se tvoří speciálně pro účely reklamy. Přemýšlejme, zda podporuje hlavní myšlenku re-klamy.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Zvuky – zvukové efekty pomáhají posílit sdělení.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Dabing (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voiceover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kromě herců v reklamě může vyprávět příběh osoba, která není v záběrech vidět.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50"/>
            <a:ext cx="7296811" cy="622220"/>
          </a:xfrm>
        </p:spPr>
        <p:txBody>
          <a:bodyPr/>
          <a:lstStyle/>
          <a:p>
            <a:r>
              <a:rPr lang="cs-CZ" dirty="0"/>
              <a:t>Postup tvorby reklamního spotu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116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1548711"/>
            <a:ext cx="101565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251978-D2C0-4060-9117-96E17C5F82A7}"/>
              </a:ext>
            </a:extLst>
          </p:cNvPr>
          <p:cNvSpPr txBox="1">
            <a:spLocks/>
          </p:cNvSpPr>
          <p:nvPr/>
        </p:nvSpPr>
        <p:spPr>
          <a:xfrm>
            <a:off x="527381" y="2207171"/>
            <a:ext cx="10965681" cy="41675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/>
              <a:t>Součástí této prezentace byl základní přehled úlohy videa v komerční komunikaci a volba médií pro distribuci video obsahu. Bavili jsme se o televizní reklamě, která byla po dlouhou dobu standardem pro tvorbu propagace pomocí zvuku, obrazu a pohybu. Její rámec nabízel většinou 30 vteřinové spoty, které nabízely prostor pro kreativitu a pře-vyprávění příběhu produktu či značky.</a:t>
            </a:r>
          </a:p>
          <a:p>
            <a:pPr algn="just"/>
            <a:r>
              <a:rPr lang="cs-CZ" sz="2800" dirty="0"/>
              <a:t>Prošli jsme proces tvorby který zahrnoval původní nápad, scénář a následně jeho transformaci do vizuální podoby – </a:t>
            </a:r>
            <a:r>
              <a:rPr lang="cs-CZ" sz="2800" dirty="0" err="1"/>
              <a:t>storyboard</a:t>
            </a:r>
            <a:r>
              <a:rPr lang="cs-CZ" sz="2800" dirty="0"/>
              <a:t>. Vysvětlili jsme si základní záběry a pohyby kamery a roli zvuku a hudby ve spotu.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Klíčový benefit video reklamy je schopnost doručit k divákovi emoce, které mohou být později rozhodujícím faktorem při volbě služby, nebo výrobku v nákupním procesu.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 s emocemi video umožňuje vyprávět příběh, vysvětlit produkt a jeho benefity, což jsou další výhody tohoto formátu.</a:t>
            </a:r>
            <a:endParaRPr 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Úloha videa v komunikaci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78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Shodneme se tedy na tom, že video má v marketingové komunikaci své místo jisté.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ale důležité si uvědomit, jak video používat, na co se zaměřit, v čem jsou jeho výhody a specifika.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žádném případě netvořte video jen proto, že to doporučují všechny články věnující se online marketingu a každý samozvaný marketingový guru.</a:t>
            </a:r>
            <a:endParaRPr 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Úloha videa v komunikaci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2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103587"/>
            <a:ext cx="10420859" cy="49177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posledních letech se dramaticky rozvíjí video doručované prostřednictvím interaktivního média - internetu. Vznikají obsahové komunity jako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Vimeo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Twitch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sítě jako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Snapchat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směřují k podpoře obsahu ve video formátu, ten je pro uživatele mnohem zábavnější než statické informace.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Někteří odborníci tento dramatický nástup zcela přecenili a nyní svá prohlášení o umírající televizní reklamě v tichosti korigují. 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Úloha videa v komunikaci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85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5951537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televizní a online reklamy je píše symbiotický (doplňují se) než konkurenční.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Výzkum, který u agentury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objednal sám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tuto skutečnost prokázal (viz obrázek).</a:t>
            </a:r>
            <a:endParaRPr 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Volba médii pro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785330" y="4518754"/>
            <a:ext cx="4998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https://www.marketingweek.com/2018/11/16/mark-ritson-gary-vaynerchuk/</a:t>
            </a:r>
            <a:endParaRPr lang="en-US" sz="1100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871A3F-3905-4CE0-A528-7E5FBCDDE4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12505" y="2456815"/>
            <a:ext cx="5144135" cy="19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8977" y="937586"/>
            <a:ext cx="11437663" cy="8671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vytváří inzerenti tvoří pro každou platformu video zvlášť.</a:t>
            </a:r>
          </a:p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15% je znovupoužitá TV reklama.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Volba médii pro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96000E-EE3F-4DFA-99DE-66723926B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11" y="1870271"/>
            <a:ext cx="7472379" cy="47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4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8977" y="937586"/>
            <a:ext cx="10108655" cy="8671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Digitální rozpočet na video je rozdělen především na reklamu ve videích a na sociálních sítí.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Volba médii pro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AC63B8-5A2E-4F68-8182-D879B3A59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17" y="1888857"/>
            <a:ext cx="7727165" cy="49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390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1722</Words>
  <Application>Microsoft Office PowerPoint</Application>
  <PresentationFormat>Širokoúhlá obrazovka</PresentationFormat>
  <Paragraphs>221</Paragraphs>
  <Slides>34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Motiv Office</vt:lpstr>
      <vt:lpstr>Název prezentace</vt:lpstr>
      <vt:lpstr>Prezentace aplikace PowerPoint</vt:lpstr>
      <vt:lpstr>Prezentace aplikace PowerPoint</vt:lpstr>
      <vt:lpstr>Úloha videa v komunikaci</vt:lpstr>
      <vt:lpstr>Úloha videa v komunikaci</vt:lpstr>
      <vt:lpstr>Úloha videa v komunikaci</vt:lpstr>
      <vt:lpstr>Volba médii pro video</vt:lpstr>
      <vt:lpstr>Volba médii pro video</vt:lpstr>
      <vt:lpstr>Volba médii pro video</vt:lpstr>
      <vt:lpstr>Volba médií pro video</vt:lpstr>
      <vt:lpstr>Volba médií pro video</vt:lpstr>
      <vt:lpstr>Volba médií pro video</vt:lpstr>
      <vt:lpstr>Televizní reklama</vt:lpstr>
      <vt:lpstr>Televizní reklama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Postup tvorby reklamního spotu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kle0001</cp:lastModifiedBy>
  <cp:revision>149</cp:revision>
  <dcterms:created xsi:type="dcterms:W3CDTF">2016-11-25T20:36:16Z</dcterms:created>
  <dcterms:modified xsi:type="dcterms:W3CDTF">2019-04-30T06:02:21Z</dcterms:modified>
</cp:coreProperties>
</file>