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8" r:id="rId2"/>
    <p:sldId id="258" r:id="rId3"/>
    <p:sldId id="263" r:id="rId4"/>
    <p:sldId id="293" r:id="rId5"/>
    <p:sldId id="294" r:id="rId6"/>
    <p:sldId id="295" r:id="rId7"/>
    <p:sldId id="296" r:id="rId8"/>
    <p:sldId id="297" r:id="rId9"/>
    <p:sldId id="298" r:id="rId10"/>
    <p:sldId id="292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287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6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94D6-9834-41EE-897B-56F62E2676A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606DA-6D10-439D-BB61-0F1237669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77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695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85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500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918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Clickbait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Obsah, který má přilákat pozornost, ale nepřináší hodnotu. Jeho cílem je přilákat na video co nejvíce uživatelů.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181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860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62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435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594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92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809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065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389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738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0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512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725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208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814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901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Daniel Kvíčala, Dva Mluvčí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32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826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Daniel Kvíčala, Dva Mluvčí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350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Daniel Kvíčala, Dva Mluvčí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054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Daniel Kvíčala, Dva Mluvčí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341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Daniel Kvíčala, Dva Mluvčí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69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56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https://www.facebook.com/business/news/new-medium-new-rules-video-advertising-in-the-mobile-age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61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https://www.facebook.com/business/news/new-medium-new-rules-video-advertising-in-the-mobile-age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393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404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757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84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007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27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usiness/news/new-medium-new-rules-video-advertising-in-the-mobile-ag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usiness/news/simple-ways-to-adapt-your-tv-commercials-for-facebook-and-instagra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usiness/news/simple-ways-to-adapt-your-tv-commercials-for-facebook-and-instagra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mmercebridge.cz/video-reklama-aneb-efektivni-nastroj-marketing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mmercebridge.cz/video-reklama-aneb-efektivni-nastroj-marketing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Mediální marketing</a:t>
            </a:r>
          </a:p>
          <a:p>
            <a:pPr algn="ctr"/>
            <a:endParaRPr lang="cs-CZ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Michal Stoklasa, Ph.D.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Martin </a:t>
            </a:r>
            <a:r>
              <a:rPr lang="cs-CZ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Klepek</a:t>
            </a:r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33885"/>
              </p:ext>
            </p:extLst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37589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5951537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Zajímavý výzkum provedl výzkumný tým sociální sítě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uživatelích, kteří sledovali premiéru populárního televizního seriálu.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ukázalo, diváci během reklamních bloků dělali přesně to, co bychom očekával: Nevěnovali televizní reklamě tolik pozornosti.</a:t>
            </a:r>
            <a:endParaRPr lang="cs-CZ" sz="3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Plná pozornost? Spíše méně nežli více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79421" y="4392630"/>
            <a:ext cx="5918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/>
              <a:t>Zdroj: https://www.enuevo.com.br/downloads/pdf/Facebook-IQ-Big-Picture-Planning-april-2018.pdf</a:t>
            </a:r>
            <a:endParaRPr lang="en-US" sz="1100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A7C01A-E2D5-433E-9260-32DCD34942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39483" y="1721068"/>
            <a:ext cx="4977130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0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uvedeného vyplývá, že kampaně, které kombinují více médií dosahují lepších výsledků právě proto, že někteří lidé utíkají z dosahu reklam.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studie serveru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eMarketer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jsou nejoblíbenější mezi inzerenty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oblíbenější zřejmě pro to, že dlouhodobě účtuje inzerentům za shlédnutí celých videí na rozdíl od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Facebooku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k tomuto kroku přistoupil teprve nedávno v roce 2018. 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 chvíli trvat, než se povědomí o této možnosti platby za shlédnutí dostane mezi inzerenty.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Specifika online videa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53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nejúspěšnější video obsahovou komunitu, značku vlastněnou společností </a:t>
            </a:r>
            <a:r>
              <a:rPr 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Aplhabet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tedy fakticky Googlem a druhý nejpoužívanější vyhledávač na světě.. Hned po Googlu samotném. </a:t>
            </a:r>
          </a:p>
          <a:p>
            <a:r>
              <a:rPr 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umožňuje uživatelům nahrát videa, zhlédnout je, hodnotit, sdílet a komentovat.</a:t>
            </a:r>
          </a:p>
          <a:p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jsou dostupné videoklipy, TV klipy, hudební videa, trailery k filmům a další jako například video-blogy, krátká originální videa, nebo vzdělávací videa. </a:t>
            </a:r>
          </a:p>
          <a:p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statistik z roku 2018 je na </a:t>
            </a:r>
            <a:r>
              <a:rPr 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denně přes 1,5 miliardy lidí, kteří si přehrají přes miliardu hodin.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Video na </a:t>
            </a:r>
            <a:r>
              <a:rPr lang="cs-CZ" dirty="0" err="1"/>
              <a:t>YouTube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279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Příjmy společnosti plynou z reklamy, kterou inzerenti vkládají před, během nebo do videí uživatelů.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právě </a:t>
            </a:r>
            <a:r>
              <a:rPr lang="cs-CZ" sz="3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reklama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jedním ze způsobů, jak se dostat k cílové skupině uživatelů této platformy, a navíc díky datům o jejich chování reklamu velmi přesně zacílit.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způsoby využití je kromě placené reklamy vlastní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kanál, který může sloužit jako zdroj inspirace, informací nebo zábavy pro zákazníky značky.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Video na </a:t>
            </a:r>
            <a:r>
              <a:rPr lang="cs-CZ" dirty="0" err="1"/>
              <a:t>YouTube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70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nejvyužívanější formáty patří klasické </a:t>
            </a:r>
            <a:r>
              <a:rPr lang="cs-CZ" sz="4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pre-rolly</a:t>
            </a:r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(reklama zobrazovaná před videem). </a:t>
            </a:r>
          </a:p>
          <a:p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Variantou reklamy může být </a:t>
            </a:r>
            <a:r>
              <a:rPr lang="cs-CZ" sz="4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mid-roll</a:t>
            </a:r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tedy komerční sdělení, které přeruší sledování v průběhu videa. </a:t>
            </a:r>
          </a:p>
          <a:p>
            <a:r>
              <a:rPr lang="cs-CZ" sz="4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Pre-rolly</a:t>
            </a:r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jsou dnes běžnou součástí videí na </a:t>
            </a:r>
            <a:r>
              <a:rPr lang="cs-CZ" sz="4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dalších sociálních sítí a na </a:t>
            </a:r>
            <a:r>
              <a:rPr lang="cs-CZ" sz="4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kanálech.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Video na </a:t>
            </a:r>
            <a:r>
              <a:rPr lang="cs-CZ" dirty="0" err="1"/>
              <a:t>YouTube</a:t>
            </a:r>
            <a:r>
              <a:rPr lang="cs-CZ" dirty="0"/>
              <a:t> - Reklama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09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Video na </a:t>
            </a:r>
            <a:r>
              <a:rPr lang="cs-CZ" dirty="0" err="1"/>
              <a:t>YouTube</a:t>
            </a:r>
            <a:r>
              <a:rPr lang="cs-CZ" dirty="0"/>
              <a:t> - Reklama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778459-33FB-43FE-B0DA-876A556B3AB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734219" y="937586"/>
            <a:ext cx="6773726" cy="5371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11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Video na </a:t>
            </a:r>
            <a:r>
              <a:rPr lang="cs-CZ" dirty="0" err="1"/>
              <a:t>YouTube</a:t>
            </a:r>
            <a:r>
              <a:rPr lang="cs-CZ" dirty="0"/>
              <a:t> - Reklama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778459-33FB-43FE-B0DA-876A556B3AB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2"/>
          <a:stretch/>
        </p:blipFill>
        <p:spPr bwMode="auto">
          <a:xfrm>
            <a:off x="2846187" y="937586"/>
            <a:ext cx="6656834" cy="5371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85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Druhou možností, jak prorazit v obsahové komunitě je vlastní kanál. Jeho nastavení je velmi jednoduchá a po chvíli můžete začít nahrávat vlastní tvorbu. </a:t>
            </a:r>
          </a:p>
          <a:p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Výhodou je, že můžete videa organizovat ve složkách a vzájemně na ně odkazovat. </a:t>
            </a:r>
          </a:p>
          <a:p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získáte </a:t>
            </a:r>
            <a:r>
              <a:rPr 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subscribery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(odběratele), budou dostávat notifikace pokaždé když přidáte nové video na svůj kanál. </a:t>
            </a:r>
          </a:p>
          <a:p>
            <a:r>
              <a:rPr 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doporučuje videa na základě celkové doby shlédnutí. Nezkoušejte tedy žádné </a:t>
            </a:r>
            <a:r>
              <a:rPr 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clickbaity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jelikož je </a:t>
            </a:r>
            <a:r>
              <a:rPr 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nevyhodnotí jako obsah hodnotný pro své uživatele.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Video na </a:t>
            </a:r>
            <a:r>
              <a:rPr lang="cs-CZ" dirty="0" err="1"/>
              <a:t>YouTube</a:t>
            </a:r>
            <a:r>
              <a:rPr lang="cs-CZ" dirty="0"/>
              <a:t> – </a:t>
            </a:r>
            <a:r>
              <a:rPr lang="cs-CZ" dirty="0" err="1"/>
              <a:t>Youtube</a:t>
            </a:r>
            <a:r>
              <a:rPr lang="cs-CZ" dirty="0"/>
              <a:t> kanál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480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Video na </a:t>
            </a:r>
            <a:r>
              <a:rPr lang="cs-CZ" dirty="0" err="1"/>
              <a:t>YouTube</a:t>
            </a:r>
            <a:r>
              <a:rPr lang="cs-CZ" dirty="0"/>
              <a:t> – </a:t>
            </a:r>
            <a:r>
              <a:rPr lang="cs-CZ" dirty="0" err="1"/>
              <a:t>Youtube</a:t>
            </a:r>
            <a:r>
              <a:rPr lang="cs-CZ" dirty="0"/>
              <a:t> kanál BMW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D1E607-7C05-4CF1-9783-B32766C67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4" y="1092420"/>
            <a:ext cx="9843796" cy="503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Videa se dají použít ve všech typech formátů </a:t>
            </a:r>
            <a:r>
              <a:rPr lang="cs-CZ" sz="4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reklam a s celou řadou účelů reklamy. </a:t>
            </a:r>
          </a:p>
          <a:p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Nezáleží na tom, jestli propagujete příspěvek, propagujete stránku nebo pro firmu sbíráte data o potenciálních zákaznících. </a:t>
            </a:r>
          </a:p>
          <a:p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můžete ve všech těchto případech zařadit do reklamních kampaní na </a:t>
            </a:r>
            <a:r>
              <a:rPr lang="cs-CZ" sz="4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Facebooku</a:t>
            </a:r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4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Instagramu</a:t>
            </a:r>
            <a:r>
              <a:rPr lang="cs-CZ" sz="4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Video na </a:t>
            </a:r>
            <a:r>
              <a:rPr lang="cs-CZ" dirty="0" err="1"/>
              <a:t>Facebooku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42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r>
              <a:rPr lang="cs-CZ" sz="4000" b="1" cap="all" dirty="0"/>
              <a:t>Online video reklama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603719"/>
            <a:ext cx="4806091" cy="1941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i="1" dirty="0"/>
              <a:t>Cílem přednášky je popsat souvislosti, které ovlivňují rozhodnutí o video reklamě v online prostoru</a:t>
            </a:r>
          </a:p>
          <a:p>
            <a:pPr marL="0" indent="0" algn="ctr">
              <a:buNone/>
            </a:pPr>
            <a:endParaRPr lang="en-GB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Michal Stoklasa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Přednášející 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přípravu videa na sociální sítě přináší 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výzkum společnosti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Facebook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zajímavé informace.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Protože lidé mohou kdykoli sledovat prakticky cokoliv, budou sledovat pouze reklamy, které upoutají jejich pozornost, vyplatí se jim je sledovat a jsou okamžitě relevantní.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na žádném médiu nesledují reklamy tak dlouho, jak jsme byli zvyklí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Video na </a:t>
            </a:r>
            <a:r>
              <a:rPr lang="cs-CZ" dirty="0" err="1"/>
              <a:t>Facebooku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67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problém je délka videa. Žádná mobilní platforma neprokázala, že by byl na ni model 30 vteřinových spotů funkční tak, jako je to u televize.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Televizní spoty, které byly navrženy pro diváka, který se jim nemohl jednoduše vyhnout (posunem prstu na obrazovce), selhávají v udržení pozornosti zákazníka v prostředí chytrého telefonu a nebývají shlédnuty do konce.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Video na </a:t>
            </a:r>
            <a:r>
              <a:rPr lang="cs-CZ" dirty="0" err="1"/>
              <a:t>Facebooku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315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Služba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například zrušila 30 sekundovou reklamu bez možnosti přeskočení a nahradila ji reklamou v délce 15 až 20 sekund podle regionálních možností platformy.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Inzerenti a firmy tedy mají o polovinu méně času diváka zaujmout a následně mu říci podstatné komerční sdělení.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Totéž platí na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Facebooku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Video na </a:t>
            </a:r>
            <a:r>
              <a:rPr lang="cs-CZ" dirty="0" err="1"/>
              <a:t>Facebooku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48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věděli jste, že 85 % videa na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Facebooku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spuštěno bez zvuku?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znamená, že pokud chcete okouzlit své publikum nádhernou hudbou a pronikavým hlasem dabéra, máte v mnoha případech smůlu.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Samozřejmost pro televizní spot – hudba a skvělý hlas – je zde v drtivé většině případů irelevantní.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Spíše si pohlídejte, že budou ve videu titulky. Ty můžete vložit během střihu nebo přímo v platformě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 nahrávání videa.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Video na </a:t>
            </a:r>
            <a:r>
              <a:rPr lang="cs-CZ" dirty="0" err="1"/>
              <a:t>Facebooku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382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si shrneme jen tyto dvě odlišnosti mezi konzumací videa v televizi a na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Facebooku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dojdeme k závěru, že jako placený reklamní kanál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funguje, ale je důležité mít video, které splňuje kritéria platformy.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argument pro vytváření obsahu specificky podle platformy umístění.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Video na </a:t>
            </a:r>
            <a:r>
              <a:rPr lang="cs-CZ" dirty="0" err="1"/>
              <a:t>Facebooku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222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Značka a sdělení:</a:t>
            </a:r>
          </a:p>
          <a:p>
            <a:pPr lvl="1"/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Ukažte svou značku brzy. Čím dříve můžete umístit svou značku do videa a čím jasněji to můžete udělat, tím lépe. Mnohá videa pro mobily jsou dobrá, protože zpráva je nejasná, značka není výrazná nebo divák prostě neví, co dělat dál.</a:t>
            </a:r>
          </a:p>
          <a:p>
            <a:pPr lvl="1"/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Pamatujte si, že značka je více než jen logo. Jaké další aspekty vaší značky jsou kultovní nebo snadno rozpoznatelné - písmo, barva, estetika? Používejte je brzy a často.</a:t>
            </a:r>
          </a:p>
          <a:p>
            <a:pPr lvl="1"/>
            <a:endParaRPr 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Jak tvořit video pro </a:t>
            </a:r>
            <a:r>
              <a:rPr lang="cs-CZ" dirty="0" err="1"/>
              <a:t>Facebook</a:t>
            </a:r>
            <a:r>
              <a:rPr lang="cs-CZ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056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Značka a sdělení:</a:t>
            </a:r>
          </a:p>
          <a:p>
            <a:pPr lvl="1"/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Rychle uveďte kontext . Většině televizních reklam trvá dlouhou dobu nastavit kontextu příběhu. V mobilu je důležité okamžitě zaujmout pozornost a ponořit lidi přímo do dramatu.</a:t>
            </a:r>
          </a:p>
          <a:p>
            <a:pPr lvl="1"/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Buďte srozumitelní ve vysvětlování vašich benefitů. Použijte jedinou soustředěnou zprávou o tom, co nabízíte. Chcete-li, aby byla vaše zpráva smysluplná, musí se v ní diváci rychle zorientovat bez zbytečných slepých uliček.</a:t>
            </a:r>
          </a:p>
          <a:p>
            <a:pPr lvl="1"/>
            <a:endParaRPr 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Jak tvořit video pro </a:t>
            </a:r>
            <a:r>
              <a:rPr lang="cs-CZ" dirty="0" err="1"/>
              <a:t>Facebook</a:t>
            </a:r>
            <a:r>
              <a:rPr lang="cs-CZ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781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Typografie a grafika:</a:t>
            </a:r>
          </a:p>
          <a:p>
            <a:pPr lvl="1"/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Využijte na maximum vizuální stránku kampaně. Zaměřte se na komunikaci informací bez slov. Použijte grafiku, pohyb a vysvětlující vizuální vyjádření, abyste sdělili svou zprávu.</a:t>
            </a:r>
          </a:p>
          <a:p>
            <a:pPr lvl="1"/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Například 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původní televizní reklama 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nový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Camaro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SS byla téměř dvě minuty dlouhá a hlavní zprávu přišla až v 69. vteřině. Pro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autoři přidali animaci odpočítávání a další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infografiky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aby upozornili na vlastnosti vozu a to velmi rychle po startu videa.</a:t>
            </a:r>
          </a:p>
          <a:p>
            <a:pPr lvl="1"/>
            <a:endParaRPr 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Jak tvořit video pro </a:t>
            </a:r>
            <a:r>
              <a:rPr lang="cs-CZ" dirty="0" err="1"/>
              <a:t>Facebook</a:t>
            </a:r>
            <a:r>
              <a:rPr lang="cs-CZ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59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Výřezy a poměry stran:</a:t>
            </a:r>
          </a:p>
          <a:p>
            <a:pPr lvl="1"/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Optimalizujte poměr stran pro mobilní telefony. Čtvercová a vertikální videa čas-to fungují lépe na mobilních zařízeních - lidé nemusí otočit své telefony do stran, aby dosáhli plného zobrazení. Výzkum </a:t>
            </a:r>
            <a:r>
              <a:rPr lang="cs-CZ" sz="2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Facebooku</a:t>
            </a:r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prokázal vyšší účinnost vertikálních videí.</a:t>
            </a:r>
          </a:p>
          <a:p>
            <a:pPr lvl="1"/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Hrajte s rámy, mřížkami a uspořádáním videí. Jistě, mobilní obrazovka je malá - ale je toho tolik, co s ní můžete udělat. Zkuste rozdělit obrazovku tak, aby zobrazovala dva nebo více paralelních dějů najednou. Pro </a:t>
            </a:r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reklamu na pivo Beck </a:t>
            </a:r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autoři použili rozdělené obrazovky, aby spolu s příběhem propojili snímky hrdinů a do-dali více vizuálního dramatu a rytmu.</a:t>
            </a:r>
          </a:p>
          <a:p>
            <a:pPr lvl="1"/>
            <a:endParaRPr 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Jak tvořit video pro </a:t>
            </a:r>
            <a:r>
              <a:rPr lang="cs-CZ" dirty="0" err="1"/>
              <a:t>Facebook</a:t>
            </a:r>
            <a:r>
              <a:rPr lang="cs-CZ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378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Délka videa:</a:t>
            </a:r>
          </a:p>
          <a:p>
            <a:pPr lvl="1"/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Zvažte stopáž do 15 sekund nebo méně. Vyřízněte nepodstatné a dostaňte se k významu rychle. </a:t>
            </a:r>
          </a:p>
          <a:p>
            <a:pPr lvl="1"/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Někteří z nejúspěšnějších inzerentů na </a:t>
            </a:r>
            <a:r>
              <a:rPr lang="cs-CZ" sz="2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Facebooku</a:t>
            </a:r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konsolidovali své video zprávy na méně než 15 sekund. </a:t>
            </a:r>
          </a:p>
          <a:p>
            <a:pPr lvl="1"/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Můžete také moci používat všechna umístění reklamy, například nové reklamy ve službě In-</a:t>
            </a:r>
            <a:r>
              <a:rPr lang="cs-CZ" sz="2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reklamy </a:t>
            </a:r>
            <a:r>
              <a:rPr lang="cs-CZ" sz="2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oba limitovány na 15 sekund.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Jak tvořit video pro </a:t>
            </a:r>
            <a:r>
              <a:rPr lang="cs-CZ" dirty="0" err="1"/>
              <a:t>Facebook</a:t>
            </a:r>
            <a:r>
              <a:rPr lang="cs-CZ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47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 lvl="0"/>
            <a:r>
              <a:rPr lang="cs-CZ" sz="4000" b="1" cap="all" dirty="0"/>
              <a:t>Online video reklama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966670"/>
            <a:ext cx="4806091" cy="2964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Rostoucí úloha video prezentace a video reklamy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Volba médií v online prostoru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Videa na </a:t>
            </a:r>
            <a:r>
              <a:rPr lang="cs-CZ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YouTube</a:t>
            </a: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Videa na </a:t>
            </a:r>
            <a:r>
              <a:rPr lang="cs-CZ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Facebook</a:t>
            </a: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Délka videa:</a:t>
            </a:r>
          </a:p>
          <a:p>
            <a:pPr lvl="1"/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Videa všech stopáží by měla být sestříhána cíleně pro online prostředí, nemělo by jít o pouhé zkrácení televizního reklamy. </a:t>
            </a:r>
          </a:p>
          <a:p>
            <a:pPr lvl="1"/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máte čas na upoutání pozornosti uživatele průměrně 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1,5 vteřiny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i mezi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Facebookem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Instagramem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tak měl být rozdíl v exekuci a délce videa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Jak tvořit video pro </a:t>
            </a:r>
            <a:r>
              <a:rPr lang="cs-CZ" dirty="0" err="1"/>
              <a:t>Facebook</a:t>
            </a:r>
            <a:r>
              <a:rPr lang="cs-CZ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421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Délka videa:</a:t>
            </a:r>
          </a:p>
          <a:p>
            <a:pPr lvl="1"/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Videa všech stopáží by měla být sestříhána cíleně pro online prostředí, nemělo by jít o pouhé zkrácení televizního reklamy. </a:t>
            </a:r>
          </a:p>
          <a:p>
            <a:pPr lvl="1"/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máte čas na upoutání pozornosti uživatele průměrně 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1,5 vteřiny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i mezi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Facebookem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Instagramem</a:t>
            </a:r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tak měl být rozdíl v exekuci a délce videa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Jak tvořit video pro </a:t>
            </a:r>
            <a:r>
              <a:rPr lang="cs-CZ" dirty="0" err="1"/>
              <a:t>Facebook</a:t>
            </a:r>
            <a:r>
              <a:rPr lang="cs-CZ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475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b="1" dirty="0"/>
              <a:t>1.	„</a:t>
            </a:r>
            <a:r>
              <a:rPr lang="cs-CZ" sz="3600" b="1" dirty="0" err="1"/>
              <a:t>Behind</a:t>
            </a:r>
            <a:r>
              <a:rPr lang="cs-CZ" sz="3600" b="1" dirty="0"/>
              <a:t> </a:t>
            </a:r>
            <a:r>
              <a:rPr lang="cs-CZ" sz="3600" b="1" dirty="0" err="1"/>
              <a:t>the</a:t>
            </a:r>
            <a:r>
              <a:rPr lang="cs-CZ" sz="3600" b="1" dirty="0"/>
              <a:t> </a:t>
            </a:r>
            <a:r>
              <a:rPr lang="cs-CZ" sz="3600" b="1" dirty="0" err="1"/>
              <a:t>scene</a:t>
            </a:r>
            <a:r>
              <a:rPr lang="cs-CZ" sz="3600" b="1" dirty="0"/>
              <a:t>“ videa</a:t>
            </a:r>
            <a:endParaRPr lang="cs-CZ" sz="3600" dirty="0"/>
          </a:p>
          <a:p>
            <a:r>
              <a:rPr lang="cs-CZ" sz="4000" dirty="0"/>
              <a:t>Lidé rádi nakouknou do zákulisí firem, prohlédnou si výrobu, prohlédnou si tváře, které stojí za firmou atd. Je to způsob, jak přiblížit lidem firmu, produkt nebo službu a vytvořit si tak bližší vztah.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Oblíbená témata videí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719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b="1" dirty="0"/>
              <a:t>2.	Zábavná videa</a:t>
            </a:r>
            <a:endParaRPr lang="cs-CZ" dirty="0"/>
          </a:p>
          <a:p>
            <a:r>
              <a:rPr lang="cs-CZ" sz="3200" dirty="0"/>
              <a:t>Vtipy, </a:t>
            </a:r>
            <a:r>
              <a:rPr lang="cs-CZ" sz="3200" dirty="0" err="1"/>
              <a:t>pranky</a:t>
            </a:r>
            <a:r>
              <a:rPr lang="cs-CZ" sz="3200" dirty="0"/>
              <a:t>, výzvy nebo třeba </a:t>
            </a:r>
            <a:r>
              <a:rPr lang="cs-CZ" sz="3200" dirty="0" err="1"/>
              <a:t>faily</a:t>
            </a:r>
            <a:r>
              <a:rPr lang="cs-CZ" sz="3200" dirty="0"/>
              <a:t> jsou obecně nejzábavnějším obsahem na sociálních sítích a často mají virální potenciál. Pokud je firma schopná vytvořit takové video, má postaráno o vysoký dosah i velké množství interakcí. Mezi vtipem a trapností je ale velice úzká hranice a často tak snaha o vtipné video končí ostudou. Vzpomeňte si například na video České pošty nebo regionální kampaň ČSSD, kde kandidát na primátora vyleze z kontejneru a leká důchodkyni, oba počiny sice získaly vysokou publicitu, ale bohužel jen negativní.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Oblíbená témata videí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768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b="1" dirty="0"/>
              <a:t>3.	Vzdělávací videa</a:t>
            </a:r>
            <a:endParaRPr lang="cs-CZ" dirty="0"/>
          </a:p>
          <a:p>
            <a:r>
              <a:rPr lang="cs-CZ" sz="3600" dirty="0"/>
              <a:t>Lidé sledují vide také za účelem vzdělaní a vzdělávací videa tak získávají v obsahovém marketingu firem čím dále větší váhu. Jen se zamyslete, kolik z vás se při přípravě na zkoušku učilo právě z videí. Například takový </a:t>
            </a:r>
            <a:r>
              <a:rPr lang="cs-CZ" sz="3600" dirty="0" err="1"/>
              <a:t>Ekospace</a:t>
            </a:r>
            <a:r>
              <a:rPr lang="cs-CZ" sz="3600" dirty="0"/>
              <a:t> je velice oblíbeným studijním zdrojem pro ekonomické předměty. Právě vzdělávání zákazníků vytváří mimo obchodní potenciál také silný vztah ke značce.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Oblíbená témata videí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718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b="1" dirty="0"/>
              <a:t>4.	Emotivní videa</a:t>
            </a:r>
            <a:endParaRPr lang="cs-CZ" dirty="0"/>
          </a:p>
          <a:p>
            <a:r>
              <a:rPr lang="cs-CZ" sz="3600" dirty="0"/>
              <a:t>Dalším druhem videí se silným virálním potenciálem jsou právě emotivní videa. Kampaně upozorňující na domácí násilí, hladomor, devastování přírody dokáží vytvořit v lidech silnou emoci a ti jsou pak ochotnější příspěvky sdílet, věnovat dar neziskové organizaci, provést nákup nebo se minimálně zamyslet nad sdělením videa.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Oblíbená témata videí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1731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8134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b="1" dirty="0"/>
              <a:t>5.	Živé vysílání</a:t>
            </a:r>
            <a:endParaRPr lang="cs-CZ" dirty="0"/>
          </a:p>
          <a:p>
            <a:r>
              <a:rPr lang="cs-CZ" sz="3200" dirty="0"/>
              <a:t>Jedním z aspektů, které dělají nejen video marketing úspěšným je autenticita. Nablýskaná auta, top modelky, diamantové hodinky a podobně už nejsou tak velkým tahákem jako dříve. Lidé se čím dál více zajímají o obsah, se kterým jsou schopni se ztotožnit, o obsah, který je autentický. A co může být autentičtější než živé vysílání? Tento formát má velice nízké náklady na produkci, ale o to větší důraz je kladen na přípravu, aby se předešlo případným problémům. Živé vysílání se totiž nedá sestříhat, upravit retušovat ani „</a:t>
            </a:r>
            <a:r>
              <a:rPr lang="cs-CZ" sz="3200" dirty="0" err="1"/>
              <a:t>vypípat</a:t>
            </a:r>
            <a:r>
              <a:rPr lang="cs-CZ" sz="3200" dirty="0"/>
              <a:t>“.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Oblíbená témata videí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947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27234" y="576523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7049" y="1548711"/>
            <a:ext cx="1015650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251978-D2C0-4060-9117-96E17C5F82A7}"/>
              </a:ext>
            </a:extLst>
          </p:cNvPr>
          <p:cNvSpPr txBox="1">
            <a:spLocks/>
          </p:cNvSpPr>
          <p:nvPr/>
        </p:nvSpPr>
        <p:spPr>
          <a:xfrm>
            <a:off x="527381" y="2207171"/>
            <a:ext cx="10965681" cy="41675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800" dirty="0"/>
              <a:t>Online video vtrhlo do světa byznysu jako hurikán a rozšířilo paletu možností integrované marketingové komunikace pro všechny čilé marketéry. Přístup k jeho zpracování však podle všech odborníků i výzkumů musí být oproti televizní reklamě odlišný. </a:t>
            </a:r>
          </a:p>
          <a:p>
            <a:pPr algn="just"/>
            <a:r>
              <a:rPr lang="cs-CZ" sz="2800" dirty="0"/>
              <a:t>V této prezentaci jsme si ukázali, jak konkrétně pro online svět videa vytvářet. Jak specificky se můžeme prosadit na </a:t>
            </a:r>
            <a:r>
              <a:rPr lang="cs-CZ" sz="2800" dirty="0" err="1"/>
              <a:t>YouTube</a:t>
            </a:r>
            <a:r>
              <a:rPr lang="cs-CZ" sz="2800" dirty="0"/>
              <a:t> a to pomocí reklam a vlastního </a:t>
            </a:r>
            <a:r>
              <a:rPr lang="cs-CZ" sz="2800" dirty="0" err="1"/>
              <a:t>YouTube</a:t>
            </a:r>
            <a:r>
              <a:rPr lang="cs-CZ" sz="2800" dirty="0"/>
              <a:t> kanálu. Dále jsme probrali sociální síť </a:t>
            </a:r>
            <a:r>
              <a:rPr lang="cs-CZ" sz="2800" dirty="0" err="1"/>
              <a:t>Facebook</a:t>
            </a:r>
            <a:r>
              <a:rPr lang="cs-CZ" sz="2800" dirty="0"/>
              <a:t> a tvorbu videa pro tuto platformu. </a:t>
            </a:r>
          </a:p>
        </p:txBody>
      </p:sp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Klíčový benefit video reklamy je schopnost doručit k divákovi emoce, které mohou být později rozhodujícím faktorem při volbě služby, nebo výrobku v nákupním procesu.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Společně s emocemi video umožňuje vyprávět příběh, vysvětlit produkt a jeho benefity, což jsou další výhody tohoto formátu.</a:t>
            </a:r>
            <a:endParaRPr lang="cs-CZ" sz="3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Úloha videa v komunikaci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78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Konzumace videa stále roste a do roku 2019 bude podle odhadů až 80 % reklamních sdělení právě ve video formátu.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Polovina uživatelů do 44 let v současné době zhlédne minimálně jednou týdně video na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Denně je to ve stejné věkové skupině 19 – 25 % uživatelů.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růstem konzumace video obsahu se logicky zvyšují i investice do videoreklamy.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 je klíčové vědět, kdy, v jakých formátech a jakým způsobem lze video v online reklamě využít</a:t>
            </a:r>
            <a:endParaRPr lang="cs-CZ" sz="3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Proč online video?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2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snadné ke konzumaci pro cílové publikum (lidé jsou líní a chtějí mít vše naservírované).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Umožňuje předat informace audiovizuálně (čím víc smyslů spotřebitele na-krmíme, tím více upoutá pozornost a obsah se zaryje do paměti)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webu v ohledu optimalizace pro vyhledávače (SEO)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Usnadňuje předání emocí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Umožňuje tvořit cílová publika (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cílení reklamy na lidi, kteří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vidě-li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Proč online video?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81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ale dobré vědět, že třeba uživatelé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Facebooku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prochází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41 % rychleji než ti na počítači . Máme tedy méně času upoutat pozornost.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uživatelů má v nastavení zapnuto automatické přehrání videa to znamená, že máme sice málo času, ale velkou šanci, že několik prvních sekund bude shlédnuto.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Průměrná délka shlédnutí videa na </a:t>
            </a:r>
            <a:r>
              <a:rPr lang="cs-CZ" sz="3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Facebooku</a:t>
            </a:r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pak 16,7 sekundy a u reklam toto číslo klesá na 5,7. </a:t>
            </a:r>
            <a:endParaRPr 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Specifika online videa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 věc, kterou je třeba si uvědomit o video reklamě v mobilní éře, je toto: chytré telefony nejsou malé televizory. </a:t>
            </a:r>
          </a:p>
          <a:p>
            <a:r>
              <a:rPr lang="cs-CZ" sz="3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Stejně jako TV nebylo vizuální rádio a rádio nebylo slyšitelné noviny, mobilní telefony musí být považovaný za to čím opravdu jsou: nové médium, které vyžaduje nový obsah založený na zkušenostech, které jsou nativní pro tyto platformy, jako je rychlost, volba spotřebitele a relevance pro cílové publikum. </a:t>
            </a:r>
            <a:endParaRPr 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Specifika online videa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10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316765"/>
            <a:ext cx="10420859" cy="47045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chytrých telefonech mají lidé plnou kontrolu nad tím, co vidí, kde a kdy ho chtějí vidět. A také neustále dělají.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už televizor nezajímá jejich pozornost, zvednou telefon. </a:t>
            </a:r>
          </a:p>
          <a:p>
            <a:r>
              <a:rPr lang="cs-CZ" sz="3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telefonem v ruce procházejí sociální sítě a pohybují se mezi jinými aplikacemi a weby</a:t>
            </a:r>
            <a:endParaRPr lang="cs-CZ" sz="3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7296811" cy="676937"/>
          </a:xfrm>
        </p:spPr>
        <p:txBody>
          <a:bodyPr/>
          <a:lstStyle/>
          <a:p>
            <a:r>
              <a:rPr lang="cs-CZ" dirty="0"/>
              <a:t>Specifika online videa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B525-B345-4F58-A3AD-CA331DD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3910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2165</Words>
  <Application>Microsoft Office PowerPoint</Application>
  <PresentationFormat>Širokoúhlá obrazovka</PresentationFormat>
  <Paragraphs>231</Paragraphs>
  <Slides>37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Motiv Office</vt:lpstr>
      <vt:lpstr>Název prezentace</vt:lpstr>
      <vt:lpstr>Prezentace aplikace PowerPoint</vt:lpstr>
      <vt:lpstr>Prezentace aplikace PowerPoint</vt:lpstr>
      <vt:lpstr>Úloha videa v komunikaci</vt:lpstr>
      <vt:lpstr>Proč online video?</vt:lpstr>
      <vt:lpstr>Proč online video?</vt:lpstr>
      <vt:lpstr>Specifika online videa</vt:lpstr>
      <vt:lpstr>Specifika online videa</vt:lpstr>
      <vt:lpstr>Specifika online videa</vt:lpstr>
      <vt:lpstr>Plná pozornost? Spíše méně nežli více</vt:lpstr>
      <vt:lpstr>Specifika online videa</vt:lpstr>
      <vt:lpstr>Video na YouTube</vt:lpstr>
      <vt:lpstr>Video na YouTube</vt:lpstr>
      <vt:lpstr>Video na YouTube - Reklama</vt:lpstr>
      <vt:lpstr>Video na YouTube - Reklama</vt:lpstr>
      <vt:lpstr>Video na YouTube - Reklama</vt:lpstr>
      <vt:lpstr>Video na YouTube – Youtube kanál</vt:lpstr>
      <vt:lpstr>Video na YouTube – Youtube kanál BMW</vt:lpstr>
      <vt:lpstr>Video na Facebooku</vt:lpstr>
      <vt:lpstr>Video na Facebooku</vt:lpstr>
      <vt:lpstr>Video na Facebooku</vt:lpstr>
      <vt:lpstr>Video na Facebooku</vt:lpstr>
      <vt:lpstr>Video na Facebooku</vt:lpstr>
      <vt:lpstr>Video na Facebooku</vt:lpstr>
      <vt:lpstr>Jak tvořit video pro Facebook?</vt:lpstr>
      <vt:lpstr>Jak tvořit video pro Facebook?</vt:lpstr>
      <vt:lpstr>Jak tvořit video pro Facebook?</vt:lpstr>
      <vt:lpstr>Jak tvořit video pro Facebook?</vt:lpstr>
      <vt:lpstr>Jak tvořit video pro Facebook?</vt:lpstr>
      <vt:lpstr>Jak tvořit video pro Facebook?</vt:lpstr>
      <vt:lpstr>Jak tvořit video pro Facebook?</vt:lpstr>
      <vt:lpstr>Oblíbená témata videí</vt:lpstr>
      <vt:lpstr>Oblíbená témata videí</vt:lpstr>
      <vt:lpstr>Oblíbená témata videí</vt:lpstr>
      <vt:lpstr>Oblíbená témata videí</vt:lpstr>
      <vt:lpstr>Oblíbená témata videí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kle0001</cp:lastModifiedBy>
  <cp:revision>155</cp:revision>
  <dcterms:created xsi:type="dcterms:W3CDTF">2016-11-25T20:36:16Z</dcterms:created>
  <dcterms:modified xsi:type="dcterms:W3CDTF">2019-04-30T06:34:26Z</dcterms:modified>
</cp:coreProperties>
</file>