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323" r:id="rId3"/>
    <p:sldId id="329" r:id="rId4"/>
    <p:sldId id="332" r:id="rId5"/>
    <p:sldId id="333" r:id="rId6"/>
    <p:sldId id="335" r:id="rId7"/>
    <p:sldId id="334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373" r:id="rId46"/>
    <p:sldId id="374" r:id="rId47"/>
    <p:sldId id="375" r:id="rId48"/>
    <p:sldId id="376" r:id="rId49"/>
    <p:sldId id="377" r:id="rId50"/>
    <p:sldId id="378" r:id="rId51"/>
    <p:sldId id="379" r:id="rId52"/>
    <p:sldId id="380" r:id="rId53"/>
    <p:sldId id="381" r:id="rId54"/>
    <p:sldId id="382" r:id="rId55"/>
    <p:sldId id="383" r:id="rId56"/>
    <p:sldId id="384" r:id="rId5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vymezení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řednáška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jako funkce a aktivita</a:t>
            </a:r>
          </a:p>
          <a:p>
            <a:pPr marL="0" indent="0" algn="r">
              <a:buNone/>
            </a:pP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prostředí</a:t>
            </a:r>
          </a:p>
          <a:p>
            <a:pPr marL="0" indent="0" algn="r">
              <a:buNone/>
            </a:pP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Harrison</a:t>
            </a:r>
            <a:r>
              <a:rPr lang="cs-CZ" sz="1800" dirty="0"/>
              <a:t> </a:t>
            </a:r>
            <a:r>
              <a:rPr lang="cs-CZ" sz="1800" b="1" dirty="0"/>
              <a:t>rozčlenil manažerskou kulturu na čtyři druhy</a:t>
            </a:r>
            <a:r>
              <a:rPr lang="cs-CZ" sz="1800" dirty="0"/>
              <a:t>, které jsou odlišně orientované.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Orientace na moc</a:t>
            </a:r>
            <a:r>
              <a:rPr lang="cs-CZ" sz="1800" dirty="0"/>
              <a:t> </a:t>
            </a:r>
            <a:r>
              <a:rPr lang="cs-CZ" sz="1800" dirty="0" smtClean="0"/>
              <a:t>– je </a:t>
            </a:r>
            <a:r>
              <a:rPr lang="cs-CZ" sz="1800" dirty="0"/>
              <a:t>charakteristická soutěživostí a odborností. Zde je prvotním cílem podniku řídit své okolí a management nebo vedoucí či mistři mají za úkol udržet zaměstnance, za které mají odpovědnost, pod úplnou kontrolou.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Orientace na lidi</a:t>
            </a:r>
            <a:r>
              <a:rPr lang="cs-CZ" sz="1800" dirty="0"/>
              <a:t> </a:t>
            </a:r>
            <a:r>
              <a:rPr lang="cs-CZ" sz="1800" dirty="0" smtClean="0"/>
              <a:t>– hlavním </a:t>
            </a:r>
            <a:r>
              <a:rPr lang="cs-CZ" sz="1800" dirty="0"/>
              <a:t>zaměřením orientace jsou lidi. Podniková kultura by měla pomáhat a sloužit těmto zaměstnancům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 smtClean="0"/>
              <a:t>Orientace </a:t>
            </a:r>
            <a:r>
              <a:rPr lang="cs-CZ" sz="1800" b="1" dirty="0"/>
              <a:t>na </a:t>
            </a:r>
            <a:r>
              <a:rPr lang="cs-CZ" sz="1800" b="1" dirty="0" smtClean="0"/>
              <a:t>úkol</a:t>
            </a:r>
            <a:r>
              <a:rPr lang="cs-CZ" sz="1800" dirty="0"/>
              <a:t> </a:t>
            </a:r>
            <a:r>
              <a:rPr lang="cs-CZ" sz="1800" dirty="0" smtClean="0"/>
              <a:t>– v </a:t>
            </a:r>
            <a:r>
              <a:rPr lang="cs-CZ" sz="1800" dirty="0"/>
              <a:t>této kultuře jsou nejdůležitější schopnosti pracovníků, kteří by měli pracovat na správných úkolech a tyto úkoly by jim měli být „ušity na míru</a:t>
            </a:r>
            <a:r>
              <a:rPr lang="cs-CZ" sz="1800" dirty="0" smtClean="0"/>
              <a:t>”</a:t>
            </a:r>
          </a:p>
          <a:p>
            <a:pPr lvl="0" algn="just"/>
            <a:r>
              <a:rPr lang="cs-CZ" sz="1800" b="1" dirty="0" smtClean="0"/>
              <a:t>Orientace na roli</a:t>
            </a:r>
            <a:r>
              <a:rPr lang="cs-CZ" sz="1800" dirty="0" smtClean="0"/>
              <a:t>, zde se pozornost zaměřuje převážně </a:t>
            </a:r>
            <a:r>
              <a:rPr lang="cs-CZ" sz="1800" dirty="0"/>
              <a:t>na legálnost, legitimnost a byrokracii.</a:t>
            </a:r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Harrisona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8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dirty="0"/>
              <a:t>Handy, rozdělil kulturu obdobně jako Harrison.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Kultura moci </a:t>
            </a:r>
            <a:r>
              <a:rPr lang="cs-CZ" sz="1800" dirty="0" smtClean="0"/>
              <a:t>– moc </a:t>
            </a:r>
            <a:r>
              <a:rPr lang="cs-CZ" sz="1800" dirty="0"/>
              <a:t>přichází z míst, kde se nacházejí lidé, kteří kontrolují a řídí společnost. Kultura moci se vyznačuje převážně soutěživostí, orientací na moc a důrazem na politikaření.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Kultura role</a:t>
            </a:r>
            <a:r>
              <a:rPr lang="cs-CZ" sz="1800" dirty="0"/>
              <a:t> </a:t>
            </a:r>
            <a:r>
              <a:rPr lang="cs-CZ" sz="1800" dirty="0" smtClean="0"/>
              <a:t>– moc v </a:t>
            </a:r>
            <a:r>
              <a:rPr lang="cs-CZ" sz="1800" dirty="0"/>
              <a:t>této </a:t>
            </a:r>
            <a:r>
              <a:rPr lang="cs-CZ" sz="1800" dirty="0" smtClean="0"/>
              <a:t>kultuře je propojena s </a:t>
            </a:r>
            <a:r>
              <a:rPr lang="cs-CZ" sz="1800" dirty="0"/>
              <a:t>funkcemi. Práce je řízena hlavně pravidly a procedurami. Není zde důležité, kdo působí na daném pracovním místě, ale naopak je důraz kladen na popis pracovního místa nebo popis role.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Kultura úkolu</a:t>
            </a:r>
            <a:r>
              <a:rPr lang="cs-CZ" sz="1800" dirty="0"/>
              <a:t> </a:t>
            </a:r>
            <a:r>
              <a:rPr lang="cs-CZ" sz="1800" dirty="0" smtClean="0"/>
              <a:t>– vliv </a:t>
            </a:r>
            <a:r>
              <a:rPr lang="cs-CZ" sz="1800" dirty="0"/>
              <a:t>není založen na funkci či osobní moci, ale jako nejvýznamnější je odborná moc. Hlavním úkolem této kultury je zvolit vhodné pracovníky, na správné místo a dovolit jim pracovat a rozhodovat se dle vlastních zkušeností.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Kultura osoby</a:t>
            </a:r>
            <a:r>
              <a:rPr lang="cs-CZ" sz="1800" dirty="0"/>
              <a:t> </a:t>
            </a:r>
            <a:r>
              <a:rPr lang="cs-CZ" sz="1800" dirty="0" smtClean="0"/>
              <a:t>– kultura </a:t>
            </a:r>
            <a:r>
              <a:rPr lang="cs-CZ" sz="1800" dirty="0"/>
              <a:t>věnuje veškerou svou pozornost jedinci.</a:t>
            </a: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Handyho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5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Harrisona</a:t>
            </a:r>
            <a:endParaRPr lang="cs-CZ" dirty="0"/>
          </a:p>
        </p:txBody>
      </p:sp>
      <p:pic>
        <p:nvPicPr>
          <p:cNvPr id="5" name="Zástupný symbol pro obsah 3" descr="kultura.png"/>
          <p:cNvPicPr>
            <a:picLocks noChangeAspect="1"/>
          </p:cNvPicPr>
          <p:nvPr/>
        </p:nvPicPr>
        <p:blipFill>
          <a:blip r:embed="rId2" cstate="print">
            <a:lum bright="-20000" contrast="10000"/>
          </a:blip>
          <a:stretch>
            <a:fillRect/>
          </a:stretch>
        </p:blipFill>
        <p:spPr>
          <a:xfrm>
            <a:off x="899592" y="851583"/>
            <a:ext cx="6732240" cy="3718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00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Tato typologie využívá dimenzi riziko (malé a velké) a dimenzi dynamika (pomalá a rychlá). Na základě těchto dvou dimenzí </a:t>
            </a:r>
            <a:r>
              <a:rPr lang="cs-CZ" sz="1800" dirty="0" smtClean="0"/>
              <a:t>rozlišujeme </a:t>
            </a:r>
            <a:r>
              <a:rPr lang="cs-CZ" sz="1800" dirty="0"/>
              <a:t>tyto typy:</a:t>
            </a:r>
          </a:p>
          <a:p>
            <a:pPr lvl="0" algn="just"/>
            <a:r>
              <a:rPr lang="cs-CZ" sz="1800" b="1" dirty="0"/>
              <a:t>Kultura „všechno nebo </a:t>
            </a:r>
            <a:r>
              <a:rPr lang="cs-CZ" sz="1800" b="1" dirty="0" smtClean="0"/>
              <a:t>nic“</a:t>
            </a:r>
            <a:r>
              <a:rPr lang="cs-CZ" sz="1800" b="1" i="1" dirty="0"/>
              <a:t> </a:t>
            </a:r>
            <a:r>
              <a:rPr lang="cs-CZ" sz="1800" b="1" i="1" dirty="0" smtClean="0"/>
              <a:t>– </a:t>
            </a:r>
            <a:r>
              <a:rPr lang="cs-CZ" sz="1800" dirty="0" smtClean="0"/>
              <a:t>pro </a:t>
            </a:r>
            <a:r>
              <a:rPr lang="cs-CZ" sz="1800" dirty="0"/>
              <a:t>podnik jsou typičtí individualisté, jejich velmi temperamentní a mladistvé jednání je hodnoceno pozitivně</a:t>
            </a:r>
            <a:r>
              <a:rPr lang="cs-CZ" sz="1800" dirty="0" smtClean="0"/>
              <a:t>. </a:t>
            </a:r>
            <a:endParaRPr lang="cs-CZ" sz="1800" dirty="0"/>
          </a:p>
          <a:p>
            <a:pPr lvl="0" algn="just"/>
            <a:r>
              <a:rPr lang="cs-CZ" sz="1800" b="1" dirty="0"/>
              <a:t>Kultura „chléb a </a:t>
            </a:r>
            <a:r>
              <a:rPr lang="cs-CZ" sz="1800" b="1" dirty="0" smtClean="0"/>
              <a:t>hry“ </a:t>
            </a:r>
            <a:r>
              <a:rPr lang="cs-CZ" sz="1800" b="1" i="1" dirty="0" smtClean="0"/>
              <a:t>– </a:t>
            </a:r>
            <a:r>
              <a:rPr lang="cs-CZ" sz="1800" dirty="0"/>
              <a:t>p</a:t>
            </a:r>
            <a:r>
              <a:rPr lang="cs-CZ" sz="1800" dirty="0" smtClean="0"/>
              <a:t>odniky </a:t>
            </a:r>
            <a:r>
              <a:rPr lang="cs-CZ" sz="1800" dirty="0"/>
              <a:t>jsou silně extrovertně orientovány, přátelští a sympatičtí pracovníci jsou hodnoceni pozitivně. Spolupráce mezi pracovníky je týmová a nekomplikovaná, důraz je kladen na úspěch</a:t>
            </a:r>
            <a:r>
              <a:rPr lang="cs-CZ" sz="1800" dirty="0" smtClean="0"/>
              <a:t>. </a:t>
            </a:r>
          </a:p>
          <a:p>
            <a:pPr lvl="0" algn="just"/>
            <a:r>
              <a:rPr lang="cs-CZ" sz="1800" b="1" dirty="0" smtClean="0"/>
              <a:t>„</a:t>
            </a:r>
            <a:r>
              <a:rPr lang="cs-CZ" sz="1800" b="1" dirty="0"/>
              <a:t>Analyticko-projektová“ </a:t>
            </a:r>
            <a:r>
              <a:rPr lang="cs-CZ" sz="1800" b="1" dirty="0" smtClean="0"/>
              <a:t>kultura</a:t>
            </a:r>
            <a:r>
              <a:rPr lang="cs-CZ" sz="1800" dirty="0"/>
              <a:t> </a:t>
            </a:r>
            <a:r>
              <a:rPr lang="cs-CZ" sz="1800" dirty="0" smtClean="0"/>
              <a:t>– podniky </a:t>
            </a:r>
            <a:r>
              <a:rPr lang="cs-CZ" sz="1800" dirty="0"/>
              <a:t>jsou orientovány na vědeckotechnickou racionalitu, jsou uplatňovány komplexní analýzy a dlouhodobé prognózy.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Procesní kultura</a:t>
            </a:r>
            <a:r>
              <a:rPr lang="cs-CZ" sz="1800" dirty="0"/>
              <a:t> </a:t>
            </a:r>
            <a:r>
              <a:rPr lang="cs-CZ" sz="1800" dirty="0" smtClean="0"/>
              <a:t>– všechny </a:t>
            </a:r>
            <a:r>
              <a:rPr lang="cs-CZ" sz="1800" dirty="0"/>
              <a:t>činnosti pracovníků v podniku jsou orientovány na proces, samotný cíl není příliš důležitý. Chyby se v podniku nedělají, vše je pečlivě kontrolováno.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</a:t>
            </a:r>
            <a:r>
              <a:rPr lang="cs-CZ" sz="2200" dirty="0" smtClean="0"/>
              <a:t> podnikové kultury podle </a:t>
            </a:r>
            <a:r>
              <a:rPr lang="cs-CZ" sz="2200" dirty="0" err="1" smtClean="0"/>
              <a:t>Deala</a:t>
            </a:r>
            <a:r>
              <a:rPr lang="cs-CZ" sz="2200" dirty="0" smtClean="0"/>
              <a:t> a Kennedyho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913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Deala</a:t>
            </a:r>
            <a:r>
              <a:rPr lang="cs-CZ" dirty="0" smtClean="0"/>
              <a:t> a Kennedyho</a:t>
            </a:r>
            <a:endParaRPr lang="cs-CZ" dirty="0"/>
          </a:p>
        </p:txBody>
      </p:sp>
      <p:pic>
        <p:nvPicPr>
          <p:cNvPr id="5" name="Zástupný symbol pro obsah 3" descr="kultur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756838"/>
            <a:ext cx="6056237" cy="392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9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err="1" smtClean="0"/>
              <a:t>Schein</a:t>
            </a:r>
            <a:r>
              <a:rPr lang="cs-CZ" sz="1800" dirty="0" smtClean="0"/>
              <a:t> dělí </a:t>
            </a:r>
            <a:r>
              <a:rPr lang="cs-CZ" sz="1800" dirty="0"/>
              <a:t>kultury do čtyř </a:t>
            </a:r>
            <a:r>
              <a:rPr lang="cs-CZ" sz="1800" dirty="0" smtClean="0"/>
              <a:t>druhů: </a:t>
            </a:r>
          </a:p>
          <a:p>
            <a:pPr algn="just"/>
            <a:r>
              <a:rPr lang="cs-CZ" sz="1800" b="1" dirty="0" smtClean="0"/>
              <a:t>Kultura </a:t>
            </a:r>
            <a:r>
              <a:rPr lang="cs-CZ" sz="1800" b="1" dirty="0"/>
              <a:t>moci</a:t>
            </a:r>
            <a:r>
              <a:rPr lang="cs-CZ" sz="1800" dirty="0"/>
              <a:t> představuje kulturu, kde vedení podniku je svěřeno do několika málo pracovníkům. Podnik se pak následně spoléhá na jejich schopnosti a dovednosti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 smtClean="0"/>
              <a:t>Kultura </a:t>
            </a:r>
            <a:r>
              <a:rPr lang="cs-CZ" sz="1800" b="1" dirty="0"/>
              <a:t>role</a:t>
            </a:r>
            <a:r>
              <a:rPr lang="cs-CZ" sz="1800" dirty="0"/>
              <a:t> je založena na rovnoměrném rozdělení moci mezi vůdce a byrokraty. Prostředí podniku je s největší pravděpodobností stabilní a zároveň jsou zde zcela jasně určeny pravidla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 smtClean="0"/>
              <a:t>Kultura </a:t>
            </a:r>
            <a:r>
              <a:rPr lang="cs-CZ" sz="1800" b="1" dirty="0"/>
              <a:t>úspěchu</a:t>
            </a:r>
            <a:r>
              <a:rPr lang="cs-CZ" sz="1800" dirty="0"/>
              <a:t> klade důraz na osobní motivaci, oddanost, aktivitu, nadšení a účinek. </a:t>
            </a:r>
            <a:endParaRPr lang="cs-CZ" sz="1800" dirty="0" smtClean="0"/>
          </a:p>
          <a:p>
            <a:pPr algn="just"/>
            <a:r>
              <a:rPr lang="cs-CZ" sz="1800" b="1" i="1" dirty="0" smtClean="0"/>
              <a:t>Kultura podpory</a:t>
            </a:r>
            <a:r>
              <a:rPr lang="cs-CZ" sz="1800" dirty="0"/>
              <a:t> </a:t>
            </a:r>
            <a:r>
              <a:rPr lang="cs-CZ" sz="1800" dirty="0" smtClean="0"/>
              <a:t>je založena na oddanosti a solidaritě zaměstnanců, což vede k úspěchu podniku. Vztahy </a:t>
            </a:r>
            <a:r>
              <a:rPr lang="cs-CZ" sz="1800" dirty="0"/>
              <a:t>mezi pracovníky jsou založeny na </a:t>
            </a:r>
            <a:r>
              <a:rPr lang="cs-CZ" sz="1800" dirty="0" smtClean="0"/>
              <a:t>důvěře.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Scheina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2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err="1"/>
              <a:t>Pffeiffer</a:t>
            </a:r>
            <a:r>
              <a:rPr lang="cs-CZ" sz="1800" b="1" dirty="0"/>
              <a:t> a Umlaufová</a:t>
            </a:r>
            <a:r>
              <a:rPr lang="cs-CZ" sz="1800" dirty="0"/>
              <a:t> </a:t>
            </a:r>
            <a:r>
              <a:rPr lang="cs-CZ" sz="1800" dirty="0" smtClean="0"/>
              <a:t>rozčleňují </a:t>
            </a:r>
            <a:r>
              <a:rPr lang="cs-CZ" sz="1800" dirty="0"/>
              <a:t>manažerskou kulturu na základě těchto dimenzí: rychlost zpětné vazby trhu (malá a velká) a míra rizikovosti podnikání (velká a malá). Na základě těchto dimenzí pak vymezili tyto typy manažerské kultury: </a:t>
            </a:r>
          </a:p>
          <a:p>
            <a:pPr lvl="0" algn="just"/>
            <a:r>
              <a:rPr lang="cs-CZ" sz="1800" b="1" i="1" dirty="0"/>
              <a:t>Kultura přátelský experimentů</a:t>
            </a:r>
            <a:r>
              <a:rPr lang="cs-CZ" sz="1800" dirty="0" smtClean="0"/>
              <a:t>: </a:t>
            </a:r>
            <a:r>
              <a:rPr lang="cs-CZ" sz="1800" dirty="0"/>
              <a:t>V těchto podnicích je prostor pro inovace a experimentování díky tomu, že podnik rychle ví, co se povedlo a co ne a díky malé míře ohrožení. Je zde kladen důraz na týmovou práci.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lvl="0" algn="just"/>
            <a:r>
              <a:rPr lang="cs-CZ" sz="1800" b="1" i="1" dirty="0"/>
              <a:t>Kultura jízdy na jistotu</a:t>
            </a:r>
            <a:r>
              <a:rPr lang="cs-CZ" sz="1800" dirty="0"/>
              <a:t>: </a:t>
            </a:r>
            <a:r>
              <a:rPr lang="cs-CZ" sz="1800" dirty="0" smtClean="0"/>
              <a:t>Je typická pro podniky </a:t>
            </a:r>
            <a:r>
              <a:rPr lang="cs-CZ" sz="1800" dirty="0"/>
              <a:t>velmi </a:t>
            </a:r>
            <a:r>
              <a:rPr lang="cs-CZ" sz="1800" dirty="0" smtClean="0"/>
              <a:t>silně ohroženy </a:t>
            </a:r>
            <a:r>
              <a:rPr lang="cs-CZ" sz="1800" dirty="0"/>
              <a:t>potenciálním neúspěchem a také rizikem, že případné chyby se podnik nedoví rychle, ale třeba i za několik </a:t>
            </a:r>
            <a:r>
              <a:rPr lang="cs-CZ" sz="1800" dirty="0" smtClean="0"/>
              <a:t>let. </a:t>
            </a:r>
            <a:r>
              <a:rPr lang="cs-CZ" sz="1800" dirty="0"/>
              <a:t>Proto se vždy provádějí několikanásobné kontroly, které nejsou příliš oblíbené.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Pffeiffera</a:t>
            </a:r>
            <a:r>
              <a:rPr lang="cs-CZ" dirty="0" smtClean="0"/>
              <a:t> a Umlaufové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65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i="1" dirty="0" smtClean="0"/>
              <a:t>Kultura </a:t>
            </a:r>
            <a:r>
              <a:rPr lang="cs-CZ" sz="1800" b="1" i="1" dirty="0"/>
              <a:t>ostrých hochů</a:t>
            </a:r>
            <a:r>
              <a:rPr lang="cs-CZ" sz="1800" dirty="0"/>
              <a:t>: Vyskytuje se u podniků, pro které je typická vysoká míra rizikovosti podnikání a současně rychlá zpětná vazba trhu (reklamní agentury, cestovní kanceláře). Podniky zaměstnávají pracovníky, kteří dosahují vysokých výkonů, na týmovou práci se však zapomíná. Důležitým nástrojem podniků je účelný marketing.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r>
              <a:rPr lang="cs-CZ" sz="1800" b="1" i="1" dirty="0"/>
              <a:t>Kultura mašliček</a:t>
            </a:r>
            <a:r>
              <a:rPr lang="cs-CZ" sz="1800" dirty="0"/>
              <a:t>: Rizikovost podnikání je velmi malá u těchto podniků a časová prodleva zpětné vazby je velká (státní orgány, školství). Pracovníci se často nesnaží být lepší, něco měnit nebo rozvíjet, důvodem je absence hrozeb a často i motivů pro zlepšování sama sebe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Pffeiffera</a:t>
            </a:r>
            <a:r>
              <a:rPr lang="cs-CZ" dirty="0" smtClean="0"/>
              <a:t> a Umlaufové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97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Determinanty manažerské </a:t>
            </a:r>
            <a:r>
              <a:rPr lang="cs-CZ" sz="1800" dirty="0" smtClean="0"/>
              <a:t>kultury určují, </a:t>
            </a:r>
            <a:r>
              <a:rPr lang="cs-CZ" sz="1800" dirty="0"/>
              <a:t>zda manažerská kultura konkrétního podniku je silná nebo slabá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Silná manažerská kultura musí splňovat podle </a:t>
            </a:r>
            <a:r>
              <a:rPr lang="cs-CZ" sz="1800" dirty="0" err="1"/>
              <a:t>Bedrnové</a:t>
            </a:r>
            <a:r>
              <a:rPr lang="cs-CZ" sz="1800" dirty="0"/>
              <a:t> a Nového (2002) tři kritéria: </a:t>
            </a:r>
          </a:p>
          <a:p>
            <a:pPr lvl="0" algn="just"/>
            <a:r>
              <a:rPr lang="cs-CZ" sz="1800" b="1" dirty="0"/>
              <a:t>Pregnantnost</a:t>
            </a:r>
            <a:r>
              <a:rPr lang="cs-CZ" sz="1800" dirty="0"/>
              <a:t> – jednotlivé oblasti manažerské kultury musí přesně definovat všem pracovníkům, které aktivity jsou nutné, žádoucí, akceptovatelné, vyloučené a nepřijatelné.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Rozšířenost</a:t>
            </a:r>
            <a:r>
              <a:rPr lang="cs-CZ" sz="1800" dirty="0" smtClean="0"/>
              <a:t> </a:t>
            </a:r>
            <a:r>
              <a:rPr lang="cs-CZ" sz="1800" dirty="0"/>
              <a:t>– manažerská kultura musí být dostatečně rozšířena v podniku, všichni pracovníci musí být dostatečně seznámeni s jednotlivými prvky manažerské kultury, a musí se s jejich existencí a vlivem setkávat v každé situaci, v každém okamžiku a na každém místě.</a:t>
            </a:r>
          </a:p>
          <a:p>
            <a:pPr algn="just"/>
            <a:r>
              <a:rPr lang="cs-CZ" sz="1800" b="1" dirty="0"/>
              <a:t>Zakotvenost</a:t>
            </a:r>
            <a:r>
              <a:rPr lang="cs-CZ" sz="1800" dirty="0"/>
              <a:t> – znamená míru identifikace jednotlivých podnikových hodnot, vzorů a norem jednání.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Síla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24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</a:t>
            </a:r>
            <a:r>
              <a:rPr lang="cs-CZ" sz="1800" dirty="0" smtClean="0"/>
              <a:t>Etické </a:t>
            </a:r>
            <a:r>
              <a:rPr lang="cs-CZ" sz="1800" dirty="0"/>
              <a:t>chování znamená chování podle morálních hodnot, tj. správné chování.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Etika </a:t>
            </a:r>
            <a:r>
              <a:rPr lang="cs-CZ" sz="1800" dirty="0"/>
              <a:t>v podnikání, potažmo manažerská etika, se vztahuje k chování podnikatelů a manažerů vůči zákazníkům, zaměstnancům a společnosti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Nástrojem</a:t>
            </a:r>
            <a:r>
              <a:rPr lang="cs-CZ" sz="1800" dirty="0"/>
              <a:t>, který pomáhá podporovat a rozvíjet etické chování v organizacích, je etický kodex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b="1" dirty="0"/>
              <a:t>Etika</a:t>
            </a:r>
            <a:r>
              <a:rPr lang="cs-CZ" sz="1800" dirty="0"/>
              <a:t> 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podniku a manažerská 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2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Pojetí managementu jako funkce </a:t>
            </a:r>
            <a:r>
              <a:rPr lang="cs-CZ" sz="1800" dirty="0"/>
              <a:t>chápe management jako aktivity, které slouží k realizaci a řízení řídícího procesu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Což </a:t>
            </a:r>
            <a:r>
              <a:rPr lang="cs-CZ" sz="1800" dirty="0"/>
              <a:t>znamená, že management zahrnuje všechny oblasti řízení v podniku, které vedou k naplňování řídících úkolů. </a:t>
            </a:r>
          </a:p>
          <a:p>
            <a:pPr lvl="0" algn="just"/>
            <a:r>
              <a:rPr lang="cs-CZ" sz="1800" dirty="0"/>
              <a:t>Management tedy můžeme charakterizovat jako určitý proces, někteří autoři hovoří o cyklicky probíhajícím </a:t>
            </a:r>
            <a:r>
              <a:rPr lang="cs-CZ" sz="1800" dirty="0" smtClean="0"/>
              <a:t>procesu, </a:t>
            </a:r>
            <a:r>
              <a:rPr lang="cs-CZ" sz="1800" dirty="0"/>
              <a:t>ve kterém řídící subjekt stanoví cíle a prostřednictvím určitých nástrojů a způsobů jednání působí na řízený subjekt tak, aby byly naplněny stanovené cíle.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</a:t>
            </a:r>
            <a:r>
              <a:rPr lang="cs-CZ" sz="1800" dirty="0"/>
              <a:t>, kterými působí řídící subjekt na řízené subjekty, mají charakter konkrétních úkolů a činností s přesně stanoveným cílem a účelem. Tyto nástroje se nejčastěji nazývají jako manažerské funkce.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 funkce a aktivita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4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etického kodexu je usnadňovat řešení etických dilemat zaměstnanců a vést organizaci k etickému a spravedlivému chování</a:t>
            </a:r>
            <a:r>
              <a:rPr lang="cs-CZ" sz="1800" dirty="0" smtClean="0"/>
              <a:t>. Etické </a:t>
            </a:r>
            <a:r>
              <a:rPr lang="cs-CZ" sz="1800" dirty="0"/>
              <a:t>kodexy jsou </a:t>
            </a:r>
            <a:r>
              <a:rPr lang="cs-CZ" sz="1800" dirty="0" smtClean="0"/>
              <a:t>nejvýznamnějšími </a:t>
            </a:r>
            <a:r>
              <a:rPr lang="cs-CZ" sz="1800" dirty="0"/>
              <a:t>a také nejpoužívanějšími nástroji etického řízení. Jsou vnímány jako preventivní nástroj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 pohledu organizace může etický kodex přispívat </a:t>
            </a:r>
            <a:r>
              <a:rPr lang="cs-CZ" sz="1800" dirty="0" smtClean="0"/>
              <a:t>k eliminaci </a:t>
            </a:r>
            <a:r>
              <a:rPr lang="cs-CZ" sz="1800" dirty="0"/>
              <a:t>nežádoucích praktik, které jsou příčinou ztráty zákazníků</a:t>
            </a:r>
            <a:r>
              <a:rPr lang="cs-CZ" sz="1800" dirty="0" smtClean="0"/>
              <a:t>; zavádění </a:t>
            </a:r>
            <a:r>
              <a:rPr lang="cs-CZ" sz="1800" dirty="0"/>
              <a:t>nových postupů</a:t>
            </a:r>
            <a:r>
              <a:rPr lang="cs-CZ" sz="1800" dirty="0" smtClean="0"/>
              <a:t>; zabránění </a:t>
            </a:r>
            <a:r>
              <a:rPr lang="cs-CZ" sz="1800" dirty="0"/>
              <a:t>zneužití pravomocí nadřízených</a:t>
            </a:r>
            <a:r>
              <a:rPr lang="cs-CZ" sz="1800" dirty="0" smtClean="0"/>
              <a:t>; řešení </a:t>
            </a:r>
            <a:r>
              <a:rPr lang="cs-CZ" sz="1800" dirty="0"/>
              <a:t>etických přestupků, týkajících se disciplíny zaměstnanců</a:t>
            </a:r>
            <a:r>
              <a:rPr lang="cs-CZ" sz="1800" dirty="0" smtClean="0"/>
              <a:t>; řešení </a:t>
            </a:r>
            <a:r>
              <a:rPr lang="cs-CZ" sz="1800" dirty="0"/>
              <a:t>strukturálních změn a krizových </a:t>
            </a:r>
            <a:r>
              <a:rPr lang="cs-CZ" sz="1800" dirty="0" smtClean="0"/>
              <a:t>situací a dalším nežádoucím projevům.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Etický kodex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4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Koncepce společenské odpovědnosti organizací je uceleným konceptem sledujícím a určujícím odpovědné chování organizací vůči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se jedná o stanovení správného chování organizací vůči zákazníkům, zaměstnancům, společnosti a přírodnímu prostředí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Společenská odpovědnost organizací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Responsiblity</a:t>
            </a:r>
            <a:r>
              <a:rPr lang="cs-CZ" sz="1800" dirty="0"/>
              <a:t> CSR) představuje komplexní koncepci zaměřenou na oblast společenské odpovědnosti </a:t>
            </a:r>
            <a:r>
              <a:rPr lang="cs-CZ" sz="1800" dirty="0" smtClean="0"/>
              <a:t>organizací. </a:t>
            </a:r>
          </a:p>
          <a:p>
            <a:pPr algn="just"/>
            <a:r>
              <a:rPr lang="cs-CZ" sz="1800" dirty="0"/>
              <a:t>Evropská unie vymezuje CSR 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Koncepce </a:t>
            </a:r>
            <a:r>
              <a:rPr lang="cs-CZ" sz="1800" dirty="0"/>
              <a:t>společenské odpovědnosti organizace je takové chování a jednání organizace v oblasti ekonomické, etické a ekologické, které je odpovědné vůči zaměstnancům, zákazníkům a společnosti jako celku.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5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</a:t>
            </a:r>
            <a:r>
              <a:rPr lang="cs-CZ" sz="1800" dirty="0" smtClean="0"/>
              <a:t>oncept </a:t>
            </a:r>
            <a:r>
              <a:rPr lang="cs-CZ" sz="1800" dirty="0"/>
              <a:t>CSR </a:t>
            </a:r>
            <a:r>
              <a:rPr lang="cs-CZ" sz="1800" dirty="0" smtClean="0"/>
              <a:t>se opírá o </a:t>
            </a:r>
            <a:r>
              <a:rPr lang="cs-CZ" sz="1800" dirty="0"/>
              <a:t>tzv. tři </a:t>
            </a:r>
            <a:r>
              <a:rPr lang="cs-CZ" sz="1800" dirty="0" smtClean="0"/>
              <a:t>pilíře:</a:t>
            </a:r>
          </a:p>
          <a:p>
            <a:pPr algn="just"/>
            <a:r>
              <a:rPr lang="cs-CZ" sz="1800" b="1" dirty="0" smtClean="0"/>
              <a:t>Profit </a:t>
            </a:r>
            <a:r>
              <a:rPr lang="cs-CZ" sz="1800" b="1" dirty="0"/>
              <a:t>– zisk (ekonomická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zde </a:t>
            </a:r>
            <a:r>
              <a:rPr lang="cs-CZ" sz="1800" dirty="0"/>
              <a:t>spadají například tyto aktivity:</a:t>
            </a:r>
            <a:r>
              <a:rPr lang="cs-CZ" sz="1800" i="1" dirty="0"/>
              <a:t> </a:t>
            </a:r>
            <a:r>
              <a:rPr lang="cs-CZ" sz="1800" dirty="0"/>
              <a:t>vytvoření etického kodexu (případně jiného podnikového dokumentu, který upravuje podnikatelské chování firmy); transparentnost jednání a chování organizace.; uplatňování principů dobrého řízení; podnikání s uplatněním protikorupční </a:t>
            </a:r>
            <a:r>
              <a:rPr lang="cs-CZ" sz="1800" dirty="0" smtClean="0"/>
              <a:t>politiky a další.</a:t>
            </a:r>
          </a:p>
          <a:p>
            <a:pPr algn="just"/>
            <a:r>
              <a:rPr lang="cs-CZ" sz="1800" b="1" dirty="0" err="1"/>
              <a:t>P</a:t>
            </a:r>
            <a:r>
              <a:rPr lang="cs-CZ" sz="1800" b="1" dirty="0" err="1" smtClean="0"/>
              <a:t>eople</a:t>
            </a:r>
            <a:r>
              <a:rPr lang="cs-CZ" sz="1800" b="1" dirty="0" smtClean="0"/>
              <a:t> </a:t>
            </a:r>
            <a:r>
              <a:rPr lang="cs-CZ" sz="1800" b="1" dirty="0"/>
              <a:t>– lidé (sociální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může </a:t>
            </a:r>
            <a:r>
              <a:rPr lang="cs-CZ" sz="1800" dirty="0"/>
              <a:t>zahrnovat aktivity jako je firemní filantropie, sponzorství a firemní dobrovolnictví; vedení dialogu se </a:t>
            </a:r>
            <a:r>
              <a:rPr lang="cs-CZ" sz="1800" dirty="0" err="1"/>
              <a:t>stakeholdery</a:t>
            </a:r>
            <a:r>
              <a:rPr lang="cs-CZ" sz="1800" dirty="0"/>
              <a:t>; podpora rozvoje lidského kapitálu </a:t>
            </a:r>
            <a:r>
              <a:rPr lang="cs-CZ" sz="1800" dirty="0" smtClean="0"/>
              <a:t>firmy a další.</a:t>
            </a:r>
          </a:p>
          <a:p>
            <a:pPr algn="just"/>
            <a:r>
              <a:rPr lang="cs-CZ" sz="1800" b="1" dirty="0"/>
              <a:t>P</a:t>
            </a:r>
            <a:r>
              <a:rPr lang="cs-CZ" sz="1800" b="1" dirty="0" smtClean="0"/>
              <a:t>lanet </a:t>
            </a:r>
            <a:r>
              <a:rPr lang="cs-CZ" sz="1800" b="1" dirty="0"/>
              <a:t>– planeta (environmentální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- </a:t>
            </a:r>
            <a:r>
              <a:rPr lang="cs-CZ" sz="1800" dirty="0"/>
              <a:t>je tvořena těmito aktivitami: zajištění ekologické výroby, ekologických produktů a ekologických </a:t>
            </a:r>
            <a:r>
              <a:rPr lang="cs-CZ" sz="1800" dirty="0" smtClean="0"/>
              <a:t>služeb; </a:t>
            </a:r>
            <a:r>
              <a:rPr lang="cs-CZ" sz="1800" dirty="0"/>
              <a:t>ekologická firemní </a:t>
            </a:r>
            <a:r>
              <a:rPr lang="cs-CZ" sz="1800" dirty="0" smtClean="0"/>
              <a:t>politika; </a:t>
            </a:r>
            <a:r>
              <a:rPr lang="cs-CZ" sz="1800" dirty="0"/>
              <a:t>aktivity vedoucí k ochraně přírodních zdrojů a ke zmenšování dopadů na životní </a:t>
            </a:r>
            <a:r>
              <a:rPr lang="cs-CZ" sz="1800" dirty="0" smtClean="0"/>
              <a:t>prostředí a další.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0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Manažerské funkce jsou chápány jako typické činnosti, úkoly, které by měl manažer vykonávat tak, aby byl zajištěn úspěch manažerské práce a byly naplněny stanovené cíle organizace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Za myšlenkového otce koncepce manažerských funkcí je považován Francouz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, který vymezil pět základních funkcí (nazýval je funkce správy) již v roce </a:t>
            </a:r>
            <a:r>
              <a:rPr lang="cs-CZ" sz="1800" dirty="0" smtClean="0"/>
              <a:t>1916.</a:t>
            </a:r>
          </a:p>
          <a:p>
            <a:pPr algn="just"/>
            <a:r>
              <a:rPr lang="cs-CZ" sz="1800" dirty="0"/>
              <a:t>Manažerské funkce jsou často rozdělovány, klasifikovány do tří skupin, a to na sekvenční, paralelní a zabezpečovací. Toto rozdělení je založeno na charakteru a průběhu manažerských </a:t>
            </a:r>
            <a:r>
              <a:rPr lang="cs-CZ" sz="1800" dirty="0" smtClean="0"/>
              <a:t>funkcí.</a:t>
            </a:r>
          </a:p>
          <a:p>
            <a:pPr algn="just"/>
            <a:r>
              <a:rPr lang="cs-CZ" sz="1800" dirty="0"/>
              <a:t>Manažerské funkce by měly být vykonávány účelně a </a:t>
            </a:r>
            <a:r>
              <a:rPr lang="cs-CZ" sz="1800" dirty="0" smtClean="0"/>
              <a:t>účinně. </a:t>
            </a:r>
            <a:r>
              <a:rPr lang="cs-CZ" sz="1800" dirty="0"/>
              <a:t>Účelností se rozumí smysluplnost, odpovídající potřebám, cílům a hodnotám organizace. Účinností se pak rozumí hospodárnost provádění konkrétních </a:t>
            </a:r>
            <a:r>
              <a:rPr lang="cs-CZ" sz="1800" dirty="0" smtClean="0"/>
              <a:t>činností.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75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Sekvenční manažerské funkce </a:t>
            </a:r>
            <a:r>
              <a:rPr lang="cs-CZ" sz="1800" dirty="0"/>
              <a:t>tvoří ty </a:t>
            </a:r>
            <a:r>
              <a:rPr lang="cs-CZ" sz="1800" dirty="0" smtClean="0"/>
              <a:t>funkce, </a:t>
            </a:r>
            <a:r>
              <a:rPr lang="cs-CZ" sz="1800" dirty="0"/>
              <a:t>které probíhá v určité logické návaznosti, sekvenci.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sekvenčních manažerských funkcí bývají zařazovány „klasické“ manažerské </a:t>
            </a:r>
            <a:r>
              <a:rPr lang="cs-CZ" sz="1800" dirty="0" smtClean="0"/>
              <a:t>funkce.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o tyto manažerské funkce: </a:t>
            </a:r>
          </a:p>
          <a:p>
            <a:pPr lvl="0" algn="just"/>
            <a:r>
              <a:rPr lang="cs-CZ" sz="1800" dirty="0"/>
              <a:t>plánování;</a:t>
            </a:r>
          </a:p>
          <a:p>
            <a:pPr lvl="0" algn="just"/>
            <a:r>
              <a:rPr lang="cs-CZ" sz="1800" dirty="0"/>
              <a:t>organizování; </a:t>
            </a:r>
          </a:p>
          <a:p>
            <a:pPr lvl="0" algn="just"/>
            <a:r>
              <a:rPr lang="cs-CZ" sz="1800" dirty="0"/>
              <a:t>výběr a rozmisťování pracovníků;</a:t>
            </a:r>
          </a:p>
          <a:p>
            <a:pPr lvl="0" algn="just"/>
            <a:r>
              <a:rPr lang="cs-CZ" sz="1800" dirty="0"/>
              <a:t>vedení lidí;</a:t>
            </a:r>
          </a:p>
          <a:p>
            <a:pPr algn="just"/>
            <a:r>
              <a:rPr lang="cs-CZ" sz="1800" dirty="0"/>
              <a:t>kontrola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Sekvenční manažerské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98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organizační struktury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6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Organizování lze definovat jako proces uspořádání lidí v konkrétní organizační jednotce, takovým způsobem, aby byla zajištěna realizace plánů a naplněny stanovené cíle plánů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Organizování je založeno na společenské dělbě práce, sladění potřebných činností a vztahů mezi lidmi a přiměřeného vymezení pravomocí a zodpovědností zúčastněných </a:t>
            </a:r>
            <a:r>
              <a:rPr lang="cs-CZ" sz="1800" dirty="0" smtClean="0"/>
              <a:t>lidí.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Vlivy působící na proces organizování</a:t>
            </a:r>
          </a:p>
          <a:p>
            <a:pPr algn="just"/>
            <a:r>
              <a:rPr lang="cs-CZ" sz="1800" dirty="0" smtClean="0"/>
              <a:t>Prostředí </a:t>
            </a:r>
            <a:r>
              <a:rPr lang="cs-CZ" sz="1800" dirty="0"/>
              <a:t>– mechanická struktura, organická </a:t>
            </a:r>
            <a:r>
              <a:rPr lang="cs-CZ" sz="1800" dirty="0" smtClean="0"/>
              <a:t>struktura</a:t>
            </a:r>
          </a:p>
          <a:p>
            <a:pPr algn="just"/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Velikost</a:t>
            </a:r>
          </a:p>
          <a:p>
            <a:pPr algn="just"/>
            <a:r>
              <a:rPr lang="cs-CZ" sz="1800" dirty="0" smtClean="0"/>
              <a:t>Technologie</a:t>
            </a:r>
          </a:p>
          <a:p>
            <a:pPr algn="just"/>
            <a:r>
              <a:rPr lang="cs-CZ" sz="1800" dirty="0" smtClean="0"/>
              <a:t>Konkurence 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4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Management můžeme chápat jako </a:t>
            </a:r>
            <a:r>
              <a:rPr lang="cs-CZ" sz="1800" dirty="0"/>
              <a:t>proces tvorby a udržování prostředí, ve kterém jednotlivci pracují společně ve skupinách a účinně dosahují vybraných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Organizace </a:t>
            </a:r>
            <a:r>
              <a:rPr lang="cs-CZ" sz="1800" dirty="0"/>
              <a:t>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Umělé </a:t>
            </a:r>
            <a:r>
              <a:rPr lang="cs-CZ" sz="1800" b="1" dirty="0"/>
              <a:t>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Takto </a:t>
            </a:r>
            <a:r>
              <a:rPr lang="cs-CZ" sz="1800" dirty="0"/>
              <a:t>vzniklá organizace je umělý řád, vědomě lidmi vytvořený z původního řádu přirozeného, za účelem dosahování stanovených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Mezi </a:t>
            </a:r>
            <a:r>
              <a:rPr lang="cs-CZ" sz="1800" dirty="0"/>
              <a:t>uměle vytvořeného organizace patří celá řada různých druhů </a:t>
            </a:r>
            <a:r>
              <a:rPr lang="cs-CZ" sz="1800" dirty="0" smtClean="0"/>
              <a:t>organizací.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736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Co </a:t>
            </a:r>
            <a:r>
              <a:rPr lang="cs-CZ" sz="1800" dirty="0"/>
              <a:t>do rozsahu a významu </a:t>
            </a:r>
            <a:r>
              <a:rPr lang="cs-CZ" sz="1800" dirty="0" smtClean="0"/>
              <a:t>nejpočetnější skupinu umělých organizací </a:t>
            </a:r>
            <a:r>
              <a:rPr lang="cs-CZ" sz="1800" dirty="0"/>
              <a:t>tvoří organizace, do nichž lidé vstupují prostřednictvím pracovně-právního vztahu a stávají se tak jejími zaměstnanci.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Takové </a:t>
            </a:r>
            <a:r>
              <a:rPr lang="cs-CZ" sz="1800" dirty="0"/>
              <a:t>organizace se nazývají organizacemi zaměstnaneckými a můžeme ji chápat jako množinu lidí/zaměstnanců, kteří disponují svojí pracovní silou, vybavení technikou, informacemi a finančními prostředky, které jsou majetkem vlastníků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/>
              <a:t>Zaměstnanecké organizace </a:t>
            </a:r>
            <a:r>
              <a:rPr lang="cs-CZ" sz="1800" dirty="0"/>
              <a:t>mohou mít charakter podnikatelský (podniky, ziskové organizace) nebo nepodnikatelský (neziskové organizace). Organizace můžeme také členit podle typu vlastnictví na státní (rozpočtové, příspěvkové, obecně prospěšné), družstevní, soukromé (podniky jednotlivců, obchodní společnosti) a společenské (politické strany, občanské iniciativy, odborové organizace, církve, zájmové organizace).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8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48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obecně řečeno, představuje veškeré síly a vlivy, přímého nebo nepřímého vlivu, působící na podnikatelské subjekty.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Podnikatelské </a:t>
            </a:r>
            <a:r>
              <a:rPr lang="cs-CZ" sz="1800" dirty="0"/>
              <a:t>prostředí musí být chápáno v celé jeho celistvosti, jako určitý komplex faktorů, vztahů a vlivů působících na daný podnikatelský subjekt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K</a:t>
            </a:r>
            <a:r>
              <a:rPr lang="cs-CZ" sz="1800" dirty="0" smtClean="0"/>
              <a:t>aždý </a:t>
            </a:r>
            <a:r>
              <a:rPr lang="cs-CZ" sz="1800" dirty="0"/>
              <a:t>podnik je otevřený systém, který má vztahy k okolím, ve kterém a působí a výsledky podniku pak ve značné míře závisí na faktorech vnějšího a vnitřního prostředí. Všechny tyto faktory a síly musí vzít manažer do úvahy při realizaci a výkonu manažerských funkcí. Tyto faktory nelze ignorovat nebo zcela pomíjet. </a:t>
            </a:r>
            <a:endParaRPr lang="cs-CZ" sz="1800" dirty="0" smtClean="0"/>
          </a:p>
          <a:p>
            <a:pPr algn="just"/>
            <a:r>
              <a:rPr lang="cs-CZ" sz="1800" dirty="0"/>
              <a:t>v </a:t>
            </a:r>
            <a:r>
              <a:rPr lang="cs-CZ" sz="1800" dirty="0" err="1"/>
              <a:t>Timmonsově</a:t>
            </a:r>
            <a:r>
              <a:rPr lang="cs-CZ" sz="1800" dirty="0"/>
              <a:t> modelu z roku 2001 podnikatelské prostředí jako jeden ze tří faktorů úspěchů podnikání. V tomto svém modelu jej </a:t>
            </a:r>
            <a:r>
              <a:rPr lang="cs-CZ" sz="1800" dirty="0" err="1"/>
              <a:t>Timmons</a:t>
            </a:r>
            <a:r>
              <a:rPr lang="cs-CZ" sz="1800" dirty="0"/>
              <a:t> označuje jako hnací síly.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Podnikatelské prostředí a jeho vliv na management organizace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621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Organizaci můžeme ze systémového hlediska chápat jako </a:t>
            </a:r>
            <a:r>
              <a:rPr lang="cs-CZ" sz="1800" dirty="0"/>
              <a:t>uspořádaný systém </a:t>
            </a:r>
            <a:r>
              <a:rPr lang="cs-CZ" sz="1800" dirty="0" smtClean="0"/>
              <a:t>tvořeny </a:t>
            </a:r>
            <a:r>
              <a:rPr lang="cs-CZ" sz="1800" dirty="0"/>
              <a:t>prvky, které jsou spojené navzájem určitými vazbami a jako celek vykazuje určité vlastnosti, chování.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</a:t>
            </a:r>
            <a:r>
              <a:rPr lang="cs-CZ" sz="1800" dirty="0"/>
              <a:t> organizaci jako v systému probíhají dva základní typy transformačních </a:t>
            </a:r>
            <a:r>
              <a:rPr lang="cs-CZ" sz="1800" dirty="0" smtClean="0"/>
              <a:t>procesů:</a:t>
            </a:r>
          </a:p>
          <a:p>
            <a:pPr algn="just"/>
            <a:r>
              <a:rPr lang="cs-CZ" sz="1800" b="1" dirty="0" smtClean="0"/>
              <a:t>hmotně </a:t>
            </a:r>
            <a:r>
              <a:rPr lang="cs-CZ" sz="1800" b="1" dirty="0"/>
              <a:t>energetická transformace </a:t>
            </a:r>
            <a:r>
              <a:rPr lang="cs-CZ" sz="1800" dirty="0"/>
              <a:t>(přeměna surovin ve </a:t>
            </a:r>
            <a:r>
              <a:rPr lang="cs-CZ" sz="1800" dirty="0" smtClean="0"/>
              <a:t>výstupy) – hmotně </a:t>
            </a:r>
            <a:r>
              <a:rPr lang="cs-CZ" sz="1800" dirty="0"/>
              <a:t>energetický proces je vztahován k obsahové stránce řízení „Co se řídí</a:t>
            </a:r>
            <a:r>
              <a:rPr lang="cs-CZ" sz="1800" dirty="0" smtClean="0"/>
              <a:t>?“ Hmotně </a:t>
            </a:r>
            <a:r>
              <a:rPr lang="cs-CZ" sz="1800" dirty="0"/>
              <a:t>energetický proces, to je proces přeměny vstupů na výstupy, se navenek projevuje jako chování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b="1" dirty="0" smtClean="0"/>
              <a:t>informační </a:t>
            </a:r>
            <a:r>
              <a:rPr lang="cs-CZ" sz="1800" b="1" dirty="0"/>
              <a:t>transformace </a:t>
            </a:r>
            <a:r>
              <a:rPr lang="cs-CZ" sz="1800" dirty="0"/>
              <a:t>(získávání, zpracování informací a informační působení na </a:t>
            </a:r>
            <a:r>
              <a:rPr lang="cs-CZ" sz="1800" dirty="0" smtClean="0"/>
              <a:t>rozhodování) – proces </a:t>
            </a:r>
            <a:r>
              <a:rPr lang="cs-CZ" sz="1800" dirty="0"/>
              <a:t>informační transformace se vztahuje k formě procesu řízení „Jak se řídí</a:t>
            </a:r>
            <a:r>
              <a:rPr lang="cs-CZ" sz="1800" dirty="0" smtClean="0"/>
              <a:t>?“.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Organizace jako systém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66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Organizace </a:t>
            </a:r>
            <a:r>
              <a:rPr lang="cs-CZ" sz="1800" dirty="0"/>
              <a:t>má určitou strukturu, která je tvořena prvky, vztahy a vazbami uspořádané z pohledu účelu a naplnění požadovaných cílů. </a:t>
            </a:r>
            <a:endParaRPr lang="cs-CZ" sz="1800" dirty="0" smtClean="0"/>
          </a:p>
          <a:p>
            <a:pPr algn="just"/>
            <a:r>
              <a:rPr lang="cs-CZ" sz="1800" dirty="0" smtClean="0"/>
              <a:t>Veškeré </a:t>
            </a:r>
            <a:r>
              <a:rPr lang="cs-CZ" sz="1800" dirty="0"/>
              <a:t>vazby mezi jednotlivými prvky v organizaci mají charakter toků informací, který je v současné době řešen v rámci informačních systémů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Jako </a:t>
            </a:r>
            <a:r>
              <a:rPr lang="cs-CZ" sz="1800" dirty="0"/>
              <a:t>každý systém, tak také v organizaci existují prvky vstupní a výstupní. </a:t>
            </a:r>
            <a:endParaRPr lang="cs-CZ" sz="1800" dirty="0" smtClean="0"/>
          </a:p>
          <a:p>
            <a:pPr algn="just"/>
            <a:r>
              <a:rPr lang="cs-CZ" sz="1800" dirty="0" smtClean="0"/>
              <a:t>Vstupy </a:t>
            </a:r>
            <a:r>
              <a:rPr lang="cs-CZ" sz="1800" dirty="0"/>
              <a:t>představují zdroje potřebné k naplňování cílů organizaci. Na základě transformace vstupů ve vnitřním prostředí organizace jsou potom produkovány výstupy hmotné nebo nehmotné povahy. </a:t>
            </a:r>
            <a:endParaRPr lang="cs-CZ" sz="1800" dirty="0" smtClean="0"/>
          </a:p>
          <a:p>
            <a:pPr algn="just"/>
            <a:r>
              <a:rPr lang="cs-CZ" sz="1800" dirty="0" smtClean="0"/>
              <a:t>Výstupy </a:t>
            </a:r>
            <a:r>
              <a:rPr lang="cs-CZ" sz="1800" dirty="0"/>
              <a:t>mohou být hmotné výrobky, poskytování služeb nebo práce, ale i třeba vnitropodnikové výkony.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Organizace jako systém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4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Prvky </a:t>
            </a:r>
            <a:r>
              <a:rPr lang="cs-CZ" sz="1800" b="1" dirty="0"/>
              <a:t>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Řídící </a:t>
            </a:r>
            <a:r>
              <a:rPr lang="cs-CZ" sz="1800" b="1" dirty="0"/>
              <a:t>prvky</a:t>
            </a:r>
            <a:r>
              <a:rPr lang="cs-CZ" sz="1800" dirty="0"/>
              <a:t> </a:t>
            </a:r>
            <a:r>
              <a:rPr lang="cs-CZ" sz="1800" dirty="0" smtClean="0"/>
              <a:t>představují </a:t>
            </a:r>
            <a:r>
              <a:rPr lang="cs-CZ" sz="1800" dirty="0"/>
              <a:t>samotný management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Nejvyšším </a:t>
            </a:r>
            <a:r>
              <a:rPr lang="cs-CZ" sz="1800" dirty="0"/>
              <a:t>řídícím prvkem (vrcholovým řídícím prvkem) je top management realizující strategické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Nejnižším </a:t>
            </a:r>
            <a:r>
              <a:rPr lang="cs-CZ" sz="1800" dirty="0"/>
              <a:t>řídícím prvkem je operativní řídící prvek, který představuje liniové manažery realizující operativní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těmito dvěma řídícími prvky existuje střední řídící prvek, který je tvořen středním managementem, který realizuje taktické řízení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Prvky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27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Prvky organizačního systému jsou diferencovány na základě struktury a chování příslušného systému do organizačních subsystémů, které mohou mít charakter trvalý nebo pružný.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lze v podniku vymezit tři základní subsystémy, a to subsystém výrobní, ekonomický a sociální.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Výrobní </a:t>
            </a:r>
            <a:r>
              <a:rPr lang="cs-CZ" sz="1800" b="1" dirty="0"/>
              <a:t>subsystém</a:t>
            </a:r>
            <a:r>
              <a:rPr lang="cs-CZ" sz="1800" dirty="0"/>
              <a:t> je spojen s hmotně energetickým procesem přeměny vstupů na výstupy, popřípadě poskytování služeb.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sociální</a:t>
            </a:r>
            <a:r>
              <a:rPr lang="cs-CZ" sz="1800" dirty="0"/>
              <a:t> je tvořen jednotlivci, sociálními skupinami a institucemi a vzájemnými vazbami mezi těmito </a:t>
            </a:r>
            <a:r>
              <a:rPr lang="cs-CZ" sz="1800" dirty="0" smtClean="0"/>
              <a:t>prvky.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subsystémy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Vztahy v </a:t>
            </a:r>
            <a:r>
              <a:rPr lang="cs-CZ" sz="1800" b="1" dirty="0" smtClean="0"/>
              <a:t>organizaci</a:t>
            </a:r>
            <a:r>
              <a:rPr lang="cs-CZ" sz="1800" dirty="0" smtClean="0"/>
              <a:t> </a:t>
            </a:r>
            <a:r>
              <a:rPr lang="cs-CZ" sz="1800" dirty="0"/>
              <a:t>představují vztahy mezi vedoucím pracovníkem a podřízenými.  </a:t>
            </a:r>
            <a:endParaRPr lang="cs-CZ" sz="1800" dirty="0" smtClean="0"/>
          </a:p>
          <a:p>
            <a:pPr algn="just"/>
            <a:r>
              <a:rPr lang="cs-CZ" sz="1800" dirty="0" smtClean="0"/>
              <a:t>Váchal </a:t>
            </a:r>
            <a:r>
              <a:rPr lang="cs-CZ" sz="1800" dirty="0"/>
              <a:t>et al. rozlišuje tyto druhy vztahů: přímé, skupinové, s nepřímou účastí vedoucího.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Přímé </a:t>
            </a:r>
            <a:r>
              <a:rPr lang="cs-CZ" sz="1800" b="1" dirty="0"/>
              <a:t>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Skupinové </a:t>
            </a:r>
            <a:r>
              <a:rPr lang="cs-CZ" sz="1800" b="1" dirty="0"/>
              <a:t>vztahy</a:t>
            </a:r>
            <a:r>
              <a:rPr lang="cs-CZ" sz="1800" dirty="0"/>
              <a:t> představují vztahy nadřízeného a podřízeného v přítomnosti dalšího podřízeného pracovníka.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Vztahy </a:t>
            </a:r>
            <a:r>
              <a:rPr lang="cs-CZ" sz="1800" b="1" dirty="0"/>
              <a:t>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Vztahy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82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</a:t>
            </a:r>
            <a:r>
              <a:rPr lang="cs-CZ" sz="1800" dirty="0" smtClean="0"/>
              <a:t>Můžeme rozlišit čtyři </a:t>
            </a:r>
            <a:r>
              <a:rPr lang="cs-CZ" sz="1800" dirty="0"/>
              <a:t>základní vazby v </a:t>
            </a:r>
            <a:r>
              <a:rPr lang="cs-CZ" sz="1800" dirty="0" smtClean="0"/>
              <a:t>organizaci</a:t>
            </a:r>
            <a:r>
              <a:rPr lang="cs-CZ" sz="1800" dirty="0"/>
              <a:t>: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Skupinová </a:t>
            </a:r>
            <a:r>
              <a:rPr lang="cs-CZ" sz="1800" b="1" dirty="0"/>
              <a:t>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Postupová </a:t>
            </a:r>
            <a:r>
              <a:rPr lang="cs-CZ" sz="1800" b="1" dirty="0"/>
              <a:t>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Vzájemná </a:t>
            </a:r>
            <a:r>
              <a:rPr lang="cs-CZ" sz="1800" b="1" dirty="0"/>
              <a:t>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Týmová </a:t>
            </a:r>
            <a:r>
              <a:rPr lang="cs-CZ" sz="1800" b="1" dirty="0"/>
              <a:t>vazba</a:t>
            </a:r>
            <a:r>
              <a:rPr lang="cs-CZ" sz="1800" dirty="0"/>
              <a:t> je založena na vytvoření speciálních pracovních týmů pro konkrétní úkol a po splnění úkolu jsou tyto týmy rozpuštěny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Vazby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72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Organizační struktura </a:t>
            </a:r>
            <a:r>
              <a:rPr lang="cs-CZ" sz="1800" dirty="0"/>
              <a:t>zobrazuje kompetenční vztahy, vnitropodnikové úvary a vzájemné vazby a vztahy mezi těmito útvary. </a:t>
            </a:r>
            <a:endParaRPr lang="cs-CZ" sz="1800" dirty="0" smtClean="0"/>
          </a:p>
          <a:p>
            <a:pPr algn="just"/>
            <a:r>
              <a:rPr lang="cs-CZ" sz="1800" dirty="0" smtClean="0"/>
              <a:t>Základní </a:t>
            </a:r>
            <a:r>
              <a:rPr lang="cs-CZ" sz="1800" dirty="0"/>
              <a:t>jednotkou organizační struktury je jednotka organizace práce, která je tvořena určitým počtem pracovníků podřízených jednomu vedoucímu pracovníkovi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Organizační struktura je výsledkem manažerské funkce </a:t>
            </a:r>
            <a:r>
              <a:rPr lang="cs-CZ" sz="1800" dirty="0" smtClean="0"/>
              <a:t>organizování.</a:t>
            </a:r>
          </a:p>
          <a:p>
            <a:pPr algn="just"/>
            <a:r>
              <a:rPr lang="cs-CZ" sz="1800" dirty="0"/>
              <a:t>Pro tvorbu organizační struktury je potřeba poznat a pochopit základní technické a technologické vztahy v aktivitách organizace, analyzovat základní prvky, kterými je organizace tvořena. </a:t>
            </a:r>
            <a:endParaRPr lang="cs-CZ" sz="1800" dirty="0" smtClean="0"/>
          </a:p>
          <a:p>
            <a:pPr algn="just"/>
            <a:r>
              <a:rPr lang="cs-CZ" sz="1800" dirty="0"/>
              <a:t>Jednotky organizace práce se podle principu hierarchie spojují v organizační jednotky větší, které představují organizační stupně. Organizační stupně představují v organizační struktuře její hierarchické uspořádání.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66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Organizační </a:t>
            </a:r>
            <a:r>
              <a:rPr lang="cs-CZ" sz="1800" dirty="0"/>
              <a:t>struktura představuje strukturu systému řízení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Organizační struktura </a:t>
            </a:r>
            <a:r>
              <a:rPr lang="cs-CZ" sz="1800" dirty="0"/>
              <a:t>je relativně stabilní a předurčuje chování určitého systému. </a:t>
            </a:r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organizaci můžeme nalézt formální organizační struktury a neformální organizační struktury.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organizační struktury</a:t>
            </a:r>
            <a:r>
              <a:rPr lang="cs-CZ" sz="1800" dirty="0"/>
              <a:t> zabezpečují dělbu práce (diferenciaci), k zajištění vhodného provádění stanovených činností, a celistvé řízení (integraci), vedoucí k dosažení stanovených společných cílů organizační jednotky.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organizační </a:t>
            </a:r>
            <a:r>
              <a:rPr lang="cs-CZ" sz="1800" b="1" dirty="0" smtClean="0"/>
              <a:t>struktury</a:t>
            </a:r>
            <a:r>
              <a:rPr lang="cs-CZ" sz="1800" dirty="0"/>
              <a:t> </a:t>
            </a:r>
            <a:r>
              <a:rPr lang="cs-CZ" sz="1800" dirty="0" smtClean="0"/>
              <a:t>vytvářejí </a:t>
            </a:r>
            <a:r>
              <a:rPr lang="cs-CZ" sz="1800" dirty="0"/>
              <a:t>spontánně na základě sdílených zájmů skupin lidí, jako je osobní přátelství, rodinná spřízněnost, vzájemné sympatie, hmotné zájmy apod.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57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Rozeznáváme organizační strukturu procesní a organizační strukturu útvarovou.</a:t>
            </a:r>
          </a:p>
          <a:p>
            <a:pPr algn="just"/>
            <a:r>
              <a:rPr lang="cs-CZ" sz="1800" b="1" dirty="0" smtClean="0"/>
              <a:t>Struktura procesní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definována jako soubor činností a vztahů </a:t>
            </a:r>
            <a:r>
              <a:rPr lang="cs-CZ" sz="1800" dirty="0" smtClean="0"/>
              <a:t>mezi </a:t>
            </a:r>
            <a:r>
              <a:rPr lang="cs-CZ" sz="1800" dirty="0"/>
              <a:t>těmito činnostmi. V případě struktury procesní jsou určující procesy a ne útvary. Procesní struktura se znázorňuje pomocí grafu, který se skládá z uzlů a </a:t>
            </a:r>
            <a:r>
              <a:rPr lang="cs-CZ" sz="1800" dirty="0" smtClean="0"/>
              <a:t>hran.</a:t>
            </a:r>
          </a:p>
          <a:p>
            <a:pPr algn="just"/>
            <a:r>
              <a:rPr lang="cs-CZ" sz="1800" b="1" dirty="0" smtClean="0"/>
              <a:t>Struktura útvarová</a:t>
            </a:r>
            <a:r>
              <a:rPr lang="cs-CZ" sz="1800" dirty="0" smtClean="0"/>
              <a:t> </a:t>
            </a:r>
            <a:r>
              <a:rPr lang="cs-CZ" sz="1800" dirty="0"/>
              <a:t>je definována jako soubor pracovních míst a vztahů (mocenských, informačních a hmotně-energetických) mezi těmito pracovními místy. Zobrazením útvarové struktury je organizační </a:t>
            </a:r>
            <a:r>
              <a:rPr lang="cs-CZ" sz="1800" dirty="0" smtClean="0"/>
              <a:t>schéma. </a:t>
            </a:r>
            <a:r>
              <a:rPr lang="cs-CZ" sz="1800" dirty="0"/>
              <a:t>Základním prvkem útvarové struktury je pracovní místo. Seskupením pracovních míst a přidělením příslušného řídícího prvku vzniká pracovní </a:t>
            </a:r>
            <a:r>
              <a:rPr lang="cs-CZ" sz="1800" dirty="0" smtClean="0"/>
              <a:t>útvar. </a:t>
            </a:r>
            <a:r>
              <a:rPr lang="cs-CZ" sz="1800" dirty="0"/>
              <a:t>U útvarové struktury platí princip jednoty vedení, což znamená, že pracovník má vždy jen jednoho nadřízeného, který odpovídá za veškerou činnost daného </a:t>
            </a:r>
            <a:r>
              <a:rPr lang="cs-CZ" sz="1800" dirty="0" smtClean="0"/>
              <a:t>pracovníka.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95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procesní</a:t>
            </a:r>
            <a:endParaRPr lang="cs-CZ" dirty="0"/>
          </a:p>
        </p:txBody>
      </p:sp>
      <p:pic>
        <p:nvPicPr>
          <p:cNvPr id="5" name="Zástupný symbol pro obsah 3" descr="proce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1220" y="843559"/>
            <a:ext cx="486156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9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jako celek má vrstvy, které strukturují prostředí a vytvářejí z podnikatelského prostředí tak určitý komplexní systém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/>
              <a:t>Strukturovat podnikatelské prostředí můžeme z různých hledisek a je pojímána různých autory různě. </a:t>
            </a:r>
            <a:endParaRPr lang="cs-CZ" sz="1800" dirty="0" smtClean="0"/>
          </a:p>
          <a:p>
            <a:pPr algn="just"/>
            <a:r>
              <a:rPr lang="cs-CZ" sz="1800" dirty="0" smtClean="0"/>
              <a:t>Asi </a:t>
            </a:r>
            <a:r>
              <a:rPr lang="cs-CZ" sz="1800" dirty="0"/>
              <a:t>nejčastěji se setkáváme se strukturováním podnikatelského prostředí ze dvou pohledů, a to z pohledu směru vlivu faktorů na daný podnik a z prostorového pohledu působení daného podniku. </a:t>
            </a:r>
          </a:p>
          <a:p>
            <a:pPr algn="just"/>
            <a:r>
              <a:rPr lang="cs-CZ" sz="1800" b="1" dirty="0"/>
              <a:t>Struktura podnikatelského prostředí z pohledu směru vlivu faktorů na daný podnik</a:t>
            </a:r>
            <a:r>
              <a:rPr lang="cs-CZ" sz="1800" dirty="0"/>
              <a:t> rozlišuje podnikatelské prostředí na externí (vnější) a prostředí interní (vnitřní).</a:t>
            </a:r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</a:t>
            </a:r>
            <a:r>
              <a:rPr lang="cs-CZ" sz="1800" b="1" dirty="0"/>
              <a:t>prostorového (geografického) pohledu působení daného </a:t>
            </a:r>
            <a:r>
              <a:rPr lang="cs-CZ" sz="1800" b="1" dirty="0" smtClean="0"/>
              <a:t>podniku</a:t>
            </a:r>
            <a:r>
              <a:rPr lang="cs-CZ" sz="1800" dirty="0"/>
              <a:t> </a:t>
            </a:r>
            <a:r>
              <a:rPr lang="cs-CZ" sz="1800" dirty="0" smtClean="0"/>
              <a:t>se  </a:t>
            </a:r>
            <a:r>
              <a:rPr lang="cs-CZ" sz="1800" dirty="0"/>
              <a:t>podnikatelské prostředí </a:t>
            </a:r>
            <a:r>
              <a:rPr lang="cs-CZ" sz="1800" dirty="0" smtClean="0"/>
              <a:t>člení na </a:t>
            </a:r>
            <a:r>
              <a:rPr lang="cs-CZ" sz="1800" dirty="0"/>
              <a:t>globální, národní, lokální, odvětví a podnik.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útvarová</a:t>
            </a:r>
            <a:endParaRPr lang="cs-CZ" dirty="0"/>
          </a:p>
        </p:txBody>
      </p:sp>
      <p:pic>
        <p:nvPicPr>
          <p:cNvPr id="6" name="Zástupný symbol pro obsah 3" descr="organ.jpg"/>
          <p:cNvPicPr/>
          <p:nvPr/>
        </p:nvPicPr>
        <p:blipFill rotWithShape="1">
          <a:blip r:embed="rId2" cstate="print"/>
          <a:srcRect l="6292" t="59547"/>
          <a:stretch/>
        </p:blipFill>
        <p:spPr bwMode="auto">
          <a:xfrm>
            <a:off x="899592" y="915566"/>
            <a:ext cx="6013335" cy="33916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160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700" i="1" dirty="0"/>
              <a:t>Organizační struktury z hlediska seskupování činností (parametr dělby práce)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700" dirty="0"/>
              <a:t>Funkční struktury </a:t>
            </a:r>
          </a:p>
          <a:p>
            <a:pPr algn="just"/>
            <a:r>
              <a:rPr lang="cs-CZ" sz="1700" dirty="0"/>
              <a:t>Výrobkové, zákaznické, teritoriální a ostatní účelové </a:t>
            </a:r>
            <a:r>
              <a:rPr lang="cs-CZ" sz="1700" dirty="0" smtClean="0"/>
              <a:t>struktury</a:t>
            </a:r>
            <a:r>
              <a:rPr lang="cs-CZ" sz="1700" dirty="0"/>
              <a:t> </a:t>
            </a:r>
            <a:r>
              <a:rPr lang="cs-CZ" sz="1700" dirty="0" smtClean="0"/>
              <a:t>– divize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rozpětí řízení</a:t>
            </a:r>
          </a:p>
          <a:p>
            <a:pPr algn="just"/>
            <a:r>
              <a:rPr lang="cs-CZ" sz="1700" dirty="0"/>
              <a:t>Vysoká (strmá) </a:t>
            </a:r>
            <a:r>
              <a:rPr lang="cs-CZ" sz="1700" dirty="0" smtClean="0"/>
              <a:t>struktura</a:t>
            </a:r>
          </a:p>
          <a:p>
            <a:pPr algn="just"/>
            <a:r>
              <a:rPr lang="cs-CZ" sz="1700" dirty="0" smtClean="0"/>
              <a:t>Nízká (plochá) struktura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dělby </a:t>
            </a:r>
            <a:r>
              <a:rPr lang="cs-CZ" sz="1700" i="1" dirty="0" smtClean="0"/>
              <a:t>pravomoci</a:t>
            </a:r>
          </a:p>
          <a:p>
            <a:pPr lvl="0" algn="just"/>
            <a:r>
              <a:rPr lang="cs-CZ" sz="1700" dirty="0" smtClean="0"/>
              <a:t>Tradiční struktury – liniové, funkcionální, liniově-štábní</a:t>
            </a:r>
          </a:p>
          <a:p>
            <a:pPr lvl="0" algn="just"/>
            <a:r>
              <a:rPr lang="cs-CZ" sz="1700" dirty="0" smtClean="0"/>
              <a:t>Cílově programové struktury – projektová koordinace, projektové struktury, maticové struktury, pružné týmy, síťové struktury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časového </a:t>
            </a:r>
            <a:r>
              <a:rPr lang="cs-CZ" sz="1700" i="1" dirty="0" smtClean="0"/>
              <a:t>trvání</a:t>
            </a:r>
          </a:p>
          <a:p>
            <a:pPr lvl="0" algn="just"/>
            <a:r>
              <a:rPr lang="cs-CZ" sz="1700" dirty="0" smtClean="0"/>
              <a:t>Dočasné</a:t>
            </a:r>
            <a:endParaRPr lang="cs-CZ" sz="1700" dirty="0"/>
          </a:p>
          <a:p>
            <a:pPr algn="just"/>
            <a:r>
              <a:rPr lang="cs-CZ" sz="1700" dirty="0"/>
              <a:t>Trvalé</a:t>
            </a:r>
            <a:endParaRPr lang="cs-CZ" sz="17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Členění organizačních struktur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9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Funkční </a:t>
            </a:r>
            <a:r>
              <a:rPr lang="cs-CZ" sz="1800" b="1" dirty="0"/>
              <a:t>struktury </a:t>
            </a:r>
            <a:r>
              <a:rPr lang="cs-CZ" sz="1800" dirty="0" smtClean="0"/>
              <a:t>– myšlenkou </a:t>
            </a:r>
            <a:r>
              <a:rPr lang="cs-CZ" sz="1800" dirty="0"/>
              <a:t>funkční struktury je seskupení pracovníků, kteří pracují na podobných úkolech v jednom úseku podniku. Funkční struktura má tendenci centralizovat proces rozhodování na nejvyšší úrovni podniku. Rozhodnutí o koordinaci aktivit v jednotlivých úsecích vycházejí z nejvyšší úrovně podniku</a:t>
            </a:r>
            <a:r>
              <a:rPr lang="cs-CZ" sz="1800" dirty="0" smtClean="0"/>
              <a:t>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Výrobkové, zákaznické, teritoriální a ostatní účelové </a:t>
            </a:r>
            <a:r>
              <a:rPr lang="cs-CZ" sz="1800" b="1" dirty="0" smtClean="0"/>
              <a:t>struktury</a:t>
            </a:r>
            <a:r>
              <a:rPr lang="cs-CZ" sz="1800" b="1" dirty="0"/>
              <a:t> </a:t>
            </a:r>
            <a:r>
              <a:rPr lang="cs-CZ" sz="1800" dirty="0" smtClean="0"/>
              <a:t>– vnitřní </a:t>
            </a:r>
            <a:r>
              <a:rPr lang="cs-CZ" sz="1800" dirty="0"/>
              <a:t>organizační členění jednotlivých </a:t>
            </a:r>
            <a:r>
              <a:rPr lang="cs-CZ" sz="1800" dirty="0" smtClean="0"/>
              <a:t>výrobkově (popř. zákaznické, teritoriální a jiné) </a:t>
            </a:r>
            <a:r>
              <a:rPr lang="cs-CZ" sz="1800" dirty="0"/>
              <a:t>specializovaných úseků může být založeno na funkční dělbě </a:t>
            </a:r>
            <a:r>
              <a:rPr lang="cs-CZ" sz="1800" dirty="0" smtClean="0"/>
              <a:t>práce</a:t>
            </a:r>
            <a:r>
              <a:rPr lang="cs-CZ" sz="1800" dirty="0"/>
              <a:t>. </a:t>
            </a:r>
            <a:r>
              <a:rPr lang="cs-CZ" sz="1800" dirty="0" smtClean="0"/>
              <a:t>Všechny </a:t>
            </a:r>
            <a:r>
              <a:rPr lang="cs-CZ" sz="1800" dirty="0"/>
              <a:t>řídící činnosti se sdružují do jedné organizační jednotky (úseku, oddělení, střediska), která odpovídá za jeden typ výrobku </a:t>
            </a:r>
            <a:r>
              <a:rPr lang="cs-CZ" sz="1800" dirty="0" smtClean="0"/>
              <a:t>(skupinu zákazníků, teritoria) </a:t>
            </a:r>
            <a:r>
              <a:rPr lang="cs-CZ" sz="1800" dirty="0"/>
              <a:t>a řídí je jeden manažer.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seskupování činností</a:t>
            </a:r>
          </a:p>
        </p:txBody>
      </p:sp>
    </p:spTree>
    <p:extLst>
      <p:ext uri="{BB962C8B-B14F-4D97-AF65-F5344CB8AC3E}">
        <p14:creationId xmlns:p14="http://schemas.microsoft.com/office/powerpoint/2010/main" val="37344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Funkční organizační struktura</a:t>
            </a:r>
            <a:endParaRPr lang="cs-CZ" dirty="0"/>
          </a:p>
        </p:txBody>
      </p:sp>
      <p:pic>
        <p:nvPicPr>
          <p:cNvPr id="5" name="Zástupný symbol pro obsah 3" descr="funkční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419622"/>
            <a:ext cx="6666792" cy="294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8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smtClean="0"/>
              <a:t>Výrobková </a:t>
            </a:r>
            <a:r>
              <a:rPr lang="cs-CZ" dirty="0" smtClean="0"/>
              <a:t>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87574"/>
            <a:ext cx="6552728" cy="331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2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Divizionální organizační struktura</a:t>
            </a:r>
            <a:endParaRPr lang="cs-CZ" dirty="0"/>
          </a:p>
        </p:txBody>
      </p:sp>
      <p:pic>
        <p:nvPicPr>
          <p:cNvPr id="6" name="Zástupný symbol pro obsah 3" descr="diviz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915566"/>
            <a:ext cx="691276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1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Strmá struktura </a:t>
            </a:r>
            <a:r>
              <a:rPr lang="cs-CZ" sz="1800" dirty="0" smtClean="0"/>
              <a:t>– vysoce </a:t>
            </a:r>
            <a:r>
              <a:rPr lang="cs-CZ" sz="1800" dirty="0"/>
              <a:t>centralizovaná struktura s vysokým počtem hierarchických úrovní. Obecně lze konstatovat, že čím větší je počet stupňů řízení (tj. čím strmější je organizační struktura), tím déle trvá iniciace a implementace změn – tj. firma se stává méně flexibilní</a:t>
            </a: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Plochá struktura </a:t>
            </a:r>
            <a:r>
              <a:rPr lang="cs-CZ" sz="1800" dirty="0"/>
              <a:t>- je taková organizace, která má nízký počet stupňů řízení. Znamená to nízký počet stupňů organizačních jednotek. Plochá organizace je velmi pružná v rozhodování, protože tok </a:t>
            </a:r>
            <a:r>
              <a:rPr lang="cs-CZ" sz="1800" dirty="0" smtClean="0"/>
              <a:t>informací </a:t>
            </a:r>
            <a:r>
              <a:rPr lang="cs-CZ" sz="1800" dirty="0"/>
              <a:t>od nejníže postavených pracovníků k nejvyššímu </a:t>
            </a:r>
            <a:r>
              <a:rPr lang="cs-CZ" sz="1800" dirty="0" smtClean="0"/>
              <a:t>vedení </a:t>
            </a:r>
            <a:r>
              <a:rPr lang="cs-CZ" sz="1800" dirty="0"/>
              <a:t>organizace je rychlý a </a:t>
            </a:r>
            <a:r>
              <a:rPr lang="cs-CZ" sz="1800" dirty="0" smtClean="0"/>
              <a:t>krátký.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rozpětí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3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Strmá organizační struktura</a:t>
            </a:r>
            <a:endParaRPr lang="cs-CZ" dirty="0"/>
          </a:p>
        </p:txBody>
      </p:sp>
      <p:pic>
        <p:nvPicPr>
          <p:cNvPr id="6" name="Zástupný symbol pro obsah 3" descr="strmá stuktur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950162"/>
            <a:ext cx="581337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00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Plochá organizační struktura</a:t>
            </a:r>
            <a:endParaRPr lang="cs-CZ" dirty="0"/>
          </a:p>
        </p:txBody>
      </p:sp>
      <p:pic>
        <p:nvPicPr>
          <p:cNvPr id="5" name="Zástupný symbol pro obsah 3" descr="ploch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1131590"/>
            <a:ext cx="6552728" cy="3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1123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Liniová </a:t>
            </a:r>
            <a:r>
              <a:rPr lang="cs-CZ" sz="1800" b="1" dirty="0" smtClean="0"/>
              <a:t>struktura </a:t>
            </a:r>
            <a:r>
              <a:rPr lang="cs-CZ" sz="1800" dirty="0" smtClean="0"/>
              <a:t>– pozice </a:t>
            </a:r>
            <a:r>
              <a:rPr lang="cs-CZ" sz="1800" dirty="0"/>
              <a:t>a vztahy nadřízenosti a podřízenosti jsou uspořádány a orientovány vertikálně. Každý nadřízený má jasně přidělené podřízené a každý podřízený má jasně přiděleného </a:t>
            </a:r>
            <a:r>
              <a:rPr lang="cs-CZ" sz="1800" dirty="0" smtClean="0"/>
              <a:t>nadřízeného.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Funkcionální struktura </a:t>
            </a:r>
            <a:r>
              <a:rPr lang="cs-CZ" sz="1800" dirty="0" smtClean="0"/>
              <a:t>– základem </a:t>
            </a:r>
            <a:r>
              <a:rPr lang="cs-CZ" sz="1800" dirty="0"/>
              <a:t>této struktury je uspořádání, kdy má pracovník různé nadřízené pro různé oblasti 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Liniově-štábní struktura </a:t>
            </a:r>
            <a:r>
              <a:rPr lang="cs-CZ" sz="1800" dirty="0" smtClean="0"/>
              <a:t>– jde </a:t>
            </a:r>
            <a:r>
              <a:rPr lang="cs-CZ" sz="1800" dirty="0"/>
              <a:t>uspořádání založené </a:t>
            </a:r>
            <a:r>
              <a:rPr lang="cs-CZ" sz="1800" dirty="0" smtClean="0"/>
              <a:t>na liniové struktuře rozšířené </a:t>
            </a:r>
            <a:r>
              <a:rPr lang="cs-CZ" sz="1800" dirty="0"/>
              <a:t>o takzvané štábní útvary, které zajišťují podporu řídících činností pro různé hierarchické úrovně a oblasti 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Maticová struktura </a:t>
            </a:r>
            <a:r>
              <a:rPr lang="cs-CZ" sz="1800" dirty="0" smtClean="0"/>
              <a:t>– základem </a:t>
            </a:r>
            <a:r>
              <a:rPr lang="cs-CZ" sz="1800" dirty="0"/>
              <a:t>organizační struktury je klasická vertikální liniová struktura, která je kombinována s horizontálně fungujícími ad-hoc vytvářenými týmy, které se věnují například </a:t>
            </a:r>
            <a:r>
              <a:rPr lang="cs-CZ" sz="1800" dirty="0" smtClean="0"/>
              <a:t>speciálním projektům.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dělby pravomoci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11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Charakteristickou vlastností podnikatelského prostředí je neustálý proces událostí a změn, které mají různě dlouhé doby trvání a rozličnou míru vlivu na společnost. Z pohledu doby trvání a míry vlivu na společnost </a:t>
            </a:r>
            <a:r>
              <a:rPr lang="cs-CZ" sz="1800" dirty="0" smtClean="0"/>
              <a:t>rozlišujeme: </a:t>
            </a:r>
            <a:endParaRPr lang="cs-CZ" sz="1800" dirty="0"/>
          </a:p>
          <a:p>
            <a:pPr algn="just"/>
            <a:r>
              <a:rPr lang="cs-CZ" sz="1800" b="1" i="1" dirty="0"/>
              <a:t>Módní jevy (výkyvy)</a:t>
            </a:r>
            <a:r>
              <a:rPr lang="cs-CZ" sz="1800" dirty="0"/>
              <a:t> jsou nepředvídatelné, krátkodobé události bez významnějšího vlivu na dlouhodobou sociální, ekonomickou a politickou oblast.</a:t>
            </a:r>
          </a:p>
          <a:p>
            <a:pPr algn="just"/>
            <a:r>
              <a:rPr lang="cs-CZ" sz="1800" b="1" i="1" dirty="0"/>
              <a:t>Trend </a:t>
            </a:r>
            <a:r>
              <a:rPr lang="cs-CZ" sz="1800" dirty="0"/>
              <a:t>je charakteristický směr nebo posloupnost vývoje událostí, který se vyznačuje dlouhodobou tendencí. </a:t>
            </a:r>
          </a:p>
          <a:p>
            <a:pPr algn="just"/>
            <a:r>
              <a:rPr lang="cs-CZ" sz="1800" b="1" i="1" dirty="0" err="1"/>
              <a:t>Megatrendy</a:t>
            </a:r>
            <a:r>
              <a:rPr lang="cs-CZ" sz="1800" dirty="0"/>
              <a:t> jsou reprezentovány velkými sociálními, ekonomickými, politickými a technologickými změnami, které se vyvíjejí pozvolna a dlouhodobě a výrazným způsobem ovlivňují život jednotlivce i společnosti. Mezi nejčastěji uváděné </a:t>
            </a:r>
            <a:r>
              <a:rPr lang="cs-CZ" sz="1800" dirty="0" err="1"/>
              <a:t>megatrendy</a:t>
            </a:r>
            <a:r>
              <a:rPr lang="cs-CZ" sz="1800" dirty="0"/>
              <a:t> patří globalizace, liberalizace, regionalizace apod.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Změny v podnikatelském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5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Liniová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03598"/>
            <a:ext cx="576063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02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Funkcionální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059582"/>
            <a:ext cx="554461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1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Liniově-štábní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9582"/>
            <a:ext cx="597666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projektové koordinace</a:t>
            </a:r>
            <a:endParaRPr lang="cs-CZ" dirty="0"/>
          </a:p>
        </p:txBody>
      </p:sp>
      <p:pic>
        <p:nvPicPr>
          <p:cNvPr id="5" name="Zástupný symbol pro obsah 3" descr="projekt koo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843558"/>
            <a:ext cx="6696744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67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Projektová struktura</a:t>
            </a:r>
            <a:endParaRPr lang="cs-CZ" dirty="0"/>
          </a:p>
        </p:txBody>
      </p:sp>
      <p:pic>
        <p:nvPicPr>
          <p:cNvPr id="6" name="Zástupný symbol pro obsah 5" descr="projekt2.jpg"/>
          <p:cNvPicPr/>
          <p:nvPr/>
        </p:nvPicPr>
        <p:blipFill rotWithShape="1">
          <a:blip r:embed="rId2" cstate="print"/>
          <a:srcRect t="15030" b="16601"/>
          <a:stretch/>
        </p:blipFill>
        <p:spPr bwMode="auto">
          <a:xfrm>
            <a:off x="611560" y="915566"/>
            <a:ext cx="7128792" cy="360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803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Maticová struktura</a:t>
            </a:r>
            <a:endParaRPr lang="cs-CZ" dirty="0"/>
          </a:p>
        </p:txBody>
      </p:sp>
      <p:pic>
        <p:nvPicPr>
          <p:cNvPr id="5" name="Zástupný symbol pro obsah 5" descr="maticov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915566"/>
            <a:ext cx="619268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5958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Identifikace potřebných hlavních, obslužných a pomocných </a:t>
            </a:r>
            <a:r>
              <a:rPr lang="cs-CZ" sz="1800" dirty="0" smtClean="0"/>
              <a:t>činností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Provedení dělby </a:t>
            </a:r>
            <a:r>
              <a:rPr lang="cs-CZ" sz="1800" dirty="0" smtClean="0"/>
              <a:t>práce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Sdružování specializovaných činností do </a:t>
            </a:r>
            <a:r>
              <a:rPr lang="cs-CZ" sz="1800" dirty="0" smtClean="0"/>
              <a:t>útvarů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Zajištění způsobů </a:t>
            </a:r>
            <a:r>
              <a:rPr lang="cs-CZ" sz="1800" dirty="0" smtClean="0"/>
              <a:t>koordinace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Vyřešení pravomoci a odpovědnosti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Proces tvorby organizační struktury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6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plní v organizaci důležité funkce, čímž současně ovlivňuje chování lidí uvnitř organizace, ale i chování organizace navenek, vůči svému konkurenčnímu prostředí.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nepůsobí izolovaně. </a:t>
            </a:r>
            <a:endParaRPr lang="cs-CZ" sz="1800" dirty="0" smtClean="0"/>
          </a:p>
          <a:p>
            <a:pPr algn="just"/>
            <a:r>
              <a:rPr lang="cs-CZ" sz="1800" dirty="0" smtClean="0"/>
              <a:t>Podle </a:t>
            </a:r>
            <a:r>
              <a:rPr lang="cs-CZ" sz="1800" dirty="0"/>
              <a:t>Lukášové a Nového (2004) působí podniková kultura ve vzájemných vztazích zejména s organizační strategií a organizační strukturou, přičemž právě strategie podniku je považována za faktor rozhodující o úspěchu nebo neúspěchu podnikatelské činnosti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organizace a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Podle Vysekalové a Mikeše (2009, s. 67) podniková kultura vyjadřuje určitý charakter firmy, celkovou atmosféru, ovzduší, vnitřní život ovlivňující myšlení a chování spolupracovníků firmy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„Kultura organizace neboli podniková kultura představuje soustavu hodnot, norem, přesvědčení, postojů a domněnek, která sice asi nebyla nikde výslovně zformulována, ale určuje způsob chování a jednání lidí a způsoby vykonávání práce. Hodnoty se týkají toho, o čem se věří, že je důležité v chování lidí a organizace. Normy jsou pak nepsaná pravidla chování”(Armstrong 2007, s. 257).</a:t>
            </a:r>
          </a:p>
          <a:p>
            <a:pPr algn="just"/>
            <a:r>
              <a:rPr lang="cs-CZ" sz="1800" dirty="0"/>
              <a:t>„Organizační kulturu lze chápat jako soubor základních předpokladů, hodnot, postojů a norem chování, které jsou sdíleny v rámci organizace, které se projevují v myšlení, cítění a chování členů organizace v artefaktech (výtvorech) materiální a nemateriální povahy” (Lukášová a Nový 2004, s. 22).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Vymezení pojmu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6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Základní funkce podnikové kultury:</a:t>
            </a:r>
            <a:endParaRPr lang="cs-CZ" sz="1800" b="1" dirty="0"/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Mezi další funkce podnikové kultury patří: </a:t>
            </a:r>
            <a:endParaRPr lang="cs-CZ" sz="1800" b="1" dirty="0"/>
          </a:p>
          <a:p>
            <a:pPr lvl="0" algn="just"/>
            <a:r>
              <a:rPr lang="cs-CZ" sz="1800" dirty="0"/>
              <a:t>snižuje konflikty uvnitř </a:t>
            </a:r>
            <a:r>
              <a:rPr lang="cs-CZ" sz="1800" dirty="0" smtClean="0"/>
              <a:t>podniku;</a:t>
            </a:r>
            <a:endParaRPr lang="cs-CZ" sz="1800" dirty="0"/>
          </a:p>
          <a:p>
            <a:pPr lvl="0" algn="just"/>
            <a:r>
              <a:rPr lang="cs-CZ" sz="1800" dirty="0"/>
              <a:t>snižuje nejistotu zaměstnanců a ovlivňuje pracovní spokojenost a emocionální </a:t>
            </a:r>
            <a:r>
              <a:rPr lang="cs-CZ" sz="1800" dirty="0" smtClean="0"/>
              <a:t>pohodu;</a:t>
            </a:r>
            <a:endParaRPr lang="cs-CZ" sz="1800" dirty="0"/>
          </a:p>
          <a:p>
            <a:pPr lvl="0" algn="just"/>
            <a:r>
              <a:rPr lang="cs-CZ" sz="1800" dirty="0"/>
              <a:t>je zdrojem </a:t>
            </a:r>
            <a:r>
              <a:rPr lang="cs-CZ" sz="1800" dirty="0" smtClean="0"/>
              <a:t>motivace;</a:t>
            </a:r>
            <a:endParaRPr lang="cs-CZ" sz="1800" dirty="0"/>
          </a:p>
          <a:p>
            <a:pPr algn="just"/>
            <a:r>
              <a:rPr lang="cs-CZ" sz="1800" dirty="0"/>
              <a:t>je konkurenční </a:t>
            </a:r>
            <a:r>
              <a:rPr lang="cs-CZ" sz="1800" dirty="0" smtClean="0"/>
              <a:t>výhodou.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Funkce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0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Prvky podnikové kultury jsou pojímány </a:t>
            </a:r>
            <a:r>
              <a:rPr lang="cs-CZ" sz="1800" dirty="0"/>
              <a:t>jako „slupky cibule“, přičemž hodnoty se nacházejí uprostřed cibule a nelze je víceméně pozorovat okem, zatímco symboly jsou na povrchu cibule a představují viditelnou část kultury, která je rozpoznatelná pro lidi, kteří danou kulturu sdílejí, jako slova, gestikulace, obrazy, či </a:t>
            </a:r>
            <a:r>
              <a:rPr lang="cs-CZ" sz="1800" dirty="0" smtClean="0"/>
              <a:t>předměty.</a:t>
            </a:r>
          </a:p>
          <a:p>
            <a:pPr lvl="0" algn="just"/>
            <a:r>
              <a:rPr lang="cs-CZ" sz="1800" dirty="0" smtClean="0"/>
              <a:t>Za </a:t>
            </a:r>
            <a:r>
              <a:rPr lang="cs-CZ" sz="1800" b="1" dirty="0" smtClean="0"/>
              <a:t>vnitřní prvky podnikové </a:t>
            </a:r>
            <a:r>
              <a:rPr lang="cs-CZ" sz="1800" b="1" dirty="0"/>
              <a:t>kultury </a:t>
            </a:r>
            <a:r>
              <a:rPr lang="cs-CZ" sz="1800" dirty="0" smtClean="0"/>
              <a:t>jsou považovány </a:t>
            </a:r>
            <a:r>
              <a:rPr lang="cs-CZ" sz="1800" dirty="0"/>
              <a:t>symboly, hrdinové, rituály a hodnoty</a:t>
            </a:r>
            <a:r>
              <a:rPr lang="cs-CZ" sz="1800" dirty="0" smtClean="0"/>
              <a:t>. K</a:t>
            </a:r>
            <a:r>
              <a:rPr lang="cs-CZ" sz="1800" dirty="0"/>
              <a:t> těmto prvkům </a:t>
            </a:r>
            <a:r>
              <a:rPr lang="cs-CZ" sz="1800" dirty="0" smtClean="0"/>
              <a:t>se dále přidávají další prvky, a to </a:t>
            </a:r>
            <a:r>
              <a:rPr lang="cs-CZ" sz="1800" dirty="0"/>
              <a:t>základní předpoklady, normy, postoje a artefakty materiální i nemateriální </a:t>
            </a:r>
            <a:r>
              <a:rPr lang="cs-CZ" sz="1800" dirty="0" smtClean="0"/>
              <a:t>povahy.</a:t>
            </a:r>
          </a:p>
          <a:p>
            <a:pPr lvl="0" algn="just"/>
            <a:r>
              <a:rPr lang="cs-CZ" sz="1800" b="1" dirty="0" smtClean="0"/>
              <a:t>Vnější </a:t>
            </a:r>
            <a:r>
              <a:rPr lang="cs-CZ" sz="1800" b="1" dirty="0"/>
              <a:t>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Prvky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0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3272</TotalTime>
  <Words>4853</Words>
  <Application>Microsoft Office PowerPoint</Application>
  <PresentationFormat>Předvádění na obrazovce (16:9)</PresentationFormat>
  <Paragraphs>321</Paragraphs>
  <Slides>56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Enriqueta</vt:lpstr>
      <vt:lpstr>Times New Roman</vt:lpstr>
      <vt:lpstr>SLU</vt:lpstr>
      <vt:lpstr>Koncepční vymezení managementu</vt:lpstr>
      <vt:lpstr>Management jako funkce a aktivita</vt:lpstr>
      <vt:lpstr>Podnikatelské prostředí a jeho vliv na management organizace</vt:lpstr>
      <vt:lpstr>Struktura podnikatelského prostředí</vt:lpstr>
      <vt:lpstr>Změny v podnikatelském prostředí</vt:lpstr>
      <vt:lpstr>Management organizace a podniková kultura</vt:lpstr>
      <vt:lpstr>Vymezení pojmu podniková kultura</vt:lpstr>
      <vt:lpstr>Funkce podnikové kultury</vt:lpstr>
      <vt:lpstr>Prvky podnikové kultury</vt:lpstr>
      <vt:lpstr>Typologie podnikové kultury podle Harrisona</vt:lpstr>
      <vt:lpstr>Typologie podnikové kultury podle Handyho</vt:lpstr>
      <vt:lpstr>Typologie podnikové kultury podle Harrisona</vt:lpstr>
      <vt:lpstr>Typologie podnikové kultury podle Deala a Kennedyho</vt:lpstr>
      <vt:lpstr>Typologie podnikové kultury podle Deala a Kennedyho</vt:lpstr>
      <vt:lpstr>Typologie podnikové kultury podle Scheina</vt:lpstr>
      <vt:lpstr>Typologie podnikové kultury podle Pffeiffera a Umlaufové I</vt:lpstr>
      <vt:lpstr>Typologie podnikové kultury podle Pffeiffera a Umlaufové II</vt:lpstr>
      <vt:lpstr>Síla podnikové kultury</vt:lpstr>
      <vt:lpstr>Management podniku a manažerská etika</vt:lpstr>
      <vt:lpstr>Etický kodex</vt:lpstr>
      <vt:lpstr>Společenská odpovědnost organizací I</vt:lpstr>
      <vt:lpstr>Společenská odpovědnost organizací II</vt:lpstr>
      <vt:lpstr>Podstata manažerských funkcí</vt:lpstr>
      <vt:lpstr>Sekvenční manažerské funkce</vt:lpstr>
      <vt:lpstr>Design organizační struktury</vt:lpstr>
      <vt:lpstr>Organizování</vt:lpstr>
      <vt:lpstr>Management a organizace I</vt:lpstr>
      <vt:lpstr>Management a organizace II</vt:lpstr>
      <vt:lpstr>Typy organizací</vt:lpstr>
      <vt:lpstr>Organizace jako systém I</vt:lpstr>
      <vt:lpstr>Organizace jako systém II</vt:lpstr>
      <vt:lpstr>Prvky organizace</vt:lpstr>
      <vt:lpstr>Organizační subsystémy</vt:lpstr>
      <vt:lpstr>Vztahy v organizaci</vt:lpstr>
      <vt:lpstr>Vazby v organizaci</vt:lpstr>
      <vt:lpstr>Organizační struktura I</vt:lpstr>
      <vt:lpstr>Organizační struktura II</vt:lpstr>
      <vt:lpstr>Organizační struktura III</vt:lpstr>
      <vt:lpstr>Struktura procesní</vt:lpstr>
      <vt:lpstr>Struktura útvarová</vt:lpstr>
      <vt:lpstr>Členění organizačních struktur</vt:lpstr>
      <vt:lpstr>Organizační struktury z hlediska seskupování činností</vt:lpstr>
      <vt:lpstr>Funkční organizační struktura</vt:lpstr>
      <vt:lpstr>Výrobková organizační struktura</vt:lpstr>
      <vt:lpstr>Divizionální organizační struktura</vt:lpstr>
      <vt:lpstr>Organizační struktury z hlediska rozpětí řízení</vt:lpstr>
      <vt:lpstr>Strmá organizační struktura</vt:lpstr>
      <vt:lpstr>Plochá organizační struktura</vt:lpstr>
      <vt:lpstr>Organizační struktury z hlediska dělby pravomoci</vt:lpstr>
      <vt:lpstr>Liniová organizační struktura</vt:lpstr>
      <vt:lpstr>Funkcionální organizační struktura</vt:lpstr>
      <vt:lpstr>Liniově-štábní organizační struktura</vt:lpstr>
      <vt:lpstr>Struktura projektové koordinace</vt:lpstr>
      <vt:lpstr>Projektová struktura</vt:lpstr>
      <vt:lpstr>Maticová struktura</vt:lpstr>
      <vt:lpstr>Proces tvorby organizační struktury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241</cp:revision>
  <dcterms:created xsi:type="dcterms:W3CDTF">2016-07-06T15:42:34Z</dcterms:created>
  <dcterms:modified xsi:type="dcterms:W3CDTF">2023-03-06T17:51:33Z</dcterms:modified>
</cp:coreProperties>
</file>