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321" r:id="rId3"/>
    <p:sldId id="348" r:id="rId4"/>
    <p:sldId id="349" r:id="rId5"/>
    <p:sldId id="372" r:id="rId6"/>
    <p:sldId id="373" r:id="rId7"/>
    <p:sldId id="374" r:id="rId8"/>
    <p:sldId id="350" r:id="rId9"/>
    <p:sldId id="351" r:id="rId10"/>
    <p:sldId id="366" r:id="rId11"/>
    <p:sldId id="367" r:id="rId12"/>
    <p:sldId id="368" r:id="rId13"/>
    <p:sldId id="369" r:id="rId14"/>
    <p:sldId id="370" r:id="rId15"/>
    <p:sldId id="352" r:id="rId16"/>
    <p:sldId id="371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75" r:id="rId31"/>
    <p:sldId id="377" r:id="rId32"/>
    <p:sldId id="376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/>
              <a:t>Prvky</a:t>
            </a:r>
          </a:p>
          <a:p>
            <a:pPr lvl="1"/>
            <a:r>
              <a:rPr lang="cs-CZ" sz="1700" dirty="0"/>
              <a:t>Problém a cíl rozhodování</a:t>
            </a:r>
          </a:p>
          <a:p>
            <a:pPr lvl="1"/>
            <a:r>
              <a:rPr lang="cs-CZ" sz="1700" dirty="0"/>
              <a:t>Subjekt rozhodování</a:t>
            </a:r>
          </a:p>
          <a:p>
            <a:pPr lvl="1"/>
            <a:r>
              <a:rPr lang="cs-CZ" sz="1700" dirty="0"/>
              <a:t>Rozhodovací strategie</a:t>
            </a:r>
          </a:p>
          <a:p>
            <a:pPr lvl="1"/>
            <a:r>
              <a:rPr lang="cs-CZ" sz="1700" dirty="0"/>
              <a:t>Podmínky rozhodování</a:t>
            </a:r>
          </a:p>
          <a:p>
            <a:pPr lvl="1"/>
            <a:r>
              <a:rPr lang="cs-CZ" sz="1700" dirty="0"/>
              <a:t>Objekt rozhodování</a:t>
            </a:r>
          </a:p>
          <a:p>
            <a:r>
              <a:rPr lang="cs-CZ" sz="1700" b="1" dirty="0" smtClean="0"/>
              <a:t>Fáze </a:t>
            </a:r>
            <a:r>
              <a:rPr lang="cs-CZ" sz="1700" b="1" dirty="0"/>
              <a:t>rozhodovacího procesu</a:t>
            </a:r>
          </a:p>
          <a:p>
            <a:pPr lvl="1"/>
            <a:r>
              <a:rPr lang="cs-CZ" sz="1700" dirty="0"/>
              <a:t>Identifikace a specifikace problému</a:t>
            </a:r>
          </a:p>
          <a:p>
            <a:pPr lvl="1"/>
            <a:r>
              <a:rPr lang="cs-CZ" sz="1700" dirty="0"/>
              <a:t>Stanovení možností řešení (alternativ)</a:t>
            </a:r>
          </a:p>
          <a:p>
            <a:pPr lvl="1"/>
            <a:r>
              <a:rPr lang="cs-CZ" sz="1700" dirty="0"/>
              <a:t>Zhodnocení možných alternativ</a:t>
            </a:r>
          </a:p>
          <a:p>
            <a:pPr lvl="1"/>
            <a:r>
              <a:rPr lang="cs-CZ" sz="1700" dirty="0"/>
              <a:t>Výběr vhodné alternativy</a:t>
            </a:r>
          </a:p>
          <a:p>
            <a:pPr lvl="1"/>
            <a:r>
              <a:rPr lang="cs-CZ" sz="1700" dirty="0"/>
              <a:t>Realizace rozhodnutí</a:t>
            </a:r>
          </a:p>
          <a:p>
            <a:pPr lvl="1"/>
            <a:r>
              <a:rPr lang="cs-CZ" sz="1700" dirty="0" smtClean="0"/>
              <a:t>Kontrola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Podle subjektu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individuální </a:t>
            </a:r>
          </a:p>
          <a:p>
            <a:pPr lvl="1"/>
            <a:r>
              <a:rPr lang="cs-CZ" sz="1800" dirty="0" smtClean="0"/>
              <a:t>Kolektivní</a:t>
            </a:r>
          </a:p>
          <a:p>
            <a:pPr lvl="1"/>
            <a:endParaRPr lang="cs-CZ" sz="1800" dirty="0"/>
          </a:p>
          <a:p>
            <a:r>
              <a:rPr lang="cs-CZ" sz="1800" i="1" dirty="0" smtClean="0"/>
              <a:t>Podle informovanosti </a:t>
            </a:r>
            <a:r>
              <a:rPr lang="cs-CZ" sz="1800" i="1" dirty="0"/>
              <a:t>subjektu 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v podmínkách jistoty </a:t>
            </a:r>
          </a:p>
          <a:p>
            <a:pPr lvl="1"/>
            <a:r>
              <a:rPr lang="cs-CZ" sz="1800" dirty="0"/>
              <a:t>v podmínkách nejistoty </a:t>
            </a:r>
          </a:p>
          <a:p>
            <a:pPr lvl="1"/>
            <a:r>
              <a:rPr lang="cs-CZ" sz="1800" dirty="0"/>
              <a:t>v podmínkách </a:t>
            </a:r>
            <a:r>
              <a:rPr lang="cs-CZ" sz="1800" dirty="0" smtClean="0"/>
              <a:t>rizika</a:t>
            </a:r>
          </a:p>
          <a:p>
            <a:pPr lvl="1"/>
            <a:endParaRPr lang="cs-CZ" sz="1800" dirty="0"/>
          </a:p>
          <a:p>
            <a:r>
              <a:rPr lang="cs-CZ" sz="1800" i="1" dirty="0" smtClean="0"/>
              <a:t>Podle postupu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programová rozhodnutí </a:t>
            </a:r>
          </a:p>
          <a:p>
            <a:pPr lvl="1"/>
            <a:r>
              <a:rPr lang="cs-CZ" sz="1800" dirty="0"/>
              <a:t>neprogramová </a:t>
            </a:r>
            <a:r>
              <a:rPr lang="cs-CZ" sz="1800" dirty="0" smtClean="0"/>
              <a:t>rozhodnutí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58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Podle závažnosti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strategické </a:t>
            </a:r>
          </a:p>
          <a:p>
            <a:pPr lvl="1"/>
            <a:r>
              <a:rPr lang="cs-CZ" sz="1800" dirty="0"/>
              <a:t>taktické </a:t>
            </a:r>
          </a:p>
          <a:p>
            <a:pPr lvl="1"/>
            <a:r>
              <a:rPr lang="cs-CZ" sz="1800" dirty="0"/>
              <a:t>operativní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i="1" dirty="0" smtClean="0"/>
              <a:t>Podle počtu </a:t>
            </a:r>
            <a:r>
              <a:rPr lang="cs-CZ" sz="1800" i="1" dirty="0"/>
              <a:t>rozhodovacích kritérií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 err="1"/>
              <a:t>jednokriteriální</a:t>
            </a:r>
            <a:r>
              <a:rPr lang="cs-CZ" sz="1800" dirty="0"/>
              <a:t> procesy </a:t>
            </a:r>
          </a:p>
          <a:p>
            <a:pPr lvl="1"/>
            <a:r>
              <a:rPr lang="cs-CZ" sz="1800" dirty="0"/>
              <a:t>vícekriteriální procesy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1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247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Empirické metod</a:t>
            </a:r>
            <a:r>
              <a:rPr lang="cs-CZ" sz="1800" dirty="0"/>
              <a:t>y</a:t>
            </a:r>
          </a:p>
          <a:p>
            <a:pPr lvl="1"/>
            <a:r>
              <a:rPr lang="cs-CZ" sz="1800" dirty="0"/>
              <a:t>Empiricko-intuitivní a empiricko-analytické</a:t>
            </a:r>
          </a:p>
          <a:p>
            <a:pPr lvl="1"/>
            <a:r>
              <a:rPr lang="cs-CZ" sz="1800" dirty="0"/>
              <a:t>Expertní metody – Brainstorming, Delfská metoda, metoda scénářů, metoda her, myšlenkové mapy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b="1" dirty="0"/>
              <a:t>Matematicko-statistické metody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b="1" dirty="0"/>
              <a:t>Heuristické metody</a:t>
            </a:r>
          </a:p>
          <a:p>
            <a:pPr lvl="1"/>
            <a:r>
              <a:rPr lang="cs-CZ" sz="1800" dirty="0"/>
              <a:t>Rozhodovací analýza</a:t>
            </a:r>
          </a:p>
          <a:p>
            <a:pPr lvl="1"/>
            <a:r>
              <a:rPr lang="cs-CZ" sz="1800" dirty="0"/>
              <a:t>Rozhodovací stromy</a:t>
            </a:r>
          </a:p>
          <a:p>
            <a:pPr lvl="1"/>
            <a:r>
              <a:rPr lang="cs-CZ" sz="1800" dirty="0"/>
              <a:t>Rozhodovací tabulky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Metody a techniky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5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rozhodovacího stromu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43558"/>
            <a:ext cx="689318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 tabulky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2" y="917389"/>
            <a:ext cx="724036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2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Implementace </a:t>
            </a:r>
            <a:r>
              <a:rPr lang="cs-CZ" sz="1800" dirty="0"/>
              <a:t>vlastně představuje konečnou fázi sekvenční manažerské funkce.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 smtClean="0"/>
              <a:t>Podstatnou </a:t>
            </a:r>
            <a:r>
              <a:rPr lang="cs-CZ" sz="1800" dirty="0"/>
              <a:t>součástí implementace je </a:t>
            </a:r>
            <a:r>
              <a:rPr lang="cs-CZ" sz="1800" dirty="0" smtClean="0"/>
              <a:t>koordinační </a:t>
            </a:r>
            <a:r>
              <a:rPr lang="cs-CZ" sz="1800" dirty="0"/>
              <a:t>a komunikační činnost</a:t>
            </a:r>
            <a:r>
              <a:rPr lang="cs-CZ" sz="1800" dirty="0" smtClean="0"/>
              <a:t>.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Implementace představuje skutečnou realizaci plánů, uvedení plánů do života. </a:t>
            </a:r>
          </a:p>
          <a:p>
            <a:pPr algn="just"/>
            <a:r>
              <a:rPr lang="cs-CZ" sz="1800" dirty="0" smtClean="0"/>
              <a:t>Proces implementace probíhá v několika krocích a vyžaduje také řízení strategických změn. </a:t>
            </a:r>
          </a:p>
          <a:p>
            <a:pPr algn="just"/>
            <a:r>
              <a:rPr lang="cs-CZ" sz="1800" dirty="0" smtClean="0"/>
              <a:t>Celkový proces implementace musí být v souladu s celkovou situací podniku, strukturou podniku, cílem plánů, rozsahem strategických změn, manažerskými znalostmi, styly a metodami.</a:t>
            </a:r>
          </a:p>
          <a:p>
            <a:pPr algn="just"/>
            <a:r>
              <a:rPr lang="cs-CZ" sz="1800" dirty="0" smtClean="0"/>
              <a:t>Implementace a prosazování plánů vyžaduje více energie a času než její samotná formulace. </a:t>
            </a:r>
          </a:p>
          <a:p>
            <a:pPr algn="just"/>
            <a:r>
              <a:rPr lang="cs-CZ" sz="1800" dirty="0" smtClean="0"/>
              <a:t>Při jejím prosazování je velmi důležitá disciplína, schopnost plánovat, schopnost stimulovat a kontrola. To je rozdíl oproti formulování strategie, která spíše vyžaduje a je pro ni rozhodující tzv. kreativní chaos.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Implementaci strategie chápeme jako proces, který tvoří logický soubor vzájemně propojených aktivit umožňujících uvést strategii podniku do života. 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err="1" smtClean="0"/>
              <a:t>Mallya</a:t>
            </a:r>
            <a:r>
              <a:rPr lang="cs-CZ" sz="1800" dirty="0" smtClean="0"/>
              <a:t> specifikuje tyto aktivity: </a:t>
            </a:r>
          </a:p>
          <a:p>
            <a:pPr algn="just"/>
            <a:r>
              <a:rPr lang="cs-CZ" sz="1800" dirty="0" smtClean="0"/>
              <a:t>Používání strategického vůdcovství</a:t>
            </a:r>
          </a:p>
          <a:p>
            <a:pPr algn="just"/>
            <a:r>
              <a:rPr lang="cs-CZ" sz="1800" dirty="0" smtClean="0"/>
              <a:t>Tvorba správné organizační struktury</a:t>
            </a:r>
          </a:p>
          <a:p>
            <a:pPr algn="just"/>
            <a:r>
              <a:rPr lang="cs-CZ" sz="1800" dirty="0" smtClean="0"/>
              <a:t>Tvorba plánů podporující strategii</a:t>
            </a:r>
          </a:p>
          <a:p>
            <a:pPr algn="just"/>
            <a:r>
              <a:rPr lang="cs-CZ" sz="1800" dirty="0" smtClean="0"/>
              <a:t>Instalace podpůrných systémů</a:t>
            </a:r>
          </a:p>
          <a:p>
            <a:pPr algn="just"/>
            <a:r>
              <a:rPr lang="cs-CZ" sz="1800" dirty="0" smtClean="0"/>
              <a:t>Návrh odměňovacích systémů</a:t>
            </a:r>
          </a:p>
          <a:p>
            <a:pPr algn="just"/>
            <a:r>
              <a:rPr lang="cs-CZ" sz="1800" dirty="0" smtClean="0"/>
              <a:t>Tvorba podnikové kultury souznějící s navrženou strategií</a:t>
            </a:r>
          </a:p>
          <a:p>
            <a:pPr algn="just"/>
            <a:r>
              <a:rPr lang="cs-CZ" sz="1800" dirty="0" smtClean="0"/>
              <a:t>Alokace zdrojů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Proces implementace strategie podle </a:t>
            </a:r>
            <a:r>
              <a:rPr lang="cs-CZ" dirty="0" err="1" smtClean="0"/>
              <a:t>Mallya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Určení intervenčních </a:t>
            </a:r>
            <a:r>
              <a:rPr lang="cs-CZ" sz="1800" dirty="0" smtClean="0"/>
              <a:t>oblastí – stanovení konkrétních aktivit a procesů v podniku dotčených implementací vybrané strategie.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Personální </a:t>
            </a:r>
            <a:r>
              <a:rPr lang="cs-CZ" sz="1800" dirty="0" smtClean="0"/>
              <a:t>zajištění – výběr konkrétních osob zajišťujících implementaci strategii a stanovení osobní odpovědnosti jednotlivých osob.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Etapy procesu </a:t>
            </a:r>
            <a:r>
              <a:rPr lang="cs-CZ" sz="1800" dirty="0" smtClean="0"/>
              <a:t>implementace – stanovení jednotlivých fází procesu implementace, včetně stanovení časového rámce jednotlivých etap.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Průběžná kontrola procesu </a:t>
            </a:r>
            <a:r>
              <a:rPr lang="cs-CZ" sz="1800" dirty="0" smtClean="0"/>
              <a:t>implementace – stanovení kontrolních mechanismů sledujících průběh procesu implementace.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Plán implementace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71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Vyšší nároky na čas </a:t>
            </a:r>
            <a:r>
              <a:rPr lang="cs-CZ" sz="1800" dirty="0" smtClean="0"/>
              <a:t>– implementace samotné strategie, oproti její formulace, může trvat i několik let. Dlouhodobost procesu implementace vytváří obtížnější podmínky pro manažery z hlediska této implementace. Čím trvá implementace déle, tím častěji může dojít ke změně podmínek externího, ale i interního podnikatelského prostředí. Na změnu podmínek musí implementace včas reagovat, a to případnými korekcemi strategie.</a:t>
            </a:r>
          </a:p>
          <a:p>
            <a:pPr algn="just"/>
            <a:r>
              <a:rPr lang="cs-CZ" sz="1800" b="1" dirty="0" smtClean="0"/>
              <a:t>Zapojení většího počtu lidí </a:t>
            </a:r>
            <a:r>
              <a:rPr lang="cs-CZ" sz="1800" dirty="0" smtClean="0"/>
              <a:t>– implementace strategie vyžaduje obvykle větší počet lidí z více řídících úrovní organizace, a to především z střední a operativní úrovně řízení. To vyvolává větší nároky na vertikální i horizontální komunikaci a celkovou koordinaci všech podnikových aktivit. Navíc komplikuje implementaci strategie i potřeba zajištění běžných aktivit a fungování podniku. Dlouhodobý charakter implementace a zapojení většího počtu lidí pak může vést ke vzniku významných problémů ohrožujících úspěšnost implementace.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7519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Nedostatečné dovednosti a znalosti manažerů potřebné pro implementaci strategie </a:t>
            </a:r>
            <a:r>
              <a:rPr lang="cs-CZ" sz="1700" dirty="0" smtClean="0"/>
              <a:t>– nedostatečné dovednosti a znalosti manažerů jsou odrazem školících  a přípravných systémů manažerů, které jsou prioritně zaměřeny na tvorbu strategií, především pak funkčních strategií, a na problematiku plánování jako takovou. Také pozornost odborné literatury je upřena především na tvorbu strategie a plánování, podstatně méně pak na samotnou implementaci strategie.</a:t>
            </a:r>
          </a:p>
          <a:p>
            <a:pPr algn="just"/>
            <a:r>
              <a:rPr lang="cs-CZ" sz="1700" b="1" dirty="0" smtClean="0"/>
              <a:t>Neexistence modelů poskytujících manažerům jasný návod nebo vodítko pro implementaci strategie </a:t>
            </a:r>
            <a:r>
              <a:rPr lang="cs-CZ" sz="1700" dirty="0" smtClean="0"/>
              <a:t>– neexistence takových modelů může vést k nekoordinovaným, divergentním a někdy až ke konfliktním rozhodnutím a akcím. Manažeři potřebují vědět, jaký krok je potřeba udělat, co je náplní tohoto kroku a kdy je potřeba jej udělat. Odborná literatura v tomto případě poskytuje pouze rámcový model implementace obecného charakteru. Ve většině případů tyto rámcové modely nesplňují požadavky na to, aby mohly být praktickým vodítkem manažerů při realizaci strategie. 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Implementace strategie vychází </a:t>
            </a:r>
            <a:r>
              <a:rPr lang="cs-CZ" sz="1800" dirty="0"/>
              <a:t>z</a:t>
            </a:r>
          </a:p>
          <a:p>
            <a:pPr lvl="1"/>
            <a:r>
              <a:rPr lang="cs-CZ" sz="1800" dirty="0"/>
              <a:t>Teorie změny</a:t>
            </a:r>
          </a:p>
          <a:p>
            <a:pPr lvl="1"/>
            <a:r>
              <a:rPr lang="cs-CZ" sz="1800" dirty="0"/>
              <a:t>Principů řízení změny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Faktory </a:t>
            </a:r>
            <a:r>
              <a:rPr lang="cs-CZ" sz="1800" dirty="0" smtClean="0"/>
              <a:t>ovlivňující způsob implementace strategie</a:t>
            </a:r>
            <a:endParaRPr lang="cs-CZ" sz="1800" dirty="0"/>
          </a:p>
          <a:p>
            <a:pPr lvl="1"/>
            <a:r>
              <a:rPr lang="cs-CZ" sz="1800" dirty="0"/>
              <a:t>Typ </a:t>
            </a:r>
            <a:r>
              <a:rPr lang="cs-CZ" sz="1800" dirty="0" smtClean="0"/>
              <a:t> a velikost podniku</a:t>
            </a:r>
            <a:endParaRPr lang="cs-CZ" sz="1800" dirty="0"/>
          </a:p>
          <a:p>
            <a:pPr lvl="1"/>
            <a:r>
              <a:rPr lang="cs-CZ" sz="1800" dirty="0"/>
              <a:t>Věk podniku</a:t>
            </a:r>
          </a:p>
          <a:p>
            <a:pPr lvl="1"/>
            <a:r>
              <a:rPr lang="cs-CZ" sz="1800" dirty="0"/>
              <a:t>Dostupné zdroje</a:t>
            </a:r>
          </a:p>
          <a:p>
            <a:pPr lvl="1"/>
            <a:r>
              <a:rPr lang="cs-CZ" sz="1800" dirty="0"/>
              <a:t>Věk </a:t>
            </a:r>
            <a:r>
              <a:rPr lang="cs-CZ" sz="1800" dirty="0" smtClean="0"/>
              <a:t>a fáze vývoje trhu a další faktory.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Východiska a faktory ovlivňující implementaci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95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8268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Obecný model řízení změny</a:t>
            </a:r>
          </a:p>
          <a:p>
            <a:pPr lvl="1" algn="just"/>
            <a:r>
              <a:rPr lang="cs-CZ" sz="1800" dirty="0"/>
              <a:t>Analytická </a:t>
            </a:r>
            <a:r>
              <a:rPr lang="cs-CZ" sz="1800" dirty="0" smtClean="0"/>
              <a:t>fáze – situační analýza a stanovení problému</a:t>
            </a:r>
            <a:endParaRPr lang="cs-CZ" sz="1800" dirty="0"/>
          </a:p>
          <a:p>
            <a:pPr lvl="1" algn="just"/>
            <a:r>
              <a:rPr lang="cs-CZ" sz="1800" dirty="0"/>
              <a:t>Návrhová fáze – vytvoření modelu, stanovení agenta změny, intervenční oblasti podniku</a:t>
            </a:r>
          </a:p>
          <a:p>
            <a:pPr lvl="1" algn="just"/>
            <a:r>
              <a:rPr lang="cs-CZ" sz="1800" dirty="0"/>
              <a:t>Realizační </a:t>
            </a:r>
            <a:r>
              <a:rPr lang="cs-CZ" sz="1800" dirty="0" smtClean="0"/>
              <a:t>fáze – realizace samotné změny a její implementace</a:t>
            </a:r>
            <a:endParaRPr lang="cs-CZ" sz="1800" dirty="0"/>
          </a:p>
          <a:p>
            <a:pPr lvl="1" algn="just"/>
            <a:r>
              <a:rPr lang="cs-CZ" sz="1800" dirty="0"/>
              <a:t>Hodnotová </a:t>
            </a:r>
            <a:r>
              <a:rPr lang="cs-CZ" sz="1800" dirty="0" smtClean="0"/>
              <a:t>fáze – kontrola realizace změny a přínos podniku</a:t>
            </a:r>
            <a:endParaRPr lang="cs-CZ" sz="1800" dirty="0"/>
          </a:p>
          <a:p>
            <a:pPr algn="just"/>
            <a:r>
              <a:rPr lang="cs-CZ" sz="1800" b="1" dirty="0" err="1" smtClean="0"/>
              <a:t>Lewinův</a:t>
            </a:r>
            <a:r>
              <a:rPr lang="cs-CZ" sz="1800" b="1" dirty="0" smtClean="0"/>
              <a:t> </a:t>
            </a:r>
            <a:r>
              <a:rPr lang="cs-CZ" sz="1800" b="1" dirty="0"/>
              <a:t>model řízení změny</a:t>
            </a:r>
          </a:p>
          <a:p>
            <a:pPr lvl="1" algn="just"/>
            <a:r>
              <a:rPr lang="cs-CZ" sz="1800" dirty="0"/>
              <a:t>Rozmrazení </a:t>
            </a:r>
            <a:r>
              <a:rPr lang="cs-CZ" sz="1800" dirty="0" smtClean="0"/>
              <a:t>– vytržení lidí ze současného stavu, komunikace a přesvědčování o potřebnosti změn.</a:t>
            </a:r>
            <a:endParaRPr lang="cs-CZ" sz="1800" dirty="0"/>
          </a:p>
          <a:p>
            <a:pPr lvl="1" algn="just"/>
            <a:r>
              <a:rPr lang="cs-CZ" sz="1800" dirty="0"/>
              <a:t>Provedení změny (přechod na novou úroveň</a:t>
            </a:r>
            <a:r>
              <a:rPr lang="cs-CZ" sz="1800" dirty="0" smtClean="0"/>
              <a:t>) – změny jsou realizovány.</a:t>
            </a:r>
            <a:endParaRPr lang="cs-CZ" sz="1800" dirty="0"/>
          </a:p>
          <a:p>
            <a:pPr lvl="1" algn="just"/>
            <a:r>
              <a:rPr lang="cs-CZ" sz="1800" dirty="0"/>
              <a:t>Zamrazení (</a:t>
            </a:r>
            <a:r>
              <a:rPr lang="cs-CZ" sz="1800" dirty="0" smtClean="0"/>
              <a:t>stabilizace) – stabilizace systému umožňující realizaci požadovaných výkonů a výsledků.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řízení změny – implementace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02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Překonání odporu ke změnám dle </a:t>
            </a:r>
            <a:r>
              <a:rPr lang="cs-CZ" dirty="0" err="1" smtClean="0"/>
              <a:t>Kottera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Velitelský </a:t>
            </a:r>
            <a:r>
              <a:rPr lang="cs-CZ" sz="1800" b="1" dirty="0" smtClean="0"/>
              <a:t>přístup </a:t>
            </a:r>
            <a:r>
              <a:rPr lang="cs-CZ" sz="1800" dirty="0" smtClean="0"/>
              <a:t>– je </a:t>
            </a:r>
            <a:r>
              <a:rPr lang="cs-CZ" sz="1800" dirty="0"/>
              <a:t>typickým </a:t>
            </a:r>
            <a:r>
              <a:rPr lang="cs-CZ" sz="1800" dirty="0" smtClean="0"/>
              <a:t>scénářem </a:t>
            </a:r>
            <a:r>
              <a:rPr lang="cs-CZ" sz="1800" dirty="0"/>
              <a:t>nejtradičnějšího přístupu k formulaci a implementaci strategie. </a:t>
            </a:r>
            <a:r>
              <a:rPr lang="cs-CZ" sz="1800" dirty="0" smtClean="0"/>
              <a:t>Top manažer </a:t>
            </a:r>
            <a:r>
              <a:rPr lang="cs-CZ" sz="1800" dirty="0"/>
              <a:t>připraví strategický plán, pozve manažery do zasedací místnosti, prezentuje jim strategii a řekne jim, aby ji implementovali. </a:t>
            </a:r>
            <a:r>
              <a:rPr lang="cs-CZ" sz="1800" dirty="0" smtClean="0"/>
              <a:t>Top manažer </a:t>
            </a:r>
            <a:r>
              <a:rPr lang="cs-CZ" sz="1800" dirty="0"/>
              <a:t>je v tomto případě zapojen pouze do formulování </a:t>
            </a:r>
            <a:r>
              <a:rPr lang="cs-CZ" sz="1800" dirty="0" smtClean="0"/>
              <a:t>strategie.</a:t>
            </a:r>
            <a:endParaRPr lang="cs-CZ" sz="1800" dirty="0"/>
          </a:p>
          <a:p>
            <a:pPr algn="just"/>
            <a:r>
              <a:rPr lang="cs-CZ" sz="1800" b="1" dirty="0" smtClean="0"/>
              <a:t>Organizační změna </a:t>
            </a:r>
            <a:r>
              <a:rPr lang="cs-CZ" sz="1800" dirty="0" smtClean="0"/>
              <a:t>– v</a:t>
            </a:r>
            <a:r>
              <a:rPr lang="cs-CZ" sz="1800" dirty="0"/>
              <a:t> případě organizační změny </a:t>
            </a:r>
            <a:r>
              <a:rPr lang="cs-CZ" sz="1800" dirty="0" smtClean="0"/>
              <a:t>top manažer </a:t>
            </a:r>
            <a:r>
              <a:rPr lang="cs-CZ" sz="1800" dirty="0"/>
              <a:t>provede strategická rozhodnutí a pak razí cestu implementaci tím, že přeuspořádá organizační strukturu, personál (= organizační změna) nebo zavede informační systém, schéma pro odměňování apod. (= přizpůsobení administrativních systémů).</a:t>
            </a:r>
          </a:p>
          <a:p>
            <a:pPr algn="just"/>
            <a:r>
              <a:rPr lang="cs-CZ" sz="1800" b="1" dirty="0" smtClean="0"/>
              <a:t>Spolupráce</a:t>
            </a:r>
            <a:r>
              <a:rPr lang="cs-CZ" sz="1800" dirty="0" smtClean="0"/>
              <a:t> – rozšiřuje </a:t>
            </a:r>
            <a:r>
              <a:rPr lang="cs-CZ" sz="1800" dirty="0"/>
              <a:t>přístup spolupráce strategická rozhodnutí na tým top manažerů v organizaci</a:t>
            </a:r>
          </a:p>
          <a:p>
            <a:pPr algn="just"/>
            <a:r>
              <a:rPr lang="cs-CZ" sz="1800" b="1" dirty="0" smtClean="0"/>
              <a:t>Kulturní přístup </a:t>
            </a:r>
            <a:r>
              <a:rPr lang="cs-CZ" sz="1800" dirty="0" smtClean="0"/>
              <a:t>– zapojuje </a:t>
            </a:r>
            <a:r>
              <a:rPr lang="cs-CZ" sz="1800" dirty="0"/>
              <a:t>i nižší články řízení v </a:t>
            </a:r>
            <a:r>
              <a:rPr lang="cs-CZ" sz="1800" dirty="0" smtClean="0"/>
              <a:t>organizaci a další prvky externího prostředí.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Centrálním problémem v implementaci strategie bývá převést strategické záměry a cíle do určení těch faktorů, které jsou kritické pro dosažení těchto cílů a těch klíčových úkolů, které zajistí úspěch. Zásady pro KFÚ a klíčové úkoly</a:t>
            </a:r>
            <a:r>
              <a:rPr lang="cs-CZ" sz="1800" dirty="0" smtClean="0"/>
              <a:t>:</a:t>
            </a:r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Vytvořit seznam 6-8 KFÚ pro vybranou </a:t>
            </a:r>
            <a:r>
              <a:rPr lang="cs-CZ" sz="1800" dirty="0" smtClean="0"/>
              <a:t>strategii.</a:t>
            </a:r>
            <a:endParaRPr lang="cs-CZ" sz="1800" dirty="0"/>
          </a:p>
          <a:p>
            <a:pPr lvl="0" algn="just"/>
            <a:r>
              <a:rPr lang="cs-CZ" sz="1800" dirty="0"/>
              <a:t>Zkontrolovat seznam a ujistit se, že všechny KFÚ jsou skutečně nezbytné a seznam KFÚ je dostatečný pro </a:t>
            </a:r>
            <a:r>
              <a:rPr lang="cs-CZ" sz="1800" dirty="0" smtClean="0"/>
              <a:t>úspěch.</a:t>
            </a:r>
            <a:endParaRPr lang="cs-CZ" sz="1800" dirty="0"/>
          </a:p>
          <a:p>
            <a:pPr lvl="0" algn="just"/>
            <a:r>
              <a:rPr lang="cs-CZ" sz="1800" dirty="0"/>
              <a:t>Identifikovat klíčové úkoly, které jsou důležité pro zajištění každého KFÚ 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Určit zodpovědnost za každý klíčový </a:t>
            </a:r>
            <a:r>
              <a:rPr lang="cs-CZ" sz="1800" dirty="0" smtClean="0"/>
              <a:t>úkol.</a:t>
            </a:r>
            <a:endParaRPr lang="cs-CZ" sz="1800" dirty="0"/>
          </a:p>
          <a:p>
            <a:pPr lvl="0" algn="just"/>
            <a:r>
              <a:rPr lang="cs-CZ" sz="1800" dirty="0"/>
              <a:t>Nebát se ani symbolických úkolů (např. hodnocení dodavatelů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Klíčové faktory úspěchu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8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Změny v organizační struktuře při implementaci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76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073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Pro implementaci strategie jsou kromě vytvoření organizačních schopností a struktury pro pracovní úsilí (tak, aby bylo možné kompetentně a koordinovaně vykonávat strategicky důležité činnosti) důležité i další implementační úkoly:</a:t>
            </a:r>
          </a:p>
          <a:p>
            <a:pPr lvl="0" algn="just"/>
            <a:r>
              <a:rPr lang="cs-CZ" sz="1800" dirty="0"/>
              <a:t>Přerozdělit zdroje tak, aby vyhovovaly rozpočtovým požadavkům nové strategie.</a:t>
            </a:r>
          </a:p>
          <a:p>
            <a:pPr lvl="0" algn="just"/>
            <a:r>
              <a:rPr lang="cs-CZ" sz="1800" dirty="0"/>
              <a:t>Vybudovat takové politiky a procedury, které podporují strategii.</a:t>
            </a:r>
          </a:p>
          <a:p>
            <a:pPr lvl="0" algn="just"/>
            <a:r>
              <a:rPr lang="cs-CZ" sz="18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8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800" dirty="0"/>
              <a:t>Implementovat motivační praktiky a iniciativy, které podporují úsilí o dobrou realizaci strategie a podporují angažovanost pracovníků.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Další úkoly významné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1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Správě provedená analýza vyžaduje zachování pravidla přiměřenosti zkoumání, což znamená, že je nutné si předem vyjasnit hloubku a konkrétní zaměření analýzy. K tomu je potřeba zajištění vhodně rozsáhlých, přesných a spolehlivých údajů, které budou shromážděny a použity. Problémy v rámci analýzy musí být posuzovány účelově a celistvě (systémově).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800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Komunikace</a:t>
            </a:r>
            <a:r>
              <a:rPr lang="cs-CZ" sz="2000" dirty="0"/>
              <a:t> je proces oboustranné výměny informací</a:t>
            </a:r>
            <a:r>
              <a:rPr lang="cs-CZ" sz="2000" dirty="0" smtClean="0"/>
              <a:t>. Komunikace je proces dorozumívání mezi lidmi pomocí výměny informací, zpráv, hlášení, konverzací apod. Je součástí všech ostatních funkcí řízení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Komunikace zahrnuje poskytování základních </a:t>
            </a:r>
            <a:r>
              <a:rPr lang="cs-CZ" sz="2000" dirty="0" smtClean="0"/>
              <a:t>informací týkající </a:t>
            </a:r>
            <a:r>
              <a:rPr lang="cs-CZ" sz="2000" dirty="0"/>
              <a:t>se organizace a služeb jím nabízených, jakož i ovlivňování </a:t>
            </a:r>
            <a:r>
              <a:rPr lang="cs-CZ" sz="2000" dirty="0" smtClean="0"/>
              <a:t>klientova vnímání</a:t>
            </a:r>
            <a:r>
              <a:rPr lang="cs-CZ" sz="2000" dirty="0"/>
              <a:t>, </a:t>
            </a:r>
            <a:r>
              <a:rPr lang="cs-CZ" sz="2000" dirty="0" smtClean="0"/>
              <a:t>postojů a </a:t>
            </a:r>
            <a:r>
              <a:rPr lang="cs-CZ" sz="2000" dirty="0"/>
              <a:t>chování vzhledem k organizaci a jeho nabídce. </a:t>
            </a:r>
            <a:r>
              <a:rPr lang="cs-CZ" sz="2000" dirty="0" smtClean="0"/>
              <a:t>Jedná se </a:t>
            </a:r>
            <a:r>
              <a:rPr lang="cs-CZ" sz="2000" dirty="0"/>
              <a:t>jak o informativní, tak </a:t>
            </a:r>
            <a:r>
              <a:rPr lang="cs-CZ" sz="2000" dirty="0" smtClean="0"/>
              <a:t>přesvědčovací proces</a:t>
            </a:r>
            <a:r>
              <a:rPr lang="cs-CZ" sz="2000" dirty="0"/>
              <a:t>.</a:t>
            </a:r>
            <a:endParaRPr lang="cs-CZ" sz="2000" dirty="0"/>
          </a:p>
          <a:p>
            <a:pPr algn="just"/>
            <a:r>
              <a:rPr lang="cs-CZ" sz="2000" dirty="0" smtClean="0"/>
              <a:t>Komunikační </a:t>
            </a:r>
            <a:r>
              <a:rPr lang="cs-CZ" sz="2000" dirty="0"/>
              <a:t>proces představuje přenos zprávy mezi odesílatelem a </a:t>
            </a:r>
            <a:r>
              <a:rPr lang="cs-CZ" sz="2000" dirty="0" smtClean="0"/>
              <a:t>příjemcem. K zobrazení a </a:t>
            </a:r>
            <a:r>
              <a:rPr lang="cs-CZ" sz="2000" dirty="0"/>
              <a:t>zachycení vzájemných vztahů mezi prvky komunikačního procesu se využívají </a:t>
            </a:r>
            <a:r>
              <a:rPr lang="cs-CZ" sz="2000" dirty="0" smtClean="0"/>
              <a:t>komunikační modely</a:t>
            </a:r>
            <a:r>
              <a:rPr lang="cs-CZ" sz="2000" dirty="0"/>
              <a:t>. Mezi nejznámější modely komunikace patří </a:t>
            </a:r>
            <a:r>
              <a:rPr lang="cs-CZ" sz="2000" dirty="0" err="1"/>
              <a:t>Laswellův</a:t>
            </a:r>
            <a:r>
              <a:rPr lang="cs-CZ" sz="2000" dirty="0"/>
              <a:t> komunikační </a:t>
            </a:r>
            <a:r>
              <a:rPr lang="cs-CZ" sz="2000" dirty="0" smtClean="0"/>
              <a:t>model</a:t>
            </a:r>
            <a:r>
              <a:rPr lang="cs-CZ" sz="2000" dirty="0"/>
              <a:t>.</a:t>
            </a:r>
            <a:endParaRPr lang="cs-CZ" sz="2000" dirty="0"/>
          </a:p>
          <a:p>
            <a:pPr marL="457200" lvl="1" indent="0" algn="just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800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 smtClean="0"/>
              <a:t>Laswellův</a:t>
            </a:r>
            <a:r>
              <a:rPr lang="cs-CZ" dirty="0" smtClean="0"/>
              <a:t> komunikační proces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" t="30291" r="1973" b="15684"/>
          <a:stretch/>
        </p:blipFill>
        <p:spPr>
          <a:xfrm>
            <a:off x="372883" y="1131590"/>
            <a:ext cx="7735053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54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Průběh komunikace bývá ovlivněn tzv. </a:t>
            </a:r>
            <a:r>
              <a:rPr lang="cs-CZ" sz="1800" b="1" dirty="0"/>
              <a:t>komunikačními šumy </a:t>
            </a:r>
            <a:r>
              <a:rPr lang="cs-CZ" sz="1800" dirty="0"/>
              <a:t>(</a:t>
            </a:r>
            <a:r>
              <a:rPr lang="cs-CZ" sz="1800" dirty="0" smtClean="0"/>
              <a:t>překlepy asistentky při </a:t>
            </a:r>
            <a:r>
              <a:rPr lang="cs-CZ" sz="1800" dirty="0"/>
              <a:t>přepisování rukopisu, poškození manuálu vytržením listů), kterými mohou být</a:t>
            </a:r>
            <a:r>
              <a:rPr lang="cs-CZ" sz="1800" dirty="0" smtClean="0"/>
              <a:t>:</a:t>
            </a:r>
          </a:p>
          <a:p>
            <a:pPr lvl="1" algn="just"/>
            <a:r>
              <a:rPr lang="cs-CZ" sz="1800" dirty="0" smtClean="0"/>
              <a:t>nedostatky </a:t>
            </a:r>
            <a:r>
              <a:rPr lang="cs-CZ" sz="1800" dirty="0"/>
              <a:t>na straně sdělovatele nebo příjemce sdělení (malá koncentrace, </a:t>
            </a:r>
            <a:r>
              <a:rPr lang="cs-CZ" sz="1800" dirty="0" smtClean="0"/>
              <a:t>nechuť ke </a:t>
            </a:r>
            <a:r>
              <a:rPr lang="cs-CZ" sz="1800" dirty="0"/>
              <a:t>komunikaci, špatné logické souvislosti</a:t>
            </a:r>
            <a:r>
              <a:rPr lang="cs-CZ" sz="1800" dirty="0" smtClean="0"/>
              <a:t>),</a:t>
            </a:r>
          </a:p>
          <a:p>
            <a:pPr lvl="1" algn="just"/>
            <a:r>
              <a:rPr lang="cs-CZ" sz="1800" dirty="0" smtClean="0"/>
              <a:t>informací</a:t>
            </a:r>
            <a:r>
              <a:rPr lang="cs-CZ" sz="1800" dirty="0"/>
              <a:t>, způsobující zkreslení informací (různý význam stejných </a:t>
            </a:r>
            <a:r>
              <a:rPr lang="cs-CZ" sz="1800" dirty="0" smtClean="0"/>
              <a:t>slov, nejednoznačná pozice </a:t>
            </a:r>
            <a:r>
              <a:rPr lang="cs-CZ" sz="1800" dirty="0"/>
              <a:t>sdělovatele a příjemce</a:t>
            </a:r>
            <a:r>
              <a:rPr lang="cs-CZ" sz="1800" dirty="0" smtClean="0"/>
              <a:t>).</a:t>
            </a:r>
          </a:p>
          <a:p>
            <a:pPr marL="457200" lvl="1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/>
              <a:t>K</a:t>
            </a:r>
            <a:r>
              <a:rPr lang="cs-CZ" sz="1800" b="1" dirty="0" smtClean="0"/>
              <a:t>omunikační </a:t>
            </a:r>
            <a:r>
              <a:rPr lang="cs-CZ" sz="1800" b="1" dirty="0"/>
              <a:t>sdělení může mít formu</a:t>
            </a:r>
            <a:r>
              <a:rPr lang="cs-CZ" sz="1800" dirty="0" smtClean="0"/>
              <a:t>: </a:t>
            </a:r>
          </a:p>
          <a:p>
            <a:pPr lvl="1" algn="just"/>
            <a:r>
              <a:rPr lang="cs-CZ" sz="1800" dirty="0" smtClean="0"/>
              <a:t>verbální </a:t>
            </a:r>
            <a:r>
              <a:rPr lang="cs-CZ" sz="1800" dirty="0"/>
              <a:t>(diskuse, firemní porada, zprávy zaslané přes email, </a:t>
            </a:r>
            <a:r>
              <a:rPr lang="cs-CZ" sz="1800" dirty="0" smtClean="0"/>
              <a:t>ICQ, intranet);</a:t>
            </a:r>
          </a:p>
          <a:p>
            <a:pPr lvl="1" algn="just"/>
            <a:r>
              <a:rPr lang="cs-CZ" sz="1800" dirty="0" smtClean="0"/>
              <a:t>neverbální </a:t>
            </a:r>
            <a:r>
              <a:rPr lang="cs-CZ" sz="1800" dirty="0"/>
              <a:t>(mimika, gesta v průběhu diskuse, jednotné firemní </a:t>
            </a:r>
            <a:r>
              <a:rPr lang="cs-CZ" sz="1800" dirty="0" smtClean="0"/>
              <a:t>odívání, firemní design</a:t>
            </a:r>
            <a:r>
              <a:rPr lang="cs-CZ" sz="1800" dirty="0"/>
              <a:t>, loga, výrobní značení).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 smtClean="0"/>
              <a:t>Laswellův</a:t>
            </a:r>
            <a:r>
              <a:rPr lang="cs-CZ" dirty="0" smtClean="0"/>
              <a:t> komunikační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6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Pro zajištění komunikačních procesů uvnitř firmy jsou </a:t>
            </a:r>
            <a:r>
              <a:rPr lang="cs-CZ" sz="1600" dirty="0" smtClean="0"/>
              <a:t>důležité především </a:t>
            </a:r>
            <a:r>
              <a:rPr lang="cs-CZ" sz="1600" dirty="0"/>
              <a:t>formy </a:t>
            </a:r>
            <a:r>
              <a:rPr lang="cs-CZ" sz="1600" dirty="0" smtClean="0"/>
              <a:t>komunikace a </a:t>
            </a:r>
            <a:r>
              <a:rPr lang="cs-CZ" sz="1600" dirty="0"/>
              <a:t>komunikační kanály</a:t>
            </a:r>
            <a:r>
              <a:rPr lang="cs-CZ" sz="1600" dirty="0" smtClean="0"/>
              <a:t>. Mezi </a:t>
            </a:r>
            <a:r>
              <a:rPr lang="cs-CZ" sz="1600" b="1" dirty="0"/>
              <a:t>nejrozšířenější formy komunikace</a:t>
            </a:r>
            <a:r>
              <a:rPr lang="cs-CZ" sz="1600" dirty="0"/>
              <a:t> patří</a:t>
            </a:r>
            <a:r>
              <a:rPr lang="cs-CZ" sz="1600" dirty="0" smtClean="0"/>
              <a:t>: </a:t>
            </a:r>
          </a:p>
          <a:p>
            <a:pPr algn="just"/>
            <a:r>
              <a:rPr lang="cs-CZ" sz="1600" dirty="0" smtClean="0"/>
              <a:t>ústní </a:t>
            </a:r>
            <a:r>
              <a:rPr lang="cs-CZ" sz="1600" dirty="0"/>
              <a:t>komunikace (rozmluva, porada, telefonát</a:t>
            </a:r>
            <a:r>
              <a:rPr lang="cs-CZ" sz="1600" dirty="0" smtClean="0"/>
              <a:t>),</a:t>
            </a:r>
          </a:p>
          <a:p>
            <a:pPr algn="just"/>
            <a:r>
              <a:rPr lang="cs-CZ" sz="1600" dirty="0" smtClean="0"/>
              <a:t>písemná </a:t>
            </a:r>
            <a:r>
              <a:rPr lang="cs-CZ" sz="1600" dirty="0"/>
              <a:t>komunikace (směrnice, pracovní řád, organizační schéma</a:t>
            </a:r>
            <a:r>
              <a:rPr lang="cs-CZ" sz="1600" dirty="0" smtClean="0"/>
              <a:t>).</a:t>
            </a:r>
          </a:p>
          <a:p>
            <a:pPr marL="0" indent="0" algn="just">
              <a:buNone/>
            </a:pPr>
            <a:r>
              <a:rPr lang="cs-CZ" sz="1600" dirty="0"/>
              <a:t>Organizační struktura společnosti by měla poskytovat prostor pro komunikaci ve </a:t>
            </a:r>
            <a:r>
              <a:rPr lang="cs-CZ" sz="1600" dirty="0" smtClean="0"/>
              <a:t>4 různých směrech (</a:t>
            </a:r>
            <a:r>
              <a:rPr lang="cs-CZ" sz="1600" b="1" dirty="0" smtClean="0"/>
              <a:t>směry komunikace v podniku</a:t>
            </a:r>
            <a:r>
              <a:rPr lang="cs-CZ" sz="1600" dirty="0" smtClean="0"/>
              <a:t>):</a:t>
            </a:r>
          </a:p>
          <a:p>
            <a:pPr algn="just"/>
            <a:r>
              <a:rPr lang="cs-CZ" sz="1600" dirty="0" smtClean="0"/>
              <a:t>sestupnou </a:t>
            </a:r>
            <a:r>
              <a:rPr lang="cs-CZ" sz="1600" dirty="0"/>
              <a:t>(směrnice o principech nakládání s důvěrnými informacemi a </a:t>
            </a:r>
            <a:r>
              <a:rPr lang="cs-CZ" sz="1600" dirty="0" smtClean="0"/>
              <a:t>osobními údaji),</a:t>
            </a:r>
          </a:p>
          <a:p>
            <a:pPr algn="just"/>
            <a:r>
              <a:rPr lang="cs-CZ" sz="1600" dirty="0" smtClean="0"/>
              <a:t>vzestupnou </a:t>
            </a:r>
            <a:r>
              <a:rPr lang="cs-CZ" sz="1600" dirty="0"/>
              <a:t>(inventarizační zápis spolu s vyjádřením inventarizační </a:t>
            </a:r>
            <a:r>
              <a:rPr lang="cs-CZ" sz="1600" dirty="0" smtClean="0"/>
              <a:t>komise ke </a:t>
            </a:r>
            <a:r>
              <a:rPr lang="cs-CZ" sz="1600" dirty="0"/>
              <a:t>zjištěným rozdílům</a:t>
            </a:r>
            <a:r>
              <a:rPr lang="cs-CZ" sz="1600" dirty="0" smtClean="0"/>
              <a:t>), </a:t>
            </a:r>
          </a:p>
          <a:p>
            <a:pPr algn="just"/>
            <a:r>
              <a:rPr lang="cs-CZ" sz="1600" dirty="0" smtClean="0"/>
              <a:t>horizontální </a:t>
            </a:r>
            <a:r>
              <a:rPr lang="cs-CZ" sz="1600" dirty="0"/>
              <a:t>(komunikace mezi regionálními vedoucími poboček </a:t>
            </a:r>
            <a:r>
              <a:rPr lang="cs-CZ" sz="1600" dirty="0" smtClean="0"/>
              <a:t>pojišťoven a </a:t>
            </a:r>
            <a:r>
              <a:rPr lang="cs-CZ" sz="1600" dirty="0"/>
              <a:t>bankovních domů</a:t>
            </a:r>
            <a:r>
              <a:rPr lang="cs-CZ" sz="1600" dirty="0" smtClean="0"/>
              <a:t>), </a:t>
            </a:r>
          </a:p>
          <a:p>
            <a:pPr algn="just"/>
            <a:r>
              <a:rPr lang="cs-CZ" sz="1600" dirty="0" smtClean="0"/>
              <a:t>diagonální </a:t>
            </a:r>
            <a:r>
              <a:rPr lang="cs-CZ" sz="1600" dirty="0"/>
              <a:t>(počítačový systém komunikace mezi všemi zaměstnanci a </a:t>
            </a:r>
            <a:r>
              <a:rPr lang="cs-CZ" sz="1600" dirty="0" smtClean="0"/>
              <a:t>jejich nadřízenými </a:t>
            </a:r>
            <a:r>
              <a:rPr lang="cs-CZ" sz="1600" dirty="0"/>
              <a:t>- intranet, ICQ</a:t>
            </a:r>
            <a:r>
              <a:rPr lang="cs-CZ" sz="1600" dirty="0" smtClean="0"/>
              <a:t>). </a:t>
            </a:r>
          </a:p>
          <a:p>
            <a:pPr marL="0" indent="0" algn="just">
              <a:buNone/>
            </a:pPr>
            <a:r>
              <a:rPr lang="cs-CZ" sz="1600" dirty="0" smtClean="0"/>
              <a:t>Tyto </a:t>
            </a:r>
            <a:r>
              <a:rPr lang="cs-CZ" sz="1600" dirty="0"/>
              <a:t>4 směry vytvářejí rámec (pravidla) pro firemní komunikaci.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Interní komunikační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6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Směry komunikace v podnicích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" t="16863" r="2353" b="12549"/>
          <a:stretch/>
        </p:blipFill>
        <p:spPr>
          <a:xfrm>
            <a:off x="610259" y="843558"/>
            <a:ext cx="6911866" cy="37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Vertikální a horizontální komunikační toky ve firmách mohou být kombinovány do </a:t>
            </a:r>
            <a:r>
              <a:rPr lang="cs-CZ" sz="1800" dirty="0" smtClean="0"/>
              <a:t>různých podob</a:t>
            </a:r>
            <a:r>
              <a:rPr lang="cs-CZ" sz="1800" dirty="0"/>
              <a:t>, nazývaných </a:t>
            </a:r>
            <a:r>
              <a:rPr lang="cs-CZ" sz="1800" b="1" dirty="0"/>
              <a:t>komunikační sítě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Komunikační sítě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5605"/>
            <a:ext cx="5955495" cy="364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0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813690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1. odlišnost </a:t>
            </a:r>
            <a:r>
              <a:rPr lang="cs-CZ" sz="1800" b="1" dirty="0"/>
              <a:t>postojů, názorů, znalostí a </a:t>
            </a:r>
            <a:r>
              <a:rPr lang="cs-CZ" sz="1800" b="1" dirty="0" smtClean="0"/>
              <a:t>zkušeností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jedinci </a:t>
            </a:r>
            <a:r>
              <a:rPr lang="cs-CZ" sz="1800" dirty="0"/>
              <a:t>mohou interpretovat tutéž komunikaci různým způsobem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jedinci </a:t>
            </a:r>
            <a:r>
              <a:rPr lang="cs-CZ" sz="1800" dirty="0"/>
              <a:t>s výrazně odlišnými postoji, názory, znalosti a zkušenosti nejsou </a:t>
            </a:r>
            <a:r>
              <a:rPr lang="cs-CZ" sz="1800" dirty="0" smtClean="0"/>
              <a:t>zárukou efektivní </a:t>
            </a:r>
            <a:r>
              <a:rPr lang="cs-CZ" sz="1800" dirty="0"/>
              <a:t>komunikace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výsledkem </a:t>
            </a:r>
            <a:r>
              <a:rPr lang="cs-CZ" sz="1800" dirty="0"/>
              <a:t>je zkreslená </a:t>
            </a:r>
            <a:r>
              <a:rPr lang="cs-CZ" sz="1800" dirty="0" smtClean="0"/>
              <a:t>komunikace.</a:t>
            </a:r>
          </a:p>
          <a:p>
            <a:pPr marL="0" indent="0" algn="just"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Ošetřovatelky vidí problém výkonnosti nemocnice z úhlu svých postojů, </a:t>
            </a:r>
            <a:r>
              <a:rPr lang="cs-CZ" sz="1600" i="1" dirty="0" smtClean="0"/>
              <a:t>názorů, znalostí </a:t>
            </a:r>
            <a:r>
              <a:rPr lang="cs-CZ" sz="1600" i="1" dirty="0"/>
              <a:t>a lékařského zkušeností. To může vyústit do interpretací, které se budou lišit </a:t>
            </a:r>
            <a:r>
              <a:rPr lang="cs-CZ" sz="1600" i="1" dirty="0" smtClean="0"/>
              <a:t>od interpretací personálu.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2</a:t>
            </a:r>
            <a:r>
              <a:rPr lang="cs-CZ" sz="1800" b="1" dirty="0"/>
              <a:t>. hodnocení </a:t>
            </a:r>
            <a:r>
              <a:rPr lang="cs-CZ" sz="1800" b="1" dirty="0" smtClean="0"/>
              <a:t>sdělení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příjemce </a:t>
            </a:r>
            <a:r>
              <a:rPr lang="cs-CZ" sz="1800" dirty="0"/>
              <a:t>vyhodnocuje sdělení dříve, než proběhne celá komunikace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tento </a:t>
            </a:r>
            <a:r>
              <a:rPr lang="cs-CZ" sz="1800" dirty="0"/>
              <a:t>postup umožňuje příjemcova zkušenost s předchozí komunikací, </a:t>
            </a:r>
            <a:r>
              <a:rPr lang="cs-CZ" sz="1800" dirty="0" smtClean="0"/>
              <a:t>nesouhlasem se </a:t>
            </a:r>
            <a:r>
              <a:rPr lang="cs-CZ" sz="1800" dirty="0"/>
              <a:t>sdělením </a:t>
            </a:r>
            <a:r>
              <a:rPr lang="cs-CZ" sz="1800" dirty="0" smtClean="0"/>
              <a:t>apod. </a:t>
            </a:r>
          </a:p>
          <a:p>
            <a:pPr marL="0" indent="0" algn="just"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Zaměstnanec může považovat hodnotící pohovor s nadřízeným za "</a:t>
            </a:r>
            <a:r>
              <a:rPr lang="cs-CZ" sz="1600" i="1" dirty="0" smtClean="0"/>
              <a:t>mechanickou záležitost</a:t>
            </a:r>
            <a:r>
              <a:rPr lang="cs-CZ" sz="1600" i="1" dirty="0"/>
              <a:t>", protože cítí, že nadřízenému jde v této souvislosti </a:t>
            </a:r>
            <a:r>
              <a:rPr lang="cs-CZ" sz="1600" i="1" dirty="0" smtClean="0"/>
              <a:t>více o splnění administrativního </a:t>
            </a:r>
            <a:r>
              <a:rPr lang="cs-CZ" sz="1600" i="1" dirty="0"/>
              <a:t>úkolu, než o pracovní výkon zaměstnance.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Bariéry 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6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5486" y="627534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3. selektivní </a:t>
            </a:r>
            <a:r>
              <a:rPr lang="cs-CZ" sz="1800" b="1" dirty="0" smtClean="0"/>
              <a:t>vnímání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každý </a:t>
            </a:r>
            <a:r>
              <a:rPr lang="cs-CZ" sz="1800" dirty="0"/>
              <a:t>z nás si kreslí obraz světa svým vlastním způsobem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příjemci </a:t>
            </a:r>
            <a:r>
              <a:rPr lang="cs-CZ" sz="1800" dirty="0"/>
              <a:t>informace chtějí slyšet pouze ty části, které souhlasí s jejich názorem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informace</a:t>
            </a:r>
            <a:r>
              <a:rPr lang="cs-CZ" sz="1800" dirty="0"/>
              <a:t>, které jsou v rozporu s názorem, nejsou vzaty na vědomí, nebo jsou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přeformulovány tak, aby potvrzovaly předem utvořené </a:t>
            </a:r>
            <a:r>
              <a:rPr lang="cs-CZ" sz="1800" dirty="0" smtClean="0"/>
              <a:t>představy.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Do všech divizí společnosti dojde upozornění, že je nutné </a:t>
            </a:r>
            <a:r>
              <a:rPr lang="cs-CZ" sz="1600" i="1" dirty="0" smtClean="0"/>
              <a:t>zvýšit produktivitu práce</a:t>
            </a:r>
            <a:r>
              <a:rPr lang="cs-CZ" sz="1600" i="1" dirty="0"/>
              <a:t>. Takové sdělení možná nebude mít žádoucí efekt, protože je v rozporu s </a:t>
            </a:r>
            <a:r>
              <a:rPr lang="cs-CZ" sz="1600" i="1" dirty="0" smtClean="0"/>
              <a:t>realitou příjemců</a:t>
            </a:r>
            <a:r>
              <a:rPr lang="cs-CZ" sz="1600" i="1" dirty="0"/>
              <a:t>. Zaměstnanci je mohou ignorovat nebo jím být pobaveni v </a:t>
            </a:r>
            <a:r>
              <a:rPr lang="cs-CZ" sz="1600" i="1" dirty="0" smtClean="0"/>
              <a:t>souvislosti s </a:t>
            </a:r>
            <a:r>
              <a:rPr lang="cs-CZ" sz="1600" i="1" dirty="0"/>
              <a:t>informacemi o tom, že produktivita v jejich podniku je nejvyšší v celém odvětví a i v </a:t>
            </a:r>
            <a:r>
              <a:rPr lang="cs-CZ" sz="1600" i="1" dirty="0" smtClean="0"/>
              <a:t>ČR.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4</a:t>
            </a:r>
            <a:r>
              <a:rPr lang="cs-CZ" sz="1800" b="1" dirty="0"/>
              <a:t>. věrohodnost </a:t>
            </a:r>
            <a:r>
              <a:rPr lang="cs-CZ" sz="1800" b="1" dirty="0" smtClean="0"/>
              <a:t>zdroje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věrohodnost </a:t>
            </a:r>
            <a:r>
              <a:rPr lang="cs-CZ" sz="1800" dirty="0"/>
              <a:t>zdroje souvisí s tím, jakou míru důvěry chová příjemce ke sdělovateli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úroveň </a:t>
            </a:r>
            <a:r>
              <a:rPr lang="cs-CZ" sz="1800" dirty="0"/>
              <a:t>věrohodnosti přímo ovlivňuje to, jak příjemce vidí a reaguje na </a:t>
            </a:r>
            <a:r>
              <a:rPr lang="cs-CZ" sz="1800" dirty="0" smtClean="0"/>
              <a:t>slova, myšlenky a </a:t>
            </a:r>
            <a:r>
              <a:rPr lang="cs-CZ" sz="1800" dirty="0"/>
              <a:t>činy </a:t>
            </a:r>
            <a:r>
              <a:rPr lang="cs-CZ" sz="1800" dirty="0" smtClean="0"/>
              <a:t>komunikátora.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Odboroví předáci, kteří považují manažery za "vykořisťovatele", a manažeři,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kteří považují odborové předáky za přirozené nepřátele, nebudou schopni vzájemné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a upřímné komunikace.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Bariéry 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6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90639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5. sémantické </a:t>
            </a:r>
            <a:r>
              <a:rPr lang="cs-CZ" sz="1800" b="1" dirty="0" smtClean="0"/>
              <a:t>problémy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komunikace </a:t>
            </a:r>
            <a:r>
              <a:rPr lang="cs-CZ" sz="1800" dirty="0"/>
              <a:t>je předávání informací a myšlenek prostřednictvím obvyklých a obecně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známých symbolů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můžeme </a:t>
            </a:r>
            <a:r>
              <a:rPr lang="cs-CZ" sz="1800" dirty="0"/>
              <a:t>pouze předat informaci ve formě slov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tatáž </a:t>
            </a:r>
            <a:r>
              <a:rPr lang="cs-CZ" sz="1800" dirty="0"/>
              <a:t>slova mohou pro různé lidi znamenat zcela různé věci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pochopení </a:t>
            </a:r>
            <a:r>
              <a:rPr lang="cs-CZ" sz="1800" dirty="0"/>
              <a:t>sdělení je záležitost příjemce a nikoliv </a:t>
            </a:r>
            <a:r>
              <a:rPr lang="cs-CZ" sz="1800" dirty="0" smtClean="0"/>
              <a:t>slov.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Když vedení podniku oznámí, že pro rozvoj závodu je nezbytné zvýšit </a:t>
            </a:r>
            <a:r>
              <a:rPr lang="cs-CZ" sz="1600" i="1" dirty="0" smtClean="0"/>
              <a:t>rozpočet,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Má na </a:t>
            </a:r>
            <a:r>
              <a:rPr lang="cs-CZ" sz="1600" i="1" dirty="0"/>
              <a:t>mysli nezbytnost investic do nového technologického vybavení. Zaměstnanci </a:t>
            </a:r>
            <a:r>
              <a:rPr lang="cs-CZ" sz="1600" i="1" dirty="0" smtClean="0"/>
              <a:t>to mohou chápat </a:t>
            </a:r>
            <a:r>
              <a:rPr lang="cs-CZ" sz="1600" i="1" dirty="0"/>
              <a:t>pouze jako nárůst mzdových prostředků.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Bariéry 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1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Klíčovým předpokladem pro správné uplatnění analýzy, jako manažerské funkce, je pochopení věcné a obsahové stránky požadavků kladených na analyzovanou manažerskou funkci. </a:t>
            </a:r>
            <a:endParaRPr lang="cs-CZ" sz="1800" dirty="0" smtClean="0"/>
          </a:p>
          <a:p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 je potřeba zachovat základní postup, algoritmus provádění analýzy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/>
            <a:r>
              <a:rPr lang="cs-CZ" sz="1800" dirty="0"/>
              <a:t>obsahové vymezení analyzovaného úkolu;</a:t>
            </a:r>
          </a:p>
          <a:p>
            <a:pPr lvl="0"/>
            <a:r>
              <a:rPr lang="cs-CZ" sz="1800" dirty="0"/>
              <a:t>formulace vlastního problému;</a:t>
            </a:r>
          </a:p>
          <a:p>
            <a:pPr lvl="0"/>
            <a:r>
              <a:rPr lang="cs-CZ" sz="1800" dirty="0"/>
              <a:t>stanovení požadavků na rozlišovací úroveň analýzy;</a:t>
            </a:r>
          </a:p>
          <a:p>
            <a:pPr lvl="0"/>
            <a:r>
              <a:rPr lang="cs-CZ" sz="1800" dirty="0"/>
              <a:t>vytvoření vhodného modelu pro řešení úkolu analýzy a stanovení způsobu jeho řešení;</a:t>
            </a:r>
          </a:p>
          <a:p>
            <a:pPr lvl="0"/>
            <a:r>
              <a:rPr lang="cs-CZ" sz="1800" dirty="0"/>
              <a:t>provedení požadovaného rozboru a vyhodnocení výsledků;</a:t>
            </a:r>
          </a:p>
          <a:p>
            <a:pPr lvl="0"/>
            <a:r>
              <a:rPr lang="cs-CZ" sz="1800" dirty="0"/>
              <a:t>využití výsledků analýzy.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5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27534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Problémy vnitropodnikové komunikace: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častou </a:t>
            </a:r>
            <a:r>
              <a:rPr lang="cs-CZ" sz="1600" dirty="0"/>
              <a:t>příčinou firemních problémů je nedostatek jasné, přímé a otevřené </a:t>
            </a:r>
            <a:r>
              <a:rPr lang="cs-CZ" sz="1600" dirty="0" smtClean="0"/>
              <a:t>komunikace;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příkladem </a:t>
            </a:r>
            <a:r>
              <a:rPr lang="cs-CZ" sz="1600" dirty="0"/>
              <a:t>je sklon vyjadřovat souhlasný názor vůči nadřízeným (z obavy či </a:t>
            </a:r>
            <a:r>
              <a:rPr lang="cs-CZ" sz="1600" dirty="0" smtClean="0"/>
              <a:t>domnělého taktu</a:t>
            </a:r>
            <a:r>
              <a:rPr lang="cs-CZ" sz="1600" dirty="0"/>
              <a:t>) nebo chválit i neuspokojivě udělanou práci </a:t>
            </a:r>
            <a:r>
              <a:rPr lang="cs-CZ" sz="1600" dirty="0" smtClean="0"/>
              <a:t>podřízených;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nadměrně </a:t>
            </a:r>
            <a:r>
              <a:rPr lang="cs-CZ" sz="1600" dirty="0"/>
              <a:t>vstřícné jednání je téměř vždy </a:t>
            </a:r>
            <a:r>
              <a:rPr lang="cs-CZ" sz="1600" dirty="0" smtClean="0"/>
              <a:t>chybou;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základním </a:t>
            </a:r>
            <a:r>
              <a:rPr lang="cs-CZ" sz="1600" dirty="0"/>
              <a:t>pravidlem taktu je hovořit o věcech, a nikoli o osobách</a:t>
            </a:r>
            <a:r>
              <a:rPr lang="cs-CZ" sz="1600" dirty="0" smtClean="0"/>
              <a:t>.</a:t>
            </a:r>
          </a:p>
          <a:p>
            <a:pPr algn="just">
              <a:spcBef>
                <a:spcPts val="0"/>
              </a:spcBef>
            </a:pPr>
            <a:endParaRPr lang="cs-CZ" sz="18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Nejčastější důvody problematické vnitropodnikové komunikace: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Neschopnost plně delegovat. Podřízení, kteří nemají dostatek pravomocí k tomu, aby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problémy řešili sami, předávají je svým nadřízeným a čekají na jejich </a:t>
            </a:r>
            <a:r>
              <a:rPr lang="cs-CZ" sz="1600" dirty="0" smtClean="0"/>
              <a:t>rozhodnutí.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Řízení </a:t>
            </a:r>
            <a:r>
              <a:rPr lang="cs-CZ" sz="1600" dirty="0"/>
              <a:t>založené na postupech než cílech. Záplava papírové i elektronické komunikace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je důsledkem toho, že zaměstnanci jsou posuzováni podle toho, zda postupují podle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direktiv. Výsledkem je bujení vnitřních sdělení a </a:t>
            </a:r>
            <a:r>
              <a:rPr lang="cs-CZ" sz="1600" dirty="0" smtClean="0"/>
              <a:t>reportů.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Nedostatečné </a:t>
            </a:r>
            <a:r>
              <a:rPr lang="cs-CZ" sz="1600" dirty="0"/>
              <a:t>vytížení. K šíření interních sdělení sahají často zaměstnanci, kteří nejsou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vytíženi, proto aby přesvědčili ostatní i sebe sama, že věci jsou v pohybu a že již něco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důležitého vykonali.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Problémy vnitropodnikové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0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Jejím cílem je poznání a správné pochopení podmínek pro realizaci procesů v podniku.</a:t>
            </a:r>
          </a:p>
          <a:p>
            <a:pPr algn="just"/>
            <a:r>
              <a:rPr lang="cs-CZ" sz="1800" dirty="0"/>
              <a:t>Proces zjištění a hodnocení realizovatelnosti, účelnosti a účinnosti určitého provedení.</a:t>
            </a:r>
          </a:p>
          <a:p>
            <a:pPr algn="just"/>
            <a:r>
              <a:rPr lang="cs-CZ" sz="1800" dirty="0"/>
              <a:t>Zároveň je podkladem pro rozhodování a implementaci.</a:t>
            </a:r>
          </a:p>
          <a:p>
            <a:pPr algn="just"/>
            <a:r>
              <a:rPr lang="cs-CZ" sz="1800" dirty="0"/>
              <a:t>Je podstatné systémové chápání problémů a využití modelového zobrazení.</a:t>
            </a:r>
          </a:p>
          <a:p>
            <a:pPr algn="just"/>
            <a:r>
              <a:rPr lang="cs-CZ" sz="1800" dirty="0"/>
              <a:t>Je nutné zachovat pravidlo přiměřenosti zkoumání</a:t>
            </a:r>
          </a:p>
          <a:p>
            <a:pPr lvl="1" algn="just"/>
            <a:r>
              <a:rPr lang="cs-CZ" sz="1800" dirty="0"/>
              <a:t>Rozsah údajů</a:t>
            </a:r>
          </a:p>
          <a:p>
            <a:pPr lvl="1" algn="just"/>
            <a:r>
              <a:rPr lang="cs-CZ" sz="1800" dirty="0"/>
              <a:t>Přesnost údajů</a:t>
            </a:r>
          </a:p>
          <a:p>
            <a:pPr lvl="1" algn="just"/>
            <a:r>
              <a:rPr lang="cs-CZ" sz="1800" dirty="0"/>
              <a:t>Spolehlivost údajů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0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T</a:t>
            </a:r>
            <a:r>
              <a:rPr lang="cs-CZ" sz="1800" dirty="0" smtClean="0"/>
              <a:t>ato </a:t>
            </a:r>
            <a:r>
              <a:rPr lang="cs-CZ" sz="1800" dirty="0"/>
              <a:t>paralelní </a:t>
            </a:r>
            <a:r>
              <a:rPr lang="cs-CZ" sz="1800" dirty="0" smtClean="0"/>
              <a:t>funkce prostupuje </a:t>
            </a:r>
            <a:r>
              <a:rPr lang="cs-CZ" sz="1800" dirty="0"/>
              <a:t>každou ze sekvenčních funkcí a zároveň je mostem mezi analýzou a implementací. </a:t>
            </a:r>
            <a:endParaRPr lang="cs-CZ" sz="1800" dirty="0" smtClean="0"/>
          </a:p>
          <a:p>
            <a:pPr algn="just"/>
            <a:r>
              <a:rPr lang="cs-CZ" sz="1800" dirty="0"/>
              <a:t>Rozhodování je proces a je výsledkem myšlenkových procesů manažerů.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Volba mezi více variantami chování.</a:t>
            </a:r>
          </a:p>
          <a:p>
            <a:r>
              <a:rPr lang="cs-CZ" sz="1800" dirty="0"/>
              <a:t>Výběr určité varianty postupu.</a:t>
            </a:r>
          </a:p>
          <a:p>
            <a:r>
              <a:rPr lang="cs-CZ" sz="1800" dirty="0" smtClean="0"/>
              <a:t>Manažer </a:t>
            </a:r>
            <a:r>
              <a:rPr lang="cs-CZ" sz="1800" dirty="0"/>
              <a:t>– </a:t>
            </a:r>
            <a:r>
              <a:rPr lang="cs-CZ" sz="1800" dirty="0" err="1"/>
              <a:t>rozhodovatel</a:t>
            </a:r>
            <a:r>
              <a:rPr lang="cs-CZ" sz="1800" dirty="0"/>
              <a:t> a řešitel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v podnikové praxi probíhá za jistoty, nejistoty nebo rizika.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Rozhodovací </a:t>
            </a:r>
            <a:r>
              <a:rPr lang="cs-CZ" sz="1800" dirty="0"/>
              <a:t>situace můžeme klasifikovat z různých hledisek </a:t>
            </a:r>
            <a:r>
              <a:rPr lang="cs-CZ" sz="1800" dirty="0" smtClean="0"/>
              <a:t>následovně: </a:t>
            </a:r>
          </a:p>
          <a:p>
            <a:pPr lvl="0" algn="just"/>
            <a:r>
              <a:rPr lang="cs-CZ" sz="1800" dirty="0" smtClean="0"/>
              <a:t>nekonfliktní 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/>
              <a:t> 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strukturované.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3647</TotalTime>
  <Words>3380</Words>
  <Application>Microsoft Office PowerPoint</Application>
  <PresentationFormat>Předvádění na obrazovce (16:9)</PresentationFormat>
  <Paragraphs>342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SLU</vt:lpstr>
      <vt:lpstr>Manažerské funkce paralelní</vt:lpstr>
      <vt:lpstr>Podstata manažerských funkcí průběžných</vt:lpstr>
      <vt:lpstr>Analýza I</vt:lpstr>
      <vt:lpstr>Analýza II</vt:lpstr>
      <vt:lpstr>Analýza III</vt:lpstr>
      <vt:lpstr>Typologie analýz</vt:lpstr>
      <vt:lpstr>Základní logika provádění analýz</vt:lpstr>
      <vt:lpstr>Rozhodování I</vt:lpstr>
      <vt:lpstr>Rozhodování II</vt:lpstr>
      <vt:lpstr>Rozhodovací proces</vt:lpstr>
      <vt:lpstr>Klasifikace rozhodování I</vt:lpstr>
      <vt:lpstr>Klasifikace rozhodování II</vt:lpstr>
      <vt:lpstr>Metody a techniky rozhodování</vt:lpstr>
      <vt:lpstr>Příklad rozhodovacího stromu</vt:lpstr>
      <vt:lpstr>Příklad rozhodovací tabulky</vt:lpstr>
      <vt:lpstr>Implementace</vt:lpstr>
      <vt:lpstr>Podstata implementace</vt:lpstr>
      <vt:lpstr>Proces implementace strategie podle Mallya </vt:lpstr>
      <vt:lpstr>Plán implementace strategie</vt:lpstr>
      <vt:lpstr>Důvody náročnosti implementace strategie I</vt:lpstr>
      <vt:lpstr>Důvody náročnosti implementace strategie II</vt:lpstr>
      <vt:lpstr>Východiska a faktory ovlivňující implementaci strategii</vt:lpstr>
      <vt:lpstr>Model řízení změny – implementace </vt:lpstr>
      <vt:lpstr>Postoj zaměstnanců ke změnám při implementaci</vt:lpstr>
      <vt:lpstr>Překonání odporu ke změnám dle Kottera</vt:lpstr>
      <vt:lpstr>Přístupy k implementaci </vt:lpstr>
      <vt:lpstr>Klíčové faktory úspěchu implementace</vt:lpstr>
      <vt:lpstr>Změny v organizační struktuře při implementaci strategie</vt:lpstr>
      <vt:lpstr>Další úkoly významné při implementaci</vt:lpstr>
      <vt:lpstr>Komunikace</vt:lpstr>
      <vt:lpstr>Laswellův komunikační proces </vt:lpstr>
      <vt:lpstr>Laswellův komunikační proces</vt:lpstr>
      <vt:lpstr>Formy komunikace</vt:lpstr>
      <vt:lpstr>Interní komunikační systémy</vt:lpstr>
      <vt:lpstr>Směry komunikace v podnicích</vt:lpstr>
      <vt:lpstr>Komunikační sítě</vt:lpstr>
      <vt:lpstr>Bariéry podnikové komunikace</vt:lpstr>
      <vt:lpstr>Bariéry podnikové komunikace</vt:lpstr>
      <vt:lpstr>Bariéry podnikové komunikace</vt:lpstr>
      <vt:lpstr>Problémy vnitropodnikové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339</cp:revision>
  <dcterms:created xsi:type="dcterms:W3CDTF">2016-07-06T15:42:34Z</dcterms:created>
  <dcterms:modified xsi:type="dcterms:W3CDTF">2023-03-20T09:05:19Z</dcterms:modified>
</cp:coreProperties>
</file>