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48" r:id="rId4"/>
    <p:sldId id="352" r:id="rId5"/>
    <p:sldId id="351" r:id="rId6"/>
    <p:sldId id="349" r:id="rId7"/>
    <p:sldId id="353" r:id="rId8"/>
    <p:sldId id="354" r:id="rId9"/>
    <p:sldId id="355" r:id="rId10"/>
    <p:sldId id="350" r:id="rId11"/>
    <p:sldId id="356" r:id="rId12"/>
    <p:sldId id="357" r:id="rId13"/>
    <p:sldId id="358" r:id="rId14"/>
    <p:sldId id="373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6" r:id="rId30"/>
    <p:sldId id="374" r:id="rId31"/>
    <p:sldId id="375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 hlediska charakteru zdroje – primární, sekundární, </a:t>
            </a:r>
            <a:r>
              <a:rPr lang="cs-CZ" sz="1800" dirty="0" smtClean="0"/>
              <a:t>terciární</a:t>
            </a:r>
          </a:p>
          <a:p>
            <a:endParaRPr lang="cs-CZ" sz="1800" dirty="0"/>
          </a:p>
          <a:p>
            <a:r>
              <a:rPr lang="cs-CZ" sz="1800" dirty="0"/>
              <a:t>Z hlediska  vztahu zdroje k podniku – interní, </a:t>
            </a:r>
            <a:r>
              <a:rPr lang="cs-CZ" sz="1800" dirty="0" smtClean="0"/>
              <a:t>externí</a:t>
            </a:r>
          </a:p>
          <a:p>
            <a:endParaRPr lang="cs-CZ" sz="1800" dirty="0"/>
          </a:p>
          <a:p>
            <a:r>
              <a:rPr lang="cs-CZ" sz="1800" dirty="0"/>
              <a:t>Z hlediska dostupnosti – dostupné, </a:t>
            </a:r>
            <a:r>
              <a:rPr lang="cs-CZ" sz="1800" dirty="0" smtClean="0"/>
              <a:t>nedostupné</a:t>
            </a:r>
          </a:p>
          <a:p>
            <a:endParaRPr lang="cs-CZ" sz="1800" dirty="0"/>
          </a:p>
          <a:p>
            <a:r>
              <a:rPr lang="cs-CZ" sz="1800" dirty="0"/>
              <a:t>Z hlediska odbornosti zdroje – profesionální, </a:t>
            </a:r>
            <a:r>
              <a:rPr lang="cs-CZ" sz="1800" dirty="0" smtClean="0"/>
              <a:t>amatérské</a:t>
            </a:r>
          </a:p>
          <a:p>
            <a:endParaRPr lang="cs-CZ" sz="1800" dirty="0"/>
          </a:p>
          <a:p>
            <a:r>
              <a:rPr lang="cs-CZ" sz="1800" dirty="0"/>
              <a:t>Z hlediska významu zdroje – literárně-vědecké, objektivně hodnotící, spontánní zdroje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dat podle Kozla a kol. (2006)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vytváření </a:t>
            </a:r>
            <a:r>
              <a:rPr lang="cs-CZ" sz="1800" dirty="0"/>
              <a:t>dynamického souladu mezi </a:t>
            </a:r>
            <a:r>
              <a:rPr lang="cs-CZ" sz="1800" dirty="0" smtClean="0"/>
              <a:t>počtem </a:t>
            </a:r>
            <a:r>
              <a:rPr lang="cs-CZ" sz="1800" dirty="0"/>
              <a:t>a strukturou </a:t>
            </a:r>
            <a:r>
              <a:rPr lang="cs-CZ" sz="1800" dirty="0" smtClean="0"/>
              <a:t>pracovních míst </a:t>
            </a:r>
            <a:r>
              <a:rPr lang="cs-CZ" sz="1800" dirty="0"/>
              <a:t>v podniku, aby v každém okamžiku bylo místo obsazeno, a aby </a:t>
            </a:r>
            <a:r>
              <a:rPr lang="cs-CZ" sz="1800" dirty="0" smtClean="0"/>
              <a:t>kvalifikace </a:t>
            </a:r>
            <a:r>
              <a:rPr lang="cs-CZ" sz="1800" dirty="0"/>
              <a:t>odpovídala v rámci </a:t>
            </a:r>
            <a:r>
              <a:rPr lang="cs-CZ" sz="1800" dirty="0" smtClean="0"/>
              <a:t>organizační </a:t>
            </a:r>
            <a:r>
              <a:rPr lang="cs-CZ" sz="1800" dirty="0"/>
              <a:t>struktury </a:t>
            </a:r>
            <a:r>
              <a:rPr lang="cs-CZ" sz="1800" dirty="0" smtClean="0"/>
              <a:t>podniku; </a:t>
            </a:r>
            <a:endParaRPr lang="cs-CZ" sz="1800" dirty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personálních </a:t>
            </a:r>
            <a:r>
              <a:rPr lang="cs-CZ" sz="1800" dirty="0" smtClean="0"/>
              <a:t>potřebách </a:t>
            </a:r>
            <a:r>
              <a:rPr lang="cs-CZ" sz="1800" dirty="0"/>
              <a:t>podniku, </a:t>
            </a:r>
            <a:r>
              <a:rPr lang="cs-CZ" sz="1800" dirty="0" smtClean="0"/>
              <a:t>vytváření personálního plánu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optimální </a:t>
            </a:r>
            <a:r>
              <a:rPr lang="cs-CZ" sz="1800" dirty="0"/>
              <a:t>využívání pracovních </a:t>
            </a:r>
            <a:r>
              <a:rPr lang="cs-CZ" sz="1800" dirty="0" smtClean="0"/>
              <a:t>sil </a:t>
            </a:r>
            <a:r>
              <a:rPr lang="cs-CZ" sz="1800" dirty="0"/>
              <a:t>v podniku, využívání </a:t>
            </a:r>
            <a:r>
              <a:rPr lang="cs-CZ" sz="1800" dirty="0" smtClean="0"/>
              <a:t>kvalifikace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výběr </a:t>
            </a:r>
            <a:r>
              <a:rPr lang="cs-CZ" sz="1800" dirty="0"/>
              <a:t>pracovních sil, </a:t>
            </a:r>
            <a:r>
              <a:rPr lang="cs-CZ" sz="1800" dirty="0" smtClean="0"/>
              <a:t>rozmístění pracovníků (</a:t>
            </a:r>
            <a:r>
              <a:rPr lang="cs-CZ" sz="1800" dirty="0"/>
              <a:t>vhodné podmínky), </a:t>
            </a:r>
            <a:r>
              <a:rPr lang="cs-CZ" sz="1800" dirty="0" smtClean="0"/>
              <a:t>pensionování </a:t>
            </a:r>
            <a:r>
              <a:rPr lang="cs-CZ" sz="1800" dirty="0"/>
              <a:t>a </a:t>
            </a:r>
            <a:r>
              <a:rPr lang="cs-CZ" sz="1800" dirty="0" smtClean="0"/>
              <a:t>propouštění pracovníků; </a:t>
            </a:r>
            <a:endParaRPr lang="cs-CZ" sz="1800" dirty="0"/>
          </a:p>
          <a:p>
            <a:pPr algn="just"/>
            <a:r>
              <a:rPr lang="cs-CZ" sz="1800" dirty="0" smtClean="0"/>
              <a:t>orientace </a:t>
            </a:r>
            <a:r>
              <a:rPr lang="cs-CZ" sz="1800" dirty="0"/>
              <a:t>(</a:t>
            </a:r>
            <a:r>
              <a:rPr lang="cs-CZ" sz="1800" dirty="0" smtClean="0"/>
              <a:t>adaptační </a:t>
            </a:r>
            <a:r>
              <a:rPr lang="cs-CZ" sz="1800" dirty="0"/>
              <a:t>aktivita) </a:t>
            </a:r>
            <a:r>
              <a:rPr lang="cs-CZ" sz="1800" dirty="0" smtClean="0"/>
              <a:t>pracovníků; </a:t>
            </a:r>
            <a:endParaRPr lang="cs-CZ" sz="1800" dirty="0"/>
          </a:p>
          <a:p>
            <a:pPr algn="just"/>
            <a:r>
              <a:rPr lang="cs-CZ" sz="1800" dirty="0" smtClean="0"/>
              <a:t>personální </a:t>
            </a:r>
            <a:r>
              <a:rPr lang="cs-CZ" sz="1800" dirty="0"/>
              <a:t>a </a:t>
            </a:r>
            <a:r>
              <a:rPr lang="cs-CZ" sz="1800" dirty="0" smtClean="0"/>
              <a:t>sociální rozvoj pracovníků (</a:t>
            </a:r>
            <a:r>
              <a:rPr lang="cs-CZ" sz="1800" dirty="0"/>
              <a:t>školení, možnost dalšího </a:t>
            </a:r>
            <a:r>
              <a:rPr lang="cs-CZ" sz="1800" dirty="0" smtClean="0"/>
              <a:t>vzdělávání);</a:t>
            </a:r>
            <a:endParaRPr lang="cs-CZ" sz="1800" dirty="0"/>
          </a:p>
          <a:p>
            <a:pPr algn="just"/>
            <a:r>
              <a:rPr lang="cs-CZ" sz="1800" dirty="0" smtClean="0"/>
              <a:t>hodnocení pracovníků.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1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</a:t>
            </a:r>
            <a:r>
              <a:rPr lang="cs-CZ" sz="1800" dirty="0" smtClean="0"/>
              <a:t>ro </a:t>
            </a:r>
            <a:r>
              <a:rPr lang="cs-CZ" sz="1800" dirty="0"/>
              <a:t>plánování lidských zdrojů </a:t>
            </a:r>
            <a:r>
              <a:rPr lang="cs-CZ" sz="1800" dirty="0" smtClean="0"/>
              <a:t>se jeví </a:t>
            </a:r>
            <a:r>
              <a:rPr lang="cs-CZ" sz="1800" dirty="0"/>
              <a:t>jako vhodnější metody intuitivní, především pro jejich operativnost, nižší náročnost na podklady a především z důvodu, že intuitivní metody berou v úvahu obtížně kvantifikovatelné nebo zcela nekvantifikovatelné faktory a je tak posuzována všeobecně širší škála těchto faktorů. Také vyhovují více flexibilnímu plánování pracovních sil, protože z hlediska kratší perspektivy bývají více spolehlivé, levnější a snadněji interpretovatelné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základě intuitivních metod mohou odborníci definovat dle svého posouzení předpokládanou potřebu zaměstnanců určité kvalifikace, osobních kvalit a praxe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Jsou </a:t>
            </a:r>
            <a:r>
              <a:rPr lang="cs-CZ" sz="1800" dirty="0"/>
              <a:t>takto odborníky předvídáni i</a:t>
            </a:r>
            <a:r>
              <a:rPr lang="cs-CZ" sz="1800" i="1" dirty="0"/>
              <a:t> </a:t>
            </a:r>
            <a:r>
              <a:rPr lang="cs-CZ" sz="1800" dirty="0"/>
              <a:t>budoucí, pro organizaci perspektivní manažeři, kteří budou překonávat izolace mezi velkým množstvím do hloubky propracovaných oborů, které jsou za svými hranicemi pro organizaci velmi těžko uchopitelné a nejsou tedy pro ni </a:t>
            </a:r>
            <a:r>
              <a:rPr lang="cs-CZ" sz="1800" dirty="0" smtClean="0"/>
              <a:t>inspirativní.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Intuitivní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9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Odborné předpovědi </a:t>
            </a:r>
            <a:r>
              <a:rPr lang="cs-CZ" sz="1800" i="1" dirty="0" smtClean="0"/>
              <a:t>–</a:t>
            </a:r>
            <a:r>
              <a:rPr lang="cs-CZ" sz="1800" dirty="0" smtClean="0"/>
              <a:t> na </a:t>
            </a:r>
            <a:r>
              <a:rPr lang="cs-CZ" sz="1800" dirty="0"/>
              <a:t>základě posouzení a zvážení odborníků je předpovídána potřeba pracovníků určitých specifických požadavků v rámci praxe, kvalifikace a osobních kvalit.</a:t>
            </a:r>
            <a:r>
              <a:rPr lang="cs-CZ" sz="1800" i="1" dirty="0"/>
              <a:t> </a:t>
            </a:r>
            <a:endParaRPr lang="cs-CZ" sz="1800" dirty="0"/>
          </a:p>
          <a:p>
            <a:pPr lvl="0" algn="just"/>
            <a:r>
              <a:rPr lang="cs-CZ" sz="1800" b="1" dirty="0"/>
              <a:t>Metody skupinového rozhodování (brainstorming) </a:t>
            </a:r>
            <a:r>
              <a:rPr lang="cs-CZ" sz="1800" i="1" dirty="0" smtClean="0"/>
              <a:t>– </a:t>
            </a:r>
            <a:r>
              <a:rPr lang="cs-CZ" sz="1800" dirty="0" smtClean="0"/>
              <a:t>tato metoda </a:t>
            </a:r>
            <a:r>
              <a:rPr lang="cs-CZ" sz="1800" dirty="0"/>
              <a:t>patří mezi obecně nejrozšířenější metody, která je i snadno modifikovatelná a poskytuje jako skupinová metoda plastičtější pohled na věc z různých úhlů pohledu a v různých alternativách. Metoda předpovědi jedním odborníkem tento širší pohled postrádá.   </a:t>
            </a:r>
            <a:r>
              <a:rPr lang="cs-CZ" sz="1800" i="1" dirty="0"/>
              <a:t>  </a:t>
            </a:r>
            <a:r>
              <a:rPr lang="cs-CZ" sz="1800" dirty="0"/>
              <a:t> </a:t>
            </a:r>
          </a:p>
          <a:p>
            <a:pPr algn="just"/>
            <a:r>
              <a:rPr lang="cs-CZ" sz="1800" b="1" dirty="0"/>
              <a:t>Metoda </a:t>
            </a:r>
            <a:r>
              <a:rPr lang="cs-CZ" sz="1800" b="1" dirty="0" err="1" smtClean="0"/>
              <a:t>delphi</a:t>
            </a:r>
            <a:r>
              <a:rPr lang="cs-CZ" sz="1800" b="1" dirty="0" smtClean="0"/>
              <a:t> (kaskádová metoda) </a:t>
            </a:r>
            <a:r>
              <a:rPr lang="cs-CZ" sz="1800" i="1" dirty="0" smtClean="0"/>
              <a:t>– </a:t>
            </a:r>
            <a:r>
              <a:rPr lang="cs-CZ" sz="1800" dirty="0" smtClean="0"/>
              <a:t>je </a:t>
            </a:r>
            <a:r>
              <a:rPr lang="cs-CZ" sz="1800" dirty="0"/>
              <a:t>určitým zkřížením předchozích metod, kdy jsou jednotliví odborníci vyzváni k formulaci svých předpovědí. Po seznámení se se všemi odpověďmi jsou posléze vyzváni k novým předpovědím. Dochází tak v postupných krocích k přibližování odpovědí, které nejsou předpovědí pouze jednoho z odborníků, ale postupnými kroky dochází k formě určitého </a:t>
            </a:r>
            <a:r>
              <a:rPr lang="cs-CZ" sz="1800" dirty="0" smtClean="0"/>
              <a:t>konsensu.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intuitivních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3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velmi složité, časově náročné a nepříliš využívané matematicko-analytické metody. Z hlediska malých firem je využití těchto metod velmi nepravděpodobné. Jde například o metody indexování, které jsou využívány zejména v případě určité sezónnosti pracovních úkolů. </a:t>
            </a:r>
          </a:p>
          <a:p>
            <a:pPr algn="just"/>
            <a:r>
              <a:rPr lang="cs-CZ" sz="1800" dirty="0"/>
              <a:t>U metody extrapolování se na základě určitých projevů v minulosti předpovídá stav, který bude v budoucnosti, nastává zde problém variability prostředí a nelze v mnoha případech z poměrně stabilního růstu určitých hodnot předpovídat, že tato tendence bude pokračovat i nadále. </a:t>
            </a:r>
          </a:p>
          <a:p>
            <a:pPr algn="just"/>
            <a:r>
              <a:rPr lang="cs-CZ" sz="1800" dirty="0"/>
              <a:t>Metoda počítačových analýz zase pracuje s velkým množstvím dat z minulosti, na jejichž základě předpovídá, jaký bude další průběh událostí, ovšem za předpokladu nepříliš se měnících podmínek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Kvantitativní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způsob umožňující systematický postup v oblasti výchovy, vzdělávání nebo kariérových plánů, je zároveň zřejmě nejpreferovanějším způsobem výběru zaměstnanců v užití velkých organizací a to při užití vlastních sil organizace. </a:t>
            </a:r>
          </a:p>
          <a:p>
            <a:pPr algn="just"/>
            <a:r>
              <a:rPr lang="cs-CZ" sz="1800" dirty="0"/>
              <a:t>Pro zaplnění uvolněné nebo nově vzniknuvší pracovní pozice, se jedná se obvykle o zaměstnance, kteří jsou uspořeni v důsledku zlepšení organizace práce nebo v důsledku technického rozvoje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Takto propracovaný systém výběru zaměstnanců můžeme předpokládat zejména ve větších organizacích.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hlediska malých organizací není rovněž vyloučen, ovšem za předpokladu, že se propracovanost tohoto systému váže i na strategické pojetí plánování lidských </a:t>
            </a:r>
            <a:r>
              <a:rPr lang="cs-CZ" sz="1800" dirty="0" smtClean="0"/>
              <a:t>zdrojů.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6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Jako nevýhodu, v případě zajištění zaměstnanců z interních zdrojů organizace, </a:t>
            </a:r>
            <a:r>
              <a:rPr lang="cs-CZ" sz="1800" dirty="0" smtClean="0"/>
              <a:t>lze spatřovat v absenci </a:t>
            </a:r>
            <a:r>
              <a:rPr lang="cs-CZ" sz="1800" dirty="0"/>
              <a:t>základních změn, spojených s obsazováním pracovní pozice, zároveň ovšem vybraný zaměstnanec disponuje řadou vazeb a není tak závislý na pomoci z okolí, jako zaměstnanec, který přichází z vnějšího prostředí. </a:t>
            </a:r>
          </a:p>
          <a:p>
            <a:pPr algn="just"/>
            <a:r>
              <a:rPr lang="cs-CZ" sz="1800" dirty="0"/>
              <a:t>Jako další znesnadňující faktor tohoto sytému </a:t>
            </a:r>
            <a:r>
              <a:rPr lang="cs-CZ" sz="1800" dirty="0" smtClean="0"/>
              <a:t>je možnost </a:t>
            </a:r>
            <a:r>
              <a:rPr lang="cs-CZ" sz="1800" dirty="0"/>
              <a:t>vzniku problémů s nárůstem soutěživosti zaměstnanců která může negativně ovlivňovat morálku a mezilidské vztahy v organizaci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Výhodami jsou potom nižší náklady, se systémem spojené, motivace pro ostatní zaměstnance, kteří vidí určitou loajalitu zaměstnavatele ke svým zaměstnancům a nižší riziko špatných rozhodnutí ve výběru </a:t>
            </a:r>
            <a:r>
              <a:rPr lang="cs-CZ" sz="1800" dirty="0" smtClean="0"/>
              <a:t>zaměstnance.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Nevýhody a nevýhody využití interních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7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Užití vlastních sil při výběru zaměstnanců z externích zdrojů je standardní proces, kdy </a:t>
            </a:r>
            <a:r>
              <a:rPr lang="cs-CZ" sz="1800" dirty="0" smtClean="0"/>
              <a:t>řízení lidských zdrojů </a:t>
            </a:r>
            <a:r>
              <a:rPr lang="cs-CZ" sz="1800" dirty="0"/>
              <a:t>oddělení firmy, popřípadě majitel nebo manažer, podává například inzerát nebo oslovuje potenciální zaměstnance. </a:t>
            </a:r>
            <a:endParaRPr lang="cs-CZ" sz="1800" dirty="0" smtClean="0"/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řízení je dále organizováno a prováděno vlastní organizací, bez zásahu odborníků působících mimo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 </a:t>
            </a:r>
            <a:r>
              <a:rPr lang="cs-CZ" sz="1800" dirty="0"/>
              <a:t>může být v tomto případě situace, kdy nemá vlastní organizace zkušenosti s výběrovým řízením a může tedy být vybrán uchazeč, který se jeví pouze zdánlivě jako nejvhodnější. </a:t>
            </a:r>
            <a:endParaRPr lang="cs-CZ" sz="1800" dirty="0" smtClean="0"/>
          </a:p>
          <a:p>
            <a:pPr algn="just"/>
            <a:r>
              <a:rPr lang="cs-CZ" sz="1800" dirty="0" smtClean="0"/>
              <a:t>Výhodou </a:t>
            </a:r>
            <a:r>
              <a:rPr lang="cs-CZ" sz="1800" dirty="0"/>
              <a:t>je naopak nízká nákladnost a určitý nový prvek vstupující do </a:t>
            </a:r>
            <a:r>
              <a:rPr lang="cs-CZ" sz="1800" dirty="0" smtClean="0"/>
              <a:t>organizace.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Externí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Inzerování</a:t>
            </a:r>
            <a:r>
              <a:rPr lang="cs-CZ" sz="1800" dirty="0"/>
              <a:t> </a:t>
            </a:r>
            <a:r>
              <a:rPr lang="cs-CZ" sz="1800" dirty="0" smtClean="0"/>
              <a:t>představuje velmi </a:t>
            </a:r>
            <a:r>
              <a:rPr lang="cs-CZ" sz="1800" dirty="0"/>
              <a:t>univerzální a často užívanou metodu přilákání uchazečů. </a:t>
            </a:r>
            <a:endParaRPr lang="cs-CZ" sz="1800" dirty="0" smtClean="0"/>
          </a:p>
          <a:p>
            <a:pPr algn="just"/>
            <a:r>
              <a:rPr lang="cs-CZ" sz="1800" dirty="0" smtClean="0"/>
              <a:t>Hlavní </a:t>
            </a:r>
            <a:r>
              <a:rPr lang="cs-CZ" sz="1800" dirty="0"/>
              <a:t>účel a cíl je vzbudit zájem a upoutat pozornost uchazečů, popřípadě informovat o pracovní pozici, podniku, zajímavým a atraktivním způsobem. </a:t>
            </a:r>
            <a:endParaRPr lang="cs-CZ" sz="1800" dirty="0" smtClean="0"/>
          </a:p>
          <a:p>
            <a:pPr algn="just"/>
            <a:r>
              <a:rPr lang="cs-CZ" sz="1800" dirty="0" smtClean="0"/>
              <a:t>Měl </a:t>
            </a:r>
            <a:r>
              <a:rPr lang="cs-CZ" sz="1800" dirty="0"/>
              <a:t>by tedy vyvolat u uchazečů pozornost a tím vzbudit zájem především u vhodných kandidátů pro nabízenou pozici. 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správné provedení a zpracování inzerátu je tedy nezbytné, aby byly v rámci inzerátu správně analyzovány požadavky, které budou v podobě inzerátu umístěny ve vhodných mediích a budou moci být dále vyhodnocovány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1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Užití agentury specializované na inzerování </a:t>
            </a:r>
            <a:r>
              <a:rPr lang="cs-CZ" sz="1800" dirty="0" smtClean="0"/>
              <a:t>je metoda vhodná zejména </a:t>
            </a:r>
            <a:r>
              <a:rPr lang="cs-CZ" sz="1800" dirty="0"/>
              <a:t>pro větší kampaně anebo v případě získávání klíčových zaměstnanců.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užití takto specializované agentury bývají v praxi zpravidla pro podniky rozhodující zkušenosti agentury s inzerováním zaměstnání, konkrétní příklady její práce a její výsledky spolu s referencemi ostatních organizací a tedy jejich zkušenosti s úrovní poskytovaných služeb. </a:t>
            </a:r>
          </a:p>
          <a:p>
            <a:pPr algn="just"/>
            <a:r>
              <a:rPr lang="cs-CZ" sz="1800" dirty="0"/>
              <a:t>Dalším významným předpokladem pro kvalitní spolupráci je </a:t>
            </a:r>
            <a:r>
              <a:rPr lang="cs-CZ" sz="1800" dirty="0" smtClean="0"/>
              <a:t>osobní </a:t>
            </a:r>
            <a:r>
              <a:rPr lang="cs-CZ" sz="1800" dirty="0"/>
              <a:t>setkání s lidmi, kteří budou přímo zainteresovaní v inzerování, prodiskutování metod, které budou použity a v neposlední řadě i zvážení ceny nabízených služeb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7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Spolupráce s úřady práce je do jisté míry povinnou součástí v oblasti plánování lidských zdrojů a zajištění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Ze </a:t>
            </a:r>
            <a:r>
              <a:rPr lang="cs-CZ" sz="1800" dirty="0"/>
              <a:t>širšího pohledu se jeví pro zaměstnavatele jako výhodné služeb </a:t>
            </a:r>
            <a:r>
              <a:rPr lang="cs-CZ" sz="1800" dirty="0" smtClean="0"/>
              <a:t>úřadů  práce </a:t>
            </a:r>
            <a:r>
              <a:rPr lang="cs-CZ" sz="1800" dirty="0"/>
              <a:t>využívat i díky tomu, že </a:t>
            </a:r>
            <a:r>
              <a:rPr lang="cs-CZ" sz="1800" dirty="0" smtClean="0"/>
              <a:t>tyto úřady </a:t>
            </a:r>
            <a:r>
              <a:rPr lang="cs-CZ" sz="1800" dirty="0"/>
              <a:t>zajišťují určitý předvýběr a díky rozsáhlé evidenci také mohou poskytovat zaměstnavatelům velmi cenné informace.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Nevýhodou, </a:t>
            </a:r>
            <a:r>
              <a:rPr lang="cs-CZ" sz="1800" dirty="0"/>
              <a:t>ovšem v tomto případě je, že na </a:t>
            </a:r>
            <a:r>
              <a:rPr lang="cs-CZ" sz="1800" dirty="0" smtClean="0"/>
              <a:t>úřady práce </a:t>
            </a:r>
            <a:r>
              <a:rPr lang="cs-CZ" sz="1800" dirty="0"/>
              <a:t>nejsou zpravidla registrováni všichni potenciální uchazeči o danou pracovní pozici a tak je výběr uchazečů poměrně </a:t>
            </a:r>
            <a:r>
              <a:rPr lang="cs-CZ" sz="1800" dirty="0" smtClean="0"/>
              <a:t>omezený.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0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</a:t>
            </a:r>
            <a:endParaRPr lang="cs-CZ" sz="1800" dirty="0" smtClean="0"/>
          </a:p>
          <a:p>
            <a:pPr algn="just"/>
            <a:r>
              <a:rPr lang="cs-CZ" sz="1800" dirty="0" smtClean="0"/>
              <a:t>relevantnost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reliabilita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validita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efektivita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odpovídající </a:t>
            </a:r>
            <a:r>
              <a:rPr lang="cs-CZ" sz="1800" dirty="0"/>
              <a:t>míra podrobnosti, </a:t>
            </a:r>
            <a:endParaRPr lang="cs-CZ" sz="1800" dirty="0" smtClean="0"/>
          </a:p>
          <a:p>
            <a:pPr algn="just"/>
            <a:r>
              <a:rPr lang="cs-CZ" sz="1800" dirty="0" smtClean="0"/>
              <a:t>srozumitelnost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aktuálnost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úplnost </a:t>
            </a:r>
            <a:r>
              <a:rPr lang="cs-CZ" sz="1800" dirty="0"/>
              <a:t>a kontinuita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Informace strategické</a:t>
            </a:r>
          </a:p>
          <a:p>
            <a:pPr lvl="0" algn="just"/>
            <a:r>
              <a:rPr lang="cs-CZ" sz="1800" dirty="0" smtClean="0"/>
              <a:t>Informace taktické </a:t>
            </a:r>
          </a:p>
          <a:p>
            <a:pPr lvl="0" algn="just"/>
            <a:r>
              <a:rPr lang="cs-CZ" sz="1800" dirty="0" smtClean="0"/>
              <a:t>Informace operativní</a:t>
            </a:r>
          </a:p>
          <a:p>
            <a:pPr marL="0" lvl="0" indent="0" algn="just">
              <a:buNone/>
            </a:pPr>
            <a:r>
              <a:rPr lang="cs-CZ" sz="1800" b="1" dirty="0" smtClean="0"/>
              <a:t>Z hlediska potřeb pro realizaci řídících činností</a:t>
            </a:r>
          </a:p>
          <a:p>
            <a:pPr algn="just"/>
            <a:r>
              <a:rPr lang="it-IT" sz="1800" dirty="0" smtClean="0"/>
              <a:t>potřebné </a:t>
            </a:r>
            <a:r>
              <a:rPr lang="it-IT" sz="1800" dirty="0"/>
              <a:t>pro stanovení </a:t>
            </a:r>
            <a:r>
              <a:rPr lang="it-IT" sz="1800" dirty="0" smtClean="0"/>
              <a:t>cílů</a:t>
            </a:r>
            <a:r>
              <a:rPr lang="cs-CZ" sz="1800" dirty="0" smtClean="0"/>
              <a:t> </a:t>
            </a:r>
            <a:r>
              <a:rPr lang="it-IT" sz="1800" dirty="0" smtClean="0"/>
              <a:t>podniku</a:t>
            </a:r>
            <a:endParaRPr lang="cs-CZ" sz="1800" dirty="0" smtClean="0"/>
          </a:p>
          <a:p>
            <a:pPr algn="just"/>
            <a:r>
              <a:rPr lang="cs-CZ" sz="1800" dirty="0"/>
              <a:t>z</a:t>
            </a:r>
            <a:r>
              <a:rPr lang="cs-CZ" sz="1800" dirty="0" smtClean="0"/>
              <a:t>abezpečující realizaci cílů a úkolů</a:t>
            </a:r>
          </a:p>
          <a:p>
            <a:pPr algn="just"/>
            <a:r>
              <a:rPr lang="cs-CZ" sz="1800" dirty="0"/>
              <a:t>informace o postupech </a:t>
            </a:r>
            <a:r>
              <a:rPr lang="cs-CZ" sz="1800" dirty="0" smtClean="0"/>
              <a:t>účelného působení</a:t>
            </a:r>
            <a:r>
              <a:rPr lang="cs-CZ" sz="1800" dirty="0"/>
              <a:t>, za </a:t>
            </a:r>
            <a:r>
              <a:rPr lang="cs-CZ" sz="1800" dirty="0" smtClean="0"/>
              <a:t>účelem dosažení stanovených cílů a úkolů jejich zabezpečení </a:t>
            </a:r>
            <a:r>
              <a:rPr lang="cs-CZ" sz="1800" dirty="0"/>
              <a:t>(kontrola </a:t>
            </a:r>
            <a:r>
              <a:rPr lang="cs-CZ" sz="1800" dirty="0" smtClean="0"/>
              <a:t>plnění cílů)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významnosti informací: </a:t>
            </a:r>
          </a:p>
          <a:p>
            <a:pPr algn="just"/>
            <a:r>
              <a:rPr lang="cs-CZ" sz="1800" dirty="0" smtClean="0"/>
              <a:t>základní</a:t>
            </a:r>
            <a:r>
              <a:rPr lang="cs-CZ" sz="1800" dirty="0"/>
              <a:t>, rozhodující informace, </a:t>
            </a:r>
          </a:p>
          <a:p>
            <a:pPr algn="just"/>
            <a:r>
              <a:rPr lang="cs-CZ" sz="1800" dirty="0" smtClean="0"/>
              <a:t>doplňkové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stálosti informací: </a:t>
            </a:r>
          </a:p>
          <a:p>
            <a:pPr algn="just"/>
            <a:r>
              <a:rPr lang="cs-CZ" sz="1800" dirty="0" smtClean="0"/>
              <a:t>stálé </a:t>
            </a:r>
            <a:r>
              <a:rPr lang="cs-CZ" sz="1800" dirty="0"/>
              <a:t>– jedná se o vžitá pravidla jednání, teoretické </a:t>
            </a:r>
            <a:r>
              <a:rPr lang="cs-CZ" sz="1800" dirty="0" smtClean="0"/>
              <a:t>vědomosti a </a:t>
            </a:r>
            <a:r>
              <a:rPr lang="cs-CZ" sz="1800" dirty="0"/>
              <a:t>praktické zkušenosti, </a:t>
            </a:r>
            <a:r>
              <a:rPr lang="cs-CZ" sz="1800" dirty="0" smtClean="0"/>
              <a:t>předem </a:t>
            </a:r>
            <a:r>
              <a:rPr lang="cs-CZ" sz="1800" dirty="0"/>
              <a:t>známá rozhodnutí ze soustavy </a:t>
            </a:r>
            <a:r>
              <a:rPr lang="cs-CZ" sz="1800" dirty="0" smtClean="0"/>
              <a:t>stálých informací</a:t>
            </a:r>
            <a:r>
              <a:rPr lang="cs-CZ" sz="1800" dirty="0"/>
              <a:t>, </a:t>
            </a:r>
            <a:r>
              <a:rPr lang="cs-CZ" sz="1800" dirty="0" smtClean="0"/>
              <a:t>organizační a řídící </a:t>
            </a:r>
            <a:r>
              <a:rPr lang="cs-CZ" sz="1800" dirty="0"/>
              <a:t>normy, </a:t>
            </a:r>
            <a:r>
              <a:rPr lang="cs-CZ" sz="1800" dirty="0" smtClean="0"/>
              <a:t>směrnice </a:t>
            </a:r>
            <a:r>
              <a:rPr lang="cs-CZ" sz="1800" dirty="0"/>
              <a:t>a </a:t>
            </a:r>
            <a:r>
              <a:rPr lang="cs-CZ" sz="1800" dirty="0" smtClean="0"/>
              <a:t>nařízení </a:t>
            </a:r>
            <a:r>
              <a:rPr lang="cs-CZ" sz="1800" dirty="0"/>
              <a:t>atd., podle </a:t>
            </a:r>
            <a:r>
              <a:rPr lang="cs-CZ" sz="1800" dirty="0" smtClean="0"/>
              <a:t>kterých </a:t>
            </a:r>
            <a:r>
              <a:rPr lang="cs-CZ" sz="1800" dirty="0"/>
              <a:t>musí vedoucí pracovník postupovat, </a:t>
            </a:r>
          </a:p>
          <a:p>
            <a:pPr algn="just"/>
            <a:r>
              <a:rPr lang="cs-CZ" sz="1800" dirty="0" smtClean="0"/>
              <a:t>proměnné </a:t>
            </a:r>
            <a:r>
              <a:rPr lang="cs-CZ" sz="1800" dirty="0"/>
              <a:t>– informace s </a:t>
            </a:r>
            <a:r>
              <a:rPr lang="cs-CZ" sz="1800" dirty="0" smtClean="0"/>
              <a:t>dočasnou </a:t>
            </a:r>
            <a:r>
              <a:rPr lang="cs-CZ" sz="1800" dirty="0"/>
              <a:t>platností (krátkodobé </a:t>
            </a:r>
            <a:r>
              <a:rPr lang="cs-CZ" sz="1800" dirty="0" smtClean="0"/>
              <a:t>příkazy</a:t>
            </a:r>
            <a:r>
              <a:rPr lang="cs-CZ" sz="1800" dirty="0"/>
              <a:t>, </a:t>
            </a:r>
            <a:r>
              <a:rPr lang="cs-CZ" sz="1800" dirty="0" smtClean="0"/>
              <a:t>operativní </a:t>
            </a:r>
            <a:r>
              <a:rPr lang="cs-CZ" sz="1800" dirty="0"/>
              <a:t>informace o </a:t>
            </a:r>
            <a:r>
              <a:rPr lang="cs-CZ" sz="1800" dirty="0" smtClean="0"/>
              <a:t>výrobě apod</a:t>
            </a:r>
            <a:r>
              <a:rPr lang="cs-CZ" sz="1800" dirty="0"/>
              <a:t>.)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rozsahu </a:t>
            </a:r>
            <a:r>
              <a:rPr lang="cs-CZ" sz="1800" b="1" dirty="0" smtClean="0"/>
              <a:t>zabezpečení </a:t>
            </a:r>
            <a:r>
              <a:rPr lang="cs-CZ" sz="1800" b="1" dirty="0"/>
              <a:t>jednotlivých </a:t>
            </a:r>
            <a:r>
              <a:rPr lang="cs-CZ" sz="1800" b="1" dirty="0" smtClean="0"/>
              <a:t>stupňů řízení</a:t>
            </a:r>
            <a:r>
              <a:rPr lang="cs-CZ" sz="1800" b="1" dirty="0"/>
              <a:t>:</a:t>
            </a:r>
          </a:p>
          <a:p>
            <a:pPr algn="just"/>
            <a:r>
              <a:rPr lang="cs-CZ" sz="1800" dirty="0" smtClean="0"/>
              <a:t>souborné</a:t>
            </a:r>
            <a:r>
              <a:rPr lang="cs-CZ" sz="1800" dirty="0"/>
              <a:t>, komplexní – statistické </a:t>
            </a:r>
            <a:r>
              <a:rPr lang="cs-CZ" sz="1800" dirty="0" smtClean="0"/>
              <a:t>přehledy</a:t>
            </a:r>
            <a:r>
              <a:rPr lang="cs-CZ" sz="1800" dirty="0"/>
              <a:t>, komplexní rozbory,... </a:t>
            </a:r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– týkající se </a:t>
            </a:r>
            <a:r>
              <a:rPr lang="cs-CZ" sz="1800" dirty="0" smtClean="0"/>
              <a:t>určitého </a:t>
            </a:r>
            <a:r>
              <a:rPr lang="cs-CZ" sz="1800" dirty="0"/>
              <a:t>úseku </a:t>
            </a:r>
            <a:r>
              <a:rPr lang="cs-CZ" sz="1800" dirty="0" smtClean="0"/>
              <a:t>činnosti </a:t>
            </a:r>
            <a:r>
              <a:rPr lang="cs-CZ" sz="1800" dirty="0"/>
              <a:t>podniku (</a:t>
            </a:r>
            <a:r>
              <a:rPr lang="cs-CZ" sz="1800" dirty="0" smtClean="0"/>
              <a:t>podrobnější</a:t>
            </a:r>
            <a:r>
              <a:rPr lang="cs-CZ" sz="1800" dirty="0"/>
              <a:t>), </a:t>
            </a:r>
          </a:p>
          <a:p>
            <a:pPr algn="just"/>
            <a:r>
              <a:rPr lang="cs-CZ" sz="1800" dirty="0" smtClean="0"/>
              <a:t>veřejné </a:t>
            </a:r>
            <a:r>
              <a:rPr lang="cs-CZ" sz="1800" dirty="0"/>
              <a:t>– </a:t>
            </a:r>
            <a:r>
              <a:rPr lang="cs-CZ" sz="1800" dirty="0" smtClean="0"/>
              <a:t>dostupné všem pracovníkům </a:t>
            </a:r>
            <a:r>
              <a:rPr lang="cs-CZ" sz="1800" dirty="0"/>
              <a:t>podniku, </a:t>
            </a:r>
            <a:r>
              <a:rPr lang="cs-CZ" sz="1800" dirty="0" smtClean="0"/>
              <a:t>příp</a:t>
            </a:r>
            <a:r>
              <a:rPr lang="cs-CZ" sz="1800" dirty="0"/>
              <a:t>. dalším osobám, </a:t>
            </a:r>
          </a:p>
          <a:p>
            <a:pPr algn="just"/>
            <a:r>
              <a:rPr lang="cs-CZ" sz="1800" dirty="0" smtClean="0"/>
              <a:t>neveřejné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zdrojů informací</a:t>
            </a:r>
            <a:r>
              <a:rPr lang="cs-CZ" sz="1800" b="1" dirty="0"/>
              <a:t>: </a:t>
            </a:r>
          </a:p>
          <a:p>
            <a:pPr algn="just"/>
            <a:r>
              <a:rPr lang="cs-CZ" sz="1800" dirty="0" smtClean="0"/>
              <a:t>interní </a:t>
            </a:r>
            <a:r>
              <a:rPr lang="cs-CZ" sz="1800" dirty="0"/>
              <a:t>zdroje – </a:t>
            </a:r>
            <a:r>
              <a:rPr lang="cs-CZ" sz="1800" dirty="0" smtClean="0"/>
              <a:t>vnitřní </a:t>
            </a:r>
            <a:r>
              <a:rPr lang="cs-CZ" sz="1800" dirty="0"/>
              <a:t>podniková datová základna, </a:t>
            </a:r>
          </a:p>
          <a:p>
            <a:pPr algn="just"/>
            <a:r>
              <a:rPr lang="cs-CZ" sz="1800" dirty="0" smtClean="0"/>
              <a:t>externí </a:t>
            </a:r>
            <a:r>
              <a:rPr lang="cs-CZ" sz="1800" dirty="0"/>
              <a:t>zdroje – </a:t>
            </a:r>
            <a:r>
              <a:rPr lang="cs-CZ" sz="1800" dirty="0" smtClean="0"/>
              <a:t>vnější </a:t>
            </a:r>
            <a:r>
              <a:rPr lang="cs-CZ" sz="1800" dirty="0"/>
              <a:t>zdroje, </a:t>
            </a:r>
            <a:r>
              <a:rPr lang="cs-CZ" sz="1800" dirty="0" smtClean="0"/>
              <a:t>např. </a:t>
            </a:r>
            <a:r>
              <a:rPr lang="cs-CZ" sz="1800" dirty="0"/>
              <a:t>právní normy, informace o trhu, apod.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účelu </a:t>
            </a:r>
            <a:r>
              <a:rPr lang="cs-CZ" sz="1800" b="1" dirty="0"/>
              <a:t>použití: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poznávací – </a:t>
            </a:r>
            <a:r>
              <a:rPr lang="cs-CZ" sz="1800" dirty="0" smtClean="0"/>
              <a:t>např. </a:t>
            </a:r>
            <a:r>
              <a:rPr lang="cs-CZ" sz="1800" dirty="0"/>
              <a:t>odborná literatura sloužící pro </a:t>
            </a:r>
            <a:r>
              <a:rPr lang="cs-CZ" sz="1800" dirty="0" smtClean="0"/>
              <a:t>rozšíření odborného růstu pracovníků podniku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informace řídící</a:t>
            </a:r>
            <a:r>
              <a:rPr lang="cs-CZ" sz="1800" dirty="0"/>
              <a:t>, resp. </a:t>
            </a:r>
            <a:r>
              <a:rPr lang="cs-CZ" sz="1800" dirty="0" smtClean="0"/>
              <a:t>podněcující plnění řídících </a:t>
            </a:r>
            <a:r>
              <a:rPr lang="cs-CZ" sz="1800" dirty="0"/>
              <a:t>funkcí: o zdrojích, </a:t>
            </a:r>
            <a:r>
              <a:rPr lang="cs-CZ" sz="1800" dirty="0" smtClean="0"/>
              <a:t>o </a:t>
            </a:r>
            <a:r>
              <a:rPr lang="cs-CZ" sz="1800" dirty="0"/>
              <a:t>pracovnících, o minulosti (</a:t>
            </a:r>
            <a:r>
              <a:rPr lang="cs-CZ" sz="1800" dirty="0" smtClean="0"/>
              <a:t>účetnictví</a:t>
            </a:r>
            <a:r>
              <a:rPr lang="cs-CZ" sz="1800" dirty="0"/>
              <a:t>, rozbory, </a:t>
            </a:r>
            <a:r>
              <a:rPr lang="cs-CZ" sz="1800" dirty="0" smtClean="0"/>
              <a:t>statistika</a:t>
            </a:r>
            <a:r>
              <a:rPr lang="cs-CZ" sz="1800" dirty="0"/>
              <a:t>, výsledné </a:t>
            </a:r>
            <a:r>
              <a:rPr lang="cs-CZ" sz="1800" dirty="0" smtClean="0"/>
              <a:t>kalkulace </a:t>
            </a:r>
            <a:r>
              <a:rPr lang="cs-CZ" sz="1800" dirty="0"/>
              <a:t>atd.), do budoucnosti (prognostické, plánované, normativní, </a:t>
            </a:r>
            <a:r>
              <a:rPr lang="cs-CZ" sz="1800" dirty="0" smtClean="0"/>
              <a:t>rozpočetnictví</a:t>
            </a:r>
            <a:r>
              <a:rPr lang="cs-CZ" sz="1800" dirty="0"/>
              <a:t>, kalkulace), </a:t>
            </a:r>
          </a:p>
          <a:p>
            <a:pPr algn="just"/>
            <a:r>
              <a:rPr lang="cs-CZ" sz="1800" dirty="0" smtClean="0"/>
              <a:t>informace přímé </a:t>
            </a:r>
            <a:r>
              <a:rPr lang="cs-CZ" sz="1800" dirty="0"/>
              <a:t>– </a:t>
            </a:r>
            <a:r>
              <a:rPr lang="cs-CZ" sz="1800" dirty="0" smtClean="0"/>
              <a:t>příkazy</a:t>
            </a:r>
            <a:r>
              <a:rPr lang="cs-CZ" sz="1800" dirty="0"/>
              <a:t>, operativní rozhodnutí, </a:t>
            </a:r>
          </a:p>
          <a:p>
            <a:pPr algn="just"/>
            <a:r>
              <a:rPr lang="cs-CZ" sz="1800" dirty="0" smtClean="0"/>
              <a:t>informace zpětné </a:t>
            </a:r>
            <a:r>
              <a:rPr lang="cs-CZ" sz="1800" dirty="0"/>
              <a:t>vazby – kontrolní, </a:t>
            </a:r>
            <a:r>
              <a:rPr lang="cs-CZ" sz="1800" dirty="0" smtClean="0"/>
              <a:t>regulační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obsahu: </a:t>
            </a:r>
          </a:p>
          <a:p>
            <a:pPr algn="just"/>
            <a:r>
              <a:rPr lang="cs-CZ" sz="1800" dirty="0" smtClean="0"/>
              <a:t>ekonomické informace – vyjadřují ekonomickou činnost podniků; </a:t>
            </a:r>
            <a:endParaRPr lang="cs-CZ" sz="1800" dirty="0"/>
          </a:p>
          <a:p>
            <a:pPr algn="just"/>
            <a:r>
              <a:rPr lang="cs-CZ" sz="1800" dirty="0" smtClean="0"/>
              <a:t>technické </a:t>
            </a:r>
            <a:r>
              <a:rPr lang="cs-CZ" sz="1800" dirty="0"/>
              <a:t>informace, </a:t>
            </a:r>
          </a:p>
          <a:p>
            <a:pPr algn="just"/>
            <a:r>
              <a:rPr lang="cs-CZ" sz="1800" dirty="0" smtClean="0"/>
              <a:t>právní</a:t>
            </a:r>
            <a:r>
              <a:rPr lang="cs-CZ" sz="1800" dirty="0"/>
              <a:t>, sociální, ekologické, </a:t>
            </a:r>
            <a:r>
              <a:rPr lang="cs-CZ" sz="1800" dirty="0" smtClean="0"/>
              <a:t>inovační</a:t>
            </a:r>
            <a:r>
              <a:rPr lang="cs-CZ" sz="1800" dirty="0"/>
              <a:t>, atd.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dokumentace: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dokumentované – </a:t>
            </a:r>
            <a:r>
              <a:rPr lang="cs-CZ" sz="1800" dirty="0" smtClean="0"/>
              <a:t>např. účetnictví</a:t>
            </a:r>
            <a:r>
              <a:rPr lang="cs-CZ" sz="1800" dirty="0"/>
              <a:t>, statistika, systém </a:t>
            </a:r>
            <a:r>
              <a:rPr lang="cs-CZ" sz="1800" dirty="0" smtClean="0"/>
              <a:t>kvality…</a:t>
            </a:r>
            <a:endParaRPr lang="cs-CZ" sz="1800" dirty="0"/>
          </a:p>
          <a:p>
            <a:pPr algn="just"/>
            <a:r>
              <a:rPr lang="cs-CZ" sz="1800" dirty="0" smtClean="0"/>
              <a:t>nedokumentované</a:t>
            </a:r>
            <a:r>
              <a:rPr lang="cs-CZ" sz="1800" dirty="0"/>
              <a:t>,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odvození: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prvotní – týkají se </a:t>
            </a:r>
            <a:r>
              <a:rPr lang="cs-CZ" sz="1800" dirty="0" smtClean="0"/>
              <a:t>bezprostředně průběhů výkonných procesů; </a:t>
            </a:r>
            <a:r>
              <a:rPr lang="cs-CZ" sz="1800" dirty="0"/>
              <a:t>jsou to </a:t>
            </a:r>
            <a:r>
              <a:rPr lang="cs-CZ" sz="1800" dirty="0" smtClean="0"/>
              <a:t>např. </a:t>
            </a:r>
            <a:r>
              <a:rPr lang="cs-CZ" sz="1800" dirty="0"/>
              <a:t>prvotní doklady o materiálu, </a:t>
            </a:r>
            <a:r>
              <a:rPr lang="cs-CZ" sz="1800" dirty="0" smtClean="0"/>
              <a:t>výrobě atd</a:t>
            </a:r>
            <a:r>
              <a:rPr lang="cs-CZ" sz="1800" dirty="0"/>
              <a:t>., </a:t>
            </a:r>
          </a:p>
          <a:p>
            <a:pPr algn="just"/>
            <a:r>
              <a:rPr lang="cs-CZ" sz="1800" dirty="0" smtClean="0"/>
              <a:t>druhotné </a:t>
            </a:r>
            <a:r>
              <a:rPr lang="cs-CZ" sz="1800" dirty="0"/>
              <a:t>(odvozené) – jsou </a:t>
            </a:r>
            <a:r>
              <a:rPr lang="cs-CZ" sz="1800" dirty="0" smtClean="0"/>
              <a:t>tvořené </a:t>
            </a:r>
            <a:r>
              <a:rPr lang="cs-CZ" sz="1800" dirty="0"/>
              <a:t>selekcí a agregací </a:t>
            </a:r>
            <a:r>
              <a:rPr lang="cs-CZ" sz="1800" dirty="0" smtClean="0"/>
              <a:t>prvotních informací</a:t>
            </a:r>
            <a:r>
              <a:rPr lang="cs-CZ" sz="1800" dirty="0"/>
              <a:t>, jejich redukcí ve smyslu </a:t>
            </a:r>
            <a:r>
              <a:rPr lang="cs-CZ" sz="1800" dirty="0" smtClean="0"/>
              <a:t>potřeb </a:t>
            </a:r>
            <a:r>
              <a:rPr lang="cs-CZ" sz="1800" dirty="0"/>
              <a:t>pro vyšší </a:t>
            </a:r>
            <a:r>
              <a:rPr lang="cs-CZ" sz="1800" dirty="0" smtClean="0"/>
              <a:t>stupně řízení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6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3112</Words>
  <Application>Microsoft Office PowerPoint</Application>
  <PresentationFormat>Předvádění na obrazovce (16:9)</PresentationFormat>
  <Paragraphs>229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Požadavky na informace</vt:lpstr>
      <vt:lpstr>Klasifikace informací I</vt:lpstr>
      <vt:lpstr>Klasifikace informací II</vt:lpstr>
      <vt:lpstr>Klasifikace informací III</vt:lpstr>
      <vt:lpstr>Klasifikace informací IV</vt:lpstr>
      <vt:lpstr>Zdroje dat podle Kozla a kol. (2006)</vt:lpstr>
      <vt:lpstr>Informační systém podniku</vt:lpstr>
      <vt:lpstr>Struktura informačního systému podniku</vt:lpstr>
      <vt:lpstr>Zabezpečení personální</vt:lpstr>
      <vt:lpstr>Úkoly řízení lidských zdrojů</vt:lpstr>
      <vt:lpstr>Plánování lidských zdrojů</vt:lpstr>
      <vt:lpstr>Intuitivní metody plánování lidských zdrojů</vt:lpstr>
      <vt:lpstr>Typy intuitivních metod</vt:lpstr>
      <vt:lpstr>Kvantitativní metody plánování lidských zdrojů</vt:lpstr>
      <vt:lpstr>Proces získávání lidských zdrojů</vt:lpstr>
      <vt:lpstr>Zdroje lidských sil</vt:lpstr>
      <vt:lpstr>Interní zdroje lidských sil</vt:lpstr>
      <vt:lpstr>Nevýhody a nevýhody využití interních zdrojů lidských sil</vt:lpstr>
      <vt:lpstr>Externí zdroje lidských sil</vt:lpstr>
      <vt:lpstr>Zajišťování externích zdrojů lidských sil</vt:lpstr>
      <vt:lpstr>Přilákání vhodných lidských zdrojů</vt:lpstr>
      <vt:lpstr>Metody k přilákání vhodných lidských zdrojů I</vt:lpstr>
      <vt:lpstr>Metody k přilákání vhodných lidských zdrojů II</vt:lpstr>
      <vt:lpstr>Metody k přilákání vhodných lidských zdrojů III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366</cp:revision>
  <dcterms:created xsi:type="dcterms:W3CDTF">2016-07-06T15:42:34Z</dcterms:created>
  <dcterms:modified xsi:type="dcterms:W3CDTF">2023-03-27T12:04:48Z</dcterms:modified>
</cp:coreProperties>
</file>