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399" r:id="rId3"/>
    <p:sldId id="400" r:id="rId4"/>
    <p:sldId id="352" r:id="rId5"/>
    <p:sldId id="353" r:id="rId6"/>
    <p:sldId id="354" r:id="rId7"/>
    <p:sldId id="355" r:id="rId8"/>
    <p:sldId id="356" r:id="rId9"/>
    <p:sldId id="357" r:id="rId10"/>
    <p:sldId id="358" r:id="rId11"/>
    <p:sldId id="359" r:id="rId12"/>
    <p:sldId id="360" r:id="rId13"/>
    <p:sldId id="361" r:id="rId14"/>
    <p:sldId id="362" r:id="rId15"/>
    <p:sldId id="377" r:id="rId16"/>
    <p:sldId id="363" r:id="rId17"/>
    <p:sldId id="364" r:id="rId18"/>
    <p:sldId id="365" r:id="rId19"/>
    <p:sldId id="366" r:id="rId20"/>
    <p:sldId id="367" r:id="rId21"/>
    <p:sldId id="368" r:id="rId22"/>
    <p:sldId id="369" r:id="rId23"/>
    <p:sldId id="370" r:id="rId24"/>
    <p:sldId id="371" r:id="rId25"/>
    <p:sldId id="372" r:id="rId26"/>
    <p:sldId id="373" r:id="rId27"/>
    <p:sldId id="374" r:id="rId28"/>
    <p:sldId id="375" r:id="rId29"/>
    <p:sldId id="376" r:id="rId30"/>
    <p:sldId id="378" r:id="rId31"/>
    <p:sldId id="379" r:id="rId32"/>
    <p:sldId id="380" r:id="rId33"/>
    <p:sldId id="381" r:id="rId34"/>
    <p:sldId id="382" r:id="rId35"/>
    <p:sldId id="383" r:id="rId36"/>
    <p:sldId id="384" r:id="rId37"/>
    <p:sldId id="385" r:id="rId38"/>
    <p:sldId id="386" r:id="rId39"/>
    <p:sldId id="387" r:id="rId40"/>
    <p:sldId id="388" r:id="rId41"/>
    <p:sldId id="389" r:id="rId42"/>
    <p:sldId id="390" r:id="rId43"/>
    <p:sldId id="391" r:id="rId44"/>
    <p:sldId id="392" r:id="rId45"/>
    <p:sldId id="393" r:id="rId46"/>
    <p:sldId id="394" r:id="rId47"/>
    <p:sldId id="395" r:id="rId48"/>
    <p:sldId id="396" r:id="rId49"/>
    <p:sldId id="397" r:id="rId50"/>
    <p:sldId id="398" r:id="rId5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20.02.2023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Přístupy k managementu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683568" y="3219822"/>
            <a:ext cx="496855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1</a:t>
            </a:r>
            <a:r>
              <a:rPr lang="cs-CZ" sz="1400" dirty="0" smtClean="0">
                <a:solidFill>
                  <a:schemeClr val="bg1"/>
                </a:solidFill>
                <a:latin typeface="Times New Roman" panose="02020603050405020304" pitchFamily="18" charset="0"/>
                <a:cs typeface="Times New Roman" panose="02020603050405020304" pitchFamily="18" charset="0"/>
              </a:rPr>
              <a:t>. přednáška</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2000" dirty="0" smtClean="0">
                <a:solidFill>
                  <a:schemeClr val="bg1"/>
                </a:solidFill>
                <a:latin typeface="Times New Roman" panose="02020603050405020304" pitchFamily="18" charset="0"/>
                <a:cs typeface="Times New Roman" panose="02020603050405020304" pitchFamily="18" charset="0"/>
              </a:rPr>
              <a:t>Management jako skupina řídících pracovníků</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smtClean="0"/>
              <a:t>Manažeři </a:t>
            </a:r>
            <a:r>
              <a:rPr lang="cs-CZ" sz="1800" b="1" i="1" dirty="0"/>
              <a:t>první linie</a:t>
            </a:r>
            <a:r>
              <a:rPr lang="cs-CZ" sz="1800" dirty="0"/>
              <a:t> (nejnižší manažeři – </a:t>
            </a:r>
            <a:r>
              <a:rPr lang="cs-CZ" sz="1800" dirty="0" err="1"/>
              <a:t>lower</a:t>
            </a:r>
            <a:r>
              <a:rPr lang="cs-CZ" sz="1800" dirty="0"/>
              <a:t> management) jsou takoví manažeři, kteří působí na nejnižším stupni řízení a jsou v bezprostředním styku s výkonnými pracovníky. </a:t>
            </a:r>
            <a:endParaRPr lang="cs-CZ" sz="1800" dirty="0" smtClean="0"/>
          </a:p>
          <a:p>
            <a:pPr algn="just"/>
            <a:r>
              <a:rPr lang="cs-CZ" sz="1800" dirty="0" smtClean="0"/>
              <a:t>Jedná </a:t>
            </a:r>
            <a:r>
              <a:rPr lang="cs-CZ" sz="1800" dirty="0"/>
              <a:t>se například o mistry, dílovedoucí, vedoucí prodejny, primáře, vedoucí kateder atd. </a:t>
            </a:r>
            <a:endParaRPr lang="cs-CZ" sz="1800" dirty="0" smtClean="0"/>
          </a:p>
          <a:p>
            <a:pPr algn="just"/>
            <a:r>
              <a:rPr lang="cs-CZ" sz="1800" dirty="0" smtClean="0"/>
              <a:t>Mezi </a:t>
            </a:r>
            <a:r>
              <a:rPr lang="cs-CZ" sz="1800" dirty="0"/>
              <a:t>hlavní úkoly manažery první linie patří rozhodování o každodenních, operativních úkolech a problémech na svém oddělení. </a:t>
            </a:r>
            <a:endParaRPr lang="cs-CZ" sz="1800" dirty="0" smtClean="0"/>
          </a:p>
          <a:p>
            <a:pPr algn="just"/>
            <a:r>
              <a:rPr lang="cs-CZ" sz="1800" dirty="0"/>
              <a:t>Převažujícími aktivitami těchto manažerů jsou komunikace s nadřízenými a podřízenými, organizace práce, konkretizace práce na úroveň úkolů pro jednotlivé pracovníky, vedení a motivace podřízených a hodnocení výsledků jejich práce apod.</a:t>
            </a:r>
            <a:endParaRPr lang="cs-CZ" sz="1800" dirty="0" smtClean="0"/>
          </a:p>
          <a:p>
            <a:pPr algn="just"/>
            <a:r>
              <a:rPr lang="cs-CZ" sz="1800" dirty="0" smtClean="0"/>
              <a:t>Pro </a:t>
            </a:r>
            <a:r>
              <a:rPr lang="cs-CZ" sz="1800" dirty="0"/>
              <a:t>operativní řízení jsou typické činnosti s časovým horizontem týdenním, měsíčním nebo čtvrtletním (Váchal et al., 2013). </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manažerů IV</a:t>
            </a:r>
            <a:endParaRPr lang="cs-CZ" dirty="0"/>
          </a:p>
        </p:txBody>
      </p:sp>
    </p:spTree>
    <p:extLst>
      <p:ext uri="{BB962C8B-B14F-4D97-AF65-F5344CB8AC3E}">
        <p14:creationId xmlns:p14="http://schemas.microsoft.com/office/powerpoint/2010/main" val="3322704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Manažerská práce má cílevědomý charakter a vyznačuje se snahou dosáhnout stanovených cílů prostřednictvím co možná největšího synergického </a:t>
            </a:r>
            <a:r>
              <a:rPr lang="cs-CZ" sz="1800" dirty="0" smtClean="0"/>
              <a:t>efektu.</a:t>
            </a:r>
          </a:p>
          <a:p>
            <a:pPr algn="just"/>
            <a:r>
              <a:rPr lang="cs-CZ" sz="1800" dirty="0"/>
              <a:t>Manažerská </a:t>
            </a:r>
            <a:r>
              <a:rPr lang="cs-CZ" sz="1800" dirty="0" smtClean="0"/>
              <a:t>práce v</a:t>
            </a:r>
            <a:r>
              <a:rPr lang="cs-CZ" sz="1800" dirty="0"/>
              <a:t> sobě zahrnuje tak zvané tvrdé a měkké prvky. </a:t>
            </a:r>
            <a:endParaRPr lang="cs-CZ" sz="1800" dirty="0" smtClean="0"/>
          </a:p>
          <a:p>
            <a:pPr algn="just"/>
            <a:r>
              <a:rPr lang="cs-CZ" sz="1800" b="1" dirty="0" smtClean="0"/>
              <a:t>Tvrdé </a:t>
            </a:r>
            <a:r>
              <a:rPr lang="cs-CZ" sz="1800" b="1" dirty="0"/>
              <a:t>prvky manažerské práce </a:t>
            </a:r>
            <a:r>
              <a:rPr lang="cs-CZ" sz="1800" dirty="0"/>
              <a:t>představují hmotné aspekty organizace, jako je správa financí, tvorba organizačních struktur, tvorba distribučních kanálů, datových skladů apod. </a:t>
            </a:r>
            <a:endParaRPr lang="cs-CZ" sz="1800" dirty="0" smtClean="0"/>
          </a:p>
          <a:p>
            <a:pPr algn="just"/>
            <a:r>
              <a:rPr lang="cs-CZ" sz="1800" b="1" dirty="0" smtClean="0"/>
              <a:t>Měkké </a:t>
            </a:r>
            <a:r>
              <a:rPr lang="cs-CZ" sz="1800" b="1" dirty="0"/>
              <a:t>prvky manažerské práce </a:t>
            </a:r>
            <a:r>
              <a:rPr lang="cs-CZ" sz="1800" dirty="0"/>
              <a:t>reprezentují nehmotné prvky organizace, mezi které patří podniková kultura a </a:t>
            </a:r>
            <a:r>
              <a:rPr lang="cs-CZ" sz="1800" dirty="0" err="1"/>
              <a:t>corporate</a:t>
            </a:r>
            <a:r>
              <a:rPr lang="cs-CZ" sz="1800" dirty="0"/>
              <a:t> identity, firemní komunikace a další.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Charakter manažerské práce</a:t>
            </a:r>
            <a:endParaRPr lang="cs-CZ" dirty="0"/>
          </a:p>
        </p:txBody>
      </p:sp>
    </p:spTree>
    <p:extLst>
      <p:ext uri="{BB962C8B-B14F-4D97-AF65-F5344CB8AC3E}">
        <p14:creationId xmlns:p14="http://schemas.microsoft.com/office/powerpoint/2010/main" val="36044975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Styl manažerské práce představuje způsob práce (řízení a rozhodování) manažera a zvolené metody pro dosahování cílů </a:t>
            </a:r>
            <a:r>
              <a:rPr lang="cs-CZ" sz="1800" dirty="0" smtClean="0"/>
              <a:t>organizace.</a:t>
            </a:r>
          </a:p>
          <a:p>
            <a:pPr algn="just"/>
            <a:r>
              <a:rPr lang="cs-CZ" sz="1800" dirty="0"/>
              <a:t>V</a:t>
            </a:r>
            <a:r>
              <a:rPr lang="cs-CZ" sz="1800" dirty="0" smtClean="0"/>
              <a:t>olba </a:t>
            </a:r>
            <a:r>
              <a:rPr lang="cs-CZ" sz="1800" dirty="0"/>
              <a:t>konkrétního stylu manažerské </a:t>
            </a:r>
            <a:r>
              <a:rPr lang="cs-CZ" sz="1800" dirty="0" smtClean="0"/>
              <a:t>práce </a:t>
            </a:r>
            <a:r>
              <a:rPr lang="cs-CZ" sz="1800" dirty="0"/>
              <a:t>vychází ze znalostí, zkušeností a autority manažera. </a:t>
            </a:r>
            <a:endParaRPr lang="cs-CZ" sz="1800" dirty="0" smtClean="0"/>
          </a:p>
          <a:p>
            <a:pPr algn="just"/>
            <a:r>
              <a:rPr lang="cs-CZ" sz="1800" dirty="0" smtClean="0"/>
              <a:t>Zvolený </a:t>
            </a:r>
            <a:r>
              <a:rPr lang="cs-CZ" sz="1800" dirty="0"/>
              <a:t>styl manažerské práce ovlivňuje také vztah manažera ke svým zaměstnancům (způsob komunikace s pracovníky, motivace a stimulace pracovníků) a uplatnění moci (autority) při vlastní manažerské práci. </a:t>
            </a:r>
            <a:endParaRPr lang="cs-CZ" sz="1800" dirty="0" smtClean="0"/>
          </a:p>
          <a:p>
            <a:pPr algn="just"/>
            <a:r>
              <a:rPr lang="cs-CZ" sz="1800" dirty="0"/>
              <a:t>Styl práce manažerů není neměnný, ale manažeři svůj manažerský styl mění v závislosti na konkrétní situaci a na konkrétních podmínkách v organizaci</a:t>
            </a:r>
            <a:r>
              <a:rPr lang="cs-CZ" sz="1800" dirty="0" smtClean="0"/>
              <a:t>.</a:t>
            </a:r>
          </a:p>
          <a:p>
            <a:pPr algn="just"/>
            <a:r>
              <a:rPr lang="cs-CZ" sz="1800" dirty="0"/>
              <a:t>Významným faktorem pro práci manažera </a:t>
            </a:r>
            <a:r>
              <a:rPr lang="cs-CZ" sz="1800" dirty="0" smtClean="0"/>
              <a:t>je povaha </a:t>
            </a:r>
            <a:r>
              <a:rPr lang="cs-CZ" sz="1800" dirty="0"/>
              <a:t>externího a interního prostředí organizace, ve kterém manažer </a:t>
            </a:r>
            <a:r>
              <a:rPr lang="cs-CZ" sz="1800" dirty="0" smtClean="0"/>
              <a:t>působí. </a:t>
            </a:r>
            <a:r>
              <a:rPr lang="cs-CZ" sz="1800" dirty="0"/>
              <a:t>Manažeři musí svou práci vykonávat v takovém prostředí, v jakém se sami </a:t>
            </a:r>
            <a:r>
              <a:rPr lang="cs-CZ" sz="1800" dirty="0" smtClean="0"/>
              <a:t>nacházejí.</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Styl manažerské práce I</a:t>
            </a:r>
            <a:endParaRPr lang="cs-CZ" dirty="0"/>
          </a:p>
        </p:txBody>
      </p:sp>
    </p:spTree>
    <p:extLst>
      <p:ext uri="{BB962C8B-B14F-4D97-AF65-F5344CB8AC3E}">
        <p14:creationId xmlns:p14="http://schemas.microsoft.com/office/powerpoint/2010/main" val="7830768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Styl manažerské práce představuje způsob práce (řízení a rozhodování</a:t>
            </a:r>
            <a:r>
              <a:rPr lang="cs-CZ" sz="1800" dirty="0" smtClean="0"/>
              <a:t>). </a:t>
            </a:r>
          </a:p>
          <a:p>
            <a:pPr marL="0" indent="0" algn="just">
              <a:buNone/>
            </a:pPr>
            <a:endParaRPr lang="cs-CZ" sz="1800" dirty="0" smtClean="0"/>
          </a:p>
          <a:p>
            <a:pPr marL="0" indent="0" algn="just">
              <a:buNone/>
            </a:pPr>
            <a:r>
              <a:rPr lang="cs-CZ" sz="1800" dirty="0" smtClean="0"/>
              <a:t>Veber </a:t>
            </a:r>
            <a:r>
              <a:rPr lang="cs-CZ" sz="1800" dirty="0"/>
              <a:t>a kol. (2009) konkrétně uvádí, že manažerský styl aplikovaný v praxi je ovlivněn těmito charakteristikami:</a:t>
            </a:r>
          </a:p>
          <a:p>
            <a:pPr lvl="0" algn="just"/>
            <a:r>
              <a:rPr lang="cs-CZ" sz="1800" dirty="0"/>
              <a:t>charakter situace;</a:t>
            </a:r>
          </a:p>
          <a:p>
            <a:pPr lvl="0" algn="just"/>
            <a:r>
              <a:rPr lang="cs-CZ" sz="1800" dirty="0"/>
              <a:t>význam, závažnost rozhodnutí;</a:t>
            </a:r>
          </a:p>
          <a:p>
            <a:pPr lvl="0" algn="just"/>
            <a:r>
              <a:rPr lang="cs-CZ" sz="1800" dirty="0"/>
              <a:t>rizikovost rozhodnutí a strukturovanost problému;</a:t>
            </a:r>
          </a:p>
          <a:p>
            <a:pPr lvl="0" algn="just"/>
            <a:r>
              <a:rPr lang="cs-CZ" sz="1800" dirty="0"/>
              <a:t>osobní charakteristiky manažera;</a:t>
            </a:r>
          </a:p>
          <a:p>
            <a:pPr lvl="0" algn="just"/>
            <a:r>
              <a:rPr lang="cs-CZ" sz="1800" dirty="0"/>
              <a:t>postoj podřízených.</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Styl manažerské práce II</a:t>
            </a:r>
            <a:endParaRPr lang="cs-CZ" dirty="0"/>
          </a:p>
        </p:txBody>
      </p:sp>
    </p:spTree>
    <p:extLst>
      <p:ext uri="{BB962C8B-B14F-4D97-AF65-F5344CB8AC3E}">
        <p14:creationId xmlns:p14="http://schemas.microsoft.com/office/powerpoint/2010/main" val="12837973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Vliv prostředí na práci manažera</a:t>
            </a:r>
            <a:endParaRPr lang="cs-CZ" dirty="0"/>
          </a:p>
        </p:txBody>
      </p:sp>
      <p:sp>
        <p:nvSpPr>
          <p:cNvPr id="5" name="Textové pole 2"/>
          <p:cNvSpPr txBox="1">
            <a:spLocks noChangeArrowheads="1"/>
          </p:cNvSpPr>
          <p:nvPr/>
        </p:nvSpPr>
        <p:spPr bwMode="auto">
          <a:xfrm>
            <a:off x="1763688" y="1600199"/>
            <a:ext cx="5976664" cy="1987743"/>
          </a:xfrm>
          <a:prstGeom prst="rect">
            <a:avLst/>
          </a:prstGeom>
          <a:ln>
            <a:headEnd/>
            <a:tailEnd/>
          </a:ln>
        </p:spPr>
        <p:style>
          <a:lnRef idx="2">
            <a:schemeClr val="dk1"/>
          </a:lnRef>
          <a:fillRef idx="1">
            <a:schemeClr val="lt1"/>
          </a:fillRef>
          <a:effectRef idx="0">
            <a:schemeClr val="dk1"/>
          </a:effectRef>
          <a:fontRef idx="minor">
            <a:schemeClr val="dk1"/>
          </a:fontRef>
        </p:style>
        <p:txBody>
          <a:bodyPr rot="0" vert="horz" wrap="square" lIns="91440" tIns="45720" rIns="91440" bIns="45720" anchor="t" anchorCtr="0">
            <a:noAutofit/>
          </a:bodyPr>
          <a:lstStyle/>
          <a:p>
            <a:pPr marL="898525" indent="-720725">
              <a:lnSpc>
                <a:spcPct val="115000"/>
              </a:lnSpc>
              <a:spcBef>
                <a:spcPts val="425"/>
              </a:spcBef>
              <a:spcAft>
                <a:spcPts val="1000"/>
              </a:spcAft>
            </a:pPr>
            <a:r>
              <a:rPr lang="cs-CZ" b="1" dirty="0" smtClean="0">
                <a:latin typeface="Times New Roman" panose="02020603050405020304" pitchFamily="18" charset="0"/>
                <a:ea typeface="Calibri" panose="020F0502020204030204" pitchFamily="34" charset="0"/>
                <a:cs typeface="Times New Roman" panose="02020603050405020304" pitchFamily="18" charset="0"/>
              </a:rPr>
              <a:t>		      	Vnitřní </a:t>
            </a:r>
            <a:r>
              <a:rPr lang="cs-CZ" b="1" dirty="0">
                <a:latin typeface="Times New Roman" panose="02020603050405020304" pitchFamily="18" charset="0"/>
                <a:ea typeface="Calibri" panose="020F0502020204030204" pitchFamily="34" charset="0"/>
                <a:cs typeface="Times New Roman" panose="02020603050405020304" pitchFamily="18" charset="0"/>
              </a:rPr>
              <a:t>prostředí</a:t>
            </a:r>
            <a:endParaRPr lang="cs-CZ" dirty="0" smtClean="0">
              <a:latin typeface="Times New Roman" panose="02020603050405020304" pitchFamily="18" charset="0"/>
              <a:ea typeface="Calibri" panose="020F0502020204030204" pitchFamily="34" charset="0"/>
              <a:cs typeface="Times New Roman" panose="02020603050405020304" pitchFamily="18" charset="0"/>
            </a:endParaRPr>
          </a:p>
          <a:p>
            <a:pPr marL="898525" indent="-720725">
              <a:lnSpc>
                <a:spcPct val="115000"/>
              </a:lnSpc>
              <a:spcBef>
                <a:spcPts val="425"/>
              </a:spcBef>
              <a:spcAft>
                <a:spcPts val="1000"/>
              </a:spcAft>
            </a:pPr>
            <a:r>
              <a:rPr lang="cs-CZ" dirty="0" smtClean="0">
                <a:latin typeface="Times New Roman" panose="02020603050405020304" pitchFamily="18" charset="0"/>
                <a:ea typeface="Calibri" panose="020F0502020204030204" pitchFamily="34" charset="0"/>
                <a:cs typeface="Times New Roman" panose="02020603050405020304" pitchFamily="18" charset="0"/>
              </a:rPr>
              <a:t>Typ organizace		      		   Struktura</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898525" indent="-720725">
              <a:lnSpc>
                <a:spcPct val="115000"/>
              </a:lnSpc>
              <a:spcBef>
                <a:spcPts val="425"/>
              </a:spcBef>
              <a:spcAft>
                <a:spcPts val="1000"/>
              </a:spcAft>
            </a:pPr>
            <a:r>
              <a:rPr lang="cs-CZ" dirty="0" smtClean="0">
                <a:latin typeface="Times New Roman" panose="02020603050405020304" pitchFamily="18" charset="0"/>
                <a:ea typeface="Calibri" panose="020F0502020204030204" pitchFamily="34" charset="0"/>
                <a:cs typeface="Times New Roman" panose="02020603050405020304" pitchFamily="18" charset="0"/>
              </a:rPr>
              <a:t>Činnosti </a:t>
            </a:r>
            <a:r>
              <a:rPr lang="cs-CZ" dirty="0">
                <a:latin typeface="Times New Roman" panose="02020603050405020304" pitchFamily="18" charset="0"/>
                <a:ea typeface="Calibri" panose="020F0502020204030204" pitchFamily="34" charset="0"/>
                <a:cs typeface="Times New Roman" panose="02020603050405020304" pitchFamily="18" charset="0"/>
              </a:rPr>
              <a:t>a úkoly </a:t>
            </a:r>
            <a:r>
              <a:rPr lang="cs-CZ" b="1" dirty="0" smtClean="0">
                <a:latin typeface="Times New Roman" panose="02020603050405020304" pitchFamily="18" charset="0"/>
                <a:ea typeface="Calibri" panose="020F0502020204030204" pitchFamily="34" charset="0"/>
                <a:cs typeface="Times New Roman" panose="02020603050405020304" pitchFamily="18" charset="0"/>
              </a:rPr>
              <a:t>	    MANAŽER  		</a:t>
            </a:r>
            <a:r>
              <a:rPr lang="cs-CZ" dirty="0" smtClean="0">
                <a:latin typeface="Times New Roman" panose="02020603050405020304" pitchFamily="18" charset="0"/>
                <a:ea typeface="Calibri" panose="020F0502020204030204" pitchFamily="34" charset="0"/>
                <a:cs typeface="Times New Roman" panose="02020603050405020304" pitchFamily="18" charset="0"/>
              </a:rPr>
              <a:t>Technologie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898525" indent="-720725">
              <a:lnSpc>
                <a:spcPct val="115000"/>
              </a:lnSpc>
              <a:spcBef>
                <a:spcPts val="425"/>
              </a:spcBef>
              <a:spcAft>
                <a:spcPts val="1000"/>
              </a:spcAft>
            </a:pPr>
            <a:r>
              <a:rPr lang="cs-CZ" dirty="0" smtClean="0">
                <a:latin typeface="Times New Roman" panose="02020603050405020304" pitchFamily="18" charset="0"/>
                <a:ea typeface="Calibri" panose="020F0502020204030204" pitchFamily="34" charset="0"/>
                <a:cs typeface="Times New Roman" panose="02020603050405020304" pitchFamily="18" charset="0"/>
              </a:rPr>
              <a:t>Lidé					   Postavení </a:t>
            </a:r>
            <a:r>
              <a:rPr lang="cs-CZ" dirty="0">
                <a:latin typeface="Times New Roman" panose="02020603050405020304" pitchFamily="18" charset="0"/>
                <a:ea typeface="Calibri" panose="020F0502020204030204" pitchFamily="34" charset="0"/>
                <a:cs typeface="Times New Roman" panose="02020603050405020304" pitchFamily="18" charset="0"/>
              </a:rPr>
              <a:t>v podniku</a:t>
            </a:r>
          </a:p>
          <a:p>
            <a:pPr marL="898525" indent="-720725">
              <a:lnSpc>
                <a:spcPct val="115000"/>
              </a:lnSpc>
              <a:spcBef>
                <a:spcPts val="425"/>
              </a:spcBef>
              <a:spcAft>
                <a:spcPts val="1000"/>
              </a:spcAft>
            </a:pPr>
            <a:r>
              <a:rPr lang="cs-CZ"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cs-CZ" sz="1200" dirty="0">
                <a:latin typeface="Times New Roman" panose="02020603050405020304" pitchFamily="18" charset="0"/>
                <a:ea typeface="Calibri" panose="020F0502020204030204" pitchFamily="34" charset="0"/>
                <a:cs typeface="Times New Roman" panose="02020603050405020304" pitchFamily="18" charset="0"/>
              </a:rPr>
              <a:t>			</a:t>
            </a:r>
            <a:endParaRPr lang="cs-CZ" dirty="0">
              <a:effectLst/>
              <a:latin typeface="Times New Roman" panose="02020603050405020304" pitchFamily="18" charset="0"/>
              <a:ea typeface="Calibri" panose="020F0502020204030204" pitchFamily="34" charset="0"/>
              <a:cs typeface="Times New Roman" panose="02020603050405020304" pitchFamily="18" charset="0"/>
            </a:endParaRPr>
          </a:p>
          <a:p>
            <a:pPr indent="180340">
              <a:lnSpc>
                <a:spcPct val="115000"/>
              </a:lnSpc>
              <a:spcBef>
                <a:spcPts val="425"/>
              </a:spcBef>
              <a:spcAft>
                <a:spcPts val="1000"/>
              </a:spcAft>
            </a:pPr>
            <a:r>
              <a:rPr lang="cs-CZ" dirty="0" smtClean="0">
                <a:latin typeface="Times New Roman" panose="02020603050405020304" pitchFamily="18" charset="0"/>
                <a:ea typeface="Calibri" panose="020F0502020204030204" pitchFamily="34" charset="0"/>
                <a:cs typeface="Times New Roman" panose="02020603050405020304" pitchFamily="18" charset="0"/>
              </a:rPr>
              <a:t>			 </a:t>
            </a:r>
            <a:r>
              <a:rPr lang="cs-CZ"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cs-CZ" dirty="0" smtClean="0">
                <a:latin typeface="Times New Roman" panose="02020603050405020304" pitchFamily="18" charset="0"/>
                <a:ea typeface="Calibri" panose="020F0502020204030204" pitchFamily="34" charset="0"/>
                <a:cs typeface="Times New Roman" panose="02020603050405020304" pitchFamily="18" charset="0"/>
              </a:rPr>
              <a:t> 	</a:t>
            </a:r>
            <a:r>
              <a:rPr lang="cs-CZ"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cs-CZ" sz="1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a:t>
            </a:r>
          </a:p>
          <a:p>
            <a:pPr indent="180340" algn="l">
              <a:lnSpc>
                <a:spcPct val="115000"/>
              </a:lnSpc>
              <a:spcBef>
                <a:spcPts val="425"/>
              </a:spcBef>
              <a:spcAft>
                <a:spcPts val="100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6" name="Textové pole 2"/>
          <p:cNvSpPr txBox="1">
            <a:spLocks noChangeArrowheads="1"/>
          </p:cNvSpPr>
          <p:nvPr/>
        </p:nvSpPr>
        <p:spPr bwMode="auto">
          <a:xfrm>
            <a:off x="2694744" y="864046"/>
            <a:ext cx="3638550" cy="43348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indent="180340" algn="ctr">
              <a:lnSpc>
                <a:spcPct val="115000"/>
              </a:lnSpc>
              <a:spcBef>
                <a:spcPts val="425"/>
              </a:spcBef>
              <a:spcAft>
                <a:spcPts val="1000"/>
              </a:spcAft>
            </a:pPr>
            <a:r>
              <a:rPr lang="cs-CZ" b="1" dirty="0">
                <a:effectLst/>
                <a:latin typeface="Times New Roman" panose="02020603050405020304" pitchFamily="18" charset="0"/>
                <a:ea typeface="Calibri" panose="020F0502020204030204" pitchFamily="34" charset="0"/>
                <a:cs typeface="Times New Roman" panose="02020603050405020304" pitchFamily="18" charset="0"/>
              </a:rPr>
              <a:t>Vnější prostředí</a:t>
            </a:r>
            <a:endParaRPr lang="cs-CZ"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Textové pole 2"/>
          <p:cNvSpPr txBox="1">
            <a:spLocks noChangeArrowheads="1"/>
          </p:cNvSpPr>
          <p:nvPr/>
        </p:nvSpPr>
        <p:spPr bwMode="auto">
          <a:xfrm>
            <a:off x="2843211" y="3970957"/>
            <a:ext cx="3638550" cy="37801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indent="180340" algn="ctr">
              <a:lnSpc>
                <a:spcPct val="115000"/>
              </a:lnSpc>
              <a:spcBef>
                <a:spcPts val="425"/>
              </a:spcBef>
              <a:spcAft>
                <a:spcPts val="1000"/>
              </a:spcAft>
            </a:pPr>
            <a:r>
              <a:rPr lang="cs-CZ" b="1" dirty="0">
                <a:effectLst/>
                <a:latin typeface="Times New Roman" panose="02020603050405020304" pitchFamily="18" charset="0"/>
                <a:ea typeface="Calibri" panose="020F0502020204030204" pitchFamily="34" charset="0"/>
                <a:cs typeface="Times New Roman" panose="02020603050405020304" pitchFamily="18" charset="0"/>
              </a:rPr>
              <a:t>Vnější prostředí</a:t>
            </a:r>
            <a:endParaRPr lang="cs-CZ"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Šipka dolů 7"/>
          <p:cNvSpPr/>
          <p:nvPr/>
        </p:nvSpPr>
        <p:spPr>
          <a:xfrm>
            <a:off x="4481511" y="1291704"/>
            <a:ext cx="180975" cy="3143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9" name="Šipka nahoru 8"/>
          <p:cNvSpPr/>
          <p:nvPr/>
        </p:nvSpPr>
        <p:spPr>
          <a:xfrm>
            <a:off x="4481511" y="3577887"/>
            <a:ext cx="209550" cy="36195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cxnSp>
        <p:nvCxnSpPr>
          <p:cNvPr id="11" name="Přímá spojnice se šipkou 10"/>
          <p:cNvCxnSpPr/>
          <p:nvPr/>
        </p:nvCxnSpPr>
        <p:spPr>
          <a:xfrm>
            <a:off x="3419872" y="2317756"/>
            <a:ext cx="733425" cy="2476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p:nvPr/>
        </p:nvCxnSpPr>
        <p:spPr>
          <a:xfrm>
            <a:off x="3563888" y="2787774"/>
            <a:ext cx="388243" cy="31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p:nvPr/>
        </p:nvCxnSpPr>
        <p:spPr>
          <a:xfrm flipV="1">
            <a:off x="2987824" y="2924624"/>
            <a:ext cx="964307" cy="3583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p:nvPr/>
        </p:nvCxnSpPr>
        <p:spPr>
          <a:xfrm flipH="1">
            <a:off x="5220072" y="2194543"/>
            <a:ext cx="1261689" cy="3985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flipH="1">
            <a:off x="5315980" y="2787774"/>
            <a:ext cx="101731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H="1" flipV="1">
            <a:off x="5220072" y="2924624"/>
            <a:ext cx="432048" cy="3583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32536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Manažerské přístupy představují způsob činnosti a zvolené metody práce manažera, především jeho práce se zaměstnanci, vedoucí k dosažení nastavených cílů. </a:t>
            </a:r>
            <a:endParaRPr lang="cs-CZ" sz="1800" dirty="0" smtClean="0"/>
          </a:p>
          <a:p>
            <a:pPr algn="just"/>
            <a:r>
              <a:rPr lang="cs-CZ" sz="1800" dirty="0" smtClean="0"/>
              <a:t>Vývoj </a:t>
            </a:r>
            <a:r>
              <a:rPr lang="cs-CZ" sz="1800" dirty="0"/>
              <a:t>manažerských přístupů do určité míry kopíruje vývoj společnosti. </a:t>
            </a:r>
            <a:endParaRPr lang="cs-CZ" sz="1800" dirty="0" smtClean="0"/>
          </a:p>
          <a:p>
            <a:pPr algn="just"/>
            <a:r>
              <a:rPr lang="cs-CZ" sz="1800" dirty="0" smtClean="0"/>
              <a:t>Každý </a:t>
            </a:r>
            <a:r>
              <a:rPr lang="cs-CZ" sz="1800" dirty="0"/>
              <a:t>manažer si volí svůj přístup na základě různých kritérií, jako jsou třeba podřízení, nastavené cíle, jeho osobní charakteristiky apod. </a:t>
            </a:r>
            <a:endParaRPr lang="cs-CZ" sz="1800" dirty="0" smtClean="0"/>
          </a:p>
          <a:p>
            <a:pPr algn="just"/>
            <a:r>
              <a:rPr lang="cs-CZ" sz="1800" dirty="0" smtClean="0"/>
              <a:t>Manažer </a:t>
            </a:r>
            <a:r>
              <a:rPr lang="cs-CZ" sz="1800" dirty="0"/>
              <a:t>má možnost volby svého přístupu, která je ovlivněna takovými faktory je třeba charakter okamžité situace, závažnost rozhodnutí, postoje podřízených, osobní vlastnosti manažera.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Manažerské přístupy</a:t>
            </a:r>
            <a:endParaRPr lang="cs-CZ" dirty="0"/>
          </a:p>
        </p:txBody>
      </p:sp>
    </p:spTree>
    <p:extLst>
      <p:ext uri="{BB962C8B-B14F-4D97-AF65-F5344CB8AC3E}">
        <p14:creationId xmlns:p14="http://schemas.microsoft.com/office/powerpoint/2010/main" val="25432875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err="1"/>
              <a:t>Time</a:t>
            </a:r>
            <a:r>
              <a:rPr lang="cs-CZ" sz="1800" b="1" dirty="0"/>
              <a:t> management </a:t>
            </a:r>
            <a:r>
              <a:rPr lang="cs-CZ" sz="1800" dirty="0"/>
              <a:t>je přístup k efektivnímu řízení a využívání pracovního času. </a:t>
            </a:r>
            <a:endParaRPr lang="cs-CZ" sz="1800" dirty="0" smtClean="0"/>
          </a:p>
          <a:p>
            <a:pPr algn="just"/>
            <a:r>
              <a:rPr lang="cs-CZ" sz="1800" dirty="0" err="1" smtClean="0"/>
              <a:t>Time</a:t>
            </a:r>
            <a:r>
              <a:rPr lang="cs-CZ" sz="1800" dirty="0" smtClean="0"/>
              <a:t> </a:t>
            </a:r>
            <a:r>
              <a:rPr lang="cs-CZ" sz="1800" dirty="0"/>
              <a:t>management </a:t>
            </a:r>
            <a:r>
              <a:rPr lang="cs-CZ" sz="1800" dirty="0" smtClean="0"/>
              <a:t>je důsledné</a:t>
            </a:r>
            <a:r>
              <a:rPr lang="cs-CZ" sz="1800" dirty="0"/>
              <a:t>, cílené používání osvědčených pracovních postupů v denní praxi, které napomáhá vést a organizovat samy sebe i jednotlivé oblasti života tak, aby bylo možné optimálně a smysluplně využívat čas, který máme k dispozici. </a:t>
            </a:r>
            <a:endParaRPr lang="cs-CZ" sz="1800" dirty="0" smtClean="0"/>
          </a:p>
          <a:p>
            <a:pPr algn="just"/>
            <a:r>
              <a:rPr lang="cs-CZ" sz="1800" dirty="0" smtClean="0"/>
              <a:t>Jedná </a:t>
            </a:r>
            <a:r>
              <a:rPr lang="cs-CZ" sz="1800" dirty="0"/>
              <a:t>se v podstatě o přístup k efektivnímu hospodaření s časem</a:t>
            </a:r>
            <a:r>
              <a:rPr lang="cs-CZ" sz="1800" dirty="0" smtClean="0"/>
              <a:t>.</a:t>
            </a:r>
          </a:p>
          <a:p>
            <a:pPr algn="just"/>
            <a:r>
              <a:rPr lang="cs-CZ" sz="1800" dirty="0"/>
              <a:t>Řízení času je velmi důležité, a to nejen pro vedoucí pracovníky, ale i pro běžné pracovníky. </a:t>
            </a:r>
            <a:endParaRPr lang="cs-CZ" sz="1800" dirty="0" smtClean="0"/>
          </a:p>
          <a:p>
            <a:pPr algn="just"/>
            <a:r>
              <a:rPr lang="cs-CZ" sz="1800" dirty="0" smtClean="0"/>
              <a:t>Důležitost </a:t>
            </a:r>
            <a:r>
              <a:rPr lang="cs-CZ" sz="1800" dirty="0"/>
              <a:t>tohoto přístupu je vidět především v poslední době, kdy jsou kladeny na zaměstnance vysoké nároky spojené se vzděláváním, rozvojem jejich schopností a dalšími </a:t>
            </a:r>
            <a:r>
              <a:rPr lang="cs-CZ" sz="1800" dirty="0" smtClean="0"/>
              <a:t>nároky.</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Time</a:t>
            </a:r>
            <a:r>
              <a:rPr lang="cs-CZ" dirty="0" smtClean="0"/>
              <a:t> management</a:t>
            </a:r>
            <a:endParaRPr lang="cs-CZ" dirty="0"/>
          </a:p>
        </p:txBody>
      </p:sp>
    </p:spTree>
    <p:extLst>
      <p:ext uri="{BB962C8B-B14F-4D97-AF65-F5344CB8AC3E}">
        <p14:creationId xmlns:p14="http://schemas.microsoft.com/office/powerpoint/2010/main" val="6878902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M</a:t>
            </a:r>
            <a:r>
              <a:rPr lang="cs-CZ" sz="1800" dirty="0" smtClean="0"/>
              <a:t>ůžeme </a:t>
            </a:r>
            <a:r>
              <a:rPr lang="cs-CZ" sz="1800" dirty="0"/>
              <a:t>rozlišit </a:t>
            </a:r>
            <a:r>
              <a:rPr lang="cs-CZ" sz="1800" b="1" dirty="0"/>
              <a:t>čtyři generace </a:t>
            </a:r>
            <a:r>
              <a:rPr lang="cs-CZ" sz="1800" b="1" dirty="0" err="1"/>
              <a:t>time</a:t>
            </a:r>
            <a:r>
              <a:rPr lang="cs-CZ" sz="1800" b="1" dirty="0"/>
              <a:t> managementu</a:t>
            </a:r>
            <a:r>
              <a:rPr lang="cs-CZ" sz="1800" dirty="0"/>
              <a:t>, které vznikaly postupně v závislosti na přístupu k času:</a:t>
            </a:r>
          </a:p>
          <a:p>
            <a:pPr lvl="0" algn="just"/>
            <a:r>
              <a:rPr lang="cs-CZ" sz="1800" b="1" i="1" dirty="0"/>
              <a:t>1. generace: Co dělat?</a:t>
            </a:r>
            <a:r>
              <a:rPr lang="cs-CZ" sz="1800" dirty="0"/>
              <a:t> – cílem bylo vytvoření seznamu úkolů, které bylo třeba vykonat, přičemž nebyla rozlišována jejich důležitost;</a:t>
            </a:r>
          </a:p>
          <a:p>
            <a:pPr lvl="0" algn="just"/>
            <a:r>
              <a:rPr lang="cs-CZ" sz="1800" b="1" i="1" dirty="0"/>
              <a:t>2. generace: Co a kdy dělat?</a:t>
            </a:r>
            <a:r>
              <a:rPr lang="cs-CZ" sz="1800" dirty="0"/>
              <a:t> – dochází k přiřazování časového údaje k úkolům a povinnostem bez označení práce s prioritou;</a:t>
            </a:r>
          </a:p>
          <a:p>
            <a:pPr lvl="0" algn="just"/>
            <a:r>
              <a:rPr lang="cs-CZ" sz="1800" b="1" i="1" dirty="0"/>
              <a:t>3. generace: Co, kdy a jak dělat?</a:t>
            </a:r>
            <a:r>
              <a:rPr lang="cs-CZ" sz="1800" dirty="0"/>
              <a:t> – propracovaný přístup k plánování času zahrnující určení priorit, vlastních hodnot, zabývající se stanovením cílů a denním plánováním;</a:t>
            </a:r>
          </a:p>
          <a:p>
            <a:pPr algn="just"/>
            <a:r>
              <a:rPr lang="cs-CZ" sz="1800" b="1" i="1" dirty="0"/>
              <a:t>4. generace – Člověk</a:t>
            </a:r>
            <a:r>
              <a:rPr lang="cs-CZ" sz="1800" dirty="0"/>
              <a:t> – pozornost věnována samotnému člověku a uspokojení jeho potřeb, základními principy jsou: člověk je více než čas, cesta je víc než cíl, zevnitř je víc než zvenku, pomalu je víc než rychle, celek je víc než část</a:t>
            </a:r>
            <a:r>
              <a:rPr lang="cs-CZ" sz="1800" dirty="0" smtClean="0"/>
              <a:t>.</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Generace </a:t>
            </a:r>
            <a:r>
              <a:rPr lang="cs-CZ" dirty="0" err="1" smtClean="0"/>
              <a:t>Time</a:t>
            </a:r>
            <a:r>
              <a:rPr lang="cs-CZ" dirty="0" smtClean="0"/>
              <a:t> managementu</a:t>
            </a:r>
            <a:endParaRPr lang="cs-CZ" dirty="0"/>
          </a:p>
        </p:txBody>
      </p:sp>
    </p:spTree>
    <p:extLst>
      <p:ext uri="{BB962C8B-B14F-4D97-AF65-F5344CB8AC3E}">
        <p14:creationId xmlns:p14="http://schemas.microsoft.com/office/powerpoint/2010/main" val="5480846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Významnou a neoddělitelnou součástí </a:t>
            </a:r>
            <a:r>
              <a:rPr lang="cs-CZ" sz="1800" dirty="0" err="1"/>
              <a:t>Time</a:t>
            </a:r>
            <a:r>
              <a:rPr lang="cs-CZ" sz="1800" dirty="0"/>
              <a:t> managementu je plánování času. </a:t>
            </a:r>
            <a:endParaRPr lang="cs-CZ" sz="1800" dirty="0" smtClean="0"/>
          </a:p>
          <a:p>
            <a:pPr marL="0" indent="0" algn="just">
              <a:buNone/>
            </a:pPr>
            <a:r>
              <a:rPr lang="cs-CZ" sz="1800" dirty="0" smtClean="0"/>
              <a:t>Podle </a:t>
            </a:r>
            <a:r>
              <a:rPr lang="cs-CZ" sz="1800" dirty="0"/>
              <a:t>P. </a:t>
            </a:r>
            <a:r>
              <a:rPr lang="cs-CZ" sz="1800" dirty="0" err="1"/>
              <a:t>Druckera</a:t>
            </a:r>
            <a:r>
              <a:rPr lang="cs-CZ" sz="1800" dirty="0"/>
              <a:t> je pro efektivitu manažerů vhodné rozdělit plánování do těchto </a:t>
            </a:r>
            <a:r>
              <a:rPr lang="cs-CZ" sz="1800" dirty="0" smtClean="0"/>
              <a:t>fází:</a:t>
            </a:r>
            <a:endParaRPr lang="cs-CZ" sz="1800" dirty="0"/>
          </a:p>
          <a:p>
            <a:pPr lvl="0" algn="just"/>
            <a:r>
              <a:rPr lang="cs-CZ" sz="1800" dirty="0"/>
              <a:t>zaznamenání času – časové snímky dne;</a:t>
            </a:r>
          </a:p>
          <a:p>
            <a:pPr lvl="0" algn="just"/>
            <a:r>
              <a:rPr lang="cs-CZ" sz="1800" dirty="0"/>
              <a:t>řízení času – na základě časového snímku dne jsou neproduktivní činnosti rozděleny do těchto kategorií: </a:t>
            </a:r>
          </a:p>
          <a:p>
            <a:pPr lvl="1" algn="just"/>
            <a:r>
              <a:rPr lang="cs-CZ" sz="1800" dirty="0"/>
              <a:t>činnosti, které není třeba vůbec dělat, a můžeme se jich zbavit;</a:t>
            </a:r>
          </a:p>
          <a:p>
            <a:pPr lvl="1" algn="just"/>
            <a:r>
              <a:rPr lang="cs-CZ" sz="1800" dirty="0"/>
              <a:t>činnosti, které může dělat stejně dobře nebo lépe někdo jiný;</a:t>
            </a:r>
          </a:p>
          <a:p>
            <a:pPr lvl="1" algn="just"/>
            <a:r>
              <a:rPr lang="cs-CZ" sz="1800" dirty="0"/>
              <a:t>činnosti, jejichž vykonáváním mrhá pracovník časem jiných lidí. </a:t>
            </a:r>
          </a:p>
          <a:p>
            <a:pPr algn="just"/>
            <a:r>
              <a:rPr lang="cs-CZ" sz="1800" dirty="0"/>
              <a:t>slučování času – nastavení dostatečně velkých časových úseků</a:t>
            </a:r>
            <a:r>
              <a:rPr lang="cs-CZ" sz="1800" dirty="0" smtClean="0"/>
              <a:t>.</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Plánování času</a:t>
            </a:r>
            <a:endParaRPr lang="cs-CZ" dirty="0"/>
          </a:p>
        </p:txBody>
      </p:sp>
    </p:spTree>
    <p:extLst>
      <p:ext uri="{BB962C8B-B14F-4D97-AF65-F5344CB8AC3E}">
        <p14:creationId xmlns:p14="http://schemas.microsoft.com/office/powerpoint/2010/main" val="8951725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zaznamenávat a rozpracovávat priority, cíle, úkoly</a:t>
            </a:r>
            <a:r>
              <a:rPr lang="cs-CZ" sz="1800" dirty="0" smtClean="0"/>
              <a:t>, činnosti </a:t>
            </a:r>
            <a:endParaRPr lang="cs-CZ" sz="1800" dirty="0"/>
          </a:p>
          <a:p>
            <a:pPr algn="just"/>
            <a:r>
              <a:rPr lang="cs-CZ" sz="1800" dirty="0" smtClean="0"/>
              <a:t>plánovat </a:t>
            </a:r>
            <a:r>
              <a:rPr lang="cs-CZ" sz="1800" dirty="0"/>
              <a:t>pomocí </a:t>
            </a:r>
            <a:r>
              <a:rPr lang="cs-CZ" sz="1800" dirty="0" smtClean="0"/>
              <a:t>kalendáře </a:t>
            </a:r>
            <a:r>
              <a:rPr lang="cs-CZ" sz="1800" dirty="0"/>
              <a:t>od </a:t>
            </a:r>
            <a:r>
              <a:rPr lang="cs-CZ" sz="1800" dirty="0" smtClean="0"/>
              <a:t>roční </a:t>
            </a:r>
            <a:r>
              <a:rPr lang="cs-CZ" sz="1800" dirty="0"/>
              <a:t>až po denní </a:t>
            </a:r>
            <a:r>
              <a:rPr lang="cs-CZ" sz="1800" dirty="0" smtClean="0"/>
              <a:t>úroveň</a:t>
            </a:r>
            <a:endParaRPr lang="cs-CZ" sz="1800" dirty="0"/>
          </a:p>
          <a:p>
            <a:pPr algn="just"/>
            <a:r>
              <a:rPr lang="cs-CZ" sz="1800" dirty="0"/>
              <a:t>p</a:t>
            </a:r>
            <a:r>
              <a:rPr lang="cs-CZ" sz="1800" dirty="0" smtClean="0"/>
              <a:t>ohotově zachytit </a:t>
            </a:r>
            <a:r>
              <a:rPr lang="cs-CZ" sz="1800" dirty="0"/>
              <a:t>nápady a </a:t>
            </a:r>
            <a:r>
              <a:rPr lang="cs-CZ" sz="1800" dirty="0" smtClean="0"/>
              <a:t>různé </a:t>
            </a:r>
            <a:r>
              <a:rPr lang="cs-CZ" sz="1800" dirty="0"/>
              <a:t>poznámky </a:t>
            </a:r>
          </a:p>
          <a:p>
            <a:pPr algn="just"/>
            <a:r>
              <a:rPr lang="cs-CZ" sz="1800" dirty="0" smtClean="0"/>
              <a:t>připravovat </a:t>
            </a:r>
            <a:r>
              <a:rPr lang="cs-CZ" sz="1800" dirty="0"/>
              <a:t>se na jednání a </a:t>
            </a:r>
            <a:r>
              <a:rPr lang="cs-CZ" sz="1800" dirty="0" smtClean="0"/>
              <a:t>provádět </a:t>
            </a:r>
            <a:r>
              <a:rPr lang="cs-CZ" sz="1800" dirty="0"/>
              <a:t>jeho záznam </a:t>
            </a:r>
          </a:p>
          <a:p>
            <a:pPr algn="just"/>
            <a:r>
              <a:rPr lang="cs-CZ" sz="1800" dirty="0" smtClean="0"/>
              <a:t>přehledně uchovávat </a:t>
            </a:r>
            <a:r>
              <a:rPr lang="cs-CZ" sz="1800" dirty="0"/>
              <a:t>adresy, telefonní </a:t>
            </a:r>
            <a:r>
              <a:rPr lang="cs-CZ" sz="1800" dirty="0" smtClean="0"/>
              <a:t>čísla </a:t>
            </a:r>
            <a:r>
              <a:rPr lang="cs-CZ" sz="1800" dirty="0"/>
              <a:t>a další údaje </a:t>
            </a:r>
          </a:p>
          <a:p>
            <a:pPr algn="just"/>
            <a:r>
              <a:rPr lang="cs-CZ" sz="1800" dirty="0" smtClean="0"/>
              <a:t>shromažďovat </a:t>
            </a:r>
            <a:r>
              <a:rPr lang="cs-CZ" sz="1800" dirty="0"/>
              <a:t>informace (modely </a:t>
            </a:r>
            <a:r>
              <a:rPr lang="cs-CZ" sz="1800" dirty="0" smtClean="0"/>
              <a:t>různých projektů, </a:t>
            </a:r>
            <a:r>
              <a:rPr lang="cs-CZ" sz="1800" dirty="0"/>
              <a:t>atd.) </a:t>
            </a:r>
          </a:p>
          <a:p>
            <a:pPr algn="just"/>
            <a:r>
              <a:rPr lang="cs-CZ" sz="1800" dirty="0"/>
              <a:t>uchovávat kreditní karty, diskety, vizitky </a:t>
            </a:r>
          </a:p>
          <a:p>
            <a:pPr algn="just"/>
            <a:r>
              <a:rPr lang="cs-CZ" sz="1800" dirty="0" smtClean="0"/>
              <a:t>vést </a:t>
            </a:r>
            <a:r>
              <a:rPr lang="cs-CZ" sz="1800" dirty="0"/>
              <a:t>evidenci financí, </a:t>
            </a:r>
            <a:r>
              <a:rPr lang="cs-CZ" sz="1800" dirty="0" smtClean="0"/>
              <a:t>postřehů, zážitků atd</a:t>
            </a:r>
            <a:r>
              <a:rPr lang="cs-CZ" sz="1800" dirty="0"/>
              <a:t>. </a:t>
            </a:r>
          </a:p>
          <a:p>
            <a:pPr algn="just"/>
            <a:r>
              <a:rPr lang="cs-CZ" sz="1800" dirty="0" smtClean="0"/>
              <a:t>mít </a:t>
            </a:r>
            <a:r>
              <a:rPr lang="cs-CZ" sz="1800" dirty="0"/>
              <a:t>plánovací systém neustále u sebe </a:t>
            </a:r>
          </a:p>
          <a:p>
            <a:pPr algn="just"/>
            <a:r>
              <a:rPr lang="cs-CZ" sz="1800" dirty="0" smtClean="0"/>
              <a:t>podporovat </a:t>
            </a:r>
            <a:r>
              <a:rPr lang="cs-CZ" sz="1800" dirty="0"/>
              <a:t>vlastnosti naší mysli – to je </a:t>
            </a:r>
            <a:r>
              <a:rPr lang="cs-CZ" sz="1800" dirty="0" smtClean="0"/>
              <a:t>asociační </a:t>
            </a:r>
            <a:r>
              <a:rPr lang="cs-CZ" sz="1800" dirty="0"/>
              <a:t>vazby a </a:t>
            </a:r>
            <a:r>
              <a:rPr lang="cs-CZ" sz="1800" dirty="0" smtClean="0"/>
              <a:t>kombinační </a:t>
            </a:r>
            <a:r>
              <a:rPr lang="cs-CZ" sz="1800" dirty="0"/>
              <a:t>schopnosti </a:t>
            </a:r>
          </a:p>
          <a:p>
            <a:pPr algn="just"/>
            <a:r>
              <a:rPr lang="cs-CZ" sz="1800" dirty="0" smtClean="0"/>
              <a:t>nadhled </a:t>
            </a:r>
            <a:r>
              <a:rPr lang="cs-CZ" sz="1800" dirty="0"/>
              <a:t>– ten je podmínkou pro udržení rovnováhy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Nástroje plánování času</a:t>
            </a:r>
            <a:endParaRPr lang="cs-CZ" dirty="0"/>
          </a:p>
        </p:txBody>
      </p:sp>
    </p:spTree>
    <p:extLst>
      <p:ext uri="{BB962C8B-B14F-4D97-AF65-F5344CB8AC3E}">
        <p14:creationId xmlns:p14="http://schemas.microsoft.com/office/powerpoint/2010/main" val="3935736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Přednášející: Ing. Šárka Zapletalová, Ph.D.</a:t>
            </a:r>
          </a:p>
          <a:p>
            <a:pPr lvl="1" algn="just"/>
            <a:r>
              <a:rPr lang="cs-CZ" sz="1400" dirty="0"/>
              <a:t>Kancelář: B202</a:t>
            </a:r>
          </a:p>
          <a:p>
            <a:pPr lvl="1" algn="just"/>
            <a:r>
              <a:rPr lang="cs-CZ" sz="1400" dirty="0"/>
              <a:t>Konzultační hodiny: </a:t>
            </a:r>
            <a:r>
              <a:rPr lang="cs-CZ" sz="1400" dirty="0" smtClean="0"/>
              <a:t>úterý 10,00 – 12,00 a 13,00 – 14,00 </a:t>
            </a:r>
            <a:r>
              <a:rPr lang="cs-CZ" sz="1400" dirty="0"/>
              <a:t>nebo přes online MS </a:t>
            </a:r>
            <a:r>
              <a:rPr lang="cs-CZ" sz="1400" dirty="0" err="1"/>
              <a:t>Teams</a:t>
            </a:r>
            <a:endParaRPr lang="cs-CZ" sz="1400" dirty="0"/>
          </a:p>
          <a:p>
            <a:pPr lvl="1" algn="just"/>
            <a:r>
              <a:rPr lang="cs-CZ" sz="1400" dirty="0"/>
              <a:t>Email: </a:t>
            </a:r>
            <a:r>
              <a:rPr lang="cs-CZ" sz="1400" dirty="0" err="1">
                <a:hlinkClick r:id="rId2"/>
              </a:rPr>
              <a:t>zapletalova</a:t>
            </a:r>
            <a:r>
              <a:rPr lang="en-US" sz="1400" dirty="0">
                <a:hlinkClick r:id="rId2"/>
              </a:rPr>
              <a:t>@</a:t>
            </a:r>
            <a:r>
              <a:rPr lang="cs-CZ" sz="1400" dirty="0">
                <a:hlinkClick r:id="rId2"/>
              </a:rPr>
              <a:t>opf.slu.cz</a:t>
            </a:r>
            <a:endParaRPr lang="cs-CZ" sz="1400" dirty="0"/>
          </a:p>
          <a:p>
            <a:pPr lvl="1" algn="just"/>
            <a:r>
              <a:rPr lang="cs-CZ" sz="1400" dirty="0"/>
              <a:t>Telefon: 596 398 433</a:t>
            </a:r>
          </a:p>
          <a:p>
            <a:pPr algn="just"/>
            <a:r>
              <a:rPr lang="cs-CZ" sz="1800" dirty="0"/>
              <a:t>Veškeré materiály, informace a podklady ke studiu: IS SU</a:t>
            </a:r>
          </a:p>
          <a:p>
            <a:pPr algn="just"/>
            <a:r>
              <a:rPr lang="cs-CZ" sz="1800" dirty="0"/>
              <a:t>Požadavky na ukončení předmětu:</a:t>
            </a:r>
          </a:p>
          <a:p>
            <a:pPr lvl="1" algn="just"/>
            <a:r>
              <a:rPr lang="cs-CZ" sz="1400" dirty="0"/>
              <a:t>Docházka na semináře, a to s minimální účastí 60% – 5% hodnocení (max. 5 bodů)</a:t>
            </a:r>
          </a:p>
          <a:p>
            <a:pPr lvl="1" algn="just"/>
            <a:r>
              <a:rPr lang="cs-CZ" sz="1400" dirty="0"/>
              <a:t>Absolvování průběžného testu (</a:t>
            </a:r>
            <a:r>
              <a:rPr lang="cs-CZ" sz="1400" dirty="0" smtClean="0"/>
              <a:t>27. </a:t>
            </a:r>
            <a:r>
              <a:rPr lang="cs-CZ" sz="1400" dirty="0"/>
              <a:t>3. – </a:t>
            </a:r>
            <a:r>
              <a:rPr lang="cs-CZ" sz="1400" dirty="0" smtClean="0"/>
              <a:t>31. 3. 2023) </a:t>
            </a:r>
            <a:r>
              <a:rPr lang="cs-CZ" sz="1400" dirty="0"/>
              <a:t>na seminářích – 20% hodnocení (max. 20 bodů)</a:t>
            </a:r>
          </a:p>
          <a:p>
            <a:pPr lvl="1" algn="just"/>
            <a:r>
              <a:rPr lang="cs-CZ" sz="1400" dirty="0"/>
              <a:t>Odevzdání (do </a:t>
            </a:r>
            <a:r>
              <a:rPr lang="cs-CZ" sz="1400" dirty="0" smtClean="0"/>
              <a:t>1. </a:t>
            </a:r>
            <a:r>
              <a:rPr lang="cs-CZ" sz="1400" dirty="0"/>
              <a:t>5. </a:t>
            </a:r>
            <a:r>
              <a:rPr lang="cs-CZ" sz="1400" dirty="0" smtClean="0"/>
              <a:t>2023) </a:t>
            </a:r>
            <a:r>
              <a:rPr lang="cs-CZ" sz="1400" dirty="0"/>
              <a:t>a prezentace seminární </a:t>
            </a:r>
            <a:r>
              <a:rPr lang="cs-CZ" sz="1400" dirty="0" smtClean="0"/>
              <a:t>práce  </a:t>
            </a:r>
            <a:r>
              <a:rPr lang="cs-CZ" sz="1400" dirty="0"/>
              <a:t>– 15% hodnocení (max. 15 bodů)</a:t>
            </a:r>
          </a:p>
          <a:p>
            <a:pPr lvl="1" algn="just"/>
            <a:r>
              <a:rPr lang="cs-CZ" sz="1400" dirty="0"/>
              <a:t>Úspěšné absolvování zkoušky </a:t>
            </a:r>
            <a:r>
              <a:rPr lang="cs-CZ" sz="1400" dirty="0" smtClean="0"/>
              <a:t>– ústní forma, 60</a:t>
            </a:r>
            <a:r>
              <a:rPr lang="cs-CZ" sz="1400" dirty="0"/>
              <a:t>% hodnocení</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a:t>Základní informace k předmětu</a:t>
            </a:r>
          </a:p>
        </p:txBody>
      </p:sp>
    </p:spTree>
    <p:extLst>
      <p:ext uri="{BB962C8B-B14F-4D97-AF65-F5344CB8AC3E}">
        <p14:creationId xmlns:p14="http://schemas.microsoft.com/office/powerpoint/2010/main" val="243455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63550" lvl="1">
              <a:buFont typeface="Arial" panose="020B0604020202020204" pitchFamily="34" charset="0"/>
              <a:buChar char="•"/>
            </a:pPr>
            <a:r>
              <a:rPr lang="cs-CZ" sz="1800" dirty="0"/>
              <a:t>Pracovní činnosti – 1/4  týdenního času, tj. 42 h. (5x8</a:t>
            </a:r>
            <a:r>
              <a:rPr lang="cs-CZ" sz="1800" dirty="0" smtClean="0"/>
              <a:t>)</a:t>
            </a:r>
          </a:p>
          <a:p>
            <a:pPr marL="463550" lvl="1">
              <a:buFont typeface="Arial" panose="020B0604020202020204" pitchFamily="34" charset="0"/>
              <a:buChar char="•"/>
            </a:pPr>
            <a:endParaRPr lang="cs-CZ" sz="1800" dirty="0"/>
          </a:p>
          <a:p>
            <a:pPr marL="463550" lvl="1">
              <a:buFont typeface="Arial" panose="020B0604020202020204" pitchFamily="34" charset="0"/>
              <a:buChar char="•"/>
            </a:pPr>
            <a:r>
              <a:rPr lang="cs-CZ" sz="1800" dirty="0"/>
              <a:t>Rodina a komunitní činnosti – 1/4 týdenního času, tj. 42 h</a:t>
            </a:r>
            <a:r>
              <a:rPr lang="cs-CZ" sz="1800" dirty="0" smtClean="0"/>
              <a:t>.</a:t>
            </a:r>
          </a:p>
          <a:p>
            <a:pPr marL="463550" lvl="1">
              <a:buFont typeface="Arial" panose="020B0604020202020204" pitchFamily="34" charset="0"/>
              <a:buChar char="•"/>
            </a:pPr>
            <a:endParaRPr lang="cs-CZ" sz="1800" dirty="0"/>
          </a:p>
          <a:p>
            <a:pPr marL="463550" lvl="1">
              <a:buFont typeface="Arial" panose="020B0604020202020204" pitchFamily="34" charset="0"/>
              <a:buChar char="•"/>
            </a:pPr>
            <a:r>
              <a:rPr lang="cs-CZ" sz="1800" dirty="0"/>
              <a:t>Osobní činnosti – 1/6 týdenního času, tj. 28 h</a:t>
            </a:r>
            <a:r>
              <a:rPr lang="cs-CZ" sz="1800" dirty="0" smtClean="0"/>
              <a:t>.</a:t>
            </a:r>
          </a:p>
          <a:p>
            <a:pPr marL="463550" lvl="1">
              <a:buFont typeface="Arial" panose="020B0604020202020204" pitchFamily="34" charset="0"/>
              <a:buChar char="•"/>
            </a:pPr>
            <a:endParaRPr lang="cs-CZ" sz="1800" dirty="0"/>
          </a:p>
          <a:p>
            <a:pPr marL="463550" lvl="1">
              <a:buFont typeface="Arial" panose="020B0604020202020204" pitchFamily="34" charset="0"/>
              <a:buChar char="•"/>
            </a:pPr>
            <a:r>
              <a:rPr lang="cs-CZ" sz="1800" dirty="0"/>
              <a:t>Klidové činnosti – 1/3 týdenního času, tj. 56 h. (7x8)</a:t>
            </a:r>
          </a:p>
          <a:p>
            <a:pPr algn="just"/>
            <a:endParaRPr lang="cs-CZ" sz="1800" dirty="0" smtClean="0"/>
          </a:p>
          <a:p>
            <a:pPr algn="just"/>
            <a:r>
              <a:rPr lang="cs-CZ" sz="1800" dirty="0"/>
              <a:t>Proces plánování času, jehož součástí je analýza využívání času, umožňuje určit největší zloděje času, tedy činnosti nebo osoby způsobující plýtvání časem.</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Optimální rozložení času v běžném pracovním týdnu</a:t>
            </a:r>
            <a:endParaRPr lang="cs-CZ" dirty="0"/>
          </a:p>
        </p:txBody>
      </p:sp>
    </p:spTree>
    <p:extLst>
      <p:ext uri="{BB962C8B-B14F-4D97-AF65-F5344CB8AC3E}">
        <p14:creationId xmlns:p14="http://schemas.microsoft.com/office/powerpoint/2010/main" val="3934051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Interní </a:t>
            </a:r>
            <a:r>
              <a:rPr lang="cs-CZ" sz="1800" b="1" dirty="0"/>
              <a:t>zloději času</a:t>
            </a:r>
          </a:p>
          <a:p>
            <a:pPr marL="357188" lvl="1" indent="-357188" algn="just">
              <a:buFont typeface="Arial" panose="020B0604020202020204" pitchFamily="34" charset="0"/>
              <a:buChar char="•"/>
            </a:pPr>
            <a:r>
              <a:rPr lang="cs-CZ" sz="1800" dirty="0"/>
              <a:t>Nedostatečná organizace</a:t>
            </a:r>
          </a:p>
          <a:p>
            <a:pPr marL="357188" lvl="1" indent="-357188" algn="just">
              <a:buFont typeface="Arial" panose="020B0604020202020204" pitchFamily="34" charset="0"/>
              <a:buChar char="•"/>
            </a:pPr>
            <a:r>
              <a:rPr lang="cs-CZ" sz="1800" dirty="0"/>
              <a:t>Odkládání </a:t>
            </a:r>
          </a:p>
          <a:p>
            <a:pPr marL="357188" lvl="1" indent="-357188" algn="just">
              <a:buFont typeface="Arial" panose="020B0604020202020204" pitchFamily="34" charset="0"/>
              <a:buChar char="•"/>
            </a:pPr>
            <a:r>
              <a:rPr lang="cs-CZ" sz="1800" dirty="0"/>
              <a:t>Neschopnost říci „ne“</a:t>
            </a:r>
          </a:p>
          <a:p>
            <a:pPr marL="357188" lvl="1" indent="-357188" algn="just">
              <a:buFont typeface="Arial" panose="020B0604020202020204" pitchFamily="34" charset="0"/>
              <a:buChar char="•"/>
            </a:pPr>
            <a:r>
              <a:rPr lang="cs-CZ" sz="1800" dirty="0"/>
              <a:t>Nedostačující zájem</a:t>
            </a:r>
          </a:p>
          <a:p>
            <a:pPr marL="357188" lvl="1" indent="-357188" algn="just">
              <a:buFont typeface="Arial" panose="020B0604020202020204" pitchFamily="34" charset="0"/>
              <a:buChar char="•"/>
            </a:pPr>
            <a:r>
              <a:rPr lang="cs-CZ" sz="1800" dirty="0"/>
              <a:t>Vyhaslost </a:t>
            </a:r>
          </a:p>
          <a:p>
            <a:pPr marL="0" indent="0" algn="just">
              <a:buNone/>
            </a:pPr>
            <a:r>
              <a:rPr lang="cs-CZ" sz="1800" b="1" dirty="0"/>
              <a:t>Externí zloději času</a:t>
            </a:r>
          </a:p>
          <a:p>
            <a:pPr marL="357188" lvl="1" indent="-357188" algn="just">
              <a:buFont typeface="Arial" panose="020B0604020202020204" pitchFamily="34" charset="0"/>
              <a:buChar char="•"/>
            </a:pPr>
            <a:r>
              <a:rPr lang="cs-CZ" sz="1800" dirty="0"/>
              <a:t>Návštěvníci</a:t>
            </a:r>
          </a:p>
          <a:p>
            <a:pPr marL="357188" lvl="1" indent="-357188" algn="just">
              <a:buFont typeface="Arial" panose="020B0604020202020204" pitchFamily="34" charset="0"/>
              <a:buChar char="•"/>
            </a:pPr>
            <a:r>
              <a:rPr lang="cs-CZ" sz="1800" dirty="0"/>
              <a:t>Telefon</a:t>
            </a:r>
          </a:p>
          <a:p>
            <a:pPr marL="357188" lvl="1" indent="-357188" algn="just">
              <a:buFont typeface="Arial" panose="020B0604020202020204" pitchFamily="34" charset="0"/>
              <a:buChar char="•"/>
            </a:pPr>
            <a:r>
              <a:rPr lang="cs-CZ" sz="1800" dirty="0"/>
              <a:t>Pošta</a:t>
            </a:r>
          </a:p>
          <a:p>
            <a:pPr marL="357188" lvl="1" indent="-357188" algn="just">
              <a:buFont typeface="Arial" panose="020B0604020202020204" pitchFamily="34" charset="0"/>
              <a:buChar char="•"/>
            </a:pPr>
            <a:r>
              <a:rPr lang="cs-CZ" sz="1800" dirty="0"/>
              <a:t>Čekání</a:t>
            </a:r>
          </a:p>
          <a:p>
            <a:pPr marL="357188" lvl="1" indent="-357188" algn="just">
              <a:buFont typeface="Arial" panose="020B0604020202020204" pitchFamily="34" charset="0"/>
              <a:buChar char="•"/>
            </a:pPr>
            <a:r>
              <a:rPr lang="cs-CZ" sz="1800" dirty="0"/>
              <a:t>Porady a jednání</a:t>
            </a:r>
          </a:p>
          <a:p>
            <a:pPr marL="463550" lvl="1" algn="just">
              <a:buFont typeface="Arial" panose="020B0604020202020204" pitchFamily="34" charset="0"/>
              <a:buChar char="•"/>
            </a:pPr>
            <a:endParaRPr lang="cs-CZ" sz="1800" dirty="0" smtClean="0"/>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Zloději času</a:t>
            </a:r>
            <a:endParaRPr lang="cs-CZ" dirty="0"/>
          </a:p>
        </p:txBody>
      </p:sp>
    </p:spTree>
    <p:extLst>
      <p:ext uri="{BB962C8B-B14F-4D97-AF65-F5344CB8AC3E}">
        <p14:creationId xmlns:p14="http://schemas.microsoft.com/office/powerpoint/2010/main" val="35011191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Na základě zjištění ohledně práce a využívání času je možné použít některou z technik řízení času. </a:t>
            </a:r>
            <a:endParaRPr lang="cs-CZ" sz="1800" dirty="0" smtClean="0"/>
          </a:p>
          <a:p>
            <a:pPr algn="just"/>
            <a:endParaRPr lang="cs-CZ" sz="1800" dirty="0" smtClean="0"/>
          </a:p>
          <a:p>
            <a:pPr marL="0" indent="0" algn="just">
              <a:buNone/>
            </a:pPr>
            <a:r>
              <a:rPr lang="cs-CZ" sz="1800" dirty="0" smtClean="0"/>
              <a:t>Mezi </a:t>
            </a:r>
            <a:r>
              <a:rPr lang="cs-CZ" sz="1800" dirty="0"/>
              <a:t>nejběžněji používané </a:t>
            </a:r>
            <a:r>
              <a:rPr lang="cs-CZ" sz="1800" b="1" dirty="0"/>
              <a:t>techniky řízení času</a:t>
            </a:r>
            <a:r>
              <a:rPr lang="cs-CZ" sz="1800" dirty="0"/>
              <a:t> </a:t>
            </a:r>
            <a:r>
              <a:rPr lang="cs-CZ" sz="1800" dirty="0" smtClean="0"/>
              <a:t>patří:</a:t>
            </a:r>
            <a:endParaRPr lang="cs-CZ" sz="1800" dirty="0"/>
          </a:p>
          <a:p>
            <a:pPr lvl="0" algn="just"/>
            <a:r>
              <a:rPr lang="cs-CZ" sz="1800" dirty="0"/>
              <a:t>delegování;</a:t>
            </a:r>
          </a:p>
          <a:p>
            <a:pPr lvl="0" algn="just"/>
            <a:r>
              <a:rPr lang="cs-CZ" sz="1800" dirty="0" err="1"/>
              <a:t>Paretovo</a:t>
            </a:r>
            <a:r>
              <a:rPr lang="cs-CZ" sz="1800" dirty="0"/>
              <a:t> pravidlo – rozdělení času na základě </a:t>
            </a:r>
            <a:r>
              <a:rPr lang="cs-CZ" sz="1800" dirty="0" err="1"/>
              <a:t>Paretova</a:t>
            </a:r>
            <a:r>
              <a:rPr lang="cs-CZ" sz="1800" dirty="0"/>
              <a:t> pravidla 80/20: 20% vynaloženého času na konkrétní aktivity přinese 80% </a:t>
            </a:r>
            <a:r>
              <a:rPr lang="cs-CZ" sz="1800" dirty="0" smtClean="0"/>
              <a:t>výsledků;</a:t>
            </a:r>
            <a:endParaRPr lang="cs-CZ" sz="1800" dirty="0"/>
          </a:p>
          <a:p>
            <a:pPr lvl="0" algn="just"/>
            <a:r>
              <a:rPr lang="cs-CZ" sz="1800" dirty="0"/>
              <a:t>analýza ABC – seřazuje úkoly do kategorií A, B, C na základě </a:t>
            </a:r>
            <a:r>
              <a:rPr lang="cs-CZ" sz="1800" dirty="0" err="1"/>
              <a:t>Paretova</a:t>
            </a:r>
            <a:r>
              <a:rPr lang="cs-CZ" sz="1800" dirty="0"/>
              <a:t> </a:t>
            </a:r>
            <a:r>
              <a:rPr lang="cs-CZ" sz="1800" dirty="0" smtClean="0"/>
              <a:t>pravidla;</a:t>
            </a:r>
            <a:endParaRPr lang="cs-CZ" sz="1800" dirty="0"/>
          </a:p>
          <a:p>
            <a:pPr algn="just"/>
            <a:r>
              <a:rPr lang="cs-CZ" sz="1800" dirty="0" err="1"/>
              <a:t>Eisenhowerův</a:t>
            </a:r>
            <a:r>
              <a:rPr lang="cs-CZ" sz="1800" dirty="0"/>
              <a:t> princip – rozdělení úkolů do </a:t>
            </a:r>
            <a:r>
              <a:rPr lang="cs-CZ" sz="1800" dirty="0" err="1"/>
              <a:t>skupion</a:t>
            </a:r>
            <a:r>
              <a:rPr lang="cs-CZ" sz="1800" dirty="0"/>
              <a:t> podle toho, nakolik přispívají k dosažení cílů na: A důležité a nutné, B důležité, C nutné, D ani důležité ani nutné. </a:t>
            </a:r>
            <a:endParaRPr lang="cs-CZ" sz="1800" dirty="0" smtClean="0"/>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Techniky řízení času</a:t>
            </a:r>
            <a:endParaRPr lang="cs-CZ" dirty="0"/>
          </a:p>
        </p:txBody>
      </p:sp>
    </p:spTree>
    <p:extLst>
      <p:ext uri="{BB962C8B-B14F-4D97-AF65-F5344CB8AC3E}">
        <p14:creationId xmlns:p14="http://schemas.microsoft.com/office/powerpoint/2010/main" val="35005097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615" y="73270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Jedná se o princip využívaný hojně nejen v </a:t>
            </a:r>
            <a:r>
              <a:rPr lang="cs-CZ" sz="1800" dirty="0" err="1"/>
              <a:t>time</a:t>
            </a:r>
            <a:r>
              <a:rPr lang="cs-CZ" sz="1800" dirty="0"/>
              <a:t> managementu, ale i v jiných </a:t>
            </a:r>
            <a:r>
              <a:rPr lang="cs-CZ" sz="1800" dirty="0" smtClean="0"/>
              <a:t>souvislostech</a:t>
            </a:r>
            <a:r>
              <a:rPr lang="cs-CZ" sz="1800" dirty="0"/>
              <a:t>. </a:t>
            </a:r>
            <a:endParaRPr lang="cs-CZ" sz="1800" dirty="0" smtClean="0"/>
          </a:p>
          <a:p>
            <a:pPr algn="just"/>
            <a:r>
              <a:rPr lang="cs-CZ" sz="1800" dirty="0" smtClean="0"/>
              <a:t>S </a:t>
            </a:r>
            <a:r>
              <a:rPr lang="cs-CZ" sz="1800" dirty="0"/>
              <a:t>jeho formulací přišel na začátku 20 století italský ekonom </a:t>
            </a:r>
            <a:r>
              <a:rPr lang="cs-CZ" sz="1800" dirty="0" err="1"/>
              <a:t>Vilfredo</a:t>
            </a:r>
            <a:r>
              <a:rPr lang="cs-CZ" sz="1800" dirty="0"/>
              <a:t> </a:t>
            </a:r>
            <a:r>
              <a:rPr lang="cs-CZ" sz="1800" dirty="0" err="1" smtClean="0"/>
              <a:t>Pareto</a:t>
            </a:r>
            <a:r>
              <a:rPr lang="cs-CZ" sz="1800" dirty="0" smtClean="0"/>
              <a:t>. Pracuje </a:t>
            </a:r>
            <a:r>
              <a:rPr lang="cs-CZ" sz="1800" dirty="0"/>
              <a:t>s jednoduchým poměrem 80 : 20. </a:t>
            </a:r>
            <a:r>
              <a:rPr lang="cs-CZ" sz="1800" dirty="0" err="1"/>
              <a:t>Pareto</a:t>
            </a:r>
            <a:r>
              <a:rPr lang="cs-CZ" sz="1800" dirty="0"/>
              <a:t> původně tvrdil, že 80% bohatství </a:t>
            </a:r>
            <a:r>
              <a:rPr lang="cs-CZ" sz="1800" dirty="0" smtClean="0"/>
              <a:t>kontroluje </a:t>
            </a:r>
            <a:r>
              <a:rPr lang="cs-CZ" sz="1800" dirty="0"/>
              <a:t>20% </a:t>
            </a:r>
            <a:r>
              <a:rPr lang="cs-CZ" sz="1800" dirty="0" smtClean="0"/>
              <a:t>lidí.</a:t>
            </a:r>
            <a:endParaRPr lang="cs-CZ" sz="1800" dirty="0"/>
          </a:p>
          <a:p>
            <a:pPr algn="just"/>
            <a:r>
              <a:rPr lang="cs-CZ" sz="1800" dirty="0" smtClean="0"/>
              <a:t>Z pohledu </a:t>
            </a:r>
            <a:r>
              <a:rPr lang="cs-CZ" sz="1800" dirty="0" err="1" smtClean="0"/>
              <a:t>time</a:t>
            </a:r>
            <a:r>
              <a:rPr lang="cs-CZ" sz="1800" dirty="0" smtClean="0"/>
              <a:t> </a:t>
            </a:r>
            <a:r>
              <a:rPr lang="cs-CZ" sz="1800" dirty="0"/>
              <a:t>managementu to pak </a:t>
            </a:r>
            <a:r>
              <a:rPr lang="cs-CZ" sz="1800" dirty="0" smtClean="0"/>
              <a:t>znamená, že </a:t>
            </a:r>
            <a:r>
              <a:rPr lang="cs-CZ" sz="1800" dirty="0"/>
              <a:t>80% </a:t>
            </a:r>
            <a:r>
              <a:rPr lang="cs-CZ" sz="1800" dirty="0" smtClean="0"/>
              <a:t>času ve </a:t>
            </a:r>
            <a:r>
              <a:rPr lang="cs-CZ" sz="1800" dirty="0"/>
              <a:t>výsledku přináší </a:t>
            </a:r>
            <a:r>
              <a:rPr lang="cs-CZ" sz="1800" dirty="0" smtClean="0"/>
              <a:t>pouze 20</a:t>
            </a:r>
            <a:r>
              <a:rPr lang="cs-CZ" sz="1800" dirty="0"/>
              <a:t>% </a:t>
            </a:r>
            <a:r>
              <a:rPr lang="cs-CZ" sz="1800" dirty="0" smtClean="0"/>
              <a:t>výsledků.</a:t>
            </a:r>
            <a:endParaRPr lang="cs-CZ" sz="1800" dirty="0"/>
          </a:p>
          <a:p>
            <a:pPr algn="just"/>
            <a:r>
              <a:rPr lang="cs-CZ" sz="1800" dirty="0" smtClean="0"/>
              <a:t>Samozřejmě</a:t>
            </a:r>
            <a:r>
              <a:rPr lang="cs-CZ" sz="1800" dirty="0"/>
              <a:t>, že tento poměr nikdo neplatí naprosto přesně, ale je </a:t>
            </a:r>
            <a:r>
              <a:rPr lang="cs-CZ" sz="1800" dirty="0" smtClean="0"/>
              <a:t>důležité </a:t>
            </a:r>
            <a:r>
              <a:rPr lang="cs-CZ" sz="1800" dirty="0"/>
              <a:t>je </a:t>
            </a:r>
            <a:r>
              <a:rPr lang="cs-CZ" sz="1800" dirty="0" smtClean="0"/>
              <a:t>zamyslet </a:t>
            </a:r>
            <a:r>
              <a:rPr lang="cs-CZ" sz="1800" dirty="0"/>
              <a:t>se, jestli opravdu plnění </a:t>
            </a:r>
            <a:r>
              <a:rPr lang="cs-CZ" sz="1800" dirty="0" smtClean="0"/>
              <a:t>všech </a:t>
            </a:r>
            <a:r>
              <a:rPr lang="cs-CZ" sz="1800" dirty="0"/>
              <a:t>úkolů a povinností má stejný efekt</a:t>
            </a:r>
            <a:r>
              <a:rPr lang="cs-CZ" sz="1800" dirty="0" smtClean="0"/>
              <a:t>.</a:t>
            </a:r>
          </a:p>
          <a:p>
            <a:pPr algn="just"/>
            <a:r>
              <a:rPr lang="cs-CZ" sz="1800" dirty="0"/>
              <a:t>Praxe ukazuje, že při řízení, rozhodování či plánování </a:t>
            </a:r>
            <a:r>
              <a:rPr lang="cs-CZ" sz="1800" dirty="0" smtClean="0"/>
              <a:t>je </a:t>
            </a:r>
            <a:r>
              <a:rPr lang="cs-CZ" sz="1800" dirty="0"/>
              <a:t>třeba soustředit se </a:t>
            </a:r>
            <a:r>
              <a:rPr lang="cs-CZ" sz="1800" dirty="0" smtClean="0"/>
              <a:t>především </a:t>
            </a:r>
            <a:r>
              <a:rPr lang="cs-CZ" sz="1800" dirty="0"/>
              <a:t>na oněch </a:t>
            </a:r>
            <a:r>
              <a:rPr lang="cs-CZ" sz="1800" dirty="0" smtClean="0"/>
              <a:t>kritických </a:t>
            </a:r>
            <a:r>
              <a:rPr lang="cs-CZ" sz="1800" dirty="0"/>
              <a:t>20 </a:t>
            </a:r>
            <a:r>
              <a:rPr lang="cs-CZ" sz="1800" dirty="0" smtClean="0"/>
              <a:t>% činností, </a:t>
            </a:r>
            <a:r>
              <a:rPr lang="cs-CZ" sz="1800" dirty="0"/>
              <a:t>čímž lze dosáhnout 80 % možného efektu. </a:t>
            </a:r>
            <a:r>
              <a:rPr lang="cs-CZ" sz="1800" dirty="0" smtClean="0"/>
              <a:t>Řídící práce </a:t>
            </a:r>
            <a:r>
              <a:rPr lang="cs-CZ" sz="1800" dirty="0"/>
              <a:t>je tak vykonávána s největším efektem.</a:t>
            </a:r>
          </a:p>
          <a:p>
            <a:pPr algn="just"/>
            <a:endParaRPr lang="cs-CZ" sz="1800" dirty="0"/>
          </a:p>
          <a:p>
            <a:pPr algn="just"/>
            <a:endParaRPr lang="cs-CZ" sz="1800" dirty="0"/>
          </a:p>
          <a:p>
            <a:pPr algn="just"/>
            <a:endParaRPr lang="cs-CZ" sz="1800" dirty="0" smtClean="0"/>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smtClean="0"/>
              <a:t>Paretovo</a:t>
            </a:r>
            <a:r>
              <a:rPr lang="cs-CZ" dirty="0" smtClean="0"/>
              <a:t> pravidlo</a:t>
            </a:r>
            <a:endParaRPr lang="cs-CZ" dirty="0"/>
          </a:p>
        </p:txBody>
      </p:sp>
    </p:spTree>
    <p:extLst>
      <p:ext uri="{BB962C8B-B14F-4D97-AF65-F5344CB8AC3E}">
        <p14:creationId xmlns:p14="http://schemas.microsoft.com/office/powerpoint/2010/main" val="23545583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smtClean="0"/>
              <a:t>Paretovo</a:t>
            </a:r>
            <a:r>
              <a:rPr lang="cs-CZ" dirty="0" smtClean="0"/>
              <a:t> pravidlo</a:t>
            </a:r>
            <a:endParaRPr lang="cs-CZ" dirty="0"/>
          </a:p>
        </p:txBody>
      </p:sp>
      <p:pic>
        <p:nvPicPr>
          <p:cNvPr id="4" name="Obrázek 3"/>
          <p:cNvPicPr>
            <a:picLocks noChangeAspect="1"/>
          </p:cNvPicPr>
          <p:nvPr/>
        </p:nvPicPr>
        <p:blipFill>
          <a:blip r:embed="rId2"/>
          <a:stretch>
            <a:fillRect/>
          </a:stretch>
        </p:blipFill>
        <p:spPr>
          <a:xfrm>
            <a:off x="1619673" y="1131590"/>
            <a:ext cx="5112566" cy="3408377"/>
          </a:xfrm>
          <a:prstGeom prst="rect">
            <a:avLst/>
          </a:prstGeom>
        </p:spPr>
      </p:pic>
    </p:spTree>
    <p:extLst>
      <p:ext uri="{BB962C8B-B14F-4D97-AF65-F5344CB8AC3E}">
        <p14:creationId xmlns:p14="http://schemas.microsoft.com/office/powerpoint/2010/main" val="26677139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ABC analýza vychází </a:t>
            </a:r>
            <a:r>
              <a:rPr lang="cs-CZ" sz="1800" dirty="0"/>
              <a:t>z </a:t>
            </a:r>
            <a:r>
              <a:rPr lang="cs-CZ" sz="1800" dirty="0" smtClean="0"/>
              <a:t>důležitosti úkolů. </a:t>
            </a:r>
          </a:p>
          <a:p>
            <a:pPr algn="just"/>
            <a:r>
              <a:rPr lang="cs-CZ" sz="1800" dirty="0" smtClean="0"/>
              <a:t>Jsou členěny </a:t>
            </a:r>
            <a:r>
              <a:rPr lang="cs-CZ" sz="1800" dirty="0"/>
              <a:t>do </a:t>
            </a:r>
            <a:r>
              <a:rPr lang="cs-CZ" sz="1800" dirty="0" smtClean="0"/>
              <a:t>tří </a:t>
            </a:r>
            <a:r>
              <a:rPr lang="cs-CZ" sz="1800" dirty="0"/>
              <a:t>skupin podle jejich </a:t>
            </a:r>
            <a:r>
              <a:rPr lang="cs-CZ" sz="1800" dirty="0" smtClean="0"/>
              <a:t>důležitosti s přihlédnutím </a:t>
            </a:r>
            <a:r>
              <a:rPr lang="cs-CZ" sz="1800" dirty="0"/>
              <a:t>k </a:t>
            </a:r>
            <a:r>
              <a:rPr lang="cs-CZ" sz="1800" dirty="0" smtClean="0"/>
              <a:t>plnění </a:t>
            </a:r>
            <a:r>
              <a:rPr lang="cs-CZ" sz="1800" dirty="0"/>
              <a:t>profesionálních a osobních </a:t>
            </a:r>
            <a:r>
              <a:rPr lang="cs-CZ" sz="1800" dirty="0" smtClean="0"/>
              <a:t>cílů. </a:t>
            </a:r>
            <a:endParaRPr lang="cs-CZ" sz="1800" dirty="0"/>
          </a:p>
          <a:p>
            <a:pPr algn="just"/>
            <a:r>
              <a:rPr lang="cs-CZ" sz="1800" b="1" dirty="0"/>
              <a:t>Skupina A</a:t>
            </a:r>
            <a:r>
              <a:rPr lang="cs-CZ" sz="1800" dirty="0"/>
              <a:t> </a:t>
            </a:r>
            <a:r>
              <a:rPr lang="cs-CZ" sz="1800" dirty="0" smtClean="0"/>
              <a:t>– prioritní úkoly – manažer by je měl bez </a:t>
            </a:r>
            <a:r>
              <a:rPr lang="cs-CZ" sz="1800" dirty="0"/>
              <a:t>odkladu vykonat sám, </a:t>
            </a:r>
            <a:r>
              <a:rPr lang="cs-CZ" sz="1800" dirty="0" smtClean="0"/>
              <a:t>představují přibližně 15 </a:t>
            </a:r>
            <a:r>
              <a:rPr lang="cs-CZ" sz="1800" dirty="0"/>
              <a:t>% z celkových </a:t>
            </a:r>
            <a:r>
              <a:rPr lang="cs-CZ" sz="1800" dirty="0" smtClean="0"/>
              <a:t>úkolů, </a:t>
            </a:r>
            <a:r>
              <a:rPr lang="cs-CZ" sz="1800" dirty="0"/>
              <a:t>avšak na výsledcích se podílí až 65 %. Jedná se tedy </a:t>
            </a:r>
            <a:r>
              <a:rPr lang="cs-CZ" sz="1800" dirty="0" smtClean="0"/>
              <a:t>o </a:t>
            </a:r>
            <a:r>
              <a:rPr lang="cs-CZ" sz="1800" dirty="0"/>
              <a:t>úkony zásadní a jejich </a:t>
            </a:r>
            <a:r>
              <a:rPr lang="cs-CZ" sz="1800" dirty="0" smtClean="0"/>
              <a:t>řešení </a:t>
            </a:r>
            <a:r>
              <a:rPr lang="cs-CZ" sz="1800" dirty="0"/>
              <a:t>rozhoduje o </a:t>
            </a:r>
            <a:r>
              <a:rPr lang="cs-CZ" sz="1800" dirty="0" smtClean="0"/>
              <a:t>úspěšnosti </a:t>
            </a:r>
            <a:r>
              <a:rPr lang="cs-CZ" sz="1800" dirty="0"/>
              <a:t>manažera. </a:t>
            </a:r>
          </a:p>
          <a:p>
            <a:pPr algn="just"/>
            <a:r>
              <a:rPr lang="cs-CZ" sz="1800" b="1" dirty="0"/>
              <a:t>Skupina B</a:t>
            </a:r>
            <a:r>
              <a:rPr lang="cs-CZ" sz="1800" dirty="0"/>
              <a:t> </a:t>
            </a:r>
            <a:r>
              <a:rPr lang="cs-CZ" sz="1800" dirty="0" smtClean="0"/>
              <a:t>– úkoly důležité</a:t>
            </a:r>
            <a:r>
              <a:rPr lang="cs-CZ" sz="1800" dirty="0"/>
              <a:t> </a:t>
            </a:r>
            <a:r>
              <a:rPr lang="cs-CZ" sz="1800" dirty="0" smtClean="0"/>
              <a:t>– je </a:t>
            </a:r>
            <a:r>
              <a:rPr lang="cs-CZ" sz="1800" dirty="0"/>
              <a:t>možné jich </a:t>
            </a:r>
            <a:r>
              <a:rPr lang="cs-CZ" sz="1800" dirty="0" smtClean="0"/>
              <a:t>část </a:t>
            </a:r>
            <a:r>
              <a:rPr lang="cs-CZ" sz="1800" dirty="0"/>
              <a:t>delegovat na </a:t>
            </a:r>
            <a:r>
              <a:rPr lang="cs-CZ" sz="1800" dirty="0" smtClean="0"/>
              <a:t>podřízené</a:t>
            </a:r>
            <a:r>
              <a:rPr lang="cs-CZ" sz="1800" dirty="0"/>
              <a:t>. </a:t>
            </a:r>
            <a:r>
              <a:rPr lang="cs-CZ" sz="1800" dirty="0" smtClean="0"/>
              <a:t>Podíl </a:t>
            </a:r>
            <a:r>
              <a:rPr lang="cs-CZ" sz="1800" dirty="0"/>
              <a:t>na celkových úkolech i výsledcích se pohybuje kolem 20 %. </a:t>
            </a:r>
          </a:p>
          <a:p>
            <a:pPr algn="just"/>
            <a:r>
              <a:rPr lang="cs-CZ" sz="1800" b="1" dirty="0"/>
              <a:t>Skupina C</a:t>
            </a:r>
            <a:r>
              <a:rPr lang="cs-CZ" sz="1800" dirty="0"/>
              <a:t> </a:t>
            </a:r>
            <a:r>
              <a:rPr lang="cs-CZ" sz="1800" dirty="0" smtClean="0"/>
              <a:t>– úkoly nedůležité – mají </a:t>
            </a:r>
            <a:r>
              <a:rPr lang="cs-CZ" sz="1800" dirty="0"/>
              <a:t>nejmenší hodnotu pro </a:t>
            </a:r>
            <a:r>
              <a:rPr lang="cs-CZ" sz="1800" dirty="0" smtClean="0"/>
              <a:t>splnění cílů manažera</a:t>
            </a:r>
            <a:r>
              <a:rPr lang="cs-CZ" sz="1800" dirty="0"/>
              <a:t>, </a:t>
            </a:r>
            <a:r>
              <a:rPr lang="cs-CZ" sz="1800" dirty="0" smtClean="0"/>
              <a:t>například administrativa </a:t>
            </a:r>
            <a:r>
              <a:rPr lang="cs-CZ" sz="1800" dirty="0"/>
              <a:t>a další rutinní práce. </a:t>
            </a:r>
            <a:r>
              <a:rPr lang="cs-CZ" sz="1800" dirty="0" smtClean="0"/>
              <a:t>Patří </a:t>
            </a:r>
            <a:r>
              <a:rPr lang="cs-CZ" sz="1800" dirty="0"/>
              <a:t>sem 65 % veškerých </a:t>
            </a:r>
            <a:r>
              <a:rPr lang="cs-CZ" sz="1800" dirty="0" smtClean="0"/>
              <a:t>činností</a:t>
            </a:r>
            <a:r>
              <a:rPr lang="cs-CZ" sz="1800" dirty="0"/>
              <a:t>, na výsledcích se </a:t>
            </a:r>
            <a:r>
              <a:rPr lang="cs-CZ" sz="1800" dirty="0" smtClean="0"/>
              <a:t>podílí </a:t>
            </a:r>
            <a:r>
              <a:rPr lang="cs-CZ" sz="1800" dirty="0"/>
              <a:t>ale jen 15 %. Manažer je deleguje na </a:t>
            </a:r>
            <a:r>
              <a:rPr lang="cs-CZ" sz="1800" dirty="0" smtClean="0"/>
              <a:t>podřízené</a:t>
            </a:r>
            <a:r>
              <a:rPr lang="cs-CZ" sz="1800" dirty="0"/>
              <a:t>, pouze ve </a:t>
            </a:r>
            <a:r>
              <a:rPr lang="cs-CZ" sz="1800" dirty="0" smtClean="0"/>
              <a:t>výjimečných případech </a:t>
            </a:r>
            <a:r>
              <a:rPr lang="cs-CZ" sz="1800" dirty="0"/>
              <a:t>je </a:t>
            </a:r>
            <a:r>
              <a:rPr lang="cs-CZ" sz="1800" dirty="0" smtClean="0"/>
              <a:t>vykonává sám.</a:t>
            </a:r>
            <a:endParaRPr lang="cs-CZ" sz="1800" dirty="0"/>
          </a:p>
          <a:p>
            <a:pPr algn="just"/>
            <a:endParaRPr lang="cs-CZ" sz="1800" dirty="0" smtClean="0"/>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ABC analýza</a:t>
            </a:r>
            <a:endParaRPr lang="cs-CZ" dirty="0"/>
          </a:p>
        </p:txBody>
      </p:sp>
    </p:spTree>
    <p:extLst>
      <p:ext uri="{BB962C8B-B14F-4D97-AF65-F5344CB8AC3E}">
        <p14:creationId xmlns:p14="http://schemas.microsoft.com/office/powerpoint/2010/main" val="35857097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err="1"/>
              <a:t>Eisenhowerův</a:t>
            </a:r>
            <a:r>
              <a:rPr lang="cs-CZ" sz="1800" b="1" dirty="0"/>
              <a:t> princip</a:t>
            </a:r>
            <a:r>
              <a:rPr lang="cs-CZ" sz="1800" dirty="0"/>
              <a:t> (anglicky </a:t>
            </a:r>
            <a:r>
              <a:rPr lang="cs-CZ" sz="1800" b="1" dirty="0" err="1"/>
              <a:t>Eisenhower’s</a:t>
            </a:r>
            <a:r>
              <a:rPr lang="cs-CZ" sz="1800" b="1" dirty="0"/>
              <a:t> Urgent </a:t>
            </a:r>
            <a:r>
              <a:rPr lang="cs-CZ" sz="1800" b="1" dirty="0" err="1"/>
              <a:t>or</a:t>
            </a:r>
            <a:r>
              <a:rPr lang="cs-CZ" sz="1800" b="1" dirty="0"/>
              <a:t> </a:t>
            </a:r>
            <a:r>
              <a:rPr lang="cs-CZ" sz="1800" b="1" dirty="0" err="1"/>
              <a:t>Important</a:t>
            </a:r>
            <a:r>
              <a:rPr lang="cs-CZ" sz="1800" b="1" dirty="0"/>
              <a:t> </a:t>
            </a:r>
            <a:r>
              <a:rPr lang="cs-CZ" sz="1800" b="1" dirty="0" err="1"/>
              <a:t>Principle</a:t>
            </a:r>
            <a:r>
              <a:rPr lang="cs-CZ" sz="1800" dirty="0"/>
              <a:t>) je technika určování priorit v rámci (sebe) organizování - rozhodovací práce </a:t>
            </a:r>
            <a:r>
              <a:rPr lang="cs-CZ" sz="1800" dirty="0" smtClean="0"/>
              <a:t>manažera </a:t>
            </a:r>
            <a:r>
              <a:rPr lang="cs-CZ" sz="1800" dirty="0"/>
              <a:t>(typicky vrcholového, například </a:t>
            </a:r>
            <a:r>
              <a:rPr lang="cs-CZ" sz="1800" dirty="0" smtClean="0"/>
              <a:t>CEO), </a:t>
            </a:r>
            <a:r>
              <a:rPr lang="cs-CZ" sz="1800" dirty="0"/>
              <a:t>kterou vypracoval </a:t>
            </a:r>
            <a:r>
              <a:rPr lang="cs-CZ" sz="1800" dirty="0" smtClean="0"/>
              <a:t>Dwight Eisenhower.</a:t>
            </a:r>
          </a:p>
          <a:p>
            <a:pPr algn="just"/>
            <a:endParaRPr lang="cs-CZ" sz="1800" dirty="0" smtClean="0"/>
          </a:p>
          <a:p>
            <a:pPr marL="0" indent="0" algn="just">
              <a:buNone/>
            </a:pPr>
            <a:r>
              <a:rPr lang="cs-CZ" sz="1800" dirty="0" smtClean="0"/>
              <a:t>Pomáhá </a:t>
            </a:r>
            <a:r>
              <a:rPr lang="cs-CZ" sz="1800" dirty="0"/>
              <a:t>vytřídit denní úkoly na ty podstatné a nepodstatné. Úkoly dělí podle </a:t>
            </a:r>
            <a:r>
              <a:rPr lang="cs-CZ" sz="1800" b="1" dirty="0"/>
              <a:t>důležitosti</a:t>
            </a:r>
            <a:r>
              <a:rPr lang="cs-CZ" sz="1800" dirty="0"/>
              <a:t> a </a:t>
            </a:r>
            <a:r>
              <a:rPr lang="cs-CZ" sz="1800" b="1" dirty="0"/>
              <a:t>naléhavosti</a:t>
            </a:r>
            <a:r>
              <a:rPr lang="cs-CZ" sz="1800" dirty="0"/>
              <a:t>:</a:t>
            </a:r>
          </a:p>
          <a:p>
            <a:pPr algn="just"/>
            <a:r>
              <a:rPr lang="cs-CZ" sz="1800" b="1" dirty="0"/>
              <a:t>Důležitost úkolu</a:t>
            </a:r>
            <a:r>
              <a:rPr lang="cs-CZ" sz="1800" dirty="0"/>
              <a:t> – jak je daný úkol v rámci </a:t>
            </a:r>
            <a:r>
              <a:rPr lang="cs-CZ" sz="1800" dirty="0" smtClean="0"/>
              <a:t>organizace </a:t>
            </a:r>
            <a:r>
              <a:rPr lang="cs-CZ" sz="1800" dirty="0"/>
              <a:t>nebo v rámci rozhodovací </a:t>
            </a:r>
            <a:r>
              <a:rPr lang="cs-CZ" sz="1800" dirty="0" smtClean="0"/>
              <a:t>pravomoci manažera </a:t>
            </a:r>
            <a:r>
              <a:rPr lang="cs-CZ" sz="1800" dirty="0"/>
              <a:t>důležitý. Pomáhá dosáhnout cílů organizace?</a:t>
            </a:r>
          </a:p>
          <a:p>
            <a:pPr algn="just"/>
            <a:r>
              <a:rPr lang="cs-CZ" sz="1800" b="1" dirty="0"/>
              <a:t>Naléhavost úkolu</a:t>
            </a:r>
            <a:r>
              <a:rPr lang="cs-CZ" sz="1800" dirty="0"/>
              <a:t> – jak je daný úkol </a:t>
            </a:r>
            <a:r>
              <a:rPr lang="cs-CZ" sz="1800" dirty="0" smtClean="0"/>
              <a:t>časově naléhavý </a:t>
            </a:r>
            <a:r>
              <a:rPr lang="cs-CZ" sz="1800" dirty="0"/>
              <a:t>- tedy jak rychle musí být </a:t>
            </a:r>
            <a:r>
              <a:rPr lang="cs-CZ" sz="1800" dirty="0" smtClean="0"/>
              <a:t>vyřešen.</a:t>
            </a:r>
            <a:endParaRPr lang="cs-CZ" sz="1800" dirty="0"/>
          </a:p>
          <a:p>
            <a:pPr algn="just"/>
            <a:endParaRPr lang="cs-CZ" sz="1800" dirty="0" smtClean="0"/>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smtClean="0"/>
              <a:t>Eisenhowerův</a:t>
            </a:r>
            <a:r>
              <a:rPr lang="cs-CZ" dirty="0" smtClean="0"/>
              <a:t> princip I</a:t>
            </a:r>
            <a:endParaRPr lang="cs-CZ" dirty="0"/>
          </a:p>
        </p:txBody>
      </p:sp>
    </p:spTree>
    <p:extLst>
      <p:ext uri="{BB962C8B-B14F-4D97-AF65-F5344CB8AC3E}">
        <p14:creationId xmlns:p14="http://schemas.microsoft.com/office/powerpoint/2010/main" val="34232332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dirty="0"/>
              <a:t>Výsledkem jsou následující kombinace úkolů </a:t>
            </a:r>
            <a:r>
              <a:rPr lang="cs-CZ" sz="1700" dirty="0" smtClean="0"/>
              <a:t>rozdělena </a:t>
            </a:r>
            <a:r>
              <a:rPr lang="cs-CZ" sz="1700" dirty="0"/>
              <a:t>do čtyř kvadrantů:</a:t>
            </a:r>
          </a:p>
          <a:p>
            <a:pPr algn="just"/>
            <a:r>
              <a:rPr lang="cs-CZ" sz="1700" dirty="0"/>
              <a:t>I. </a:t>
            </a:r>
            <a:r>
              <a:rPr lang="cs-CZ" sz="1700" b="1" dirty="0"/>
              <a:t>Důležité a zároveň naléhavé</a:t>
            </a:r>
            <a:r>
              <a:rPr lang="cs-CZ" sz="1700" dirty="0"/>
              <a:t> – jedná se o krizové situace a neodkladné problémy, manažer řeší tyto úkoly sám a neprodleně</a:t>
            </a:r>
          </a:p>
          <a:p>
            <a:pPr algn="just"/>
            <a:r>
              <a:rPr lang="cs-CZ" sz="1700" dirty="0"/>
              <a:t>II. </a:t>
            </a:r>
            <a:r>
              <a:rPr lang="cs-CZ" sz="1700" b="1" dirty="0"/>
              <a:t>Důležité a nenaléhavé</a:t>
            </a:r>
            <a:r>
              <a:rPr lang="cs-CZ" sz="1700" dirty="0"/>
              <a:t> – se patří všechno, co je třeba udělat </a:t>
            </a:r>
            <a:r>
              <a:rPr lang="cs-CZ" sz="1700" dirty="0" smtClean="0"/>
              <a:t>– v podstatě </a:t>
            </a:r>
            <a:r>
              <a:rPr lang="cs-CZ" sz="1700" dirty="0"/>
              <a:t>prevence krizových situací předtím než vzniknou, pokud to manažer neřeší, mohou se dostat do prvního kvadrantu, jde o denní úkoly, plánování i kontrolu úkolů. Tyto úkoly lze delegovat </a:t>
            </a:r>
            <a:endParaRPr lang="cs-CZ" sz="1700" dirty="0" smtClean="0"/>
          </a:p>
          <a:p>
            <a:pPr algn="just"/>
            <a:r>
              <a:rPr lang="cs-CZ" sz="1700" dirty="0" smtClean="0"/>
              <a:t>III</a:t>
            </a:r>
            <a:r>
              <a:rPr lang="cs-CZ" sz="1700" dirty="0"/>
              <a:t>. </a:t>
            </a:r>
            <a:r>
              <a:rPr lang="cs-CZ" sz="1700" b="1" dirty="0"/>
              <a:t>Nedůležité, ale naléhavé</a:t>
            </a:r>
            <a:r>
              <a:rPr lang="cs-CZ" sz="1700" dirty="0"/>
              <a:t> – sem patří naléhavé či nepředpokládané události nebo vyrušení (</a:t>
            </a:r>
            <a:r>
              <a:rPr lang="cs-CZ" sz="1700" dirty="0" smtClean="0"/>
              <a:t>telefonáty</a:t>
            </a:r>
            <a:r>
              <a:rPr lang="cs-CZ" sz="1700" dirty="0"/>
              <a:t>, </a:t>
            </a:r>
            <a:r>
              <a:rPr lang="cs-CZ" sz="1700" dirty="0" smtClean="0"/>
              <a:t>emaily </a:t>
            </a:r>
            <a:r>
              <a:rPr lang="cs-CZ" sz="1700" dirty="0"/>
              <a:t>atd</a:t>
            </a:r>
            <a:r>
              <a:rPr lang="cs-CZ" sz="1700" dirty="0" smtClean="0"/>
              <a:t>.); tyto </a:t>
            </a:r>
            <a:r>
              <a:rPr lang="cs-CZ" sz="1700" dirty="0"/>
              <a:t>úkoly je možné </a:t>
            </a:r>
            <a:r>
              <a:rPr lang="cs-CZ" sz="1700" dirty="0" smtClean="0"/>
              <a:t>delegovat.</a:t>
            </a:r>
            <a:endParaRPr lang="cs-CZ" sz="1700" dirty="0"/>
          </a:p>
          <a:p>
            <a:pPr algn="just"/>
            <a:r>
              <a:rPr lang="cs-CZ" sz="1700" dirty="0"/>
              <a:t>IV. </a:t>
            </a:r>
            <a:r>
              <a:rPr lang="cs-CZ" sz="1700" b="1" dirty="0"/>
              <a:t>Nedůležité a zároveň nenaléhavé</a:t>
            </a:r>
            <a:r>
              <a:rPr lang="cs-CZ" sz="1700" dirty="0"/>
              <a:t> – těmto činnostem je třeba se vyvarovat, jsou často předmětem </a:t>
            </a:r>
            <a:r>
              <a:rPr lang="cs-CZ" sz="1700" dirty="0" err="1"/>
              <a:t>prokrastinace</a:t>
            </a:r>
            <a:r>
              <a:rPr lang="cs-CZ" sz="1700" dirty="0"/>
              <a:t>. Je třeba vytvořit opatření, například pravidla rozhodování či pravomocí, aby se tento typ úkolů vůbec na danou rozhodovací úroveň nedostával</a:t>
            </a:r>
          </a:p>
          <a:p>
            <a:pPr algn="just"/>
            <a:endParaRPr lang="cs-CZ" sz="1700" dirty="0" smtClean="0"/>
          </a:p>
          <a:p>
            <a:pPr marL="463550" lvl="1" algn="just">
              <a:buFont typeface="Arial" panose="020B0604020202020204" pitchFamily="34" charset="0"/>
              <a:buChar char="•"/>
            </a:pPr>
            <a:endParaRPr lang="cs-CZ" sz="1700" dirty="0" smtClean="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smtClean="0"/>
              <a:t>Eisenhowerův</a:t>
            </a:r>
            <a:r>
              <a:rPr lang="cs-CZ" dirty="0" smtClean="0"/>
              <a:t> princip II</a:t>
            </a:r>
            <a:endParaRPr lang="cs-CZ" dirty="0"/>
          </a:p>
        </p:txBody>
      </p:sp>
    </p:spTree>
    <p:extLst>
      <p:ext uri="{BB962C8B-B14F-4D97-AF65-F5344CB8AC3E}">
        <p14:creationId xmlns:p14="http://schemas.microsoft.com/office/powerpoint/2010/main" val="16131166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smtClean="0"/>
              <a:t>Eisenhowerova</a:t>
            </a:r>
            <a:r>
              <a:rPr lang="cs-CZ" dirty="0" smtClean="0"/>
              <a:t> matice</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5" y="1160606"/>
            <a:ext cx="5976665" cy="3346425"/>
          </a:xfrm>
          <a:prstGeom prst="rect">
            <a:avLst/>
          </a:prstGeom>
        </p:spPr>
      </p:pic>
    </p:spTree>
    <p:extLst>
      <p:ext uri="{BB962C8B-B14F-4D97-AF65-F5344CB8AC3E}">
        <p14:creationId xmlns:p14="http://schemas.microsoft.com/office/powerpoint/2010/main" val="33290482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 žádoucí vypracovat </a:t>
            </a:r>
            <a:r>
              <a:rPr lang="cs-CZ" sz="1800" dirty="0" smtClean="0"/>
              <a:t>přehled úkolů a činností</a:t>
            </a:r>
            <a:r>
              <a:rPr lang="cs-CZ" sz="1800" dirty="0"/>
              <a:t>, které subjekty vykonávají </a:t>
            </a:r>
          </a:p>
          <a:p>
            <a:pPr algn="just"/>
            <a:r>
              <a:rPr lang="cs-CZ" sz="1800" dirty="0" smtClean="0"/>
              <a:t>určit </a:t>
            </a:r>
            <a:r>
              <a:rPr lang="cs-CZ" sz="1800" dirty="0"/>
              <a:t>priority - </a:t>
            </a:r>
            <a:r>
              <a:rPr lang="cs-CZ" sz="1800" dirty="0" smtClean="0"/>
              <a:t>určit důležitost </a:t>
            </a:r>
            <a:r>
              <a:rPr lang="cs-CZ" sz="1800" dirty="0"/>
              <a:t>jednotlivých aktivit </a:t>
            </a:r>
          </a:p>
          <a:p>
            <a:pPr algn="just"/>
            <a:r>
              <a:rPr lang="cs-CZ" sz="1800" dirty="0" smtClean="0"/>
              <a:t>příbuzné </a:t>
            </a:r>
            <a:r>
              <a:rPr lang="cs-CZ" sz="1800" dirty="0"/>
              <a:t>aktivity </a:t>
            </a:r>
            <a:r>
              <a:rPr lang="cs-CZ" sz="1800" dirty="0" smtClean="0"/>
              <a:t>soustředit </a:t>
            </a:r>
            <a:r>
              <a:rPr lang="cs-CZ" sz="1800" dirty="0"/>
              <a:t>(agregovat) do stejných </a:t>
            </a:r>
            <a:r>
              <a:rPr lang="cs-CZ" sz="1800" dirty="0" smtClean="0"/>
              <a:t>úkolů</a:t>
            </a:r>
            <a:endParaRPr lang="cs-CZ" sz="1800" dirty="0"/>
          </a:p>
          <a:p>
            <a:pPr algn="just"/>
            <a:r>
              <a:rPr lang="cs-CZ" sz="1800" dirty="0" smtClean="0"/>
              <a:t>denní </a:t>
            </a:r>
            <a:r>
              <a:rPr lang="cs-CZ" sz="1800" dirty="0"/>
              <a:t>plán </a:t>
            </a:r>
            <a:r>
              <a:rPr lang="cs-CZ" sz="1800" dirty="0" smtClean="0"/>
              <a:t>a časový </a:t>
            </a:r>
            <a:r>
              <a:rPr lang="cs-CZ" sz="1800" dirty="0"/>
              <a:t>rozsah aktivit by </a:t>
            </a:r>
            <a:r>
              <a:rPr lang="cs-CZ" sz="1800" dirty="0" smtClean="0"/>
              <a:t>měl </a:t>
            </a:r>
            <a:r>
              <a:rPr lang="cs-CZ" sz="1800" dirty="0"/>
              <a:t>vycházet dlouhodobých </a:t>
            </a:r>
            <a:r>
              <a:rPr lang="cs-CZ" sz="1800" dirty="0" smtClean="0"/>
              <a:t>plánů</a:t>
            </a:r>
            <a:endParaRPr lang="cs-CZ" sz="1800" dirty="0"/>
          </a:p>
          <a:p>
            <a:pPr algn="just"/>
            <a:r>
              <a:rPr lang="cs-CZ" sz="1800" dirty="0" smtClean="0"/>
              <a:t>každý </a:t>
            </a:r>
            <a:r>
              <a:rPr lang="cs-CZ" sz="1800" dirty="0"/>
              <a:t>den </a:t>
            </a:r>
            <a:r>
              <a:rPr lang="cs-CZ" sz="1800" dirty="0" smtClean="0"/>
              <a:t>zařadit něco </a:t>
            </a:r>
            <a:r>
              <a:rPr lang="cs-CZ" sz="1800" dirty="0"/>
              <a:t>pro radost, ale nic </a:t>
            </a:r>
            <a:r>
              <a:rPr lang="cs-CZ" sz="1800" dirty="0" smtClean="0"/>
              <a:t>důležitého </a:t>
            </a:r>
            <a:r>
              <a:rPr lang="cs-CZ" sz="1800" dirty="0"/>
              <a:t>neodkládat </a:t>
            </a:r>
          </a:p>
          <a:p>
            <a:pPr algn="just"/>
            <a:r>
              <a:rPr lang="cs-CZ" sz="1800" dirty="0" smtClean="0"/>
              <a:t>denní </a:t>
            </a:r>
            <a:r>
              <a:rPr lang="cs-CZ" sz="1800" dirty="0"/>
              <a:t>plán sestavit den </a:t>
            </a:r>
            <a:r>
              <a:rPr lang="cs-CZ" sz="1800" dirty="0" smtClean="0"/>
              <a:t>předem </a:t>
            </a:r>
            <a:r>
              <a:rPr lang="cs-CZ" sz="1800" dirty="0"/>
              <a:t>a </a:t>
            </a:r>
            <a:r>
              <a:rPr lang="cs-CZ" sz="1800" dirty="0" smtClean="0"/>
              <a:t>počítat </a:t>
            </a:r>
            <a:r>
              <a:rPr lang="cs-CZ" sz="1800" dirty="0"/>
              <a:t>v </a:t>
            </a:r>
            <a:r>
              <a:rPr lang="cs-CZ" sz="1800" dirty="0" smtClean="0"/>
              <a:t>něm </a:t>
            </a:r>
            <a:r>
              <a:rPr lang="cs-CZ" sz="1800" dirty="0"/>
              <a:t>s malou rezervou </a:t>
            </a:r>
          </a:p>
          <a:p>
            <a:pPr algn="just"/>
            <a:r>
              <a:rPr lang="cs-CZ" sz="1800" dirty="0" smtClean="0"/>
              <a:t>stanovit </a:t>
            </a:r>
            <a:r>
              <a:rPr lang="cs-CZ" sz="1800" dirty="0"/>
              <a:t>dobu trvání porad a </a:t>
            </a:r>
            <a:r>
              <a:rPr lang="cs-CZ" sz="1800" dirty="0" smtClean="0"/>
              <a:t>návštěv </a:t>
            </a:r>
            <a:endParaRPr lang="cs-CZ" sz="1800" dirty="0"/>
          </a:p>
          <a:p>
            <a:pPr algn="just"/>
            <a:r>
              <a:rPr lang="cs-CZ" sz="1800" dirty="0" smtClean="0"/>
              <a:t>vyhýbat </a:t>
            </a:r>
            <a:r>
              <a:rPr lang="cs-CZ" sz="1800" dirty="0"/>
              <a:t>se </a:t>
            </a:r>
            <a:r>
              <a:rPr lang="cs-CZ" sz="1800" dirty="0" smtClean="0"/>
              <a:t>přerušování </a:t>
            </a:r>
            <a:r>
              <a:rPr lang="cs-CZ" sz="1800" dirty="0"/>
              <a:t>práce a úkoly </a:t>
            </a:r>
            <a:r>
              <a:rPr lang="cs-CZ" sz="1800" dirty="0" smtClean="0"/>
              <a:t>dokončovat </a:t>
            </a:r>
            <a:endParaRPr lang="cs-CZ" sz="1800" dirty="0"/>
          </a:p>
          <a:p>
            <a:pPr algn="just"/>
            <a:r>
              <a:rPr lang="cs-CZ" sz="1800" dirty="0" smtClean="0"/>
              <a:t>tvořivé </a:t>
            </a:r>
            <a:r>
              <a:rPr lang="cs-CZ" sz="1800" dirty="0"/>
              <a:t>úkoly konat v </a:t>
            </a:r>
            <a:r>
              <a:rPr lang="cs-CZ" sz="1800" dirty="0" smtClean="0"/>
              <a:t>nejproduktivnější době (</a:t>
            </a:r>
            <a:r>
              <a:rPr lang="cs-CZ" sz="1800" dirty="0"/>
              <a:t>mezi 9-12 hod.) </a:t>
            </a:r>
          </a:p>
          <a:p>
            <a:pPr algn="just"/>
            <a:r>
              <a:rPr lang="cs-CZ" sz="1800" dirty="0" smtClean="0"/>
              <a:t>naučit </a:t>
            </a:r>
            <a:r>
              <a:rPr lang="cs-CZ" sz="1800" dirty="0"/>
              <a:t>se analyzovat </a:t>
            </a:r>
            <a:r>
              <a:rPr lang="cs-CZ" sz="1800" dirty="0" smtClean="0"/>
              <a:t>zloděje času </a:t>
            </a:r>
            <a:r>
              <a:rPr lang="cs-CZ" sz="1800" dirty="0"/>
              <a:t>a snažit se je odstranit </a:t>
            </a:r>
          </a:p>
          <a:p>
            <a:pPr algn="just"/>
            <a:r>
              <a:rPr lang="cs-CZ" sz="1800" dirty="0" smtClean="0"/>
              <a:t>na </a:t>
            </a:r>
            <a:r>
              <a:rPr lang="cs-CZ" sz="1800" dirty="0"/>
              <a:t>konci dne vyhodnotit </a:t>
            </a:r>
            <a:r>
              <a:rPr lang="cs-CZ" sz="1800" dirty="0" smtClean="0"/>
              <a:t>splnění </a:t>
            </a:r>
            <a:r>
              <a:rPr lang="cs-CZ" sz="1800" dirty="0"/>
              <a:t>plánu </a:t>
            </a:r>
          </a:p>
          <a:p>
            <a:pPr algn="just"/>
            <a:r>
              <a:rPr lang="cs-CZ" sz="1800" dirty="0" smtClean="0"/>
              <a:t>po skončení </a:t>
            </a:r>
            <a:r>
              <a:rPr lang="cs-CZ" sz="1800" dirty="0"/>
              <a:t>práce se odpoutat od myšlenek na ni </a:t>
            </a:r>
          </a:p>
          <a:p>
            <a:pPr algn="just"/>
            <a:endParaRPr lang="cs-CZ" sz="1800" dirty="0" smtClean="0"/>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Pravidla řízení času</a:t>
            </a:r>
            <a:endParaRPr lang="cs-CZ" dirty="0"/>
          </a:p>
        </p:txBody>
      </p:sp>
    </p:spTree>
    <p:extLst>
      <p:ext uri="{BB962C8B-B14F-4D97-AF65-F5344CB8AC3E}">
        <p14:creationId xmlns:p14="http://schemas.microsoft.com/office/powerpoint/2010/main" val="1157220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Souhrn všech činností, které je třeba udělat, aby byl zabezpečen chod organizace.</a:t>
            </a:r>
          </a:p>
          <a:p>
            <a:pPr algn="just"/>
            <a:r>
              <a:rPr lang="cs-CZ" sz="1800" dirty="0"/>
              <a:t>Obecným posláním manažerské činnosti je dosažení úspěšnosti uvažované organizační jednotky nebo procesu.</a:t>
            </a:r>
          </a:p>
          <a:p>
            <a:pPr marL="0" indent="0">
              <a:buNone/>
            </a:pPr>
            <a:r>
              <a:rPr lang="cs-CZ" sz="1800" i="1" dirty="0"/>
              <a:t>Vybrané definice managementu:</a:t>
            </a:r>
          </a:p>
          <a:p>
            <a:r>
              <a:rPr lang="cs-CZ" sz="1800" dirty="0"/>
              <a:t>Management znamená umění dosáhnout cíle organizace rukama a </a:t>
            </a:r>
            <a:r>
              <a:rPr lang="cs-CZ" sz="1800" dirty="0" err="1"/>
              <a:t>hlavama</a:t>
            </a:r>
            <a:r>
              <a:rPr lang="cs-CZ" sz="1800" dirty="0"/>
              <a:t> jiných. (</a:t>
            </a:r>
            <a:r>
              <a:rPr lang="cs-CZ" sz="1800" dirty="0" err="1"/>
              <a:t>American</a:t>
            </a:r>
            <a:r>
              <a:rPr lang="cs-CZ" sz="1800" dirty="0"/>
              <a:t> Management </a:t>
            </a:r>
            <a:r>
              <a:rPr lang="cs-CZ" sz="1800" dirty="0" err="1"/>
              <a:t>Association</a:t>
            </a:r>
            <a:r>
              <a:rPr lang="cs-CZ" sz="1800" dirty="0"/>
              <a:t>)</a:t>
            </a:r>
          </a:p>
          <a:p>
            <a:r>
              <a:rPr lang="cs-CZ" sz="1800" dirty="0"/>
              <a:t>Management je funkcí, je disciplínou, návodem, který je třeba zvládnou a manažeři jsou profesionálové, kteří tuto disciplínu realizují, vykonávají funkce a z nich vyplývající povinnosti. (P. F. </a:t>
            </a:r>
            <a:r>
              <a:rPr lang="cs-CZ" sz="1800" dirty="0" err="1"/>
              <a:t>Drucker</a:t>
            </a:r>
            <a:r>
              <a:rPr lang="cs-CZ" sz="1800" dirty="0"/>
              <a:t>, 1970)</a:t>
            </a:r>
          </a:p>
          <a:p>
            <a:pPr algn="just"/>
            <a:r>
              <a:rPr lang="cs-CZ" sz="1800" dirty="0"/>
              <a:t>Management je procesem, který probíhá mezi jednotlivcem/skupinou, který řídí (řídící subjekt) a jednotlivcem/skupinou, který je řízen (řízený subjekt). (Blažek, 2014)</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Management – jeho podstata a definice</a:t>
            </a:r>
          </a:p>
        </p:txBody>
      </p:sp>
    </p:spTree>
    <p:extLst>
      <p:ext uri="{BB962C8B-B14F-4D97-AF65-F5344CB8AC3E}">
        <p14:creationId xmlns:p14="http://schemas.microsoft.com/office/powerpoint/2010/main" val="383567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Delegování </a:t>
            </a:r>
            <a:r>
              <a:rPr lang="cs-CZ" sz="1800" dirty="0"/>
              <a:t>představuje přenesení určitých úkolů a pravomocí nadřízeného pracovníka na jednoho nebo více podřízených pracovníků. Úkoly a pravomoci s konkrétní funkcí jsou přeneseny spíše dočasně, účelově a podmíněně na konkrétního </a:t>
            </a:r>
            <a:r>
              <a:rPr lang="cs-CZ" sz="1800" dirty="0" smtClean="0"/>
              <a:t>pracovníka.</a:t>
            </a:r>
          </a:p>
          <a:p>
            <a:pPr algn="just"/>
            <a:r>
              <a:rPr lang="cs-CZ" sz="1800" dirty="0"/>
              <a:t>K delegování </a:t>
            </a:r>
            <a:r>
              <a:rPr lang="cs-CZ" sz="1800" dirty="0" smtClean="0"/>
              <a:t>dochází, </a:t>
            </a:r>
            <a:r>
              <a:rPr lang="cs-CZ" sz="1800" dirty="0"/>
              <a:t>když jsou jedincům v zájmu dosažení určitých výsledků přiděleny povinnosti a úkolu, za něž jsou odpovědni jejich manažeři, ale které manažeři z rozličných důvodů nemohou nebo nechtějí vykonávat </a:t>
            </a:r>
            <a:r>
              <a:rPr lang="cs-CZ" sz="1800" dirty="0" smtClean="0"/>
              <a:t>sami. </a:t>
            </a:r>
          </a:p>
          <a:p>
            <a:pPr algn="just"/>
            <a:r>
              <a:rPr lang="cs-CZ" sz="1800" dirty="0"/>
              <a:t>Delegování je dlouhodobý proces, který je založen především na důvěře manažera ve svého podřízeného nebo kolegu. Jedná se dlouhodobý proces, jelikož je chápán jako investice do pracovníka, jejíž návratnost se projeví až po delší době. Z tohoto pohledu je delegování chápáno nejen jako nástroj předávání úkolů a pravomocí, ale také jako nástroj motivování a rozvíjení pracovníků.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Delegování</a:t>
            </a:r>
            <a:endParaRPr lang="cs-CZ" dirty="0"/>
          </a:p>
        </p:txBody>
      </p:sp>
    </p:spTree>
    <p:extLst>
      <p:ext uri="{BB962C8B-B14F-4D97-AF65-F5344CB8AC3E}">
        <p14:creationId xmlns:p14="http://schemas.microsoft.com/office/powerpoint/2010/main" val="27544376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Důležité je dosažení rovnováhy mezi příliš rozsáhlým a příliš malým delegováním a přehnaným a nedostatečným dohledem na práci. Z tohoto pohledu můžeme rozeznávat určitou míru delegování, jak to </a:t>
            </a:r>
            <a:r>
              <a:rPr lang="cs-CZ" sz="1800" dirty="0" smtClean="0"/>
              <a:t>uvedl:</a:t>
            </a:r>
            <a:endParaRPr lang="cs-CZ" sz="1800" dirty="0"/>
          </a:p>
          <a:p>
            <a:pPr lvl="0" algn="just"/>
            <a:r>
              <a:rPr lang="cs-CZ" sz="1800" dirty="0"/>
              <a:t>manažer přiděluje úkoly, ale vše má pod kontrolou;</a:t>
            </a:r>
          </a:p>
          <a:p>
            <a:pPr lvl="0" algn="just"/>
            <a:r>
              <a:rPr lang="cs-CZ" sz="1800" dirty="0"/>
              <a:t>manažer poskytuje konkrétní instrukce a stále prověřuje práci;</a:t>
            </a:r>
          </a:p>
          <a:p>
            <a:pPr lvl="0" algn="just"/>
            <a:r>
              <a:rPr lang="cs-CZ" sz="1800" dirty="0"/>
              <a:t>manažer stručně informuje pracovníka a pravidelně prověřuje práci;</a:t>
            </a:r>
          </a:p>
          <a:p>
            <a:pPr lvl="0" algn="just"/>
            <a:r>
              <a:rPr lang="cs-CZ" sz="1800" dirty="0"/>
              <a:t>manažer poskytuje pracovníkovi všeobecné pokyny a určitou volnost a vyžaduje zpětnou vazbu;</a:t>
            </a:r>
          </a:p>
          <a:p>
            <a:pPr algn="just"/>
            <a:r>
              <a:rPr lang="cs-CZ" sz="1800" dirty="0"/>
              <a:t>manažer pověřuje pracovníka, aby sám řídil plnění úkolu</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Míra delegování</a:t>
            </a:r>
            <a:endParaRPr lang="cs-CZ" dirty="0"/>
          </a:p>
        </p:txBody>
      </p:sp>
    </p:spTree>
    <p:extLst>
      <p:ext uri="{BB962C8B-B14F-4D97-AF65-F5344CB8AC3E}">
        <p14:creationId xmlns:p14="http://schemas.microsoft.com/office/powerpoint/2010/main" val="1228554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802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Hlavním cílem </a:t>
            </a:r>
            <a:r>
              <a:rPr lang="cs-CZ" sz="1800" dirty="0" smtClean="0"/>
              <a:t>delegování je </a:t>
            </a:r>
            <a:r>
              <a:rPr lang="cs-CZ" sz="1800" dirty="0"/>
              <a:t>vždy růst efektivity práce, zisk, stabilita, konkurenceschopnost a trvale udržitelný rozvoj organizace. </a:t>
            </a:r>
            <a:endParaRPr lang="cs-CZ" sz="1800" dirty="0" smtClean="0"/>
          </a:p>
          <a:p>
            <a:pPr marL="0" indent="0" algn="just">
              <a:buNone/>
            </a:pPr>
            <a:r>
              <a:rPr lang="cs-CZ" sz="1800" dirty="0" smtClean="0"/>
              <a:t>K </a:t>
            </a:r>
            <a:r>
              <a:rPr lang="cs-CZ" sz="1800" dirty="0"/>
              <a:t>dílčím cílům delegování, a potažmo výhodám delegování, patří:</a:t>
            </a:r>
          </a:p>
          <a:p>
            <a:pPr lvl="0" algn="just"/>
            <a:r>
              <a:rPr lang="cs-CZ" sz="1800" dirty="0"/>
              <a:t>podpora efektivního využití času a úspora času manažerovi pro řešení významnějších úkolů;</a:t>
            </a:r>
          </a:p>
          <a:p>
            <a:pPr lvl="0" algn="just"/>
            <a:r>
              <a:rPr lang="cs-CZ" sz="1800" dirty="0"/>
              <a:t>podpora rozvoje schopností a dovedností manažera;</a:t>
            </a:r>
          </a:p>
          <a:p>
            <a:pPr lvl="0" algn="just"/>
            <a:r>
              <a:rPr lang="cs-CZ" sz="1800" dirty="0"/>
              <a:t>zvyšování nároků na podřízení a posilování pocitu spoluodpovědnosti podřízených za chod organizace;</a:t>
            </a:r>
          </a:p>
          <a:p>
            <a:pPr lvl="0" algn="just"/>
            <a:r>
              <a:rPr lang="cs-CZ" sz="1800" dirty="0"/>
              <a:t>diagnostika schopností podřízených a možnost jejich objektivního hodnocení a kontroly;</a:t>
            </a:r>
          </a:p>
          <a:p>
            <a:pPr lvl="0" algn="just"/>
            <a:r>
              <a:rPr lang="cs-CZ" sz="1800" dirty="0"/>
              <a:t>příprava případné personální náhrady;</a:t>
            </a:r>
          </a:p>
          <a:p>
            <a:pPr algn="just"/>
            <a:r>
              <a:rPr lang="cs-CZ" sz="1800" dirty="0" err="1"/>
              <a:t>sebediagnostika</a:t>
            </a:r>
            <a:r>
              <a:rPr lang="cs-CZ" sz="1800" dirty="0"/>
              <a:t> manažera vlastní nenahraditelnosti nebo nepostradatelnosti</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Cíl delegování</a:t>
            </a:r>
            <a:endParaRPr lang="cs-CZ" dirty="0"/>
          </a:p>
        </p:txBody>
      </p:sp>
    </p:spTree>
    <p:extLst>
      <p:ext uri="{BB962C8B-B14F-4D97-AF65-F5344CB8AC3E}">
        <p14:creationId xmlns:p14="http://schemas.microsoft.com/office/powerpoint/2010/main" val="34832856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802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Vlastní </a:t>
            </a:r>
            <a:r>
              <a:rPr lang="cs-CZ" sz="1800" b="1" dirty="0"/>
              <a:t>proces delegování</a:t>
            </a:r>
            <a:r>
              <a:rPr lang="cs-CZ" sz="1800" dirty="0"/>
              <a:t> zahrnuje tyto kroky (</a:t>
            </a:r>
            <a:r>
              <a:rPr lang="cs-CZ" sz="1800" dirty="0" err="1"/>
              <a:t>Koontz</a:t>
            </a:r>
            <a:r>
              <a:rPr lang="cs-CZ" sz="1800" dirty="0"/>
              <a:t> et al., 1993):</a:t>
            </a:r>
          </a:p>
          <a:p>
            <a:pPr lvl="0" algn="just"/>
            <a:r>
              <a:rPr lang="cs-CZ" sz="1800" dirty="0"/>
              <a:t>věcná stránka – řešen problém „komu“ a „co“ delegovat - znalost podřízených a jejich kvalifikační předpoklady;</a:t>
            </a:r>
          </a:p>
          <a:p>
            <a:pPr lvl="0" algn="just"/>
            <a:r>
              <a:rPr lang="cs-CZ" sz="1800" dirty="0"/>
              <a:t>formální stránka – řeší problém „jak“ delegovat – znalost struktury osobnosti podřízených;</a:t>
            </a:r>
          </a:p>
          <a:p>
            <a:pPr lvl="0" algn="just"/>
            <a:r>
              <a:rPr lang="cs-CZ" sz="1800" dirty="0"/>
              <a:t>předmět procesu delegování – jednotlivé činnosti, úkoly, oblasti rozhodování, pravomoci.</a:t>
            </a:r>
          </a:p>
          <a:p>
            <a:pPr marL="0" indent="0" algn="just">
              <a:buNone/>
            </a:pPr>
            <a:endParaRPr lang="cs-CZ" sz="1800" dirty="0"/>
          </a:p>
          <a:p>
            <a:pPr marL="0" indent="0" algn="just">
              <a:buNone/>
            </a:pPr>
            <a:r>
              <a:rPr lang="cs-CZ" sz="1800" dirty="0" smtClean="0"/>
              <a:t>Efektivní </a:t>
            </a:r>
            <a:r>
              <a:rPr lang="cs-CZ" sz="1800" dirty="0"/>
              <a:t>delegování podle Koubka (2007) vyžaduje (Koubek, 2007) analýzu práce manažera, plánování, výběr vhodných pracovníků, správný způsob zadání a přiměřenou podporu. Analýza práce manažera spočívá v analýze pracovních povinností a odpovědnosti manažera a na základě této analýzy manažer může specifikovat úkoly vhodné a nevhodné pro delegování.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 delegování</a:t>
            </a:r>
            <a:endParaRPr lang="cs-CZ" dirty="0"/>
          </a:p>
        </p:txBody>
      </p:sp>
    </p:spTree>
    <p:extLst>
      <p:ext uri="{BB962C8B-B14F-4D97-AF65-F5344CB8AC3E}">
        <p14:creationId xmlns:p14="http://schemas.microsoft.com/office/powerpoint/2010/main" val="14659204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lvl="1" indent="-357188" algn="just">
              <a:buFont typeface="Arial" panose="020B0604020202020204" pitchFamily="34" charset="0"/>
              <a:buChar char="•"/>
            </a:pPr>
            <a:r>
              <a:rPr lang="cs-CZ" sz="1800" dirty="0"/>
              <a:t>rutinní práce;</a:t>
            </a:r>
          </a:p>
          <a:p>
            <a:pPr marL="357188" lvl="1" indent="-357188" algn="just">
              <a:buFont typeface="Arial" panose="020B0604020202020204" pitchFamily="34" charset="0"/>
              <a:buChar char="•"/>
            </a:pPr>
            <a:r>
              <a:rPr lang="cs-CZ" sz="1800" dirty="0"/>
              <a:t>práce, které jiní dokážou udělat lépe, rychleji a ekonomičtěji;</a:t>
            </a:r>
          </a:p>
          <a:p>
            <a:pPr marL="357188" lvl="1" indent="-357188" algn="just">
              <a:buFont typeface="Arial" panose="020B0604020202020204" pitchFamily="34" charset="0"/>
              <a:buChar char="•"/>
            </a:pPr>
            <a:r>
              <a:rPr lang="cs-CZ" sz="1800" dirty="0"/>
              <a:t>drobné a opakující se úkoly, které dělá manažer nejčastěji a zpravidla zabírají velkou část dne;</a:t>
            </a:r>
          </a:p>
          <a:p>
            <a:pPr marL="357188" lvl="1" indent="-357188" algn="just">
              <a:buFont typeface="Arial" panose="020B0604020202020204" pitchFamily="34" charset="0"/>
              <a:buChar char="•"/>
            </a:pPr>
            <a:r>
              <a:rPr lang="cs-CZ" sz="1800" dirty="0"/>
              <a:t>práce umožňující rozvoj a zvýšení motivace podřízených;</a:t>
            </a:r>
          </a:p>
          <a:p>
            <a:pPr marL="357188" lvl="1" indent="-357188" algn="just">
              <a:buFont typeface="Arial" panose="020B0604020202020204" pitchFamily="34" charset="0"/>
              <a:buChar char="•"/>
            </a:pPr>
            <a:r>
              <a:rPr lang="cs-CZ" sz="1800" dirty="0"/>
              <a:t>činnosti oživující rutinní práci podřízených;</a:t>
            </a:r>
          </a:p>
          <a:p>
            <a:pPr marL="357188" lvl="1" indent="-357188" algn="just">
              <a:buFont typeface="Arial" panose="020B0604020202020204" pitchFamily="34" charset="0"/>
              <a:buChar char="•"/>
            </a:pPr>
            <a:r>
              <a:rPr lang="cs-CZ" sz="1800" dirty="0"/>
              <a:t>činnosti, které učiní práci podřízených komplexnější.</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Činnosti vhodné k delegování</a:t>
            </a:r>
            <a:endParaRPr lang="cs-CZ" dirty="0"/>
          </a:p>
        </p:txBody>
      </p:sp>
    </p:spTree>
    <p:extLst>
      <p:ext uri="{BB962C8B-B14F-4D97-AF65-F5344CB8AC3E}">
        <p14:creationId xmlns:p14="http://schemas.microsoft.com/office/powerpoint/2010/main" val="25871636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lvl="1" indent="-357188" algn="just">
              <a:buFont typeface="Arial" panose="020B0604020202020204" pitchFamily="34" charset="0"/>
              <a:buChar char="•"/>
            </a:pPr>
            <a:r>
              <a:rPr lang="cs-CZ" sz="1800" dirty="0"/>
              <a:t>práce obsahující důvěrné informace;</a:t>
            </a:r>
          </a:p>
          <a:p>
            <a:pPr marL="357188" lvl="1" indent="-357188" algn="just">
              <a:buFont typeface="Arial" panose="020B0604020202020204" pitchFamily="34" charset="0"/>
              <a:buChar char="•"/>
            </a:pPr>
            <a:r>
              <a:rPr lang="cs-CZ" sz="1800" dirty="0"/>
              <a:t>úkoly velmi důležité a jejichž řádné a včasné splnění může zajistit jen sám manažer;</a:t>
            </a:r>
          </a:p>
          <a:p>
            <a:pPr marL="357188" lvl="1" indent="-357188" algn="just">
              <a:buFont typeface="Arial" panose="020B0604020202020204" pitchFamily="34" charset="0"/>
              <a:buChar char="•"/>
            </a:pPr>
            <a:r>
              <a:rPr lang="cs-CZ" sz="1800" dirty="0"/>
              <a:t>nové úkoly, na které nebyli pracovníci připraveni;</a:t>
            </a:r>
          </a:p>
          <a:p>
            <a:pPr marL="357188" lvl="1" indent="-357188" algn="just">
              <a:buFont typeface="Arial" panose="020B0604020202020204" pitchFamily="34" charset="0"/>
              <a:buChar char="•"/>
            </a:pPr>
            <a:r>
              <a:rPr lang="cs-CZ" sz="1800" dirty="0"/>
              <a:t>úkoly, které jsou bezvýhradnou povinností manažera, i když jsou nepříjemné;</a:t>
            </a:r>
          </a:p>
          <a:p>
            <a:pPr marL="357188" lvl="1" indent="-357188" algn="just">
              <a:buFont typeface="Arial" panose="020B0604020202020204" pitchFamily="34" charset="0"/>
              <a:buChar char="•"/>
            </a:pPr>
            <a:r>
              <a:rPr lang="cs-CZ" sz="1800" dirty="0"/>
              <a:t>delikátní odpovědnost;</a:t>
            </a:r>
          </a:p>
          <a:p>
            <a:pPr marL="357188" lvl="1" indent="-357188" algn="just">
              <a:buFont typeface="Arial" panose="020B0604020202020204" pitchFamily="34" charset="0"/>
              <a:buChar char="•"/>
            </a:pPr>
            <a:r>
              <a:rPr lang="cs-CZ" sz="1800" dirty="0"/>
              <a:t>vágně nebo špatně definované úkoly.</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Činnosti nevhodné k delegování</a:t>
            </a:r>
            <a:endParaRPr lang="cs-CZ" dirty="0"/>
          </a:p>
        </p:txBody>
      </p:sp>
    </p:spTree>
    <p:extLst>
      <p:ext uri="{BB962C8B-B14F-4D97-AF65-F5344CB8AC3E}">
        <p14:creationId xmlns:p14="http://schemas.microsoft.com/office/powerpoint/2010/main" val="15464509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Etapa plánování delegování zahrnuje stanovení cílů, dílčích termínů a úrovně, rozhodovací pravomoci, co se může a bude delegovat. Na to navazuje výběr osob nejvhodnější k delegování určitého úkolu. </a:t>
            </a:r>
            <a:r>
              <a:rPr lang="cs-CZ" sz="1800" dirty="0" smtClean="0"/>
              <a:t>Při </a:t>
            </a:r>
            <a:r>
              <a:rPr lang="cs-CZ" sz="1800" dirty="0"/>
              <a:t>výběru vhodné osoby měly vzít v úvahu tyto okolnosti:</a:t>
            </a:r>
          </a:p>
          <a:p>
            <a:pPr lvl="0" algn="just"/>
            <a:r>
              <a:rPr lang="cs-CZ" sz="1800" dirty="0"/>
              <a:t>Přísluší delegovaná práce určité funkci?</a:t>
            </a:r>
          </a:p>
          <a:p>
            <a:pPr lvl="0" algn="just"/>
            <a:r>
              <a:rPr lang="cs-CZ" sz="1800" dirty="0"/>
              <a:t>Kdo má zájem a schopnosti?</a:t>
            </a:r>
          </a:p>
          <a:p>
            <a:pPr lvl="0" algn="just"/>
            <a:r>
              <a:rPr lang="cs-CZ" sz="1800" dirty="0"/>
              <a:t>Pro koho bude delegovaná práce novou „vzpruhou“?</a:t>
            </a:r>
          </a:p>
          <a:p>
            <a:pPr lvl="0" algn="just"/>
            <a:r>
              <a:rPr lang="cs-CZ" sz="1800" dirty="0"/>
              <a:t>Komu delegovaný úkol pomůže v jeho růstu?</a:t>
            </a:r>
          </a:p>
          <a:p>
            <a:pPr lvl="0" algn="just"/>
            <a:r>
              <a:rPr lang="cs-CZ" sz="1800" dirty="0"/>
              <a:t>Kdo byl přehlédnut při delegování v minulosti?</a:t>
            </a:r>
          </a:p>
          <a:p>
            <a:pPr lvl="0" algn="just"/>
            <a:r>
              <a:rPr lang="cs-CZ" sz="1800" dirty="0"/>
              <a:t>Kdo má čas?</a:t>
            </a:r>
          </a:p>
          <a:p>
            <a:pPr lvl="0" algn="just"/>
            <a:r>
              <a:rPr lang="cs-CZ" sz="1800" dirty="0"/>
              <a:t>Kdo je připraven pro povýšení?</a:t>
            </a:r>
          </a:p>
          <a:p>
            <a:pPr marL="0" indent="0" algn="just">
              <a:buNone/>
            </a:pPr>
            <a:r>
              <a:rPr lang="cs-CZ" sz="1800" dirty="0"/>
              <a:t>Dále je nutno si stanovit požadavky na znalosti a dovednosti kandidáta a zvážit jeho možnosti a schopnosti.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Plánování delegování</a:t>
            </a:r>
            <a:endParaRPr lang="cs-CZ" dirty="0"/>
          </a:p>
        </p:txBody>
      </p:sp>
    </p:spTree>
    <p:extLst>
      <p:ext uri="{BB962C8B-B14F-4D97-AF65-F5344CB8AC3E}">
        <p14:creationId xmlns:p14="http://schemas.microsoft.com/office/powerpoint/2010/main" val="22040768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Etapa plánování delegování zahrnuje stanovení cílů, dílčích termínů a úrovně, rozhodovací pravomoci, co se může a bude delegovat. Na to navazuje výběr osob nejvhodnější k delegování určitého úkolu. </a:t>
            </a:r>
            <a:r>
              <a:rPr lang="cs-CZ" sz="1800" dirty="0" smtClean="0"/>
              <a:t>Při </a:t>
            </a:r>
            <a:r>
              <a:rPr lang="cs-CZ" sz="1800" dirty="0"/>
              <a:t>výběru vhodné osoby měly vzít v úvahu tyto okolnosti:</a:t>
            </a:r>
          </a:p>
          <a:p>
            <a:pPr lvl="0" algn="just"/>
            <a:r>
              <a:rPr lang="cs-CZ" sz="1800" dirty="0"/>
              <a:t>Přísluší delegovaná práce určité funkci?</a:t>
            </a:r>
          </a:p>
          <a:p>
            <a:pPr lvl="0" algn="just"/>
            <a:r>
              <a:rPr lang="cs-CZ" sz="1800" dirty="0"/>
              <a:t>Kdo má zájem a schopnosti?</a:t>
            </a:r>
          </a:p>
          <a:p>
            <a:pPr lvl="0" algn="just"/>
            <a:r>
              <a:rPr lang="cs-CZ" sz="1800" dirty="0"/>
              <a:t>Pro koho bude delegovaná práce novou „vzpruhou“?</a:t>
            </a:r>
          </a:p>
          <a:p>
            <a:pPr lvl="0" algn="just"/>
            <a:r>
              <a:rPr lang="cs-CZ" sz="1800" dirty="0"/>
              <a:t>Komu delegovaný úkol pomůže v jeho růstu?</a:t>
            </a:r>
          </a:p>
          <a:p>
            <a:pPr lvl="0" algn="just"/>
            <a:r>
              <a:rPr lang="cs-CZ" sz="1800" dirty="0"/>
              <a:t>Kdo byl přehlédnut při delegování v minulosti?</a:t>
            </a:r>
          </a:p>
          <a:p>
            <a:pPr lvl="0" algn="just"/>
            <a:r>
              <a:rPr lang="cs-CZ" sz="1800" dirty="0"/>
              <a:t>Kdo má čas?</a:t>
            </a:r>
          </a:p>
          <a:p>
            <a:pPr lvl="0" algn="just"/>
            <a:r>
              <a:rPr lang="cs-CZ" sz="1800" dirty="0"/>
              <a:t>Kdo je připraven pro povýšení?</a:t>
            </a:r>
          </a:p>
          <a:p>
            <a:pPr marL="0" indent="0" algn="just">
              <a:buNone/>
            </a:pPr>
            <a:r>
              <a:rPr lang="cs-CZ" sz="1800" dirty="0"/>
              <a:t>Dále je nutno si stanovit požadavky na znalosti a dovednosti kandidáta a zvážit jeho možnosti a schopnosti.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Plánování delegování</a:t>
            </a:r>
            <a:endParaRPr lang="cs-CZ" dirty="0"/>
          </a:p>
        </p:txBody>
      </p:sp>
    </p:spTree>
    <p:extLst>
      <p:ext uri="{BB962C8B-B14F-4D97-AF65-F5344CB8AC3E}">
        <p14:creationId xmlns:p14="http://schemas.microsoft.com/office/powerpoint/2010/main" val="39150972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Týmová práce, a tudíž i řízení týmů, je </a:t>
            </a:r>
            <a:r>
              <a:rPr lang="cs-CZ" sz="1800" dirty="0" smtClean="0"/>
              <a:t>uplatnitelná </a:t>
            </a:r>
            <a:r>
              <a:rPr lang="cs-CZ" sz="1800" dirty="0"/>
              <a:t>ve všech organizacích bez ohledu na jejich velikost nebo zaměření. Je ale také potřeba si uvědomit, že týmová práce není nadřazena ostatním formám organizace. </a:t>
            </a:r>
            <a:r>
              <a:rPr lang="cs-CZ" sz="1800" dirty="0" smtClean="0"/>
              <a:t>Je </a:t>
            </a:r>
            <a:r>
              <a:rPr lang="cs-CZ" sz="1800" dirty="0"/>
              <a:t>potřeba rozpoznávat pracovní skupinu a tým. </a:t>
            </a:r>
            <a:endParaRPr lang="cs-CZ" sz="1800" dirty="0" smtClean="0"/>
          </a:p>
          <a:p>
            <a:pPr algn="just"/>
            <a:r>
              <a:rPr lang="cs-CZ" sz="1800" b="1" dirty="0" smtClean="0"/>
              <a:t>Pracovní </a:t>
            </a:r>
            <a:r>
              <a:rPr lang="cs-CZ" sz="1800" b="1" dirty="0"/>
              <a:t>skupina </a:t>
            </a:r>
            <a:r>
              <a:rPr lang="cs-CZ" sz="1800" dirty="0"/>
              <a:t>představuje skupinu kolegů, kteří pracují společně. </a:t>
            </a:r>
            <a:endParaRPr lang="cs-CZ" sz="1800" dirty="0" smtClean="0"/>
          </a:p>
          <a:p>
            <a:pPr algn="just"/>
            <a:r>
              <a:rPr lang="cs-CZ" sz="1800" dirty="0" smtClean="0"/>
              <a:t>Zatímco </a:t>
            </a:r>
            <a:r>
              <a:rPr lang="cs-CZ" sz="1800" dirty="0"/>
              <a:t>v týmu lidé skutečně spolupracují, mají společné cíle a společně chápou to, jaké úkoly mají být splněny. </a:t>
            </a:r>
            <a:r>
              <a:rPr lang="cs-CZ" sz="1800" dirty="0" smtClean="0"/>
              <a:t>Týmová </a:t>
            </a:r>
            <a:r>
              <a:rPr lang="cs-CZ" sz="1800" dirty="0"/>
              <a:t>práce je postavena na synergii, což znamená, že hodnoty dosahované skupinou značně převyšují hodnoty, které jsou schopni vytvořit členové skupiny samostatně. </a:t>
            </a:r>
          </a:p>
          <a:p>
            <a:pPr algn="just"/>
            <a:r>
              <a:rPr lang="cs-CZ" sz="1800" dirty="0"/>
              <a:t>Tým je skupina lidí se vzájemně se doplňujícími dovednostmi, kteří jsou oddáni společnému účelu, pracovním cílům a přístupu k práci, za něž jsou vzájemně odpovědni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Týmová práce</a:t>
            </a:r>
            <a:endParaRPr lang="cs-CZ" dirty="0"/>
          </a:p>
        </p:txBody>
      </p:sp>
    </p:spTree>
    <p:extLst>
      <p:ext uri="{BB962C8B-B14F-4D97-AF65-F5344CB8AC3E}">
        <p14:creationId xmlns:p14="http://schemas.microsoft.com/office/powerpoint/2010/main" val="18505438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Týmová práce, a tudíž i řízení týmů, je uplatnitelné ve všech organizacích bez ohledu na jejich velikost nebo zaměření. Je ale také potřeba si uvědomit, že týmová práce není nadřazena ostatním formám organizace. </a:t>
            </a:r>
            <a:r>
              <a:rPr lang="cs-CZ" sz="1800" dirty="0" smtClean="0"/>
              <a:t>Je </a:t>
            </a:r>
            <a:r>
              <a:rPr lang="cs-CZ" sz="1800" dirty="0"/>
              <a:t>potřeba rozpoznávat pracovní skupinu a tým. </a:t>
            </a:r>
            <a:endParaRPr lang="cs-CZ" sz="1800" dirty="0" smtClean="0"/>
          </a:p>
          <a:p>
            <a:pPr algn="just"/>
            <a:r>
              <a:rPr lang="cs-CZ" sz="1800" b="1" dirty="0" smtClean="0"/>
              <a:t>Pracovní </a:t>
            </a:r>
            <a:r>
              <a:rPr lang="cs-CZ" sz="1800" b="1" dirty="0"/>
              <a:t>skupina </a:t>
            </a:r>
            <a:r>
              <a:rPr lang="cs-CZ" sz="1800" dirty="0"/>
              <a:t>představuje skupinu kolegů, kteří pracují společně. </a:t>
            </a:r>
            <a:endParaRPr lang="cs-CZ" sz="1800" dirty="0" smtClean="0"/>
          </a:p>
          <a:p>
            <a:pPr algn="just"/>
            <a:r>
              <a:rPr lang="cs-CZ" sz="1800" dirty="0" smtClean="0"/>
              <a:t>Zatímco </a:t>
            </a:r>
            <a:r>
              <a:rPr lang="cs-CZ" sz="1800" dirty="0"/>
              <a:t>v týmu lidé skutečně spolupracují, mají společné cíle a společně chápou to, jaké úkoly mají být splněny. </a:t>
            </a:r>
            <a:endParaRPr lang="cs-CZ" sz="1800" dirty="0" smtClean="0"/>
          </a:p>
          <a:p>
            <a:pPr algn="just"/>
            <a:r>
              <a:rPr lang="cs-CZ" sz="1800" dirty="0" smtClean="0"/>
              <a:t>Týmová </a:t>
            </a:r>
            <a:r>
              <a:rPr lang="cs-CZ" sz="1800" dirty="0"/>
              <a:t>práce je postavena na synergii, což znamená, že hodnoty dosahované skupinou značně převyšují hodnoty, které jsou schopni vytvořit členové skupiny samostatně.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Týmová práce</a:t>
            </a:r>
            <a:endParaRPr lang="cs-CZ" dirty="0"/>
          </a:p>
        </p:txBody>
      </p:sp>
    </p:spTree>
    <p:extLst>
      <p:ext uri="{BB962C8B-B14F-4D97-AF65-F5344CB8AC3E}">
        <p14:creationId xmlns:p14="http://schemas.microsoft.com/office/powerpoint/2010/main" val="486501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Management představuje velmi komplexní a rozsáhlou oblast aktivit s řízením, vedením a správou v různých organizacích. </a:t>
            </a:r>
            <a:endParaRPr lang="cs-CZ" sz="1800" dirty="0" smtClean="0"/>
          </a:p>
          <a:p>
            <a:pPr lvl="0" algn="just"/>
            <a:r>
              <a:rPr lang="cs-CZ" sz="1800" dirty="0" smtClean="0"/>
              <a:t>Obecně </a:t>
            </a:r>
            <a:r>
              <a:rPr lang="cs-CZ" sz="1800" dirty="0"/>
              <a:t>tedy lze říci, že management představuje veškeré aktivity v podniku, které je potřeba zrealizovat tak, aby byl zabezpečen chod určité organizace</a:t>
            </a:r>
            <a:r>
              <a:rPr lang="cs-CZ" sz="1800" dirty="0" smtClean="0"/>
              <a:t>.</a:t>
            </a:r>
          </a:p>
          <a:p>
            <a:pPr algn="just"/>
            <a:r>
              <a:rPr lang="cs-CZ" sz="1800" dirty="0"/>
              <a:t>Jak ukazují výše uvedené definice managementu, tak management je chápán z různých pohledů a pojetí</a:t>
            </a:r>
            <a:r>
              <a:rPr lang="cs-CZ" sz="1800" dirty="0" smtClean="0"/>
              <a:t>.</a:t>
            </a:r>
          </a:p>
          <a:p>
            <a:pPr marL="0" indent="0" algn="just">
              <a:buNone/>
            </a:pPr>
            <a:r>
              <a:rPr lang="cs-CZ" sz="1800" dirty="0" smtClean="0"/>
              <a:t> Z</a:t>
            </a:r>
            <a:r>
              <a:rPr lang="cs-CZ" sz="1800" dirty="0"/>
              <a:t> </a:t>
            </a:r>
            <a:r>
              <a:rPr lang="cs-CZ" sz="1800" dirty="0" smtClean="0"/>
              <a:t>uvedených </a:t>
            </a:r>
            <a:r>
              <a:rPr lang="cs-CZ" sz="1800" dirty="0"/>
              <a:t>definic můžeme vidět, že management je vnímán a chápán ve třech základních rovinách:</a:t>
            </a:r>
          </a:p>
          <a:p>
            <a:pPr algn="just"/>
            <a:r>
              <a:rPr lang="cs-CZ" sz="1800" dirty="0"/>
              <a:t>management jako skupina řídících pracovníků;</a:t>
            </a:r>
          </a:p>
          <a:p>
            <a:pPr lvl="0" algn="just"/>
            <a:r>
              <a:rPr lang="cs-CZ" sz="1800" dirty="0"/>
              <a:t>management jako vědní </a:t>
            </a:r>
            <a:r>
              <a:rPr lang="cs-CZ" sz="1800" dirty="0" smtClean="0"/>
              <a:t>disciplína;</a:t>
            </a:r>
          </a:p>
          <a:p>
            <a:pPr lvl="0" algn="just"/>
            <a:r>
              <a:rPr lang="cs-CZ" sz="1800" dirty="0" smtClean="0"/>
              <a:t>management </a:t>
            </a:r>
            <a:r>
              <a:rPr lang="cs-CZ" sz="1800" dirty="0"/>
              <a:t>jako funkce a </a:t>
            </a:r>
            <a:r>
              <a:rPr lang="cs-CZ" sz="1800" dirty="0" smtClean="0"/>
              <a:t>aktivita.</a:t>
            </a: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Pojetí managementu</a:t>
            </a:r>
            <a:endParaRPr lang="cs-CZ" dirty="0"/>
          </a:p>
        </p:txBody>
      </p:sp>
    </p:spTree>
    <p:extLst>
      <p:ext uri="{BB962C8B-B14F-4D97-AF65-F5344CB8AC3E}">
        <p14:creationId xmlns:p14="http://schemas.microsoft.com/office/powerpoint/2010/main" val="31554779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Tým </a:t>
            </a:r>
            <a:r>
              <a:rPr lang="cs-CZ" sz="1600" dirty="0"/>
              <a:t>je skupina lidí se vzájemně se doplňujícími dovednostmi, kteří jsou oddáni společnému účelu, pracovním cílům a přístupu k práci, za něž jsou vzájemně </a:t>
            </a:r>
            <a:r>
              <a:rPr lang="cs-CZ" sz="1600" dirty="0" smtClean="0"/>
              <a:t>odpovědni. </a:t>
            </a:r>
          </a:p>
          <a:p>
            <a:pPr marL="0" indent="0" algn="just">
              <a:buNone/>
            </a:pPr>
            <a:r>
              <a:rPr lang="cs-CZ" sz="1600" dirty="0" smtClean="0"/>
              <a:t>Rozlišujeme </a:t>
            </a:r>
            <a:r>
              <a:rPr lang="cs-CZ" sz="1600" dirty="0"/>
              <a:t>dvě podoby týmů:</a:t>
            </a:r>
          </a:p>
          <a:p>
            <a:pPr lvl="0" algn="just"/>
            <a:r>
              <a:rPr lang="cs-CZ" sz="1600" b="1" dirty="0"/>
              <a:t>pracovní týmy </a:t>
            </a:r>
            <a:r>
              <a:rPr lang="cs-CZ" sz="1600" dirty="0"/>
              <a:t>– spolupracují neustále a existují dlouhou dobu a podléhají více či vysoké fluktuaci;</a:t>
            </a:r>
          </a:p>
          <a:p>
            <a:pPr algn="just"/>
            <a:r>
              <a:rPr lang="cs-CZ" sz="1600" b="1" dirty="0"/>
              <a:t>přechodné týmy </a:t>
            </a:r>
            <a:r>
              <a:rPr lang="cs-CZ" sz="1600" dirty="0"/>
              <a:t>– vznikají za účelem vyřešení určitého úkolu a dosažení jistého cíle, typickými příklady jsou projektové týmy nebo pracovní skupiny na zlepšování kvality</a:t>
            </a:r>
            <a:r>
              <a:rPr lang="cs-CZ" sz="1600" dirty="0" smtClean="0"/>
              <a:t>.</a:t>
            </a:r>
          </a:p>
          <a:p>
            <a:pPr marL="0" indent="0" algn="just">
              <a:buNone/>
            </a:pPr>
            <a:r>
              <a:rPr lang="cs-CZ" sz="1600" dirty="0"/>
              <a:t>Pozitivní vývoj </a:t>
            </a:r>
            <a:r>
              <a:rPr lang="cs-CZ" sz="1600" dirty="0" smtClean="0"/>
              <a:t>týmu závisí </a:t>
            </a:r>
            <a:r>
              <a:rPr lang="cs-CZ" sz="1600" dirty="0"/>
              <a:t>na dvou skupinách faktorů, a to </a:t>
            </a:r>
            <a:r>
              <a:rPr lang="cs-CZ" sz="1600" dirty="0" smtClean="0"/>
              <a:t>na:</a:t>
            </a:r>
          </a:p>
          <a:p>
            <a:pPr algn="just"/>
            <a:r>
              <a:rPr lang="cs-CZ" sz="1600" b="1" dirty="0" smtClean="0"/>
              <a:t>Tvrdé </a:t>
            </a:r>
            <a:r>
              <a:rPr lang="cs-CZ" sz="1600" b="1" dirty="0"/>
              <a:t>faktory jako předpoklad </a:t>
            </a:r>
            <a:r>
              <a:rPr lang="cs-CZ" sz="1600" dirty="0"/>
              <a:t>znamená, že musí být možná spolupráce s dostatečnou komunikací, skupina nesmí být moc veliká a rámcové podmínky musí souhlasit. </a:t>
            </a:r>
            <a:endParaRPr lang="cs-CZ" sz="1600" dirty="0" smtClean="0"/>
          </a:p>
          <a:p>
            <a:pPr algn="just"/>
            <a:r>
              <a:rPr lang="cs-CZ" sz="1600" b="1" dirty="0" smtClean="0"/>
              <a:t>Měkké </a:t>
            </a:r>
            <a:r>
              <a:rPr lang="cs-CZ" sz="1600" b="1" dirty="0"/>
              <a:t>faktory jako základ </a:t>
            </a:r>
            <a:r>
              <a:rPr lang="cs-CZ" sz="1600" dirty="0"/>
              <a:t>předpokládají, že kolegové musí mít zájem na dobré spolupráci, musí být sami ochotni angažovat se ve společné věci. </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Týmy I</a:t>
            </a:r>
            <a:endParaRPr lang="cs-CZ" dirty="0"/>
          </a:p>
        </p:txBody>
      </p:sp>
    </p:spTree>
    <p:extLst>
      <p:ext uri="{BB962C8B-B14F-4D97-AF65-F5344CB8AC3E}">
        <p14:creationId xmlns:p14="http://schemas.microsoft.com/office/powerpoint/2010/main" val="24790155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Ideální počet členů týmu </a:t>
            </a:r>
            <a:r>
              <a:rPr lang="cs-CZ" sz="1800" dirty="0" smtClean="0"/>
              <a:t>je pět </a:t>
            </a:r>
            <a:r>
              <a:rPr lang="cs-CZ" sz="1800" dirty="0"/>
              <a:t>až sedm. </a:t>
            </a:r>
            <a:endParaRPr lang="cs-CZ" sz="1800" dirty="0" smtClean="0"/>
          </a:p>
          <a:p>
            <a:pPr algn="just"/>
            <a:r>
              <a:rPr lang="cs-CZ" sz="1800" dirty="0" smtClean="0"/>
              <a:t>Při </a:t>
            </a:r>
            <a:r>
              <a:rPr lang="cs-CZ" sz="1800" dirty="0"/>
              <a:t>menším počtu se efekt synergie plně nerozvine, a v případě více osob nastává problém s komunikačními a schvalovacími procesy z důvodu ztráty času. </a:t>
            </a:r>
            <a:endParaRPr lang="cs-CZ" sz="1800" dirty="0" smtClean="0"/>
          </a:p>
          <a:p>
            <a:pPr algn="just"/>
            <a:r>
              <a:rPr lang="cs-CZ" sz="1800" dirty="0" smtClean="0"/>
              <a:t>Kritický </a:t>
            </a:r>
            <a:r>
              <a:rPr lang="cs-CZ" sz="1800" dirty="0"/>
              <a:t>není počet členů týmu, ale výběr jednotlivých členů, jelikož toto přímý vliv na výkon týmu a naplnění cíle týmu. </a:t>
            </a:r>
            <a:endParaRPr lang="cs-CZ" sz="1800" dirty="0" smtClean="0"/>
          </a:p>
          <a:p>
            <a:pPr algn="just"/>
            <a:r>
              <a:rPr lang="cs-CZ" sz="1800" dirty="0" smtClean="0"/>
              <a:t>O </a:t>
            </a:r>
            <a:r>
              <a:rPr lang="cs-CZ" sz="1800" dirty="0"/>
              <a:t>úspěchu týmu nerozhoduje pouze odbornost, erudovanost jednotlivých členů týmu, ale také jejich osobnost a vlastnosti členů týmu. </a:t>
            </a:r>
            <a:endParaRPr lang="cs-CZ" sz="1800" dirty="0" smtClean="0"/>
          </a:p>
          <a:p>
            <a:pPr algn="just"/>
            <a:r>
              <a:rPr lang="cs-CZ" sz="1800" dirty="0" smtClean="0"/>
              <a:t>Hovoříme </a:t>
            </a:r>
            <a:r>
              <a:rPr lang="cs-CZ" sz="1800" dirty="0"/>
              <a:t>o kompetencích členů týmů a rozděluje na skupinu základních kompetencí a odborných kompetencí. </a:t>
            </a:r>
            <a:endParaRPr lang="cs-CZ" sz="1800" dirty="0" smtClean="0"/>
          </a:p>
          <a:p>
            <a:pPr algn="just"/>
            <a:r>
              <a:rPr lang="cs-CZ" sz="1800" dirty="0" smtClean="0"/>
              <a:t>Mezi </a:t>
            </a:r>
            <a:r>
              <a:rPr lang="cs-CZ" sz="1800" b="1" dirty="0"/>
              <a:t>základní kompetence </a:t>
            </a:r>
            <a:r>
              <a:rPr lang="cs-CZ" sz="1800" dirty="0"/>
              <a:t>patří základní požadavky pro týmovou práci, tj. sociální dovednosti (schopnost komunikace nebo přesvědčování) a osobní vlastnosti (zaujetí pro práci, kreativita). </a:t>
            </a:r>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Týmy II</a:t>
            </a:r>
            <a:endParaRPr lang="cs-CZ" dirty="0"/>
          </a:p>
        </p:txBody>
      </p:sp>
    </p:spTree>
    <p:extLst>
      <p:ext uri="{BB962C8B-B14F-4D97-AF65-F5344CB8AC3E}">
        <p14:creationId xmlns:p14="http://schemas.microsoft.com/office/powerpoint/2010/main" val="20777143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K</a:t>
            </a:r>
            <a:r>
              <a:rPr lang="cs-CZ" sz="1800" dirty="0"/>
              <a:t> </a:t>
            </a:r>
            <a:r>
              <a:rPr lang="cs-CZ" sz="1800" b="1" dirty="0"/>
              <a:t>odborným kompetencím </a:t>
            </a:r>
            <a:r>
              <a:rPr lang="cs-CZ" sz="1800" dirty="0"/>
              <a:t>jsou přiřazeny výkonnostní požadavky, tj. odborné kompetence (odborné znalosti a dovednosti) a metodické kompetence (technika prezentace nebo moderace</a:t>
            </a:r>
            <a:r>
              <a:rPr lang="cs-CZ" sz="1800" dirty="0" smtClean="0"/>
              <a:t>).</a:t>
            </a:r>
          </a:p>
          <a:p>
            <a:pPr algn="just"/>
            <a:endParaRPr lang="cs-CZ" sz="1800" dirty="0" smtClean="0"/>
          </a:p>
          <a:p>
            <a:pPr marL="0" indent="0" algn="just">
              <a:buNone/>
            </a:pPr>
            <a:r>
              <a:rPr lang="cs-CZ" sz="1800" dirty="0" smtClean="0"/>
              <a:t>Opravdu </a:t>
            </a:r>
            <a:r>
              <a:rPr lang="cs-CZ" sz="1800" dirty="0"/>
              <a:t>důležité při týmové práci jsou </a:t>
            </a:r>
            <a:r>
              <a:rPr lang="cs-CZ" sz="1800" b="1" dirty="0"/>
              <a:t>týmové schopnosti</a:t>
            </a:r>
            <a:r>
              <a:rPr lang="cs-CZ" sz="1800" dirty="0"/>
              <a:t>, mezi které </a:t>
            </a:r>
            <a:r>
              <a:rPr lang="cs-CZ" sz="1800" dirty="0" smtClean="0"/>
              <a:t>se zařazují </a:t>
            </a:r>
            <a:r>
              <a:rPr lang="cs-CZ" sz="1800" dirty="0"/>
              <a:t>následující:</a:t>
            </a:r>
          </a:p>
          <a:p>
            <a:pPr lvl="0" algn="just"/>
            <a:r>
              <a:rPr lang="cs-CZ" sz="1800" dirty="0"/>
              <a:t>pozitivní postoj k týmové práci;</a:t>
            </a:r>
          </a:p>
          <a:p>
            <a:pPr lvl="0" algn="just"/>
            <a:r>
              <a:rPr lang="cs-CZ" sz="1800" dirty="0"/>
              <a:t>myšlenková pružnost, kreativita a zvědavost;</a:t>
            </a:r>
          </a:p>
          <a:p>
            <a:pPr lvl="0" algn="just"/>
            <a:r>
              <a:rPr lang="cs-CZ" sz="1800" dirty="0"/>
              <a:t>frustrační tolerance – zvládnutí situace v případě, že jsou návrhy jednoho člena týmu zamítnuty;</a:t>
            </a:r>
          </a:p>
          <a:p>
            <a:pPr lvl="0" algn="just"/>
            <a:r>
              <a:rPr lang="cs-CZ" sz="1800" dirty="0"/>
              <a:t>schopnost přijmout kritiku;</a:t>
            </a:r>
          </a:p>
          <a:p>
            <a:pPr algn="just"/>
            <a:r>
              <a:rPr lang="cs-CZ" sz="1800" dirty="0"/>
              <a:t>schopnost a ochota učit se.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Týmy III</a:t>
            </a:r>
            <a:endParaRPr lang="cs-CZ" dirty="0"/>
          </a:p>
        </p:txBody>
      </p:sp>
    </p:spTree>
    <p:extLst>
      <p:ext uri="{BB962C8B-B14F-4D97-AF65-F5344CB8AC3E}">
        <p14:creationId xmlns:p14="http://schemas.microsoft.com/office/powerpoint/2010/main" val="183666530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a:t>týmový vedoucí (koordinátor, předseda);</a:t>
            </a:r>
          </a:p>
          <a:p>
            <a:pPr lvl="0" algn="just"/>
            <a:r>
              <a:rPr lang="cs-CZ" sz="1700" dirty="0"/>
              <a:t>pomocník (realizátor, tahoun) – praktický pracovník dělající práci dobře, je disciplinovaný, drží se zvyklostí a jasných struktur;</a:t>
            </a:r>
          </a:p>
          <a:p>
            <a:pPr lvl="0" algn="just"/>
            <a:r>
              <a:rPr lang="cs-CZ" sz="1700" dirty="0"/>
              <a:t>kreativec (inovátor, chrlič) – vymýšlí nové nápady, potřebuje volný prostor, rutinní práce mu nevyhovuje;</a:t>
            </a:r>
          </a:p>
          <a:p>
            <a:pPr lvl="0" algn="just"/>
            <a:r>
              <a:rPr lang="cs-CZ" sz="1700" dirty="0"/>
              <a:t>správce zdrojů (</a:t>
            </a:r>
            <a:r>
              <a:rPr lang="cs-CZ" sz="1700" dirty="0" err="1"/>
              <a:t>schánil</a:t>
            </a:r>
            <a:r>
              <a:rPr lang="cs-CZ" sz="1700" dirty="0"/>
              <a:t>, vyhledávač zdrojů) – je schopen obstarat zdroje a informace;</a:t>
            </a:r>
          </a:p>
          <a:p>
            <a:pPr lvl="0" algn="just"/>
            <a:r>
              <a:rPr lang="cs-CZ" sz="1700" dirty="0"/>
              <a:t>tvůrce (formovač, </a:t>
            </a:r>
            <a:r>
              <a:rPr lang="cs-CZ" sz="1700" dirty="0" err="1"/>
              <a:t>rejža</a:t>
            </a:r>
            <a:r>
              <a:rPr lang="cs-CZ" sz="1700" dirty="0"/>
              <a:t>) – jsou často svou povahou vůdci, nabírají si sami úkoly a dokážou rozhýbat váhavé členy týmu, musí mít dostatek volného prostoru;</a:t>
            </a:r>
          </a:p>
          <a:p>
            <a:pPr lvl="0" algn="just"/>
            <a:r>
              <a:rPr lang="cs-CZ" sz="1700" dirty="0"/>
              <a:t>pozorovatel (vyhodnocovač, rejpal) – analytik schopen logicky spojovat věci a vyvažovat proti sobě argumenty;</a:t>
            </a:r>
          </a:p>
          <a:p>
            <a:pPr lvl="0" algn="just"/>
            <a:r>
              <a:rPr lang="cs-CZ" sz="1700" dirty="0"/>
              <a:t>týmový pracovník (hasič) – dělá jim radost pracovat na věcech a musí spolupracovat s ostatními;</a:t>
            </a:r>
          </a:p>
          <a:p>
            <a:pPr algn="just"/>
            <a:r>
              <a:rPr lang="cs-CZ" sz="1700" dirty="0"/>
              <a:t>testovač kvality (dotahovač) – zabývá se kvalitou výsledků, výstupů</a:t>
            </a:r>
            <a:r>
              <a:rPr lang="cs-CZ" sz="1700" dirty="0" smtClean="0"/>
              <a:t>.</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Týmové role podle </a:t>
            </a:r>
            <a:r>
              <a:rPr lang="cs-CZ" dirty="0" err="1" smtClean="0"/>
              <a:t>Belbina</a:t>
            </a:r>
            <a:endParaRPr lang="cs-CZ" dirty="0"/>
          </a:p>
        </p:txBody>
      </p:sp>
    </p:spTree>
    <p:extLst>
      <p:ext uri="{BB962C8B-B14F-4D97-AF65-F5344CB8AC3E}">
        <p14:creationId xmlns:p14="http://schemas.microsoft.com/office/powerpoint/2010/main" val="294308078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orientace</a:t>
            </a:r>
            <a:r>
              <a:rPr lang="cs-CZ" sz="1800" dirty="0"/>
              <a:t> – členové týmu se vzájemně pozorují, zkoušejí prozkoumat okolí a orientují se ve vzniklé situaci, vládne zde velká nejistota a lidé se chovají spíše pasivně, členové týmu se na začátku hodně orientují na vedoucího a očekávají od něj, že vezme situaci do svých rukou;</a:t>
            </a:r>
          </a:p>
          <a:p>
            <a:pPr lvl="0" algn="just"/>
            <a:r>
              <a:rPr lang="cs-CZ" sz="1800" b="1" dirty="0"/>
              <a:t>konfrontace</a:t>
            </a:r>
            <a:r>
              <a:rPr lang="cs-CZ" sz="1800" dirty="0"/>
              <a:t> – členové se aktivně zapojují do dění v týmu a otevírají se, vyjadřují své názory a myšlenky, dochází zde ke konfrontaci s názory ostatních a vznikem různých sporů a rozmíšek;</a:t>
            </a:r>
          </a:p>
          <a:p>
            <a:pPr lvl="0" algn="just"/>
            <a:r>
              <a:rPr lang="cs-CZ" sz="1800" b="1" dirty="0"/>
              <a:t>organizace</a:t>
            </a:r>
            <a:r>
              <a:rPr lang="cs-CZ" sz="1800" i="1" dirty="0"/>
              <a:t> </a:t>
            </a:r>
            <a:r>
              <a:rPr lang="cs-CZ" sz="1800" dirty="0"/>
              <a:t>– tým se dostává do určité stabilní situace, členové se otevírají a účastní se rozhovorů a diskuzí, převládá snaha o harmonii a řešení nastavených úkolů;</a:t>
            </a:r>
          </a:p>
          <a:p>
            <a:pPr lvl="0" algn="just"/>
            <a:r>
              <a:rPr lang="cs-CZ" sz="1800" b="1" dirty="0"/>
              <a:t>integrace</a:t>
            </a:r>
            <a:r>
              <a:rPr lang="cs-CZ" sz="1800" dirty="0"/>
              <a:t> – dochází ke kombinaci silných stránek jednotlivých členů týmu, hledá se optimální řešení úkolu, nastavují se pravidla hry, tým si vytváří své normy a rozděluje si role;</a:t>
            </a:r>
          </a:p>
          <a:p>
            <a:pPr algn="just"/>
            <a:r>
              <a:rPr lang="cs-CZ" sz="1800" b="1" dirty="0"/>
              <a:t>odchod </a:t>
            </a:r>
            <a:r>
              <a:rPr lang="cs-CZ" sz="1800" dirty="0"/>
              <a:t>– dochází k rozpuštění pracovního týmu.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Fáze vývoje týmu</a:t>
            </a:r>
            <a:endParaRPr lang="cs-CZ" dirty="0"/>
          </a:p>
        </p:txBody>
      </p:sp>
    </p:spTree>
    <p:extLst>
      <p:ext uri="{BB962C8B-B14F-4D97-AF65-F5344CB8AC3E}">
        <p14:creationId xmlns:p14="http://schemas.microsoft.com/office/powerpoint/2010/main" val="129912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Práce je zábavnější v </a:t>
            </a:r>
            <a:r>
              <a:rPr lang="cs-CZ" sz="1800" dirty="0" smtClean="0"/>
              <a:t>kolektivu.</a:t>
            </a:r>
            <a:endParaRPr lang="cs-CZ" sz="1800" dirty="0"/>
          </a:p>
          <a:p>
            <a:pPr algn="just"/>
            <a:r>
              <a:rPr lang="cs-CZ" sz="1800" dirty="0"/>
              <a:t>Vzájemné doplňování nedostatků, pomáhání </a:t>
            </a:r>
            <a:r>
              <a:rPr lang="cs-CZ" sz="1800" dirty="0" smtClean="0"/>
              <a:t>si.</a:t>
            </a:r>
            <a:endParaRPr lang="cs-CZ" sz="1800" dirty="0"/>
          </a:p>
          <a:p>
            <a:pPr algn="just"/>
            <a:r>
              <a:rPr lang="cs-CZ" sz="1800" dirty="0"/>
              <a:t>Zlepšování díky výměně vzájemných znalostí a </a:t>
            </a:r>
            <a:r>
              <a:rPr lang="cs-CZ" sz="1800" dirty="0" smtClean="0"/>
              <a:t>zkušeností.</a:t>
            </a:r>
            <a:endParaRPr lang="cs-CZ" sz="1800" dirty="0"/>
          </a:p>
          <a:p>
            <a:pPr algn="just"/>
            <a:r>
              <a:rPr lang="cs-CZ" sz="1800" dirty="0"/>
              <a:t>Zvyšování výkonů díky </a:t>
            </a:r>
            <a:r>
              <a:rPr lang="cs-CZ" sz="1800" dirty="0" smtClean="0"/>
              <a:t>soutěživosti.</a:t>
            </a:r>
            <a:endParaRPr lang="cs-CZ" sz="1800" dirty="0"/>
          </a:p>
          <a:p>
            <a:pPr algn="just"/>
            <a:r>
              <a:rPr lang="cs-CZ" sz="1800" dirty="0"/>
              <a:t>Psychicky horší nedodat požadovaný úkol, když na člověka spoléhají </a:t>
            </a:r>
            <a:r>
              <a:rPr lang="cs-CZ" sz="1800" dirty="0" smtClean="0"/>
              <a:t>ostatní.</a:t>
            </a:r>
            <a:endParaRPr lang="cs-CZ" sz="1800" dirty="0"/>
          </a:p>
          <a:p>
            <a:pPr algn="just"/>
            <a:r>
              <a:rPr lang="cs-CZ" sz="1800" dirty="0"/>
              <a:t>Více hlav, více nápadů a úhlů </a:t>
            </a:r>
            <a:r>
              <a:rPr lang="cs-CZ" sz="1800" dirty="0" smtClean="0"/>
              <a:t>pohledu.</a:t>
            </a:r>
            <a:endParaRPr lang="cs-CZ" sz="1800" dirty="0"/>
          </a:p>
          <a:p>
            <a:pPr algn="just"/>
            <a:r>
              <a:rPr lang="cs-CZ" sz="1800" dirty="0"/>
              <a:t>Přenášení pozitivního přístupu na ostatní (nevýhody – negativního přístupu, demotivace</a:t>
            </a:r>
            <a:r>
              <a:rPr lang="cs-CZ" sz="1800" dirty="0" smtClean="0"/>
              <a:t>).</a:t>
            </a:r>
            <a:endParaRPr lang="cs-CZ" sz="1800" dirty="0"/>
          </a:p>
          <a:p>
            <a:pPr algn="just"/>
            <a:r>
              <a:rPr lang="cs-CZ" sz="1800" dirty="0"/>
              <a:t>Poznávání nových </a:t>
            </a:r>
            <a:r>
              <a:rPr lang="cs-CZ" sz="1800" dirty="0" smtClean="0"/>
              <a:t>lidí.</a:t>
            </a:r>
            <a:endParaRPr lang="cs-CZ" sz="1800" dirty="0"/>
          </a:p>
          <a:p>
            <a:pPr algn="just"/>
            <a:r>
              <a:rPr lang="cs-CZ" sz="1800" dirty="0"/>
              <a:t>Rozdělení povinností – zkrácení času a dělba </a:t>
            </a:r>
            <a:r>
              <a:rPr lang="cs-CZ" sz="1800" dirty="0" smtClean="0"/>
              <a:t>práce.</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Výhody týmové práce</a:t>
            </a:r>
            <a:endParaRPr lang="cs-CZ" dirty="0"/>
          </a:p>
        </p:txBody>
      </p:sp>
    </p:spTree>
    <p:extLst>
      <p:ext uri="{BB962C8B-B14F-4D97-AF65-F5344CB8AC3E}">
        <p14:creationId xmlns:p14="http://schemas.microsoft.com/office/powerpoint/2010/main" val="4373289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smtClean="0"/>
              <a:t>Výkon týmu může </a:t>
            </a:r>
            <a:r>
              <a:rPr lang="cs-CZ" sz="1700" dirty="0"/>
              <a:t>brzdit nebo ohrozit </a:t>
            </a:r>
            <a:r>
              <a:rPr lang="cs-CZ" sz="1700" dirty="0" smtClean="0"/>
              <a:t>člen týmu, </a:t>
            </a:r>
            <a:r>
              <a:rPr lang="cs-CZ" sz="1700" dirty="0"/>
              <a:t>pokud měl zadaný klíčový úkol, </a:t>
            </a:r>
            <a:r>
              <a:rPr lang="cs-CZ" sz="1700" dirty="0" smtClean="0"/>
              <a:t>a nesplnil jej.</a:t>
            </a:r>
            <a:endParaRPr lang="cs-CZ" sz="1700" dirty="0"/>
          </a:p>
          <a:p>
            <a:pPr algn="just"/>
            <a:r>
              <a:rPr lang="cs-CZ" sz="1700" dirty="0" smtClean="0"/>
              <a:t>Sdílení </a:t>
            </a:r>
            <a:r>
              <a:rPr lang="cs-CZ" sz="1700" dirty="0"/>
              <a:t>odpovědností, často za splnění odpovídají </a:t>
            </a:r>
            <a:r>
              <a:rPr lang="cs-CZ" sz="1700" dirty="0" smtClean="0"/>
              <a:t>všichni.</a:t>
            </a:r>
            <a:endParaRPr lang="cs-CZ" sz="1700" dirty="0"/>
          </a:p>
          <a:p>
            <a:pPr algn="just"/>
            <a:r>
              <a:rPr lang="cs-CZ" sz="1700" dirty="0"/>
              <a:t>Nižší motivace odvést výbornou práci, když si úspěch rozloží mezi </a:t>
            </a:r>
            <a:r>
              <a:rPr lang="cs-CZ" sz="1700" dirty="0" smtClean="0"/>
              <a:t>všechny.</a:t>
            </a:r>
            <a:endParaRPr lang="cs-CZ" sz="1700" dirty="0"/>
          </a:p>
          <a:p>
            <a:pPr algn="just"/>
            <a:r>
              <a:rPr lang="cs-CZ" sz="1700" dirty="0" smtClean="0"/>
              <a:t>Příliš </a:t>
            </a:r>
            <a:r>
              <a:rPr lang="cs-CZ" sz="1700" dirty="0"/>
              <a:t>velké týmy často náročné na vedení a přináší menší </a:t>
            </a:r>
            <a:r>
              <a:rPr lang="cs-CZ" sz="1700" dirty="0" smtClean="0"/>
              <a:t>výkonnost.</a:t>
            </a:r>
            <a:endParaRPr lang="cs-CZ" sz="1700" dirty="0"/>
          </a:p>
          <a:p>
            <a:pPr algn="just"/>
            <a:r>
              <a:rPr lang="cs-CZ" sz="1700" dirty="0"/>
              <a:t>Zahálení (i nechtěné) díky sociální vazbám – začneme si povídat a najednou je hodina </a:t>
            </a:r>
            <a:r>
              <a:rPr lang="cs-CZ" sz="1700" dirty="0" smtClean="0"/>
              <a:t>pryč.</a:t>
            </a:r>
            <a:endParaRPr lang="cs-CZ" sz="1700" dirty="0"/>
          </a:p>
          <a:p>
            <a:pPr algn="just"/>
            <a:r>
              <a:rPr lang="cs-CZ" sz="1700" dirty="0"/>
              <a:t>Rozpad týmu při povahově/osobnostně nevhodném složení – lidé spolu nedokáží </a:t>
            </a:r>
            <a:r>
              <a:rPr lang="cs-CZ" sz="1700" dirty="0" smtClean="0"/>
              <a:t>pracovat.</a:t>
            </a:r>
            <a:endParaRPr lang="cs-CZ" sz="1700" dirty="0"/>
          </a:p>
          <a:p>
            <a:pPr algn="just"/>
            <a:r>
              <a:rPr lang="cs-CZ" sz="1700" dirty="0"/>
              <a:t>Hrozí rozpad ale i při příliš vhodném složení – milostné vztahy – rozchod – problémy (pokud má tým delší trvání).</a:t>
            </a:r>
          </a:p>
          <a:p>
            <a:pPr algn="just"/>
            <a:r>
              <a:rPr lang="cs-CZ" sz="1700" dirty="0"/>
              <a:t>Potřeba neustálé komunikace – občas a s některými lidmi to může být </a:t>
            </a:r>
            <a:r>
              <a:rPr lang="cs-CZ" sz="1700" dirty="0" smtClean="0"/>
              <a:t>náročné.</a:t>
            </a:r>
            <a:endParaRPr lang="cs-CZ" sz="1700" dirty="0"/>
          </a:p>
          <a:p>
            <a:pPr algn="just"/>
            <a:r>
              <a:rPr lang="cs-CZ" sz="1700" dirty="0"/>
              <a:t>Některým lidem práce v týmu nemusí </a:t>
            </a:r>
            <a:r>
              <a:rPr lang="cs-CZ" sz="1700" dirty="0" smtClean="0"/>
              <a:t>vyhovovat.</a:t>
            </a:r>
            <a:endParaRPr lang="cs-CZ" sz="1700" dirty="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Nevýhody týmové práce</a:t>
            </a:r>
            <a:endParaRPr lang="cs-CZ" dirty="0"/>
          </a:p>
        </p:txBody>
      </p:sp>
    </p:spTree>
    <p:extLst>
      <p:ext uri="{BB962C8B-B14F-4D97-AF65-F5344CB8AC3E}">
        <p14:creationId xmlns:p14="http://schemas.microsoft.com/office/powerpoint/2010/main" val="87067751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Jedním z manažerských přístupů, který byl formulován už v polovině minulého století P. </a:t>
            </a:r>
            <a:r>
              <a:rPr lang="cs-CZ" sz="1800" dirty="0" err="1"/>
              <a:t>Druckerem</a:t>
            </a:r>
            <a:r>
              <a:rPr lang="cs-CZ" sz="1800" dirty="0"/>
              <a:t>, je Management by </a:t>
            </a:r>
            <a:r>
              <a:rPr lang="cs-CZ" sz="1800" dirty="0" err="1"/>
              <a:t>objectives</a:t>
            </a:r>
            <a:r>
              <a:rPr lang="cs-CZ" sz="1800" dirty="0"/>
              <a:t>, ve zkratce MBO, řízení podle cílů. </a:t>
            </a:r>
            <a:endParaRPr lang="cs-CZ" sz="1800" dirty="0" smtClean="0"/>
          </a:p>
          <a:p>
            <a:pPr lvl="0" algn="just"/>
            <a:r>
              <a:rPr lang="cs-CZ" sz="1800" dirty="0" smtClean="0"/>
              <a:t>Jedná </a:t>
            </a:r>
            <a:r>
              <a:rPr lang="cs-CZ" sz="1800" dirty="0"/>
              <a:t>se o zvláštní participativní přístup managementu, který se snaží spojit cíle organizace s výkonem a rozvojem jednotlivých zaměstnanců. </a:t>
            </a:r>
            <a:endParaRPr lang="cs-CZ" sz="1800" dirty="0" smtClean="0"/>
          </a:p>
          <a:p>
            <a:pPr lvl="0" algn="just"/>
            <a:r>
              <a:rPr lang="cs-CZ" sz="1800" dirty="0" smtClean="0"/>
              <a:t>Základem </a:t>
            </a:r>
            <a:r>
              <a:rPr lang="cs-CZ" sz="1800" dirty="0"/>
              <a:t>systému, jak říká samotný název tohoto přístupu, je řízení podle cílů. </a:t>
            </a:r>
            <a:endParaRPr lang="cs-CZ" sz="1800" dirty="0" smtClean="0"/>
          </a:p>
          <a:p>
            <a:pPr lvl="0" algn="just"/>
            <a:r>
              <a:rPr lang="cs-CZ" sz="1800" dirty="0" smtClean="0"/>
              <a:t>Základními </a:t>
            </a:r>
            <a:r>
              <a:rPr lang="cs-CZ" sz="1800" dirty="0"/>
              <a:t>prvky jsou: cíle a plány, účast jednotlivých manažerů na schvalování cílů a kritérií výkonu jednotlivých jednotek a průběžné posuzování a vyhodnocování výsledků.  </a:t>
            </a:r>
            <a:endParaRPr lang="cs-CZ" sz="1800" dirty="0" smtClean="0"/>
          </a:p>
          <a:p>
            <a:pPr lvl="0" algn="just"/>
            <a:r>
              <a:rPr lang="cs-CZ" sz="1800" dirty="0" smtClean="0"/>
              <a:t>Metoda </a:t>
            </a:r>
            <a:r>
              <a:rPr lang="cs-CZ" sz="1800" dirty="0"/>
              <a:t>MBO zvyšuje participaci zaměstnanců na řízení organizace, posiluje jejich motivaci a upevňuje přenášení cílů z vedení organizace na nižší stupně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by </a:t>
            </a:r>
            <a:r>
              <a:rPr lang="cs-CZ" dirty="0" err="1" smtClean="0"/>
              <a:t>Objectives</a:t>
            </a:r>
            <a:r>
              <a:rPr lang="cs-CZ" dirty="0" smtClean="0"/>
              <a:t> MBO I</a:t>
            </a:r>
            <a:endParaRPr lang="cs-CZ" dirty="0"/>
          </a:p>
        </p:txBody>
      </p:sp>
    </p:spTree>
    <p:extLst>
      <p:ext uri="{BB962C8B-B14F-4D97-AF65-F5344CB8AC3E}">
        <p14:creationId xmlns:p14="http://schemas.microsoft.com/office/powerpoint/2010/main" val="215514576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MBO představuje cyklus vzájemně propojených aktivit</a:t>
            </a:r>
            <a:r>
              <a:rPr lang="cs-CZ" sz="1800" dirty="0" smtClean="0"/>
              <a:t>.</a:t>
            </a:r>
          </a:p>
          <a:p>
            <a:pPr lvl="0" algn="just"/>
            <a:r>
              <a:rPr lang="cs-CZ" sz="1800" dirty="0"/>
              <a:t>K zajištění efektivity přístupu MBO je potřeba, aby byl spojen s efektivním a fungujícím systémem odměn a postup, který umožňuje zohlednit příspěvek a výkon na úrovni podřízených. </a:t>
            </a:r>
            <a:endParaRPr lang="cs-CZ" sz="1800" dirty="0" smtClean="0"/>
          </a:p>
          <a:p>
            <a:pPr lvl="0" algn="just"/>
            <a:r>
              <a:rPr lang="cs-CZ" sz="1800" dirty="0" smtClean="0"/>
              <a:t>Systém </a:t>
            </a:r>
            <a:r>
              <a:rPr lang="cs-CZ" sz="1800" dirty="0"/>
              <a:t>MBO znamená, že podřízeným je zadán konečný cíl, v podobě konečného úkolu a výsledků, jakých má být dosaženo. </a:t>
            </a:r>
            <a:endParaRPr lang="cs-CZ" sz="1800" dirty="0" smtClean="0"/>
          </a:p>
          <a:p>
            <a:pPr lvl="0" algn="just"/>
            <a:r>
              <a:rPr lang="cs-CZ" sz="1800" dirty="0" smtClean="0"/>
              <a:t>Stanovený </a:t>
            </a:r>
            <a:r>
              <a:rPr lang="cs-CZ" sz="1800" dirty="0"/>
              <a:t>cíl, resp. úkol, není vynucován, ale navrhován a schvalován ve spolupráci nadřízeného s podřízeným</a:t>
            </a:r>
            <a:r>
              <a:rPr lang="cs-CZ" sz="1800" dirty="0" smtClean="0"/>
              <a:t>.</a:t>
            </a:r>
          </a:p>
          <a:p>
            <a:pPr lvl="0" algn="just"/>
            <a:r>
              <a:rPr lang="cs-CZ" sz="1800" dirty="0"/>
              <a:t>Přístup MBO je velmi zajímavým přístupem, který je určen téměř pro všechny organizace a umožňuje aktivně zapojovat zaměstnance a podporovat jejich odpovědnost. Tím je také posilována loajalita zaměstnanců vůči organizaci.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by </a:t>
            </a:r>
            <a:r>
              <a:rPr lang="cs-CZ" dirty="0" err="1" smtClean="0"/>
              <a:t>Objectives</a:t>
            </a:r>
            <a:r>
              <a:rPr lang="cs-CZ" dirty="0" smtClean="0"/>
              <a:t> MBO II</a:t>
            </a:r>
            <a:endParaRPr lang="cs-CZ" dirty="0"/>
          </a:p>
        </p:txBody>
      </p:sp>
    </p:spTree>
    <p:extLst>
      <p:ext uri="{BB962C8B-B14F-4D97-AF65-F5344CB8AC3E}">
        <p14:creationId xmlns:p14="http://schemas.microsoft.com/office/powerpoint/2010/main" val="38392125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MBO jako cyklus aktivit</a:t>
            </a:r>
            <a:endParaRPr lang="cs-CZ" dirty="0"/>
          </a:p>
        </p:txBody>
      </p:sp>
      <p:sp>
        <p:nvSpPr>
          <p:cNvPr id="26" name="Ovál 25"/>
          <p:cNvSpPr/>
          <p:nvPr/>
        </p:nvSpPr>
        <p:spPr>
          <a:xfrm>
            <a:off x="1862137" y="1047750"/>
            <a:ext cx="5419725" cy="3048000"/>
          </a:xfrm>
          <a:prstGeom prst="ellipse">
            <a:avLst/>
          </a:prstGeom>
          <a:solidFill>
            <a:schemeClr val="bg1">
              <a:lumMod val="85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27" name="Ovál 26"/>
          <p:cNvSpPr/>
          <p:nvPr/>
        </p:nvSpPr>
        <p:spPr>
          <a:xfrm>
            <a:off x="3671886" y="839366"/>
            <a:ext cx="1800225" cy="10001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28" name="Ovál 27"/>
          <p:cNvSpPr/>
          <p:nvPr/>
        </p:nvSpPr>
        <p:spPr>
          <a:xfrm>
            <a:off x="1475656" y="1638300"/>
            <a:ext cx="1562100" cy="9334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30" name="Ovál 29"/>
          <p:cNvSpPr/>
          <p:nvPr/>
        </p:nvSpPr>
        <p:spPr>
          <a:xfrm>
            <a:off x="1880642" y="3138067"/>
            <a:ext cx="1638300" cy="11239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31" name="Ovál 30"/>
          <p:cNvSpPr/>
          <p:nvPr/>
        </p:nvSpPr>
        <p:spPr>
          <a:xfrm>
            <a:off x="3780084" y="3515928"/>
            <a:ext cx="1666875" cy="106468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32" name="Ovál 31"/>
          <p:cNvSpPr/>
          <p:nvPr/>
        </p:nvSpPr>
        <p:spPr>
          <a:xfrm>
            <a:off x="5756151" y="2987290"/>
            <a:ext cx="1628775" cy="105727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33" name="Ovál 32"/>
          <p:cNvSpPr/>
          <p:nvPr/>
        </p:nvSpPr>
        <p:spPr>
          <a:xfrm>
            <a:off x="6113593" y="1307876"/>
            <a:ext cx="1733550" cy="105727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34" name="Ovál 33"/>
          <p:cNvSpPr/>
          <p:nvPr/>
        </p:nvSpPr>
        <p:spPr>
          <a:xfrm>
            <a:off x="3662362" y="2076450"/>
            <a:ext cx="1819275" cy="990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cxnSp>
        <p:nvCxnSpPr>
          <p:cNvPr id="35" name="Přímá spojnice se šipkou 34"/>
          <p:cNvCxnSpPr/>
          <p:nvPr/>
        </p:nvCxnSpPr>
        <p:spPr>
          <a:xfrm flipV="1">
            <a:off x="3274404" y="2868191"/>
            <a:ext cx="466725" cy="361950"/>
          </a:xfrm>
          <a:prstGeom prst="straightConnector1">
            <a:avLst/>
          </a:prstGeom>
          <a:ln w="9525" cap="flat" cmpd="sng" algn="ctr">
            <a:solidFill>
              <a:schemeClr val="dk1"/>
            </a:solidFill>
            <a:prstDash val="dash"/>
            <a:round/>
            <a:headEnd type="triangle" w="med" len="med"/>
            <a:tailEnd type="triangle" w="med" len="med"/>
          </a:ln>
        </p:spPr>
        <p:style>
          <a:lnRef idx="0">
            <a:scrgbClr r="0" g="0" b="0"/>
          </a:lnRef>
          <a:fillRef idx="0">
            <a:scrgbClr r="0" g="0" b="0"/>
          </a:fillRef>
          <a:effectRef idx="0">
            <a:scrgbClr r="0" g="0" b="0"/>
          </a:effectRef>
          <a:fontRef idx="minor">
            <a:schemeClr val="tx1"/>
          </a:fontRef>
        </p:style>
      </p:cxnSp>
      <p:cxnSp>
        <p:nvCxnSpPr>
          <p:cNvPr id="36" name="Přímá spojnice se šipkou 35"/>
          <p:cNvCxnSpPr/>
          <p:nvPr/>
        </p:nvCxnSpPr>
        <p:spPr>
          <a:xfrm>
            <a:off x="4521690" y="3116462"/>
            <a:ext cx="9525" cy="34290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37" name="Přímá spojnice se šipkou 36"/>
          <p:cNvCxnSpPr/>
          <p:nvPr/>
        </p:nvCxnSpPr>
        <p:spPr>
          <a:xfrm flipH="1" flipV="1">
            <a:off x="5446959" y="2736599"/>
            <a:ext cx="476250" cy="381000"/>
          </a:xfrm>
          <a:prstGeom prst="straightConnector1">
            <a:avLst/>
          </a:prstGeom>
          <a:ln>
            <a:prstDash val="dash"/>
            <a:headEnd type="triangle"/>
            <a:tailEnd type="triangle"/>
          </a:ln>
        </p:spPr>
        <p:style>
          <a:lnRef idx="1">
            <a:schemeClr val="dk1"/>
          </a:lnRef>
          <a:fillRef idx="0">
            <a:schemeClr val="dk1"/>
          </a:fillRef>
          <a:effectRef idx="0">
            <a:schemeClr val="dk1"/>
          </a:effectRef>
          <a:fontRef idx="minor">
            <a:schemeClr val="tx1"/>
          </a:fontRef>
        </p:style>
      </p:cxnSp>
      <p:sp>
        <p:nvSpPr>
          <p:cNvPr id="38" name="Textové pole 71"/>
          <p:cNvSpPr txBox="1"/>
          <p:nvPr/>
        </p:nvSpPr>
        <p:spPr>
          <a:xfrm>
            <a:off x="3935477" y="1047750"/>
            <a:ext cx="1238250" cy="4381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vyjasnění organizačních cílů a úkolů</a:t>
            </a:r>
          </a:p>
        </p:txBody>
      </p:sp>
      <p:sp>
        <p:nvSpPr>
          <p:cNvPr id="39" name="Textové pole 70"/>
          <p:cNvSpPr txBox="1"/>
          <p:nvPr/>
        </p:nvSpPr>
        <p:spPr>
          <a:xfrm>
            <a:off x="1675681" y="1836513"/>
            <a:ext cx="1162050" cy="4762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kontrola výkonu organizace</a:t>
            </a:r>
          </a:p>
        </p:txBody>
      </p:sp>
      <p:sp>
        <p:nvSpPr>
          <p:cNvPr id="40" name="Textové pole 74"/>
          <p:cNvSpPr txBox="1"/>
          <p:nvPr/>
        </p:nvSpPr>
        <p:spPr>
          <a:xfrm>
            <a:off x="2121879" y="3287912"/>
            <a:ext cx="1152525" cy="60007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monitorovací a kontrolní systém, vč. sebehodnocení</a:t>
            </a:r>
          </a:p>
        </p:txBody>
      </p:sp>
      <p:sp>
        <p:nvSpPr>
          <p:cNvPr id="41" name="Textové pole 73"/>
          <p:cNvSpPr txBox="1"/>
          <p:nvPr/>
        </p:nvSpPr>
        <p:spPr>
          <a:xfrm>
            <a:off x="3981147" y="2227830"/>
            <a:ext cx="1219200" cy="46672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úprava cílů a úkolů podřízených</a:t>
            </a:r>
          </a:p>
        </p:txBody>
      </p:sp>
      <p:sp>
        <p:nvSpPr>
          <p:cNvPr id="42" name="Textové pole 75"/>
          <p:cNvSpPr txBox="1"/>
          <p:nvPr/>
        </p:nvSpPr>
        <p:spPr>
          <a:xfrm>
            <a:off x="4054105" y="3647055"/>
            <a:ext cx="1104900" cy="60007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odsouhlasení plánů na zlepšení výkonu</a:t>
            </a:r>
          </a:p>
        </p:txBody>
      </p:sp>
      <p:sp>
        <p:nvSpPr>
          <p:cNvPr id="43" name="Textové pole 76"/>
          <p:cNvSpPr txBox="1"/>
          <p:nvPr/>
        </p:nvSpPr>
        <p:spPr>
          <a:xfrm>
            <a:off x="5932352" y="3208905"/>
            <a:ext cx="1228725" cy="4381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odsouhlasení cílů a úkolů pro podřízené</a:t>
            </a:r>
          </a:p>
        </p:txBody>
      </p:sp>
      <p:sp>
        <p:nvSpPr>
          <p:cNvPr id="44" name="Textové pole 72"/>
          <p:cNvSpPr txBox="1"/>
          <p:nvPr/>
        </p:nvSpPr>
        <p:spPr>
          <a:xfrm>
            <a:off x="6346955" y="1466877"/>
            <a:ext cx="1266825" cy="6477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posouzení a vytvoření organizační struktury</a:t>
            </a:r>
          </a:p>
        </p:txBody>
      </p:sp>
    </p:spTree>
    <p:extLst>
      <p:ext uri="{BB962C8B-B14F-4D97-AF65-F5344CB8AC3E}">
        <p14:creationId xmlns:p14="http://schemas.microsoft.com/office/powerpoint/2010/main" val="2847516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 tomto pojetí je management spojován s lidským faktorem. Blažek (2014) hovoří o tzv. personifikaci pojmu management. </a:t>
            </a:r>
            <a:endParaRPr lang="cs-CZ" sz="1800" dirty="0" smtClean="0"/>
          </a:p>
          <a:p>
            <a:pPr algn="just"/>
            <a:r>
              <a:rPr lang="cs-CZ" sz="1800" dirty="0" smtClean="0"/>
              <a:t>Management </a:t>
            </a:r>
            <a:r>
              <a:rPr lang="cs-CZ" sz="1800" dirty="0"/>
              <a:t>je vnímán jako skupina pracovníků, vedoucích pracovníků - manažerů, kteří jsou realizátoři managementu a mají za úkol řídit danou organizaci. </a:t>
            </a:r>
            <a:endParaRPr lang="cs-CZ" sz="1800" dirty="0" smtClean="0"/>
          </a:p>
          <a:p>
            <a:pPr algn="just"/>
            <a:r>
              <a:rPr lang="cs-CZ" sz="1800" dirty="0" smtClean="0"/>
              <a:t>Manažer </a:t>
            </a:r>
            <a:r>
              <a:rPr lang="cs-CZ" sz="1800" dirty="0"/>
              <a:t>je klíčovou osobou v organizaci, jelikož nese odpovědnost za úspěšnost organizace v podnikatelském prostředí. </a:t>
            </a:r>
            <a:r>
              <a:rPr lang="cs-CZ" sz="1800" dirty="0" smtClean="0"/>
              <a:t>V</a:t>
            </a:r>
            <a:r>
              <a:rPr lang="cs-CZ" sz="1800" dirty="0"/>
              <a:t> malých organizacích splývá role manažera s rolí vlastníka. S růstem organizací dochází k oddělování manažera a vlastníka. Manažer se tak stává prostředníkem mezi výkonnými zaměstnanci a vlastníky </a:t>
            </a:r>
            <a:r>
              <a:rPr lang="cs-CZ" sz="1800" dirty="0" smtClean="0"/>
              <a:t>organizace.</a:t>
            </a:r>
          </a:p>
          <a:p>
            <a:pPr algn="just"/>
            <a:r>
              <a:rPr lang="cs-CZ" sz="1800" dirty="0"/>
              <a:t>Podle </a:t>
            </a:r>
            <a:r>
              <a:rPr lang="cs-CZ" sz="1800" dirty="0" err="1"/>
              <a:t>Druckera</a:t>
            </a:r>
            <a:r>
              <a:rPr lang="cs-CZ" sz="1800" dirty="0"/>
              <a:t> je manažer považován za osobu, která odpovídá za plánování, realizaci a kontrolu. </a:t>
            </a:r>
            <a:endParaRPr lang="cs-CZ" sz="1800" dirty="0" smtClean="0"/>
          </a:p>
          <a:p>
            <a:pPr algn="just"/>
            <a:r>
              <a:rPr lang="cs-CZ" sz="1800" dirty="0" smtClean="0"/>
              <a:t>Lojd </a:t>
            </a:r>
            <a:r>
              <a:rPr lang="cs-CZ" sz="1800" dirty="0"/>
              <a:t>(2011, s. 10) považuje manažera za člověka, který dosahuje stanovených cílů s lidmi a prostřednictvím nich.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 skupina řídících pracovníků</a:t>
            </a:r>
            <a:endParaRPr lang="cs-CZ" dirty="0"/>
          </a:p>
        </p:txBody>
      </p:sp>
    </p:spTree>
    <p:extLst>
      <p:ext uri="{BB962C8B-B14F-4D97-AF65-F5344CB8AC3E}">
        <p14:creationId xmlns:p14="http://schemas.microsoft.com/office/powerpoint/2010/main" val="350371988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 tomu, aby byl program MBO úspěšné, tak vyžaduje tyto </a:t>
            </a:r>
            <a:r>
              <a:rPr lang="cs-CZ" sz="1800" dirty="0" smtClean="0"/>
              <a:t>předpoklady:</a:t>
            </a:r>
            <a:endParaRPr lang="cs-CZ" sz="1800" dirty="0"/>
          </a:p>
          <a:p>
            <a:pPr lvl="0" algn="just"/>
            <a:r>
              <a:rPr lang="cs-CZ" sz="1800" dirty="0"/>
              <a:t>angažovanost a aktivitní podpora top managementu;</a:t>
            </a:r>
          </a:p>
          <a:p>
            <a:pPr lvl="0" algn="just"/>
            <a:r>
              <a:rPr lang="cs-CZ" sz="1800" dirty="0"/>
              <a:t>dohled odborníka na chod systému a porozumění všech zaměstnanců;</a:t>
            </a:r>
          </a:p>
          <a:p>
            <a:pPr lvl="0" algn="just"/>
            <a:r>
              <a:rPr lang="cs-CZ" sz="1800" dirty="0"/>
              <a:t>pozornost určená klíčovým úkolům, směrným číslům a standardům výkonu;</a:t>
            </a:r>
          </a:p>
          <a:p>
            <a:pPr lvl="0" algn="just"/>
            <a:r>
              <a:rPr lang="cs-CZ" sz="1800" dirty="0"/>
              <a:t>cíle pro organizaci výnosné, jasně definované, reálně dosažitelné a schopné zaměření;</a:t>
            </a:r>
          </a:p>
          <a:p>
            <a:pPr lvl="0" algn="just"/>
            <a:r>
              <a:rPr lang="cs-CZ" sz="1800" dirty="0"/>
              <a:t>skutečnou účast zaměstnanců na schvalování cílů a úkolů;</a:t>
            </a:r>
          </a:p>
          <a:p>
            <a:pPr lvl="0" algn="just"/>
            <a:r>
              <a:rPr lang="cs-CZ" sz="1800" dirty="0"/>
              <a:t>naladění a zájem ze strany zaměstnanců a efektivní týmová práce;</a:t>
            </a:r>
          </a:p>
          <a:p>
            <a:pPr lvl="0" algn="just"/>
            <a:r>
              <a:rPr lang="cs-CZ" sz="1800" dirty="0"/>
              <a:t>vyhýbat se nadměrnému množství kancelářských prací a zvyklostem vedoucí k mechanickému přístupu;</a:t>
            </a:r>
          </a:p>
          <a:p>
            <a:pPr algn="just"/>
            <a:r>
              <a:rPr lang="cs-CZ" sz="1800" dirty="0"/>
              <a:t>udržování hybné síly systému</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Předpoklady úspěšného programu MBO </a:t>
            </a:r>
            <a:endParaRPr lang="cs-CZ" dirty="0"/>
          </a:p>
        </p:txBody>
      </p:sp>
    </p:spTree>
    <p:extLst>
      <p:ext uri="{BB962C8B-B14F-4D97-AF65-F5344CB8AC3E}">
        <p14:creationId xmlns:p14="http://schemas.microsoft.com/office/powerpoint/2010/main" val="3709119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Obecně tedy můžeme říci, že manažer představuje „specifický“ typ pracovníka v organizaci</a:t>
            </a:r>
            <a:r>
              <a:rPr lang="cs-CZ" sz="1800" dirty="0" smtClean="0"/>
              <a:t>. </a:t>
            </a:r>
            <a:r>
              <a:rPr lang="cs-CZ" sz="1800" dirty="0"/>
              <a:t>Mezi hlavní </a:t>
            </a:r>
            <a:r>
              <a:rPr lang="cs-CZ" sz="1800" dirty="0" smtClean="0"/>
              <a:t>specifika, která </a:t>
            </a:r>
            <a:r>
              <a:rPr lang="cs-CZ" sz="1800" dirty="0"/>
              <a:t>odlišují manažera od výkonných pracovníků, patří:</a:t>
            </a:r>
          </a:p>
          <a:p>
            <a:pPr lvl="0" algn="just"/>
            <a:r>
              <a:rPr lang="cs-CZ" sz="1800" dirty="0"/>
              <a:t>moc – moc znamená prosazování své vůle i proti vůli jiné osoby a ovlivňování přání jiné </a:t>
            </a:r>
            <a:r>
              <a:rPr lang="cs-CZ" sz="1800" dirty="0" smtClean="0"/>
              <a:t>osoby</a:t>
            </a:r>
            <a:r>
              <a:rPr lang="cs-CZ" sz="1800" dirty="0"/>
              <a:t>;</a:t>
            </a:r>
          </a:p>
          <a:p>
            <a:pPr lvl="0" algn="just"/>
            <a:r>
              <a:rPr lang="cs-CZ" sz="1800" dirty="0"/>
              <a:t>autorita – představuje legitimizovanou moc, představuje oprávnění ovládat a řídit jiné </a:t>
            </a:r>
            <a:r>
              <a:rPr lang="cs-CZ" sz="1800" dirty="0" smtClean="0"/>
              <a:t>lidi;</a:t>
            </a:r>
            <a:endParaRPr lang="cs-CZ" sz="1800" dirty="0"/>
          </a:p>
          <a:p>
            <a:pPr lvl="0" algn="just"/>
            <a:r>
              <a:rPr lang="cs-CZ" sz="1800" dirty="0" smtClean="0"/>
              <a:t>pravomoc </a:t>
            </a:r>
            <a:r>
              <a:rPr lang="cs-CZ" sz="1800" dirty="0"/>
              <a:t>– představuje právo pracovníka volně se rozhodovat, což znamená, že má možnost a volnost jednání; </a:t>
            </a:r>
          </a:p>
          <a:p>
            <a:pPr lvl="0" algn="just"/>
            <a:r>
              <a:rPr lang="cs-CZ" sz="1800" dirty="0"/>
              <a:t>odpovědnost – představuje povinnosti vyplývající ze závazku plnit činnosti a úkoly spojené s konkrétním pracovním místem; </a:t>
            </a:r>
          </a:p>
          <a:p>
            <a:pPr lvl="0" algn="just"/>
            <a:r>
              <a:rPr lang="cs-CZ" sz="1800" dirty="0"/>
              <a:t>výše finančního ohodnocení;</a:t>
            </a:r>
          </a:p>
          <a:p>
            <a:pPr lvl="0" algn="just"/>
            <a:r>
              <a:rPr lang="cs-CZ" sz="1800" dirty="0"/>
              <a:t>společenský status – postavení člověka ve skupině.</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Manažer</a:t>
            </a:r>
            <a:endParaRPr lang="cs-CZ" dirty="0"/>
          </a:p>
        </p:txBody>
      </p:sp>
    </p:spTree>
    <p:extLst>
      <p:ext uri="{BB962C8B-B14F-4D97-AF65-F5344CB8AC3E}">
        <p14:creationId xmlns:p14="http://schemas.microsoft.com/office/powerpoint/2010/main" val="2616455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Manažery třídíme podle stupňů řízení, kterým odpovídají konkrétní úkoly a aktivity. V tomto případě hovoříme o </a:t>
            </a:r>
            <a:r>
              <a:rPr lang="cs-CZ" sz="1800" b="1" dirty="0"/>
              <a:t>vertikální typologii </a:t>
            </a:r>
            <a:r>
              <a:rPr lang="cs-CZ" sz="1800" b="1" dirty="0" smtClean="0"/>
              <a:t>manažerů</a:t>
            </a:r>
            <a:r>
              <a:rPr lang="cs-CZ" sz="1800" dirty="0" smtClean="0"/>
              <a:t>. </a:t>
            </a:r>
            <a:r>
              <a:rPr lang="cs-CZ" sz="1800" dirty="0"/>
              <a:t>Rozeznáváme manažery vrcholové, manažery střední a manažery první linie</a:t>
            </a:r>
            <a:r>
              <a:rPr lang="cs-CZ" sz="1800" dirty="0" smtClean="0"/>
              <a:t>.</a:t>
            </a:r>
          </a:p>
          <a:p>
            <a:pPr algn="just"/>
            <a:r>
              <a:rPr lang="cs-CZ" sz="1800" dirty="0"/>
              <a:t>Na každé úrovni řízení se potom nachází několik manažerů, kteří se mohou dělit podle svého zaměření a činností, za které jsou zodpovědní. </a:t>
            </a:r>
          </a:p>
          <a:p>
            <a:pPr algn="just"/>
            <a:r>
              <a:rPr lang="cs-CZ" sz="1800" dirty="0"/>
              <a:t>Toto členění manažerů přestavuje horizontální typologii manažerů. Podle </a:t>
            </a:r>
            <a:r>
              <a:rPr lang="cs-CZ" sz="1800" b="1" dirty="0"/>
              <a:t>horizontální typologie manažerů</a:t>
            </a:r>
            <a:r>
              <a:rPr lang="cs-CZ" sz="1800" dirty="0"/>
              <a:t> rozlišujeme tyto typy manažerů: </a:t>
            </a:r>
            <a:endParaRPr lang="cs-CZ" sz="1800" dirty="0" smtClean="0"/>
          </a:p>
          <a:p>
            <a:pPr lvl="1" algn="just"/>
            <a:r>
              <a:rPr lang="cs-CZ" sz="1800" dirty="0" smtClean="0"/>
              <a:t>manažeři </a:t>
            </a:r>
            <a:r>
              <a:rPr lang="cs-CZ" sz="1800" dirty="0"/>
              <a:t>kvality; personální manažeři; procesní manažeři; produktoví manažeři; projektoví manažeři; finanční manažeři; provozní manažeři atd.</a:t>
            </a:r>
          </a:p>
          <a:p>
            <a:pPr algn="just"/>
            <a:endParaRPr lang="cs-CZ" sz="1800" dirty="0"/>
          </a:p>
          <a:p>
            <a:pPr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manažerů I</a:t>
            </a:r>
            <a:endParaRPr lang="cs-CZ" dirty="0"/>
          </a:p>
        </p:txBody>
      </p:sp>
    </p:spTree>
    <p:extLst>
      <p:ext uri="{BB962C8B-B14F-4D97-AF65-F5344CB8AC3E}">
        <p14:creationId xmlns:p14="http://schemas.microsoft.com/office/powerpoint/2010/main" val="1844738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a:t>Vrcholoví manažeři</a:t>
            </a:r>
            <a:r>
              <a:rPr lang="cs-CZ" sz="1800" dirty="0"/>
              <a:t> (tuto skupinu nazýváme často jako top management – CEO: </a:t>
            </a:r>
            <a:r>
              <a:rPr lang="cs-CZ" sz="1800" dirty="0" err="1"/>
              <a:t>Chief</a:t>
            </a:r>
            <a:r>
              <a:rPr lang="cs-CZ" sz="1800" dirty="0"/>
              <a:t> </a:t>
            </a:r>
            <a:r>
              <a:rPr lang="cs-CZ" sz="1800" dirty="0" err="1"/>
              <a:t>Executive</a:t>
            </a:r>
            <a:r>
              <a:rPr lang="cs-CZ" sz="1800" dirty="0"/>
              <a:t> Office) řídí organizaci jako celek a reprezentují ji jak vůči interním subjektům (pracovníkům a vlastníkům), tak vůči externím subjektům (zákazníci, dodavatelé, státní instituce atd.). </a:t>
            </a:r>
            <a:endParaRPr lang="cs-CZ" sz="1800" dirty="0" smtClean="0"/>
          </a:p>
          <a:p>
            <a:pPr algn="just"/>
            <a:r>
              <a:rPr lang="cs-CZ" sz="1800" dirty="0" smtClean="0"/>
              <a:t>Vrcholoví </a:t>
            </a:r>
            <a:r>
              <a:rPr lang="cs-CZ" sz="1800" dirty="0"/>
              <a:t>manažeři působí na úrovni strategického managementu organizace a zodpovídají za veškerá strategická rozhodnutí organizace. </a:t>
            </a:r>
            <a:endParaRPr lang="cs-CZ" sz="1800" dirty="0" smtClean="0"/>
          </a:p>
          <a:p>
            <a:pPr algn="just"/>
            <a:r>
              <a:rPr lang="cs-CZ" sz="1800" dirty="0" smtClean="0"/>
              <a:t>V každé organizaci působí vrcholoví manažeři. V malých a středních podnicích tuto roli většinou zastávají majitelé </a:t>
            </a:r>
            <a:r>
              <a:rPr lang="cs-CZ" sz="1800" dirty="0" err="1" smtClean="0"/>
              <a:t>organizce</a:t>
            </a:r>
            <a:r>
              <a:rPr lang="cs-CZ" sz="1800" dirty="0" smtClean="0"/>
              <a:t>.</a:t>
            </a:r>
          </a:p>
          <a:p>
            <a:pPr algn="just"/>
            <a:r>
              <a:rPr lang="cs-CZ" sz="1800" dirty="0" smtClean="0"/>
              <a:t>Řeší </a:t>
            </a:r>
            <a:r>
              <a:rPr lang="cs-CZ" sz="1800" dirty="0"/>
              <a:t>úkoly dlouhodobějšího charakteru, a to v obvykle v časovém horizontu 3 – 5 let.</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manažerů II</a:t>
            </a:r>
            <a:endParaRPr lang="cs-CZ" dirty="0"/>
          </a:p>
        </p:txBody>
      </p:sp>
    </p:spTree>
    <p:extLst>
      <p:ext uri="{BB962C8B-B14F-4D97-AF65-F5344CB8AC3E}">
        <p14:creationId xmlns:p14="http://schemas.microsoft.com/office/powerpoint/2010/main" val="2397956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smtClean="0"/>
              <a:t>Střední </a:t>
            </a:r>
            <a:r>
              <a:rPr lang="cs-CZ" sz="1800" b="1" i="1" dirty="0"/>
              <a:t>manažeři</a:t>
            </a:r>
            <a:r>
              <a:rPr lang="cs-CZ" sz="1800" dirty="0"/>
              <a:t> (manažeři druhé linie – </a:t>
            </a:r>
            <a:r>
              <a:rPr lang="cs-CZ" sz="1800" dirty="0" err="1"/>
              <a:t>middle</a:t>
            </a:r>
            <a:r>
              <a:rPr lang="cs-CZ" sz="1800" dirty="0"/>
              <a:t> management) působí na úrovni středního managementu, tj. taktické úrovni řízení. </a:t>
            </a:r>
            <a:endParaRPr lang="cs-CZ" sz="1800" dirty="0" smtClean="0"/>
          </a:p>
          <a:p>
            <a:pPr algn="just"/>
            <a:r>
              <a:rPr lang="cs-CZ" sz="1800" dirty="0" smtClean="0"/>
              <a:t>Posláním </a:t>
            </a:r>
            <a:r>
              <a:rPr lang="cs-CZ" sz="1800" dirty="0"/>
              <a:t>středních manažerů je rozhodování pro řízení operativního systému organizace, které vede k naplnění strategických cílů nastavených vrcholovými manažery. </a:t>
            </a:r>
            <a:endParaRPr lang="cs-CZ" sz="1800" dirty="0" smtClean="0"/>
          </a:p>
          <a:p>
            <a:pPr algn="just"/>
            <a:r>
              <a:rPr lang="cs-CZ" sz="1800" dirty="0" smtClean="0"/>
              <a:t>Aktivity </a:t>
            </a:r>
            <a:r>
              <a:rPr lang="cs-CZ" sz="1800" dirty="0"/>
              <a:t>středních manažerů jsou obvykle vykonávány v časovém horizontu maximálně jednoho roku. </a:t>
            </a:r>
            <a:endParaRPr lang="cs-CZ" sz="1800" dirty="0" smtClean="0"/>
          </a:p>
          <a:p>
            <a:pPr algn="just"/>
            <a:r>
              <a:rPr lang="cs-CZ" sz="1800" dirty="0" smtClean="0"/>
              <a:t>Jedná </a:t>
            </a:r>
            <a:r>
              <a:rPr lang="cs-CZ" sz="1800" dirty="0"/>
              <a:t>se o početnou a různorodou skupinu řídících pracovníků (např. vedoucí oddělení atd.), kteří působí jako takový určitý zprostředkovatelský článek mezi nejvyšším vedením a nejnižší úrovni vedení. </a:t>
            </a:r>
          </a:p>
          <a:p>
            <a:pPr algn="just"/>
            <a:endParaRPr lang="cs-CZ" sz="1800" b="1" i="1"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manažerů III</a:t>
            </a:r>
            <a:endParaRPr lang="cs-CZ" dirty="0"/>
          </a:p>
        </p:txBody>
      </p:sp>
    </p:spTree>
    <p:extLst>
      <p:ext uri="{BB962C8B-B14F-4D97-AF65-F5344CB8AC3E}">
        <p14:creationId xmlns:p14="http://schemas.microsoft.com/office/powerpoint/2010/main" val="3859950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3543</TotalTime>
  <Words>5433</Words>
  <Application>Microsoft Office PowerPoint</Application>
  <PresentationFormat>Předvádění na obrazovce (16:9)</PresentationFormat>
  <Paragraphs>434</Paragraphs>
  <Slides>50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50</vt:i4>
      </vt:variant>
    </vt:vector>
  </HeadingPairs>
  <TitlesOfParts>
    <vt:vector size="55" baseType="lpstr">
      <vt:lpstr>Arial</vt:lpstr>
      <vt:lpstr>Calibri</vt:lpstr>
      <vt:lpstr>Enriqueta</vt:lpstr>
      <vt:lpstr>Times New Roman</vt:lpstr>
      <vt:lpstr>SLU</vt:lpstr>
      <vt:lpstr>Přístupy k managementu</vt:lpstr>
      <vt:lpstr>Základní informace k předmětu</vt:lpstr>
      <vt:lpstr>Management – jeho podstata a definice</vt:lpstr>
      <vt:lpstr>Pojetí managementu</vt:lpstr>
      <vt:lpstr>Management jako skupina řídících pracovníků</vt:lpstr>
      <vt:lpstr>Manažer</vt:lpstr>
      <vt:lpstr>Typologie manažerů I</vt:lpstr>
      <vt:lpstr>Typologie manažerů II</vt:lpstr>
      <vt:lpstr>Typologie manažerů III</vt:lpstr>
      <vt:lpstr>Typologie manažerů IV</vt:lpstr>
      <vt:lpstr>Charakter manažerské práce</vt:lpstr>
      <vt:lpstr>Styl manažerské práce I</vt:lpstr>
      <vt:lpstr>Styl manažerské práce II</vt:lpstr>
      <vt:lpstr>Vliv prostředí na práci manažera</vt:lpstr>
      <vt:lpstr>Manažerské přístupy</vt:lpstr>
      <vt:lpstr>Time management</vt:lpstr>
      <vt:lpstr>Generace Time managementu</vt:lpstr>
      <vt:lpstr>Plánování času</vt:lpstr>
      <vt:lpstr>Nástroje plánování času</vt:lpstr>
      <vt:lpstr>Optimální rozložení času v běžném pracovním týdnu</vt:lpstr>
      <vt:lpstr>Zloději času</vt:lpstr>
      <vt:lpstr>Techniky řízení času</vt:lpstr>
      <vt:lpstr>Paretovo pravidlo</vt:lpstr>
      <vt:lpstr>Paretovo pravidlo</vt:lpstr>
      <vt:lpstr>ABC analýza</vt:lpstr>
      <vt:lpstr>Eisenhowerův princip I</vt:lpstr>
      <vt:lpstr>Eisenhowerův princip II</vt:lpstr>
      <vt:lpstr>Eisenhowerova matice</vt:lpstr>
      <vt:lpstr>Pravidla řízení času</vt:lpstr>
      <vt:lpstr>Delegování</vt:lpstr>
      <vt:lpstr>Míra delegování</vt:lpstr>
      <vt:lpstr>Cíl delegování</vt:lpstr>
      <vt:lpstr>Proces delegování</vt:lpstr>
      <vt:lpstr>Činnosti vhodné k delegování</vt:lpstr>
      <vt:lpstr>Činnosti nevhodné k delegování</vt:lpstr>
      <vt:lpstr>Plánování delegování</vt:lpstr>
      <vt:lpstr>Plánování delegování</vt:lpstr>
      <vt:lpstr>Týmová práce</vt:lpstr>
      <vt:lpstr>Týmová práce</vt:lpstr>
      <vt:lpstr>Týmy I</vt:lpstr>
      <vt:lpstr>Týmy II</vt:lpstr>
      <vt:lpstr>Týmy III</vt:lpstr>
      <vt:lpstr>Týmové role podle Belbina</vt:lpstr>
      <vt:lpstr>Fáze vývoje týmu</vt:lpstr>
      <vt:lpstr>Výhody týmové práce</vt:lpstr>
      <vt:lpstr>Nevýhody týmové práce</vt:lpstr>
      <vt:lpstr>Management by Objectives MBO I</vt:lpstr>
      <vt:lpstr>Management by Objectives MBO II</vt:lpstr>
      <vt:lpstr>MBO jako cyklus aktivit</vt:lpstr>
      <vt:lpstr>Předpoklady úspěšného programu MBO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220</cp:revision>
  <dcterms:created xsi:type="dcterms:W3CDTF">2016-07-06T15:42:34Z</dcterms:created>
  <dcterms:modified xsi:type="dcterms:W3CDTF">2023-02-20T10:32:45Z</dcterms:modified>
</cp:coreProperties>
</file>