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360" r:id="rId3"/>
    <p:sldId id="362" r:id="rId4"/>
    <p:sldId id="364" r:id="rId5"/>
    <p:sldId id="374" r:id="rId6"/>
    <p:sldId id="375" r:id="rId7"/>
    <p:sldId id="373" r:id="rId8"/>
    <p:sldId id="376" r:id="rId9"/>
    <p:sldId id="363" r:id="rId10"/>
    <p:sldId id="365" r:id="rId11"/>
    <p:sldId id="366" r:id="rId12"/>
    <p:sldId id="367" r:id="rId13"/>
    <p:sldId id="368" r:id="rId14"/>
    <p:sldId id="369" r:id="rId15"/>
    <p:sldId id="370" r:id="rId16"/>
    <p:sldId id="372" r:id="rId17"/>
    <p:sldId id="371" r:id="rId18"/>
    <p:sldId id="377" r:id="rId19"/>
    <p:sldId id="378" r:id="rId20"/>
    <p:sldId id="379" r:id="rId21"/>
    <p:sldId id="380" r:id="rId22"/>
    <p:sldId id="381" r:id="rId23"/>
    <p:sldId id="382" r:id="rId24"/>
    <p:sldId id="384" r:id="rId25"/>
    <p:sldId id="322" r:id="rId26"/>
    <p:sldId id="323" r:id="rId27"/>
    <p:sldId id="324" r:id="rId28"/>
    <p:sldId id="326" r:id="rId29"/>
    <p:sldId id="327" r:id="rId30"/>
    <p:sldId id="328" r:id="rId31"/>
    <p:sldId id="330" r:id="rId32"/>
    <p:sldId id="331" r:id="rId33"/>
    <p:sldId id="329" r:id="rId34"/>
    <p:sldId id="332" r:id="rId35"/>
    <p:sldId id="333" r:id="rId36"/>
    <p:sldId id="334" r:id="rId37"/>
    <p:sldId id="335" r:id="rId38"/>
    <p:sldId id="336" r:id="rId39"/>
    <p:sldId id="337" r:id="rId40"/>
    <p:sldId id="338" r:id="rId41"/>
    <p:sldId id="339" r:id="rId42"/>
    <p:sldId id="340" r:id="rId43"/>
    <p:sldId id="342" r:id="rId44"/>
    <p:sldId id="341" r:id="rId45"/>
    <p:sldId id="343" r:id="rId46"/>
    <p:sldId id="344" r:id="rId47"/>
    <p:sldId id="345" r:id="rId48"/>
    <p:sldId id="346" r:id="rId49"/>
    <p:sldId id="347" r:id="rId50"/>
    <p:sldId id="348" r:id="rId51"/>
    <p:sldId id="349" r:id="rId52"/>
    <p:sldId id="350" r:id="rId53"/>
    <p:sldId id="351" r:id="rId5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09.05.2023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a:solidFill>
                  <a:schemeClr val="bg1"/>
                </a:solidFill>
                <a:latin typeface="Times New Roman" panose="02020603050405020304" pitchFamily="18" charset="0"/>
                <a:cs typeface="Times New Roman" panose="02020603050405020304" pitchFamily="18" charset="0"/>
              </a:rPr>
              <a:t>Vybrané </a:t>
            </a:r>
            <a:r>
              <a:rPr lang="cs-CZ" sz="4000" b="1" dirty="0">
                <a:solidFill>
                  <a:schemeClr val="bg1"/>
                </a:solidFill>
                <a:latin typeface="Times New Roman" panose="02020603050405020304" pitchFamily="18" charset="0"/>
                <a:cs typeface="Times New Roman" panose="02020603050405020304" pitchFamily="18" charset="0"/>
              </a:rPr>
              <a:t>manažerské přístupy </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10. 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949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USA se uplatňují minimální zásahy vlády do činnosti podniků.</a:t>
            </a:r>
          </a:p>
          <a:p>
            <a:pPr algn="just"/>
            <a:r>
              <a:rPr lang="cs-CZ" sz="1800" dirty="0"/>
              <a:t>Management amerických podniků vychází z vědeckých a pragmatických poznatků.</a:t>
            </a:r>
          </a:p>
          <a:p>
            <a:pPr algn="just"/>
            <a:endParaRPr lang="cs-CZ" sz="1800" dirty="0"/>
          </a:p>
          <a:p>
            <a:pPr marL="0" indent="0" algn="just">
              <a:buNone/>
            </a:pPr>
            <a:r>
              <a:rPr lang="cs-CZ" sz="1800" dirty="0"/>
              <a:t>Vliv amerického managementu na management podniků se projevuje nejvýrazněji v těchto oblastech řízení:</a:t>
            </a:r>
          </a:p>
          <a:p>
            <a:pPr lvl="0" algn="just"/>
            <a:r>
              <a:rPr lang="cs-CZ" sz="1800" dirty="0"/>
              <a:t>klasifikace pracovní činnosti a odměňování;</a:t>
            </a:r>
          </a:p>
          <a:p>
            <a:pPr lvl="0" algn="just"/>
            <a:r>
              <a:rPr lang="cs-CZ" sz="1800" dirty="0"/>
              <a:t>přístup k řízení z aspektu lidských vztahů;</a:t>
            </a:r>
          </a:p>
          <a:p>
            <a:pPr lvl="0" algn="just"/>
            <a:r>
              <a:rPr lang="cs-CZ" sz="1800" dirty="0"/>
              <a:t>americký systém průmyslových vztahů;</a:t>
            </a:r>
          </a:p>
          <a:p>
            <a:pPr algn="just"/>
            <a:r>
              <a:rPr lang="cs-CZ" sz="1800" dirty="0"/>
              <a:t>zvyšování produktivity práce.  </a:t>
            </a:r>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Charakteristiky amerického managementu</a:t>
            </a:r>
          </a:p>
        </p:txBody>
      </p:sp>
    </p:spTree>
    <p:extLst>
      <p:ext uri="{BB962C8B-B14F-4D97-AF65-F5344CB8AC3E}">
        <p14:creationId xmlns:p14="http://schemas.microsoft.com/office/powerpoint/2010/main" val="1636850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027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Uplatňováním amerického managementu v Japonsku (po druhé světové válce), došlo postupně ke vzniku japonského managementu se všemi specifickými rysy a důsledky konkrétního vývoje Japonska. Vznikla tzv. </a:t>
            </a:r>
            <a:r>
              <a:rPr lang="cs-CZ" sz="1800" b="1" dirty="0"/>
              <a:t>japonská škola</a:t>
            </a:r>
            <a:r>
              <a:rPr lang="cs-CZ" sz="1800" dirty="0"/>
              <a:t>, jako protiváha amerického, resp. západního managementu. </a:t>
            </a:r>
          </a:p>
          <a:p>
            <a:pPr algn="just"/>
            <a:r>
              <a:rPr lang="cs-CZ" sz="1800" dirty="0"/>
              <a:t>Zatím co v USA se uplatňují minimální zásahy vlády do činnosti podniků, v Japonsku existuje účinná spolupráce vlády a podniků, vysoko kvalifikovaná centrální regulace ekonomiky, formulování hospodářských programů (cílů) země apod. </a:t>
            </a:r>
          </a:p>
          <a:p>
            <a:pPr algn="just"/>
            <a:r>
              <a:rPr lang="cs-CZ" sz="1800" dirty="0"/>
              <a:t>Pokud jde o řízení japonských podniků, tak je zde výraznou charakteristikou kolektivismus, dominance kolektivních cílů a pocitů závaznosti, uplatňuje se zde princip „každému své místo“, člověk se v japonském podniku uplatní svým umem, zkušenostmi, ale má i pocit sociální jistoty, má uspokojiví pocity morální, estetické i citové.</a:t>
            </a:r>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Japonský management I</a:t>
            </a:r>
          </a:p>
        </p:txBody>
      </p:sp>
    </p:spTree>
    <p:extLst>
      <p:ext uri="{BB962C8B-B14F-4D97-AF65-F5344CB8AC3E}">
        <p14:creationId xmlns:p14="http://schemas.microsoft.com/office/powerpoint/2010/main" val="3112438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027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Zatímco management amerických podniků vychází z vědeckých a pragmatických poznatků, tak management v Japonsku je chápán spíše jako umění než věda. </a:t>
            </a:r>
          </a:p>
          <a:p>
            <a:pPr algn="just"/>
            <a:r>
              <a:rPr lang="cs-CZ" sz="1800" dirty="0"/>
              <a:t>Často se hovoří o tzv. japonském stylu řízení, jako jednotným systému řízení uplatňovaném v japonských podnicích. Toto chápání je však příliš zjednodušené, protože japonské podniky uplatňují takový systém řízení, který jim nejvíce vyhovuje. </a:t>
            </a:r>
          </a:p>
          <a:p>
            <a:pPr algn="just"/>
            <a:r>
              <a:rPr lang="cs-CZ" sz="1800" dirty="0"/>
              <a:t>Je však realitou, že systémy řízení japonských podniků mají některé společné znaky, jako například kolektivní rozhodování (</a:t>
            </a:r>
            <a:r>
              <a:rPr lang="cs-CZ" sz="1800" dirty="0" err="1"/>
              <a:t>ringi</a:t>
            </a:r>
            <a:r>
              <a:rPr lang="cs-CZ" sz="1800" dirty="0"/>
              <a:t> systém), celoživotní pracovní poměr, systém odměňování a další. </a:t>
            </a:r>
          </a:p>
          <a:p>
            <a:pPr algn="just"/>
            <a:r>
              <a:rPr lang="cs-CZ" sz="1800" dirty="0"/>
              <a:t>Většina charakteristických znaků japonského managementu je bezprostředně spojená s řízením v tradičních podnicích.</a:t>
            </a:r>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Japonský management II</a:t>
            </a:r>
          </a:p>
        </p:txBody>
      </p:sp>
    </p:spTree>
    <p:extLst>
      <p:ext uri="{BB962C8B-B14F-4D97-AF65-F5344CB8AC3E}">
        <p14:creationId xmlns:p14="http://schemas.microsoft.com/office/powerpoint/2010/main" val="3339759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027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Statusový systém diferenciace pracovníků </a:t>
            </a:r>
            <a:r>
              <a:rPr lang="cs-CZ" sz="1800" dirty="0"/>
              <a:t>představuje rozdělení pracovníků v podniku na pracovníky řádné (v podniku pracují po dobu celého produktivního věku) a dočasné pracovníky (sloužící na vyrovnávání zaměstnanecké fluktuace). Řádní pracovníci jsou uspořádáni do určitých kategorií, které tvoří podmínky pro kariéru. </a:t>
            </a:r>
          </a:p>
          <a:p>
            <a:pPr algn="just"/>
            <a:r>
              <a:rPr lang="cs-CZ" sz="1800" dirty="0"/>
              <a:t>Status tedy podmiňuje funkční zařazení pracovníka. Japonské průmyslové podniky dodnes nemají vypracovaný systém detailního popisu práce. </a:t>
            </a:r>
          </a:p>
          <a:p>
            <a:pPr algn="just"/>
            <a:r>
              <a:rPr lang="cs-CZ" sz="1800" dirty="0"/>
              <a:t>Individuální úlohy a zodpovědnost pracovníků za jejich plnění nejsou jednoznačně určené. </a:t>
            </a:r>
          </a:p>
          <a:p>
            <a:pPr algn="just"/>
            <a:r>
              <a:rPr lang="cs-CZ" sz="1800" dirty="0"/>
              <a:t>Tradice japonského řízení od počátku zprůmyslňování, tzv. </a:t>
            </a:r>
            <a:r>
              <a:rPr lang="cs-CZ" sz="1800" dirty="0" err="1"/>
              <a:t>ringi</a:t>
            </a:r>
            <a:r>
              <a:rPr lang="cs-CZ" sz="1800" dirty="0"/>
              <a:t> systém rozhodování, zformoval pracovní kolektiv nesoucí plnou zodpovědnost za plnění úloh. Tento kolektivismus je výrazným prvkem i současného řízení v japonských podnicích.</a:t>
            </a:r>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Charakteristické znaky japonského managementu I</a:t>
            </a:r>
          </a:p>
        </p:txBody>
      </p:sp>
    </p:spTree>
    <p:extLst>
      <p:ext uri="{BB962C8B-B14F-4D97-AF65-F5344CB8AC3E}">
        <p14:creationId xmlns:p14="http://schemas.microsoft.com/office/powerpoint/2010/main" val="1978078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027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Trénink vedoucích prostřednictvím </a:t>
            </a:r>
            <a:r>
              <a:rPr lang="cs-CZ" sz="1800" b="1" dirty="0" err="1"/>
              <a:t>ringi</a:t>
            </a:r>
            <a:r>
              <a:rPr lang="cs-CZ" sz="1800" b="1" dirty="0"/>
              <a:t> systému </a:t>
            </a:r>
            <a:r>
              <a:rPr lang="cs-CZ" sz="1800" dirty="0"/>
              <a:t>(„</a:t>
            </a:r>
            <a:r>
              <a:rPr lang="cs-CZ" sz="1800" dirty="0" err="1"/>
              <a:t>rin</a:t>
            </a:r>
            <a:r>
              <a:rPr lang="cs-CZ" sz="1800" dirty="0"/>
              <a:t>“ znamená předložit návrh nadřízenému a získat si jeho souhlas a „</a:t>
            </a:r>
            <a:r>
              <a:rPr lang="cs-CZ" sz="1800" dirty="0" err="1"/>
              <a:t>gi</a:t>
            </a:r>
            <a:r>
              <a:rPr lang="cs-CZ" sz="1800" dirty="0"/>
              <a:t>“ znamená uvažovat, rozhodovat) jehož průběh je následující: nižší vedoucí pracovník na formuláři </a:t>
            </a:r>
            <a:r>
              <a:rPr lang="cs-CZ" sz="1800" dirty="0" err="1"/>
              <a:t>ringisho</a:t>
            </a:r>
            <a:r>
              <a:rPr lang="cs-CZ" sz="1800" dirty="0"/>
              <a:t> definuje návrh řešení daného systému – následuje cirkulace tohoto dokumentu mezi příslušnými sekcemi - </a:t>
            </a:r>
            <a:r>
              <a:rPr lang="cs-CZ" sz="1800" dirty="0" err="1"/>
              <a:t>ringisho</a:t>
            </a:r>
            <a:r>
              <a:rPr lang="cs-CZ" sz="1800" dirty="0"/>
              <a:t> se postupně dostane k vrcholovému vedení (k prezidentovi apod.) – když prezident vyjádří svůj souhlas, pak rozhodování je ukončeno a </a:t>
            </a:r>
            <a:r>
              <a:rPr lang="cs-CZ" sz="1800" dirty="0" err="1"/>
              <a:t>ringi</a:t>
            </a:r>
            <a:r>
              <a:rPr lang="cs-CZ" sz="1800" dirty="0"/>
              <a:t> dokument se vrátí na implementaci k iniciátorovi.</a:t>
            </a:r>
          </a:p>
          <a:p>
            <a:pPr lvl="0" algn="just"/>
            <a:endParaRPr lang="cs-CZ" sz="1800" dirty="0"/>
          </a:p>
          <a:p>
            <a:pPr lvl="0" algn="just"/>
            <a:r>
              <a:rPr lang="cs-CZ" sz="1800" b="1" dirty="0"/>
              <a:t>Systém odměňování je založen na délce pracovního poměru a vzdělání pracovníka</a:t>
            </a:r>
            <a:r>
              <a:rPr lang="cs-CZ" sz="1800" dirty="0"/>
              <a:t>. Mzda pracovníka v konečném důsledku závisí na tom, ve které kategorii je zařazen. Tento způsob odměňování vyplývá z neexistence popisu práce a kritérií vyjadřujících individuálních výkon pracovníka.</a:t>
            </a:r>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Charakteristické znaky japonského managementu II</a:t>
            </a:r>
          </a:p>
        </p:txBody>
      </p:sp>
    </p:spTree>
    <p:extLst>
      <p:ext uri="{BB962C8B-B14F-4D97-AF65-F5344CB8AC3E}">
        <p14:creationId xmlns:p14="http://schemas.microsoft.com/office/powerpoint/2010/main" val="962399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Metody zdokonalování systému řízení </a:t>
            </a:r>
            <a:r>
              <a:rPr lang="cs-CZ" sz="1800" dirty="0"/>
              <a:t>jsou v tradičním japonském podniku chápány jako výchova a zdokonalování práce vedoucích pracovníků. Mezi základní metody zdokonalování řízení v Japonsku patří: </a:t>
            </a:r>
          </a:p>
          <a:p>
            <a:pPr lvl="1" algn="just"/>
            <a:r>
              <a:rPr lang="cs-CZ" sz="1800" dirty="0"/>
              <a:t>výběr kádrů – do vyšších funkcí jsou jmenováni pracovníci s vyšším vzděláním, zejména pak absolventi známých univerzit a s rychlejším postupem studia;</a:t>
            </a:r>
          </a:p>
          <a:p>
            <a:pPr lvl="1" algn="just"/>
            <a:r>
              <a:rPr lang="cs-CZ" sz="1800" dirty="0"/>
              <a:t>rotace – patřila svého času mezi nejvíce používanou metodu zdokonalování řízení, jedná se o změnu pracovního zařazení vedoucích pracovníků v pravidelných časových intervalech.</a:t>
            </a:r>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Charakteristické znaky japonského managementu III</a:t>
            </a:r>
          </a:p>
        </p:txBody>
      </p:sp>
    </p:spTree>
    <p:extLst>
      <p:ext uri="{BB962C8B-B14F-4D97-AF65-F5344CB8AC3E}">
        <p14:creationId xmlns:p14="http://schemas.microsoft.com/office/powerpoint/2010/main" val="3762186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9672" y="710406"/>
            <a:ext cx="761469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err="1"/>
              <a:t>Perlmutter</a:t>
            </a:r>
            <a:r>
              <a:rPr lang="cs-CZ" sz="1700" dirty="0"/>
              <a:t> vyvinul tzv. EPRG model, jehož prostřednictvím popsal čtyři základní způsoby manažerských přístupů na mezinárodních trzích: etnocentrický, polycentrický, geocentrický a </a:t>
            </a:r>
            <a:r>
              <a:rPr lang="cs-CZ" sz="1700" dirty="0" err="1"/>
              <a:t>regiocentrický</a:t>
            </a:r>
            <a:r>
              <a:rPr lang="cs-CZ" sz="1700" dirty="0"/>
              <a:t>. </a:t>
            </a:r>
          </a:p>
          <a:p>
            <a:pPr algn="just"/>
            <a:r>
              <a:rPr lang="cs-CZ" sz="1700" b="1" dirty="0"/>
              <a:t>Etnocentrický přístup </a:t>
            </a:r>
            <a:r>
              <a:rPr lang="cs-CZ" sz="1700" dirty="0"/>
              <a:t>je typický rozhodujícím vlivem mateřské firmy a kultury země, v níž je umístěna centrála, přičemž míra autonomie jednotlivých dceřiných společností je nízká a klíčové manažerské pozice jsou obsazeny lidmi z centrály. </a:t>
            </a:r>
          </a:p>
          <a:p>
            <a:pPr algn="just"/>
            <a:r>
              <a:rPr lang="cs-CZ" sz="1700" b="1" dirty="0"/>
              <a:t>Polycentricky přístup </a:t>
            </a:r>
            <a:r>
              <a:rPr lang="cs-CZ" sz="1700" dirty="0"/>
              <a:t>je založen na přizpůsobení se místním podmínkám a kultuře a do klíčových pozic jsou dosazování místní manažeři, kteří nejlépe chápou požadavky trhu, sociální a kulturní zvyklosti a odlišnosti. </a:t>
            </a:r>
          </a:p>
          <a:p>
            <a:pPr algn="just"/>
            <a:r>
              <a:rPr lang="cs-CZ" sz="1700" b="1" dirty="0"/>
              <a:t>Geocentrický přístup </a:t>
            </a:r>
            <a:r>
              <a:rPr lang="cs-CZ" sz="1700" dirty="0"/>
              <a:t>vytváří jednotnou koncepci řízení a organizační kulturu zcela nezávislou na kultuře, v níž se nachází mateřská společnost i zahraniční dceřiné společnosti. </a:t>
            </a:r>
          </a:p>
          <a:p>
            <a:pPr algn="just"/>
            <a:r>
              <a:rPr lang="cs-CZ" sz="1700" b="1" dirty="0" err="1"/>
              <a:t>Regiocentrický</a:t>
            </a:r>
            <a:r>
              <a:rPr lang="cs-CZ" sz="1700" b="1" dirty="0"/>
              <a:t> přístup </a:t>
            </a:r>
            <a:r>
              <a:rPr lang="cs-CZ" sz="1700" dirty="0"/>
              <a:t>spojuje podstatné kulturní prvky mateřské společnosti a lokálních kultur v zahraničí. </a:t>
            </a:r>
          </a:p>
          <a:p>
            <a:pPr lvl="1" algn="just"/>
            <a:endParaRPr lang="cs-CZ" sz="1700" dirty="0"/>
          </a:p>
          <a:p>
            <a:pPr marL="463550" lvl="1" algn="just">
              <a:buFont typeface="Arial" panose="020B0604020202020204" pitchFamily="34" charset="0"/>
              <a:buChar char="•"/>
            </a:pPr>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EPRG model</a:t>
            </a:r>
          </a:p>
        </p:txBody>
      </p:sp>
    </p:spTree>
    <p:extLst>
      <p:ext uri="{BB962C8B-B14F-4D97-AF65-F5344CB8AC3E}">
        <p14:creationId xmlns:p14="http://schemas.microsoft.com/office/powerpoint/2010/main" val="93764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EPRG model</a:t>
            </a:r>
          </a:p>
        </p:txBody>
      </p:sp>
      <p:pic>
        <p:nvPicPr>
          <p:cNvPr id="4" name="Obrázek 3"/>
          <p:cNvPicPr>
            <a:picLocks noChangeAspect="1"/>
          </p:cNvPicPr>
          <p:nvPr/>
        </p:nvPicPr>
        <p:blipFill rotWithShape="1">
          <a:blip r:embed="rId2"/>
          <a:srcRect t="23121" b="7501"/>
          <a:stretch/>
        </p:blipFill>
        <p:spPr>
          <a:xfrm>
            <a:off x="467544" y="843558"/>
            <a:ext cx="7092280" cy="3528392"/>
          </a:xfrm>
          <a:prstGeom prst="rect">
            <a:avLst/>
          </a:prstGeom>
        </p:spPr>
      </p:pic>
    </p:spTree>
    <p:extLst>
      <p:ext uri="{BB962C8B-B14F-4D97-AF65-F5344CB8AC3E}">
        <p14:creationId xmlns:p14="http://schemas.microsoft.com/office/powerpoint/2010/main" val="4053575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71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Metoda </a:t>
            </a:r>
            <a:r>
              <a:rPr lang="cs-CZ" sz="1800" dirty="0" err="1"/>
              <a:t>balanced</a:t>
            </a:r>
            <a:r>
              <a:rPr lang="cs-CZ" sz="1800" dirty="0"/>
              <a:t> </a:t>
            </a:r>
            <a:r>
              <a:rPr lang="cs-CZ" sz="1800" dirty="0" err="1"/>
              <a:t>scorecard</a:t>
            </a:r>
            <a:r>
              <a:rPr lang="cs-CZ" sz="1800" dirty="0"/>
              <a:t> (známá pod zkratkou BSC) představuje systém strategického řízení a měření výkonnosti organizace, jehož základem je stanovení vyváženého systému vzájemně propojených ukazatelů výkonnosti organizaci.</a:t>
            </a:r>
          </a:p>
          <a:p>
            <a:pPr lvl="0" algn="just"/>
            <a:r>
              <a:rPr lang="cs-CZ" sz="1800" dirty="0"/>
              <a:t>Jejími tvůrci byli R. S. Kaplan a David P. </a:t>
            </a:r>
            <a:r>
              <a:rPr lang="cs-CZ" sz="1800" dirty="0" err="1"/>
              <a:t>Norton</a:t>
            </a:r>
            <a:r>
              <a:rPr lang="cs-CZ" sz="1800" dirty="0"/>
              <a:t>, kteří ji zformulovali v devadesátých létech dvacátého století. </a:t>
            </a:r>
          </a:p>
          <a:p>
            <a:pPr lvl="0" algn="just"/>
            <a:r>
              <a:rPr lang="cs-CZ" sz="1800" dirty="0"/>
              <a:t>Jedná se o metodu, která je univerzálně použitelná ve všech odvětvích a typech organizací. Její hlavní výhodou je právě univerzálnost.</a:t>
            </a:r>
          </a:p>
          <a:p>
            <a:pPr lvl="0" algn="just"/>
            <a:r>
              <a:rPr lang="cs-CZ" sz="1800" dirty="0"/>
              <a:t>Metoda BSC vytváří vazbu mezi strategií a operativní činností s důrazem na měření výkonu. Metoda BSC vznikla jako reakce na praktická zjištění, že řada strategických záměrů nebyla dotažena do konce. </a:t>
            </a:r>
          </a:p>
          <a:p>
            <a:pPr lvl="0" algn="just"/>
            <a:r>
              <a:rPr lang="cs-CZ" sz="1800" dirty="0"/>
              <a:t>Přednosti metody BSC lze spatřit v tom, že tato metoda napomáhá systémové integraci různých organizačních procesů a programů, jako je kvalita, </a:t>
            </a:r>
            <a:r>
              <a:rPr lang="cs-CZ" sz="1800" dirty="0" err="1"/>
              <a:t>reengineering</a:t>
            </a:r>
            <a:r>
              <a:rPr lang="cs-CZ" sz="1800" dirty="0"/>
              <a:t>, aktivity ve vztahu k zákazníkům a další.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Metoda </a:t>
            </a:r>
            <a:r>
              <a:rPr lang="cs-CZ" dirty="0" err="1"/>
              <a:t>Balanced</a:t>
            </a:r>
            <a:r>
              <a:rPr lang="cs-CZ" dirty="0"/>
              <a:t> </a:t>
            </a:r>
            <a:r>
              <a:rPr lang="cs-CZ" dirty="0" err="1"/>
              <a:t>Scorecard</a:t>
            </a:r>
            <a:endParaRPr lang="cs-CZ" dirty="0"/>
          </a:p>
        </p:txBody>
      </p:sp>
    </p:spTree>
    <p:extLst>
      <p:ext uri="{BB962C8B-B14F-4D97-AF65-F5344CB8AC3E}">
        <p14:creationId xmlns:p14="http://schemas.microsoft.com/office/powerpoint/2010/main" val="1208770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Základní charakteristiky konceptu BSC </a:t>
            </a:r>
            <a:r>
              <a:rPr lang="cs-CZ" sz="1800" dirty="0" err="1"/>
              <a:t>Marinič</a:t>
            </a:r>
            <a:r>
              <a:rPr lang="cs-CZ" sz="1800" dirty="0"/>
              <a:t> shrnuje takto:</a:t>
            </a:r>
          </a:p>
          <a:p>
            <a:pPr lvl="0" algn="just"/>
            <a:r>
              <a:rPr lang="cs-CZ" sz="1800" dirty="0"/>
              <a:t>systém umožňující transformaci vizi a strategii organizace v nástroj realizace a řízení;</a:t>
            </a:r>
          </a:p>
          <a:p>
            <a:pPr lvl="0" algn="just"/>
            <a:r>
              <a:rPr lang="cs-CZ" sz="1800" dirty="0"/>
              <a:t>systém transformující strategické cíle na měřitelné, kontrolovatelné kroky;</a:t>
            </a:r>
          </a:p>
          <a:p>
            <a:pPr lvl="0" algn="just"/>
            <a:r>
              <a:rPr lang="cs-CZ" sz="1800" dirty="0"/>
              <a:t>systém sjednocující ukazatele výkonnosti do spojitého systému;</a:t>
            </a:r>
          </a:p>
          <a:p>
            <a:pPr lvl="0" algn="just"/>
            <a:r>
              <a:rPr lang="cs-CZ" sz="1800" dirty="0"/>
              <a:t>systém umožňující komplexní pohled na aktivity organizace pomoci finančních a nefinančních ukazatelů;</a:t>
            </a:r>
          </a:p>
          <a:p>
            <a:pPr lvl="0" algn="just"/>
            <a:r>
              <a:rPr lang="cs-CZ" sz="1800" dirty="0"/>
              <a:t>systém monitorující historickou výkonnost a proaktivně ovlivňující budoucnost;</a:t>
            </a:r>
          </a:p>
          <a:p>
            <a:pPr lvl="0" algn="just"/>
            <a:r>
              <a:rPr lang="cs-CZ" sz="1800" dirty="0"/>
              <a:t>systém vyvážený směrem nahoru i dolu napříč organizací.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Základní charakteristiky metody BSC</a:t>
            </a:r>
          </a:p>
        </p:txBody>
      </p:sp>
    </p:spTree>
    <p:extLst>
      <p:ext uri="{BB962C8B-B14F-4D97-AF65-F5344CB8AC3E}">
        <p14:creationId xmlns:p14="http://schemas.microsoft.com/office/powerpoint/2010/main" val="4208194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Management se vždycky bude lišit podle oblasti světa. Je to dáno vývojem společnosti, v té které lokalitě a chápáním světa v těchto lokalitách. V této souvislosti mluvíme o interkulturním managementu, nebo také managementu napříč kulturami.</a:t>
            </a:r>
          </a:p>
          <a:p>
            <a:pPr algn="just"/>
            <a:r>
              <a:rPr lang="cs-CZ" sz="1800" dirty="0"/>
              <a:t>Rozdíly v kulturních standardech různých národů se stávají zdrojem mnoha významných lidských nedorozumění a často i bariérou vzájemné spolupráce. </a:t>
            </a:r>
          </a:p>
          <a:p>
            <a:pPr marL="0" indent="0" algn="just">
              <a:buNone/>
            </a:pPr>
            <a:r>
              <a:rPr lang="cs-CZ" sz="1800" dirty="0"/>
              <a:t>Interkulturní přístup by měl respektovat různé kultury a skutečně realizovat tato opatření:</a:t>
            </a:r>
          </a:p>
          <a:p>
            <a:pPr lvl="0" algn="just"/>
            <a:r>
              <a:rPr lang="cs-CZ" sz="1800" dirty="0"/>
              <a:t>dobře poznat a pochopit cizí kulturu;</a:t>
            </a:r>
          </a:p>
          <a:p>
            <a:pPr lvl="0" algn="just"/>
            <a:r>
              <a:rPr lang="cs-CZ" sz="1800" dirty="0"/>
              <a:t>cizí kulturu respektovat v její odlišnosti a specifičnosti;</a:t>
            </a:r>
          </a:p>
          <a:p>
            <a:pPr algn="just"/>
            <a:r>
              <a:rPr lang="cs-CZ" sz="1800" dirty="0"/>
              <a:t>vytvářet ve vztahu k cizím kulturám vstřícné kroky.</a:t>
            </a:r>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Manažerské přístupy v mezinárodním prostředí</a:t>
            </a:r>
          </a:p>
        </p:txBody>
      </p:sp>
    </p:spTree>
    <p:extLst>
      <p:ext uri="{BB962C8B-B14F-4D97-AF65-F5344CB8AC3E}">
        <p14:creationId xmlns:p14="http://schemas.microsoft.com/office/powerpoint/2010/main" val="326602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5768" y="987574"/>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Finanční perspektiva</a:t>
            </a:r>
            <a:r>
              <a:rPr lang="cs-CZ" sz="1800" dirty="0"/>
              <a:t> – perspektiva soustředěná na identifikaci postavení organizace na kapitálovém trhu pomocí ukazatele tržního hodnoty organizace MVA, případně pomocí ukazatele tvorby hodnoty pro akcionáře. </a:t>
            </a:r>
          </a:p>
          <a:p>
            <a:pPr lvl="0" algn="just"/>
            <a:r>
              <a:rPr lang="cs-CZ" sz="1800" b="1" dirty="0"/>
              <a:t>Zákaznická perspektiva</a:t>
            </a:r>
            <a:r>
              <a:rPr lang="cs-CZ" sz="1800" dirty="0"/>
              <a:t> – perspektiva zaměřená na hledání kompromisu mezi přáním a potřebami zákazníků a možnostmi organizace, při respektování limitů a omezení organizace.</a:t>
            </a:r>
          </a:p>
          <a:p>
            <a:pPr lvl="0" algn="just"/>
            <a:r>
              <a:rPr lang="cs-CZ" sz="1800" b="1" dirty="0"/>
              <a:t>Procesní perspektiva</a:t>
            </a:r>
            <a:r>
              <a:rPr lang="cs-CZ" sz="1800" dirty="0"/>
              <a:t> – perspektiva soustředěná na procesy a postupy nezbytné pro fungování organizace.</a:t>
            </a:r>
          </a:p>
          <a:p>
            <a:pPr algn="just"/>
            <a:r>
              <a:rPr lang="cs-CZ" sz="1800" b="1" dirty="0"/>
              <a:t>Perspektiva učení se a růstu</a:t>
            </a:r>
            <a:r>
              <a:rPr lang="cs-CZ" sz="1800" dirty="0"/>
              <a:t> – perspektiva zaměřená na faktory spojené s potenciálem růstu a rozvoje, který je spojen s lidským potenciálem, tedy se zaměstnanci.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Perspektivy metody BSC</a:t>
            </a:r>
          </a:p>
        </p:txBody>
      </p:sp>
    </p:spTree>
    <p:extLst>
      <p:ext uri="{BB962C8B-B14F-4D97-AF65-F5344CB8AC3E}">
        <p14:creationId xmlns:p14="http://schemas.microsoft.com/office/powerpoint/2010/main" val="3847002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Perspektivy metody BSC</a:t>
            </a:r>
          </a:p>
        </p:txBody>
      </p:sp>
      <p:pic>
        <p:nvPicPr>
          <p:cNvPr id="6" name="Obrázek 5"/>
          <p:cNvPicPr>
            <a:picLocks noChangeAspect="1"/>
          </p:cNvPicPr>
          <p:nvPr/>
        </p:nvPicPr>
        <p:blipFill>
          <a:blip r:embed="rId2"/>
          <a:stretch>
            <a:fillRect/>
          </a:stretch>
        </p:blipFill>
        <p:spPr>
          <a:xfrm>
            <a:off x="1362075" y="823912"/>
            <a:ext cx="6419850" cy="3692054"/>
          </a:xfrm>
          <a:prstGeom prst="rect">
            <a:avLst/>
          </a:prstGeom>
        </p:spPr>
      </p:pic>
    </p:spTree>
    <p:extLst>
      <p:ext uri="{BB962C8B-B14F-4D97-AF65-F5344CB8AC3E}">
        <p14:creationId xmlns:p14="http://schemas.microsoft.com/office/powerpoint/2010/main" val="1263146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Perspektivy a měřítka BSC</a:t>
            </a:r>
          </a:p>
        </p:txBody>
      </p:sp>
      <p:pic>
        <p:nvPicPr>
          <p:cNvPr id="2" name="Obrázek 1"/>
          <p:cNvPicPr>
            <a:picLocks noChangeAspect="1"/>
          </p:cNvPicPr>
          <p:nvPr/>
        </p:nvPicPr>
        <p:blipFill>
          <a:blip r:embed="rId2"/>
          <a:stretch>
            <a:fillRect/>
          </a:stretch>
        </p:blipFill>
        <p:spPr>
          <a:xfrm>
            <a:off x="395536" y="915566"/>
            <a:ext cx="6984776" cy="3672408"/>
          </a:xfrm>
          <a:prstGeom prst="rect">
            <a:avLst/>
          </a:prstGeom>
        </p:spPr>
      </p:pic>
    </p:spTree>
    <p:extLst>
      <p:ext uri="{BB962C8B-B14F-4D97-AF65-F5344CB8AC3E}">
        <p14:creationId xmlns:p14="http://schemas.microsoft.com/office/powerpoint/2010/main" val="3132001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Proces aplikace metody BSC je realizován v těchto krocích:</a:t>
            </a:r>
          </a:p>
          <a:p>
            <a:pPr lvl="0" algn="just"/>
            <a:r>
              <a:rPr lang="cs-CZ" sz="1800" dirty="0"/>
              <a:t>stanovení cílů – vychází se ze schválené strategie organizace a ze strategických cílů, přičemž se cíle stanovují pro celou organizaci i její jednotlivé útvary v oblasti financí, zákazníků, interních procesů a zaměstnanců (učení se a růst);</a:t>
            </a:r>
          </a:p>
          <a:p>
            <a:pPr lvl="0" algn="just"/>
            <a:r>
              <a:rPr lang="cs-CZ" sz="1800" dirty="0"/>
              <a:t>propojení souvislostí – dochází k propojení cílů výše uvedených oblastí a stanovují se váhy pro jednotlivé ukazatele;</a:t>
            </a:r>
          </a:p>
          <a:p>
            <a:pPr lvl="0" algn="just"/>
            <a:r>
              <a:rPr lang="cs-CZ" sz="1800" dirty="0"/>
              <a:t>stanovení měřítek a cílových hodnot – stanovení cíle je potřeba kvantifikovat, stanovit měřítka a cílové hodnoty;</a:t>
            </a:r>
          </a:p>
          <a:p>
            <a:pPr lvl="0" algn="just"/>
            <a:r>
              <a:rPr lang="cs-CZ" sz="1800" dirty="0"/>
              <a:t>určení akčních programů – k dosažení stanovených cílů je nutné přijmout a realizovat akční programy a projekty;</a:t>
            </a:r>
          </a:p>
          <a:p>
            <a:pPr algn="just"/>
            <a:r>
              <a:rPr lang="cs-CZ" sz="1800" dirty="0"/>
              <a:t>zapojení do běžných systémů – metoda BSC se stává nástrojem řízení organizace prostřednictvím strategických cílů a ukazatelů.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 aplikace metody BSC</a:t>
            </a:r>
          </a:p>
        </p:txBody>
      </p:sp>
    </p:spTree>
    <p:extLst>
      <p:ext uri="{BB962C8B-B14F-4D97-AF65-F5344CB8AC3E}">
        <p14:creationId xmlns:p14="http://schemas.microsoft.com/office/powerpoint/2010/main" val="31180676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Příklad využití strategické mapy v BSC</a:t>
            </a:r>
          </a:p>
        </p:txBody>
      </p:sp>
      <p:pic>
        <p:nvPicPr>
          <p:cNvPr id="5" name="Zástupný symbol pro obsah 3" descr="mapa BSC.jpg"/>
          <p:cNvPicPr>
            <a:picLocks noChangeAspect="1"/>
          </p:cNvPicPr>
          <p:nvPr/>
        </p:nvPicPr>
        <p:blipFill rotWithShape="1">
          <a:blip r:embed="rId2" cstate="print"/>
          <a:srcRect t="13112"/>
          <a:stretch/>
        </p:blipFill>
        <p:spPr>
          <a:xfrm>
            <a:off x="395536" y="836712"/>
            <a:ext cx="7560840" cy="3751262"/>
          </a:xfrm>
          <a:prstGeom prst="rect">
            <a:avLst/>
          </a:prstGeom>
        </p:spPr>
      </p:pic>
    </p:spTree>
    <p:extLst>
      <p:ext uri="{BB962C8B-B14F-4D97-AF65-F5344CB8AC3E}">
        <p14:creationId xmlns:p14="http://schemas.microsoft.com/office/powerpoint/2010/main" val="5720967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Změna přestavuje odchylku, posun od předpokládaného, cílového stavu nebo průběhu procesu. Tato odchylka může být negativní nebo pozitivní, kvalitativního nebo kvantitativního charakteru. </a:t>
            </a:r>
          </a:p>
          <a:p>
            <a:pPr marL="0" indent="0" algn="just">
              <a:buNone/>
            </a:pPr>
            <a:r>
              <a:rPr lang="cs-CZ" sz="1800" dirty="0"/>
              <a:t>Změny lze klasifikovat na základě různých kritérií:</a:t>
            </a:r>
          </a:p>
          <a:p>
            <a:pPr lvl="0" algn="just"/>
            <a:r>
              <a:rPr lang="cs-CZ" sz="1800" dirty="0"/>
              <a:t>podle typu změny: pozitivní x negativní změny;</a:t>
            </a:r>
          </a:p>
          <a:p>
            <a:pPr lvl="0" algn="just"/>
            <a:r>
              <a:rPr lang="cs-CZ" sz="1800" dirty="0"/>
              <a:t>podle příčiny vyvolávající změnu: vnější příčiny x vnitřní příčiny;</a:t>
            </a:r>
          </a:p>
          <a:p>
            <a:pPr lvl="0" algn="just"/>
            <a:r>
              <a:rPr lang="cs-CZ" sz="1800" dirty="0"/>
              <a:t>podle závažnosti změny: kvantitativní změny x kvalitativní změny; </a:t>
            </a:r>
          </a:p>
          <a:p>
            <a:pPr lvl="0" algn="just"/>
            <a:r>
              <a:rPr lang="cs-CZ" sz="1800" dirty="0"/>
              <a:t>podle plánovanosti změn: změny nezáměrné (samovolné) x změny záměrné (řízené);</a:t>
            </a:r>
          </a:p>
          <a:p>
            <a:pPr lvl="0" algn="just"/>
            <a:r>
              <a:rPr lang="cs-CZ" sz="1800" dirty="0"/>
              <a:t>podle rozsahu změny: změny malé (elementární) x změny velké (komplexní);</a:t>
            </a:r>
          </a:p>
          <a:p>
            <a:pPr lvl="0" algn="just"/>
            <a:r>
              <a:rPr lang="cs-CZ" sz="1800" dirty="0"/>
              <a:t>podle časového průběhu změny: změny přírůstkové (postupné) x změny skokové (zlomové).</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změny I</a:t>
            </a:r>
          </a:p>
        </p:txBody>
      </p:sp>
    </p:spTree>
    <p:extLst>
      <p:ext uri="{BB962C8B-B14F-4D97-AF65-F5344CB8AC3E}">
        <p14:creationId xmlns:p14="http://schemas.microsoft.com/office/powerpoint/2010/main" val="3203285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Management změny (</a:t>
            </a:r>
            <a:r>
              <a:rPr lang="cs-CZ" sz="1800" dirty="0" err="1"/>
              <a:t>change</a:t>
            </a:r>
            <a:r>
              <a:rPr lang="cs-CZ" sz="1800" dirty="0"/>
              <a:t> management) je směr managementu, který spočívá jednak v připravenosti reakcí na podněty okolí (pasivní aspekt), a také na iniciaci samotné změny (aktivní aspekt). </a:t>
            </a:r>
          </a:p>
          <a:p>
            <a:pPr algn="just"/>
            <a:r>
              <a:rPr lang="cs-CZ" sz="1800" dirty="0"/>
              <a:t>Management změny zahrnuje aktivity spojené s monitorováním, přípravou a hlavně implementací změn. V praxi existuje značná rozmanitost změn a různým změnám odpovídají rozdílné přístupy a reakce managementu na změny. Mezi nejznámější a nejčastější přístupy patří přístupy trvalého zlepšování a </a:t>
            </a:r>
            <a:r>
              <a:rPr lang="cs-CZ" sz="1800" dirty="0" err="1"/>
              <a:t>reeingeneering</a:t>
            </a:r>
            <a:r>
              <a:rPr lang="cs-CZ" sz="1800" dirty="0"/>
              <a:t>.</a:t>
            </a:r>
          </a:p>
          <a:p>
            <a:pPr algn="just"/>
            <a:r>
              <a:rPr lang="cs-CZ" sz="1800" i="1" dirty="0"/>
              <a:t>Přístupy trvalého zlepšování </a:t>
            </a:r>
            <a:r>
              <a:rPr lang="cs-CZ" sz="1800" dirty="0"/>
              <a:t>představují zlepšovací aktivity, jejichž cílem je zjištění, řešení a napravení určitého problému. </a:t>
            </a:r>
          </a:p>
          <a:p>
            <a:pPr algn="just"/>
            <a:r>
              <a:rPr lang="cs-CZ" sz="1800" i="1" dirty="0" err="1"/>
              <a:t>Reengineering</a:t>
            </a:r>
            <a:r>
              <a:rPr lang="cs-CZ" sz="1800" dirty="0"/>
              <a:t> je směr managementu změny, který hledá příležitosti k úspěchu v radikálních změnách orientovaných především do oblasti řízení. </a:t>
            </a:r>
            <a:r>
              <a:rPr lang="cs-CZ" sz="1800" dirty="0" err="1"/>
              <a:t>Reengineeringové</a:t>
            </a:r>
            <a:r>
              <a:rPr lang="cs-CZ" sz="1800" dirty="0"/>
              <a:t> změny jsou zásadní, radikální, dramatické a zaměřené na řídící procesy.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změny II</a:t>
            </a:r>
          </a:p>
        </p:txBody>
      </p:sp>
    </p:spTree>
    <p:extLst>
      <p:ext uri="{BB962C8B-B14F-4D97-AF65-F5344CB8AC3E}">
        <p14:creationId xmlns:p14="http://schemas.microsoft.com/office/powerpoint/2010/main" val="3894452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Znalost představuje strukturovaný souhrn vzájemně souvisejících poznatků a zkušeností z určité oblasti nebo k nějakému účelu. Poznatek je jednotlivý výsledek lidského poznávání. Soustava poznatků tvoří znalost. Znalosti mohou být všeobecné a specifické.</a:t>
            </a:r>
          </a:p>
          <a:p>
            <a:pPr marL="0" indent="0" algn="just">
              <a:buNone/>
            </a:pPr>
            <a:r>
              <a:rPr lang="cs-CZ" sz="1800" dirty="0"/>
              <a:t>Typy znalostí (Bureš 2007):</a:t>
            </a:r>
          </a:p>
          <a:p>
            <a:pPr lvl="0" algn="just"/>
            <a:r>
              <a:rPr lang="cs-CZ" sz="1800" dirty="0"/>
              <a:t>explicitní znalost – je formalizovaná nebo dokumentovaná znalost, která je většinou dobře strukturovaná a snadno přenositelná, např. dokumenty, manuály apod.;</a:t>
            </a:r>
          </a:p>
          <a:p>
            <a:pPr lvl="0" algn="just"/>
            <a:r>
              <a:rPr lang="cs-CZ" sz="1800" dirty="0"/>
              <a:t>implicitní znalost – je znalost uložená v hlavách pracovníků kdykoliv převoditelná do explicitní formy, např. znalost procesu vlastníkem procesu apod.;</a:t>
            </a:r>
          </a:p>
          <a:p>
            <a:pPr algn="just"/>
            <a:r>
              <a:rPr lang="cs-CZ" sz="1800" dirty="0" err="1"/>
              <a:t>tacitní</a:t>
            </a:r>
            <a:r>
              <a:rPr lang="cs-CZ" sz="1800" dirty="0"/>
              <a:t> (neformulovaná) znalost – je znalost uložená v hlavách pracovníků, kterou je obtížně nebo zcela nemožné převést do explicitní formy, zformalizovat nebo zdokumentovat.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znalostí I</a:t>
            </a:r>
          </a:p>
        </p:txBody>
      </p:sp>
    </p:spTree>
    <p:extLst>
      <p:ext uri="{BB962C8B-B14F-4D97-AF65-F5344CB8AC3E}">
        <p14:creationId xmlns:p14="http://schemas.microsoft.com/office/powerpoint/2010/main" val="15045606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8112" y="7215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Proces je soubor činností, který vyžaduje jeden nebo více vstupů a tvoří výstup, který má pro zákazníka hodnotu. </a:t>
            </a:r>
          </a:p>
          <a:p>
            <a:pPr algn="just"/>
            <a:r>
              <a:rPr lang="cs-CZ" sz="1800" dirty="0"/>
              <a:t>Každý proces má vstup, výstup, vlastníka, zdroje a náklady s ním spojené, a vnitřní organizační strukturu. Pro realizaci procesu je potřeba mít vhodné informační zabezpečení a čas potřebný k realizaci konkrétního procesu.</a:t>
            </a:r>
          </a:p>
          <a:p>
            <a:pPr marL="0" indent="0" algn="just">
              <a:buNone/>
            </a:pPr>
            <a:r>
              <a:rPr lang="cs-CZ" sz="1800" dirty="0"/>
              <a:t>V podniku rozeznáváme tyto typy procesů:</a:t>
            </a:r>
          </a:p>
          <a:p>
            <a:pPr lvl="0" algn="just"/>
            <a:r>
              <a:rPr lang="cs-CZ" sz="1800" dirty="0"/>
              <a:t>klíčové procesy – souvisí s realizací produktů a přidávají hodnotu pro zákazníky;</a:t>
            </a:r>
          </a:p>
          <a:p>
            <a:pPr lvl="0" algn="just"/>
            <a:r>
              <a:rPr lang="cs-CZ" sz="1800" dirty="0"/>
              <a:t>pomocné procesy – slouží k podpoře klíčových procesů;</a:t>
            </a:r>
          </a:p>
          <a:p>
            <a:pPr algn="just"/>
            <a:r>
              <a:rPr lang="cs-CZ" sz="1800" dirty="0"/>
              <a:t>řídící procesy – jedná se o procesy průřezového charakteru, který spíše patří mezi pomocné procesy, jejichž výstupem je stanovení ukazatelů a způsobu měření ostatních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Procesní management I</a:t>
            </a:r>
          </a:p>
        </p:txBody>
      </p:sp>
    </p:spTree>
    <p:extLst>
      <p:ext uri="{BB962C8B-B14F-4D97-AF65-F5344CB8AC3E}">
        <p14:creationId xmlns:p14="http://schemas.microsoft.com/office/powerpoint/2010/main" val="13593615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Procesní management </a:t>
            </a:r>
            <a:r>
              <a:rPr lang="cs-CZ" sz="1800" dirty="0"/>
              <a:t>je přístup managementu zaměřený na monitoring existujících procesů, jejich analýzu, případné změny, stabilizaci a další zlepšování.</a:t>
            </a:r>
          </a:p>
          <a:p>
            <a:pPr algn="just"/>
            <a:r>
              <a:rPr lang="cs-CZ" sz="1800" b="1" dirty="0"/>
              <a:t>Procesní přístup </a:t>
            </a:r>
            <a:r>
              <a:rPr lang="cs-CZ" sz="1800" dirty="0"/>
              <a:t>představuje systematickou identifikaci a řízení procesů používaných v organizaci a jejich vzájemné působení. </a:t>
            </a:r>
          </a:p>
          <a:p>
            <a:pPr marL="0" indent="0" algn="just">
              <a:buNone/>
            </a:pPr>
            <a:endParaRPr lang="cs-CZ" sz="1800" dirty="0"/>
          </a:p>
          <a:p>
            <a:pPr marL="0" indent="0" algn="just">
              <a:buNone/>
            </a:pPr>
            <a:r>
              <a:rPr lang="cs-CZ" sz="1800" dirty="0"/>
              <a:t>Mezi hlavní úkoly procesního řízení patří:</a:t>
            </a:r>
          </a:p>
          <a:p>
            <a:pPr lvl="0" algn="just"/>
            <a:r>
              <a:rPr lang="cs-CZ" sz="1800" dirty="0"/>
              <a:t>identifikace procesů a tvorbu procesní mapy;</a:t>
            </a:r>
          </a:p>
          <a:p>
            <a:pPr lvl="0" algn="just"/>
            <a:r>
              <a:rPr lang="cs-CZ" sz="1800" dirty="0"/>
              <a:t>nové definování procesů – </a:t>
            </a:r>
            <a:r>
              <a:rPr lang="cs-CZ" sz="1800" dirty="0" err="1"/>
              <a:t>redesign</a:t>
            </a:r>
            <a:r>
              <a:rPr lang="cs-CZ" sz="1800" dirty="0"/>
              <a:t> procesů a napřímení procesů;</a:t>
            </a:r>
          </a:p>
          <a:p>
            <a:pPr lvl="0" algn="just"/>
            <a:r>
              <a:rPr lang="cs-CZ" sz="1800" dirty="0"/>
              <a:t>zajištění stability procesů;</a:t>
            </a:r>
          </a:p>
          <a:p>
            <a:pPr algn="just"/>
            <a:r>
              <a:rPr lang="cs-CZ" sz="1800" dirty="0"/>
              <a:t>navození atmosféry zlepšování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Procesní management II</a:t>
            </a:r>
          </a:p>
        </p:txBody>
      </p:sp>
    </p:spTree>
    <p:extLst>
      <p:ext uri="{BB962C8B-B14F-4D97-AF65-F5344CB8AC3E}">
        <p14:creationId xmlns:p14="http://schemas.microsoft.com/office/powerpoint/2010/main" val="1789385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K realizaci těchto opatření a překonávání interkulturních rozdílů se v současné době nastavují interkulturní kompetence. </a:t>
            </a:r>
            <a:r>
              <a:rPr lang="cs-CZ" sz="1700" b="1" dirty="0"/>
              <a:t>Interkulturní kompetence</a:t>
            </a:r>
            <a:r>
              <a:rPr lang="cs-CZ" sz="1700" dirty="0"/>
              <a:t> představuje schopnost vstupovat do interkulturních nebo přímo multikulturních sociálních situací, schopnost pochopit je v existujících kulturních dimenzích, schopnost přiměřeně je zvládat a v jejich kontextu úspěšně řešit věcné úkoly. </a:t>
            </a:r>
          </a:p>
          <a:p>
            <a:pPr marL="0" indent="0" algn="just">
              <a:buNone/>
            </a:pPr>
            <a:r>
              <a:rPr lang="cs-CZ" sz="1700" dirty="0"/>
              <a:t>Do oblasti interkulturních kompetencí lze zahrnout:</a:t>
            </a:r>
          </a:p>
          <a:p>
            <a:pPr lvl="0" algn="just"/>
            <a:r>
              <a:rPr lang="cs-CZ" sz="1700" dirty="0"/>
              <a:t>poznání a pochopení cizí kultury v jejím fyzickém a systémovém rozměru;</a:t>
            </a:r>
          </a:p>
          <a:p>
            <a:pPr lvl="0" algn="just"/>
            <a:r>
              <a:rPr lang="cs-CZ" sz="1700" dirty="0"/>
              <a:t>poznání a pochopení kulturních standardů cizí kultury (sociálních hodnot, norem a vzorců jednání);</a:t>
            </a:r>
          </a:p>
          <a:p>
            <a:pPr lvl="0" algn="just"/>
            <a:r>
              <a:rPr lang="cs-CZ" sz="1700" dirty="0"/>
              <a:t>zvládnutí existence dvou různých kulturních vlivů v jedné osobě a ve vazbě na reprezentanta druhé kultury;</a:t>
            </a:r>
          </a:p>
          <a:p>
            <a:pPr algn="just"/>
            <a:r>
              <a:rPr lang="cs-CZ" sz="1700" dirty="0"/>
              <a:t>zobecnění a vytvoření účinného souboru taktik a strategií pro poznání, pochopení a komunikaci s dalšími cizími kulturami. </a:t>
            </a:r>
          </a:p>
          <a:p>
            <a:pPr marL="463550" lvl="1" algn="just">
              <a:buFont typeface="Arial" panose="020B0604020202020204" pitchFamily="34" charset="0"/>
              <a:buChar char="•"/>
            </a:pPr>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Interkulturní kompetence I</a:t>
            </a:r>
          </a:p>
        </p:txBody>
      </p:sp>
    </p:spTree>
    <p:extLst>
      <p:ext uri="{BB962C8B-B14F-4D97-AF65-F5344CB8AC3E}">
        <p14:creationId xmlns:p14="http://schemas.microsoft.com/office/powerpoint/2010/main" val="30730086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Inovace</a:t>
            </a:r>
            <a:r>
              <a:rPr lang="cs-CZ" sz="1800" dirty="0"/>
              <a:t> v obecném pojetí je chápána jako hluboká, kvalitativní změna v různých oblastech organizace. Inovace může znamenat zdokonalení a představuje vlastně jakoukoliv novinku, změnu, která přináší něco nového do života společnosti. </a:t>
            </a:r>
          </a:p>
          <a:p>
            <a:pPr algn="just"/>
            <a:r>
              <a:rPr lang="cs-CZ" sz="1800" dirty="0"/>
              <a:t>Podle Vebra a kolektivu (2017) inovace představuje komplexní proces od nápadu přes vývoj až po realizaci a komercionalizaci. </a:t>
            </a:r>
          </a:p>
          <a:p>
            <a:pPr algn="just"/>
            <a:r>
              <a:rPr lang="cs-CZ" sz="1800" dirty="0"/>
              <a:t>Inovace je hybným faktorem každé organizace, jelikož jejím prostřednictvím dochází k italizaci produktového portfolia a tím k posílení pozice organizace na trhu, ke zvyšování efektivnosti provozních činností, zvyšování kvality a snižování nákladů atd. </a:t>
            </a:r>
          </a:p>
          <a:p>
            <a:pPr algn="just"/>
            <a:r>
              <a:rPr lang="cs-CZ" sz="1800" dirty="0"/>
              <a:t>J. A. </a:t>
            </a:r>
            <a:r>
              <a:rPr lang="cs-CZ" sz="1800" dirty="0" err="1"/>
              <a:t>Schumpeter</a:t>
            </a:r>
            <a:r>
              <a:rPr lang="cs-CZ" sz="1800" dirty="0"/>
              <a:t> považoval inovace za podstatu ekonomického vývoje tržních ekonomik, které narušují stávající rovnováhu a opět ji navozují, ale na kvalitativně vyšší úrovni. </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inovací I</a:t>
            </a:r>
          </a:p>
        </p:txBody>
      </p:sp>
    </p:spTree>
    <p:extLst>
      <p:ext uri="{BB962C8B-B14F-4D97-AF65-F5344CB8AC3E}">
        <p14:creationId xmlns:p14="http://schemas.microsoft.com/office/powerpoint/2010/main" val="24711133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6419"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Nejčastěji rozeznáváme tyto druhy inovací:</a:t>
            </a:r>
          </a:p>
          <a:p>
            <a:pPr lvl="0"/>
            <a:r>
              <a:rPr lang="cs-CZ" sz="1800" dirty="0"/>
              <a:t>produktové inovace – mohou mít podobu technicky nových produktů nebo technicky vylepšených produktů;</a:t>
            </a:r>
          </a:p>
          <a:p>
            <a:pPr lvl="0"/>
            <a:r>
              <a:rPr lang="cs-CZ" sz="1800" dirty="0"/>
              <a:t>procesní inovace;</a:t>
            </a:r>
          </a:p>
          <a:p>
            <a:pPr lvl="0"/>
            <a:r>
              <a:rPr lang="cs-CZ" sz="1800" dirty="0"/>
              <a:t>marketingové inovace;</a:t>
            </a:r>
          </a:p>
          <a:p>
            <a:pPr lvl="0"/>
            <a:r>
              <a:rPr lang="cs-CZ" sz="1800" dirty="0"/>
              <a:t>organizační inovace.</a:t>
            </a:r>
          </a:p>
          <a:p>
            <a:pPr marL="0" indent="0">
              <a:buNone/>
            </a:pPr>
            <a:r>
              <a:rPr lang="cs-CZ" sz="1800" dirty="0"/>
              <a:t>Jiné členění používá například </a:t>
            </a:r>
            <a:r>
              <a:rPr lang="cs-CZ" sz="1800" dirty="0" err="1"/>
              <a:t>Gary</a:t>
            </a:r>
            <a:r>
              <a:rPr lang="cs-CZ" sz="1800" dirty="0"/>
              <a:t> </a:t>
            </a:r>
            <a:r>
              <a:rPr lang="cs-CZ" sz="1800" dirty="0" err="1"/>
              <a:t>Hamel</a:t>
            </a:r>
            <a:r>
              <a:rPr lang="cs-CZ" sz="1800" dirty="0"/>
              <a:t>, který vytvořil pyramidu inovací, ve které uvádí tyto typy inovací:</a:t>
            </a:r>
          </a:p>
          <a:p>
            <a:pPr lvl="0"/>
            <a:r>
              <a:rPr lang="cs-CZ" sz="1800" dirty="0"/>
              <a:t>inovace managementu;</a:t>
            </a:r>
          </a:p>
          <a:p>
            <a:pPr lvl="0"/>
            <a:r>
              <a:rPr lang="cs-CZ" sz="1800" dirty="0"/>
              <a:t>inovace strategie;</a:t>
            </a:r>
          </a:p>
          <a:p>
            <a:pPr lvl="0"/>
            <a:r>
              <a:rPr lang="cs-CZ" sz="1800" dirty="0"/>
              <a:t>inovace výrobku/služby;</a:t>
            </a:r>
          </a:p>
          <a:p>
            <a:pPr lvl="0"/>
            <a:r>
              <a:rPr lang="cs-CZ" sz="1800" dirty="0"/>
              <a:t>inovace provozních činností.</a:t>
            </a:r>
          </a:p>
          <a:p>
            <a:pPr algn="just"/>
            <a:endParaRPr lang="cs-CZ" sz="1800" dirty="0"/>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inovací II</a:t>
            </a:r>
          </a:p>
        </p:txBody>
      </p:sp>
    </p:spTree>
    <p:extLst>
      <p:ext uri="{BB962C8B-B14F-4D97-AF65-F5344CB8AC3E}">
        <p14:creationId xmlns:p14="http://schemas.microsoft.com/office/powerpoint/2010/main" val="32002078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Z kvalitativního hlediska, vytvořil František Valenta klasifikaci, která se nazývá řády inovací:</a:t>
            </a:r>
          </a:p>
          <a:p>
            <a:pPr lvl="0" algn="just"/>
            <a:r>
              <a:rPr lang="cs-CZ" sz="1600" i="1" dirty="0"/>
              <a:t>racionalizační inovace</a:t>
            </a:r>
          </a:p>
          <a:p>
            <a:pPr marL="0" lvl="0" indent="268288" algn="just">
              <a:buNone/>
            </a:pPr>
            <a:r>
              <a:rPr lang="cs-CZ" sz="1600" dirty="0"/>
              <a:t>1. řád – kvantitativní inovace, změna kvanta;</a:t>
            </a:r>
          </a:p>
          <a:p>
            <a:pPr marL="0" lvl="0" indent="268288" algn="just">
              <a:buNone/>
            </a:pPr>
            <a:r>
              <a:rPr lang="cs-CZ" sz="1600" dirty="0"/>
              <a:t>2. řád – intenzita, zvýšení intenzity;</a:t>
            </a:r>
          </a:p>
          <a:p>
            <a:pPr marL="0" lvl="0" indent="268288" algn="just">
              <a:buNone/>
            </a:pPr>
            <a:r>
              <a:rPr lang="cs-CZ" sz="1600" dirty="0"/>
              <a:t>3. řád – reorganizace;</a:t>
            </a:r>
          </a:p>
          <a:p>
            <a:pPr marL="0" lvl="0" indent="268288" algn="just">
              <a:buNone/>
            </a:pPr>
            <a:r>
              <a:rPr lang="cs-CZ" sz="1600" dirty="0"/>
              <a:t>4. řád – kvalitativní adaptace;</a:t>
            </a:r>
          </a:p>
          <a:p>
            <a:pPr lvl="0" algn="just"/>
            <a:r>
              <a:rPr lang="cs-CZ" sz="1600" i="1" dirty="0"/>
              <a:t>kvalitativní inovace</a:t>
            </a:r>
          </a:p>
          <a:p>
            <a:pPr marL="0" lvl="0" indent="268288" algn="just">
              <a:buNone/>
            </a:pPr>
            <a:r>
              <a:rPr lang="cs-CZ" sz="1600" dirty="0"/>
              <a:t>5. řád – nová varianta;</a:t>
            </a:r>
          </a:p>
          <a:p>
            <a:pPr marL="0" lvl="0" indent="268288" algn="just">
              <a:buNone/>
            </a:pPr>
            <a:r>
              <a:rPr lang="cs-CZ" sz="1600" dirty="0"/>
              <a:t>6. řád – nová generace;</a:t>
            </a:r>
          </a:p>
          <a:p>
            <a:pPr marL="0" lvl="0" indent="268288" algn="just">
              <a:buNone/>
            </a:pPr>
            <a:r>
              <a:rPr lang="cs-CZ" sz="1600" dirty="0"/>
              <a:t>7. řád – nový druh;</a:t>
            </a:r>
          </a:p>
          <a:p>
            <a:pPr marL="0" lvl="0" indent="268288" algn="just">
              <a:buNone/>
            </a:pPr>
            <a:r>
              <a:rPr lang="cs-CZ" sz="1600" dirty="0"/>
              <a:t>8. řád – nový rod;</a:t>
            </a:r>
          </a:p>
          <a:p>
            <a:pPr lvl="0" algn="just"/>
            <a:r>
              <a:rPr lang="cs-CZ" sz="1600" i="1" dirty="0"/>
              <a:t>radikální inovace </a:t>
            </a:r>
          </a:p>
          <a:p>
            <a:pPr marL="0" lvl="0" indent="268288" algn="just">
              <a:buNone/>
            </a:pPr>
            <a:r>
              <a:rPr lang="cs-CZ" sz="1600" dirty="0"/>
              <a:t>9. řád – nový kmen, nový přístup</a:t>
            </a:r>
          </a:p>
          <a:p>
            <a:pPr algn="just"/>
            <a:endParaRPr lang="cs-CZ" sz="1600" dirty="0"/>
          </a:p>
          <a:p>
            <a:pPr lvl="0"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inovací III</a:t>
            </a:r>
          </a:p>
        </p:txBody>
      </p:sp>
    </p:spTree>
    <p:extLst>
      <p:ext uri="{BB962C8B-B14F-4D97-AF65-F5344CB8AC3E}">
        <p14:creationId xmlns:p14="http://schemas.microsoft.com/office/powerpoint/2010/main" val="15217705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Management inovací </a:t>
            </a:r>
            <a:r>
              <a:rPr lang="cs-CZ" sz="1800" dirty="0"/>
              <a:t>se zabývá problematikou řízení inovací a inovačních aktivit v organizaci. </a:t>
            </a:r>
          </a:p>
          <a:p>
            <a:pPr lvl="0" algn="just"/>
            <a:r>
              <a:rPr lang="cs-CZ" sz="1800" b="1" dirty="0"/>
              <a:t>Management inovací </a:t>
            </a:r>
            <a:r>
              <a:rPr lang="cs-CZ" sz="1800" dirty="0"/>
              <a:t>je manažerskou disciplínou, která představuje komplex aktivit spojených s procesem, který začíná iniciací inovací a končí komerčním uplatněním inovací. </a:t>
            </a:r>
          </a:p>
          <a:p>
            <a:pPr lvl="0" algn="just"/>
            <a:r>
              <a:rPr lang="cs-CZ" sz="1800" dirty="0"/>
              <a:t>Předmětem tohoto managementu jsou inovace, které jsou chápány jako hluboké, kvalitativní změny v různých oblastech organizace a společnosti. </a:t>
            </a:r>
          </a:p>
          <a:p>
            <a:pPr lvl="0" algn="just"/>
            <a:r>
              <a:rPr lang="cs-CZ" sz="1800" dirty="0"/>
              <a:t>Ne každá změna může být chápána jako inovace. Aby změna byla změnou inovační, tak musí splňovat určitá kritéria z hlediska kvality a hloubky změny. Z tohoto důvodu jsou inovace různě klasifikovány a členěny do tříd.</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inovací IV</a:t>
            </a:r>
          </a:p>
        </p:txBody>
      </p:sp>
    </p:spTree>
    <p:extLst>
      <p:ext uri="{BB962C8B-B14F-4D97-AF65-F5344CB8AC3E}">
        <p14:creationId xmlns:p14="http://schemas.microsoft.com/office/powerpoint/2010/main" val="8893366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Informace</a:t>
            </a:r>
            <a:r>
              <a:rPr lang="cs-CZ" sz="1800" dirty="0"/>
              <a:t> jsou strukturovaná, organizovaná, shrnutá a interpretovaná data, závislá na jejich uživateli. K tomu, abychom mohli informace využívat v procesu rozhodování a řízení, musí splňovat tato kritéria: relevantnost, reliabilita, validita, efektivita, odpovídající míra podrobnosti, srozumitelnost, aktuálnost, úplnost a kontinuita atd.</a:t>
            </a:r>
          </a:p>
          <a:p>
            <a:pPr marL="0" indent="0" algn="just">
              <a:buNone/>
            </a:pPr>
            <a:r>
              <a:rPr lang="cs-CZ" sz="1800" dirty="0"/>
              <a:t>Data můžeme členit podle následujících kritérií (Kozel a kol., 2006):</a:t>
            </a:r>
          </a:p>
          <a:p>
            <a:pPr lvl="0" algn="just"/>
            <a:r>
              <a:rPr lang="cs-CZ" sz="1800" dirty="0"/>
              <a:t>podle zdroje – sekundární, primární;</a:t>
            </a:r>
          </a:p>
          <a:p>
            <a:pPr lvl="0" algn="just"/>
            <a:r>
              <a:rPr lang="cs-CZ" sz="1800" dirty="0"/>
              <a:t>podle formy vyjádření dat (měřitelnost) – kvantitativní, kvalitativní;</a:t>
            </a:r>
          </a:p>
          <a:p>
            <a:pPr lvl="0" algn="just"/>
            <a:r>
              <a:rPr lang="cs-CZ" sz="1800" dirty="0"/>
              <a:t>podle charakteru – hard data, soft data;</a:t>
            </a:r>
          </a:p>
          <a:p>
            <a:pPr lvl="0" algn="just"/>
            <a:r>
              <a:rPr lang="cs-CZ" sz="1800" dirty="0"/>
              <a:t>podle časového hlediska – stavová, toková;</a:t>
            </a:r>
          </a:p>
          <a:p>
            <a:pPr lvl="0" algn="just"/>
            <a:r>
              <a:rPr lang="cs-CZ" sz="1800" dirty="0"/>
              <a:t>z hlediska závislosti – data na sobě nezávislá, data na sobě závislá;</a:t>
            </a:r>
          </a:p>
          <a:p>
            <a:pPr lvl="0" algn="just"/>
            <a:r>
              <a:rPr lang="cs-CZ" sz="1800" dirty="0"/>
              <a:t>podle formy zpracování dat – data agregovaná, data neagregovaná;</a:t>
            </a:r>
          </a:p>
          <a:p>
            <a:pPr algn="just"/>
            <a:r>
              <a:rPr lang="cs-CZ" sz="1800" dirty="0"/>
              <a:t>data podle obsahu – fakta, znalosti, názory, záměry, motivy.</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Informační management I</a:t>
            </a:r>
          </a:p>
        </p:txBody>
      </p:sp>
    </p:spTree>
    <p:extLst>
      <p:ext uri="{BB962C8B-B14F-4D97-AF65-F5344CB8AC3E}">
        <p14:creationId xmlns:p14="http://schemas.microsoft.com/office/powerpoint/2010/main" val="38769960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Informační management </a:t>
            </a:r>
            <a:r>
              <a:rPr lang="cs-CZ" sz="1800" dirty="0"/>
              <a:t>lze definovat jako transdisciplinárně pojatý soubor poznatků, metod a doporučení systémových přístupů informatiky, které pomáhají vhodně realizovat informační procesy manažerského myšlení a jednání k dosažení cílů uvažované organizace.</a:t>
            </a:r>
          </a:p>
          <a:p>
            <a:pPr algn="just"/>
            <a:r>
              <a:rPr lang="cs-CZ" sz="1800" dirty="0"/>
              <a:t>Informační management se zabývá řízením informací v organizaci. Cílem informačního managementu je řízení a správa informačního systému organizace. Informační management v současném pojetí je úzce spojen s rozvojem informačních technologií a s explicitními znalostmi. Informační technologie je souhrn hardwarového, softwarového, databázového a komunikačního vybavení podniku.</a:t>
            </a:r>
          </a:p>
          <a:p>
            <a:pPr algn="just"/>
            <a:r>
              <a:rPr lang="cs-CZ" sz="1800" dirty="0"/>
              <a:t>Význam informačního managementu je strategický, podpůrný, vytváří infrastrukturu systému řízení organizace a působí na všech úrovních řízení organizace.</a:t>
            </a:r>
          </a:p>
          <a:p>
            <a:pPr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Informační management II</a:t>
            </a:r>
          </a:p>
        </p:txBody>
      </p:sp>
    </p:spTree>
    <p:extLst>
      <p:ext uri="{BB962C8B-B14F-4D97-AF65-F5344CB8AC3E}">
        <p14:creationId xmlns:p14="http://schemas.microsoft.com/office/powerpoint/2010/main" val="10331610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Informační manažer</a:t>
            </a:r>
            <a:r>
              <a:rPr lang="cs-CZ" sz="1800" dirty="0"/>
              <a:t> představuje osobu, která je plně zodpovědná za kvalitu a rozvoj informačního systému dané organizace. </a:t>
            </a:r>
          </a:p>
          <a:p>
            <a:pPr marL="0" indent="0" algn="just">
              <a:buNone/>
            </a:pPr>
            <a:r>
              <a:rPr lang="cs-CZ" sz="1800" dirty="0"/>
              <a:t>Úkolem informačního manažera je mimo jiné:</a:t>
            </a:r>
          </a:p>
          <a:p>
            <a:pPr lvl="0" algn="just"/>
            <a:r>
              <a:rPr lang="cs-CZ" sz="1800" dirty="0"/>
              <a:t>registrovat relevantní obsahové a informační změny uvnitř organizace a v jejím okolí; </a:t>
            </a:r>
          </a:p>
          <a:p>
            <a:pPr lvl="0" algn="just"/>
            <a:r>
              <a:rPr lang="cs-CZ" sz="1800" dirty="0"/>
              <a:t>být zodpovědný za technické, programové, organizační, datové a lidské zdroje informačního systému;</a:t>
            </a:r>
          </a:p>
          <a:p>
            <a:pPr lvl="0" algn="just"/>
            <a:r>
              <a:rPr lang="cs-CZ" sz="1800" dirty="0"/>
              <a:t>prakticky realizovat zvolené informační strategie;</a:t>
            </a:r>
          </a:p>
          <a:p>
            <a:pPr lvl="0" algn="just"/>
            <a:r>
              <a:rPr lang="cs-CZ" sz="1800" dirty="0"/>
              <a:t>vychovávat manažery a ostatní zaměstnance ve využívání IS/ICT;</a:t>
            </a:r>
          </a:p>
          <a:p>
            <a:pPr lvl="0" algn="just"/>
            <a:r>
              <a:rPr lang="cs-CZ" sz="1800" dirty="0"/>
              <a:t>vytvářet finanční rezervy na inovaci IS/ICT;</a:t>
            </a:r>
          </a:p>
          <a:p>
            <a:pPr lvl="0" algn="just"/>
            <a:r>
              <a:rPr lang="cs-CZ" sz="1800" dirty="0"/>
              <a:t>chránit informační systém proti narušení dat a úniku informací;</a:t>
            </a:r>
          </a:p>
          <a:p>
            <a:pPr lvl="0" algn="just"/>
            <a:r>
              <a:rPr lang="cs-CZ" sz="1800" dirty="0"/>
              <a:t>vybírat systémového integrátora nebo poskytovatele outsourcingových služeb. </a:t>
            </a:r>
          </a:p>
          <a:p>
            <a:pPr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Informační management III</a:t>
            </a:r>
          </a:p>
        </p:txBody>
      </p:sp>
    </p:spTree>
    <p:extLst>
      <p:ext uri="{BB962C8B-B14F-4D97-AF65-F5344CB8AC3E}">
        <p14:creationId xmlns:p14="http://schemas.microsoft.com/office/powerpoint/2010/main" val="11951778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Mezi hlavní úkoly informačního managementu patří:</a:t>
            </a:r>
          </a:p>
          <a:p>
            <a:pPr lvl="0" algn="just"/>
            <a:r>
              <a:rPr lang="cs-CZ" sz="1800" dirty="0"/>
              <a:t>tvorba strategie informačního systému ve vazbě na podnikovou strategii;</a:t>
            </a:r>
          </a:p>
          <a:p>
            <a:pPr lvl="0" algn="just"/>
            <a:r>
              <a:rPr lang="cs-CZ" sz="1800" dirty="0"/>
              <a:t>dlouhodobé plánování rozvoje informačního systému;</a:t>
            </a:r>
          </a:p>
          <a:p>
            <a:pPr lvl="0" algn="just"/>
            <a:r>
              <a:rPr lang="cs-CZ" sz="1800" dirty="0"/>
              <a:t>zvládnutí informačních technologií a jejich aplikačních možností;</a:t>
            </a:r>
          </a:p>
          <a:p>
            <a:pPr lvl="0" algn="just"/>
            <a:r>
              <a:rPr lang="cs-CZ" sz="1800" dirty="0"/>
              <a:t>řízení projektů zavádění informačních technologií;</a:t>
            </a:r>
          </a:p>
          <a:p>
            <a:pPr lvl="0" algn="just"/>
            <a:r>
              <a:rPr lang="cs-CZ" sz="1800" dirty="0"/>
              <a:t>zapojení uživatelů do zavádění a vývoje projektů informačních technologií;</a:t>
            </a:r>
          </a:p>
          <a:p>
            <a:pPr lvl="0" algn="just"/>
            <a:r>
              <a:rPr lang="cs-CZ" sz="1800" dirty="0"/>
              <a:t>výchova uživatelů informačních technologií.</a:t>
            </a:r>
          </a:p>
          <a:p>
            <a:pPr algn="just"/>
            <a:endParaRPr lang="cs-CZ" sz="1800" dirty="0"/>
          </a:p>
          <a:p>
            <a:pPr algn="just"/>
            <a:r>
              <a:rPr lang="cs-CZ" sz="1800" dirty="0"/>
              <a:t>K zajištění účelné a účinné funkce informačního manažera je potřeba, aby byl členem vrcholového vedení organizace a disponoval adekvátním finančním fondem na údržbu a rozvoj informačního systému a informačních a komunikačních technologií. </a:t>
            </a:r>
          </a:p>
          <a:p>
            <a:pPr algn="just"/>
            <a:endParaRPr lang="cs-CZ" sz="1800" dirty="0"/>
          </a:p>
          <a:p>
            <a:pPr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Informační management IV</a:t>
            </a:r>
          </a:p>
        </p:txBody>
      </p:sp>
    </p:spTree>
    <p:extLst>
      <p:ext uri="{BB962C8B-B14F-4D97-AF65-F5344CB8AC3E}">
        <p14:creationId xmlns:p14="http://schemas.microsoft.com/office/powerpoint/2010/main" val="37364149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Jakost</a:t>
            </a:r>
            <a:r>
              <a:rPr lang="cs-CZ" sz="1800" dirty="0"/>
              <a:t> je chápána jako naplnění požadavků a přání zákazníků, a zároveň naplnění cílů organizace. </a:t>
            </a:r>
          </a:p>
          <a:p>
            <a:pPr lvl="0" algn="just"/>
            <a:r>
              <a:rPr lang="cs-CZ" sz="1800" dirty="0"/>
              <a:t>Definice jakosti z normy ČSN EN ISO 9000:2006 říká, že jakost je stupeň splnění požadavků souborem inherentních charakteristik. Přičemž požadavky jsou obvykle dány kombinací požadavků (potřeb a přání) zákazníků, dalších zainteresovaných stran a také legislativy. A inherentní charakteristika je spojená s takovými znaky výrobku nebo služby, které jsou pro daný produkt typický (např. vůně pro parfém, výkon pro motor apod.).</a:t>
            </a:r>
          </a:p>
          <a:p>
            <a:pPr lvl="0" algn="just"/>
            <a:r>
              <a:rPr lang="cs-CZ" sz="1800" dirty="0"/>
              <a:t>Management jakosti se zabývá problematikou jakosti v celé její šíři a komplexnosti.</a:t>
            </a:r>
          </a:p>
          <a:p>
            <a:pPr lvl="0" algn="just"/>
            <a:r>
              <a:rPr lang="cs-CZ" sz="1800" b="1" dirty="0"/>
              <a:t>Management jakosti</a:t>
            </a:r>
            <a:r>
              <a:rPr lang="cs-CZ" sz="1800" dirty="0"/>
              <a:t>, který představuje komplex aktivit zaměřených na zvyšování a udržování jakosti v podniku, je realizován prostřednictvím tří koncepcí, a to odvětvových standardů, norem ISO a koncepce TQM.</a:t>
            </a:r>
          </a:p>
          <a:p>
            <a:pPr lvl="0" algn="just"/>
            <a:endParaRPr lang="cs-CZ" sz="1800" dirty="0"/>
          </a:p>
          <a:p>
            <a:pPr algn="just"/>
            <a:endParaRPr lang="cs-CZ" sz="1800" dirty="0"/>
          </a:p>
          <a:p>
            <a:pPr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jakosti I</a:t>
            </a:r>
          </a:p>
        </p:txBody>
      </p:sp>
    </p:spTree>
    <p:extLst>
      <p:ext uri="{BB962C8B-B14F-4D97-AF65-F5344CB8AC3E}">
        <p14:creationId xmlns:p14="http://schemas.microsoft.com/office/powerpoint/2010/main" val="164433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Management jakosti může být definován jako koordinované činnosti pro vedení a řízení organizace, které se týkají jakosti. Management jakosti je soubor vzájemně provázaných prvků, které jsou nedílnou součástí celkového systému řízení organizací, a který má garantovat maximalizaci spokojenosti zainteresovaných stran při minimální spotřebě zdrojů.</a:t>
            </a:r>
          </a:p>
          <a:p>
            <a:pPr lvl="0" algn="just"/>
            <a:r>
              <a:rPr lang="cs-CZ" sz="1800" dirty="0"/>
              <a:t>Činnosti spojené s managementem jakosti norma ČSN EN ISO 9000:2006 člení do čtyř hlavních souborů označovaných jako plánování, řízení, prokazování a zlepšování jakosti. Zatímco plánování jakosti můžeme chápat jako strategický soubor procesů, tak řízení a prokazování jakosti jsou činnosti charakteru operativního. </a:t>
            </a:r>
          </a:p>
          <a:p>
            <a:pPr lvl="0" algn="just"/>
            <a:r>
              <a:rPr lang="cs-CZ" sz="1800" dirty="0"/>
              <a:t>Zlepšování jakosti se chápe jako činnosti, které vedou k dosažení nové, vyšší úrovně uspokojováním požadavků zákazníků a dalších zainteresovaných subjektů (jako jsou zaměstnanci, dodavatelé, vlastníci, společnost).</a:t>
            </a:r>
          </a:p>
          <a:p>
            <a:pPr lvl="0" algn="just"/>
            <a:endParaRPr lang="cs-CZ" sz="1800" dirty="0"/>
          </a:p>
          <a:p>
            <a:pPr algn="just"/>
            <a:endParaRPr lang="cs-CZ" sz="1800" dirty="0"/>
          </a:p>
          <a:p>
            <a:pPr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jakosti II</a:t>
            </a:r>
          </a:p>
        </p:txBody>
      </p:sp>
    </p:spTree>
    <p:extLst>
      <p:ext uri="{BB962C8B-B14F-4D97-AF65-F5344CB8AC3E}">
        <p14:creationId xmlns:p14="http://schemas.microsoft.com/office/powerpoint/2010/main" val="3991091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3550" lvl="1" algn="just">
              <a:buFont typeface="Arial" panose="020B0604020202020204" pitchFamily="34" charset="0"/>
              <a:buChar char="•"/>
            </a:pPr>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Interkulturní kompetence</a:t>
            </a:r>
          </a:p>
        </p:txBody>
      </p:sp>
      <p:pic>
        <p:nvPicPr>
          <p:cNvPr id="4" name="Obrázek 3"/>
          <p:cNvPicPr>
            <a:picLocks noChangeAspect="1"/>
          </p:cNvPicPr>
          <p:nvPr/>
        </p:nvPicPr>
        <p:blipFill rotWithShape="1">
          <a:blip r:embed="rId2"/>
          <a:srcRect b="24398"/>
          <a:stretch/>
        </p:blipFill>
        <p:spPr>
          <a:xfrm>
            <a:off x="1137320" y="1137414"/>
            <a:ext cx="5976664" cy="330654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488197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i="1" dirty="0"/>
              <a:t>Základní principy moderního managementu jakosti</a:t>
            </a:r>
            <a:r>
              <a:rPr lang="cs-CZ" sz="1800" dirty="0"/>
              <a:t> (Nenadál a kol., 2016):</a:t>
            </a:r>
          </a:p>
          <a:p>
            <a:pPr lvl="0"/>
            <a:r>
              <a:rPr lang="cs-CZ" sz="1800" dirty="0"/>
              <a:t>zaměření na zákazníka;</a:t>
            </a:r>
          </a:p>
          <a:p>
            <a:pPr lvl="0"/>
            <a:r>
              <a:rPr lang="cs-CZ" sz="1800" dirty="0"/>
              <a:t>vůdcovství;</a:t>
            </a:r>
          </a:p>
          <a:p>
            <a:pPr lvl="0"/>
            <a:r>
              <a:rPr lang="cs-CZ" sz="1800" dirty="0"/>
              <a:t>zapojení zaměstnanců;</a:t>
            </a:r>
          </a:p>
          <a:p>
            <a:pPr lvl="0"/>
            <a:r>
              <a:rPr lang="cs-CZ" sz="1800" dirty="0"/>
              <a:t>učení se;</a:t>
            </a:r>
          </a:p>
          <a:p>
            <a:pPr lvl="0"/>
            <a:r>
              <a:rPr lang="cs-CZ" sz="1800" dirty="0"/>
              <a:t>flexibilita;</a:t>
            </a:r>
          </a:p>
          <a:p>
            <a:pPr lvl="0"/>
            <a:r>
              <a:rPr lang="cs-CZ" sz="1800" dirty="0"/>
              <a:t>procesní přístup;</a:t>
            </a:r>
          </a:p>
          <a:p>
            <a:pPr lvl="0"/>
            <a:r>
              <a:rPr lang="cs-CZ" sz="1800" dirty="0"/>
              <a:t>systémový přístup k managementu;</a:t>
            </a:r>
          </a:p>
          <a:p>
            <a:pPr lvl="0"/>
            <a:r>
              <a:rPr lang="cs-CZ" sz="1800" dirty="0"/>
              <a:t>neustálé zlepšování;</a:t>
            </a:r>
          </a:p>
          <a:p>
            <a:pPr lvl="0"/>
            <a:r>
              <a:rPr lang="cs-CZ" sz="1800" dirty="0"/>
              <a:t>management na základě faktů;</a:t>
            </a:r>
          </a:p>
          <a:p>
            <a:pPr lvl="0"/>
            <a:r>
              <a:rPr lang="cs-CZ" sz="1800" dirty="0"/>
              <a:t>vzájemně prospěšné vztahy s dodavateli;</a:t>
            </a:r>
          </a:p>
          <a:p>
            <a:r>
              <a:rPr lang="cs-CZ" sz="1800" dirty="0"/>
              <a:t>společenská odpovědnost.</a:t>
            </a:r>
          </a:p>
          <a:p>
            <a:pPr algn="just"/>
            <a:endParaRPr lang="cs-CZ" sz="1800" dirty="0"/>
          </a:p>
          <a:p>
            <a:pPr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jakosti III</a:t>
            </a:r>
          </a:p>
        </p:txBody>
      </p:sp>
    </p:spTree>
    <p:extLst>
      <p:ext uri="{BB962C8B-B14F-4D97-AF65-F5344CB8AC3E}">
        <p14:creationId xmlns:p14="http://schemas.microsoft.com/office/powerpoint/2010/main" val="2593196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Ve světě se uplatňují tři základní koncepce managementu jakosti, a to jsou odvětvové standardy, normy ISO, koncepce TQM.</a:t>
            </a:r>
          </a:p>
          <a:p>
            <a:pPr lvl="0" algn="just"/>
            <a:r>
              <a:rPr lang="cs-CZ" sz="1800" b="1" dirty="0"/>
              <a:t>Odvětvové standardy</a:t>
            </a:r>
            <a:r>
              <a:rPr lang="cs-CZ" sz="1800" dirty="0"/>
              <a:t> vymezují specifické požadavky na management jakosti v daném odvětví. Tyto standardy se stanovují pro konkrétní odvětví z důvodu existence specifika daného odvětví. Odvětvové standardy obvykle respektují strukturu a požadavky norem ISO 9000, ale jsou mnohem náročnější než tyto normy. </a:t>
            </a:r>
            <a:r>
              <a:rPr lang="cs-CZ" sz="1800" b="1" dirty="0"/>
              <a:t>Koncepce managementu jakosti na bázi norem ISO</a:t>
            </a:r>
            <a:r>
              <a:rPr lang="cs-CZ" sz="1800" dirty="0"/>
              <a:t> si de facto vynutila globalizace tržního prostředí. Mezinárodní organizace pro normy ISO poprvé zveřejnila sadu norem zabývající se požadavky na systém management jakosti. Tyto normy dostaly označení ISO řady 9000. Normy vstoupily do obchodních vztahů na celém světě a Evropská unie je už od svého samého začátku zařadila mezi evropské normy a vyžaduje jejich širokou aplikaci. </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jakosti IV</a:t>
            </a:r>
          </a:p>
        </p:txBody>
      </p:sp>
    </p:spTree>
    <p:extLst>
      <p:ext uri="{BB962C8B-B14F-4D97-AF65-F5344CB8AC3E}">
        <p14:creationId xmlns:p14="http://schemas.microsoft.com/office/powerpoint/2010/main" val="1282849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Ve světě se uplatňují tři základní koncepce managementu jakosti, a to jsou odvětvové standardy, normy ISO, koncepce TQM.</a:t>
            </a:r>
          </a:p>
          <a:p>
            <a:pPr lvl="0" algn="just"/>
            <a:r>
              <a:rPr lang="cs-CZ" sz="1800" b="1" dirty="0"/>
              <a:t>Odvětvové standardy</a:t>
            </a:r>
            <a:r>
              <a:rPr lang="cs-CZ" sz="1800" dirty="0"/>
              <a:t> vymezují specifické požadavky na management jakosti v daném odvětví. Tyto standardy se stanovují pro konkrétní odvětví z důvodu existence specifika daného odvětví. Odvětvové standardy obvykle respektují strukturu a požadavky norem ISO 9000, ale jsou mnohem náročnější než tyto normy. </a:t>
            </a:r>
            <a:r>
              <a:rPr lang="cs-CZ" sz="1800" b="1" dirty="0"/>
              <a:t>Koncepce managementu jakosti na bázi norem ISO</a:t>
            </a:r>
            <a:r>
              <a:rPr lang="cs-CZ" sz="1800" dirty="0"/>
              <a:t> si de facto vynutila globalizace tržního prostředí. Mezinárodní organizace pro normy ISO poprvé zveřejnila sadu norem zabývající se požadavky na systém management jakosti. Tyto normy dostaly označení ISO řady 9000. Normy vstoupily do obchodních vztahů na celém světě a Evropská unie je už od svého samého začátku zařadila mezi evropské normy a vyžaduje jejich širokou aplikaci. </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jakosti V</a:t>
            </a:r>
          </a:p>
        </p:txBody>
      </p:sp>
    </p:spTree>
    <p:extLst>
      <p:ext uri="{BB962C8B-B14F-4D97-AF65-F5344CB8AC3E}">
        <p14:creationId xmlns:p14="http://schemas.microsoft.com/office/powerpoint/2010/main" val="24537260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Mezi základní charakteristiky koncepce ISO norem patří:</a:t>
            </a:r>
          </a:p>
          <a:p>
            <a:pPr lvl="0" algn="just"/>
            <a:r>
              <a:rPr lang="cs-CZ" sz="1700" dirty="0"/>
              <a:t>normy ISO řady 9000 mají univerzální (generický) charakter, což znamená, že jejich aplikace nezávisí ani na charakteru procesů, ani na povaze výrobků;</a:t>
            </a:r>
          </a:p>
          <a:p>
            <a:pPr lvl="0" algn="just"/>
            <a:r>
              <a:rPr lang="cs-CZ" sz="1700" dirty="0"/>
              <a:t>normy ISO řady 9000 nejsou závazné, ale pouze doporučující.</a:t>
            </a:r>
          </a:p>
          <a:p>
            <a:pPr marL="0" indent="0" algn="just">
              <a:buNone/>
            </a:pPr>
            <a:r>
              <a:rPr lang="cs-CZ" sz="1700" dirty="0"/>
              <a:t>Soustava norem ISO 9000:2000, která je v České republice zavedena jako ČSN EN ISO řady 9000 (česká verze byla poprvé vydána v roce 2001) je v současnosti tvořena základním souborem čtyř norem:</a:t>
            </a:r>
          </a:p>
          <a:p>
            <a:pPr lvl="0" algn="just"/>
            <a:r>
              <a:rPr lang="cs-CZ" sz="1700" dirty="0"/>
              <a:t>ISO 9000:2005 Systémy managementu kvality – Základní principy a slovník;</a:t>
            </a:r>
          </a:p>
          <a:p>
            <a:pPr lvl="0" algn="just"/>
            <a:r>
              <a:rPr lang="cs-CZ" sz="1700" dirty="0"/>
              <a:t>ISO 9001:2000 Systémy managementu jakosti – Požadavky;</a:t>
            </a:r>
          </a:p>
          <a:p>
            <a:pPr lvl="0" algn="just"/>
            <a:r>
              <a:rPr lang="cs-CZ" sz="1700" dirty="0"/>
              <a:t>ISO 9004:2000 Systémy managementu jakosti – Směrnice pro zlepšování výkonnosti;</a:t>
            </a:r>
          </a:p>
          <a:p>
            <a:pPr lvl="0" algn="just"/>
            <a:r>
              <a:rPr lang="cs-CZ" sz="1700" dirty="0"/>
              <a:t>ISO 19011:2002 Směrnice pro </a:t>
            </a:r>
            <a:r>
              <a:rPr lang="cs-CZ" sz="1700" dirty="0" err="1"/>
              <a:t>auditování</a:t>
            </a:r>
            <a:r>
              <a:rPr lang="cs-CZ" sz="1700" dirty="0"/>
              <a:t> systémů managementu jakosti a systémů environmentálního managementu.</a:t>
            </a:r>
          </a:p>
          <a:p>
            <a:pPr lvl="0" algn="just"/>
            <a:endParaRPr lang="cs-CZ" sz="1700" dirty="0"/>
          </a:p>
          <a:p>
            <a:pPr algn="just"/>
            <a:endParaRPr lang="cs-CZ" sz="1700" dirty="0"/>
          </a:p>
          <a:p>
            <a:pPr lvl="0"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jakosti VI</a:t>
            </a:r>
          </a:p>
        </p:txBody>
      </p:sp>
    </p:spTree>
    <p:extLst>
      <p:ext uri="{BB962C8B-B14F-4D97-AF65-F5344CB8AC3E}">
        <p14:creationId xmlns:p14="http://schemas.microsoft.com/office/powerpoint/2010/main" val="2035031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Koncepce managementu jakosti na bázi TQM (</a:t>
            </a:r>
            <a:r>
              <a:rPr lang="cs-CZ" sz="1800" b="1" dirty="0" err="1"/>
              <a:t>Total</a:t>
            </a:r>
            <a:r>
              <a:rPr lang="cs-CZ" sz="1800" b="1" dirty="0"/>
              <a:t> </a:t>
            </a:r>
            <a:r>
              <a:rPr lang="cs-CZ" sz="1800" b="1" dirty="0" err="1"/>
              <a:t>Quality</a:t>
            </a:r>
            <a:r>
              <a:rPr lang="cs-CZ" sz="1800" b="1" dirty="0"/>
              <a:t> Management)</a:t>
            </a:r>
            <a:r>
              <a:rPr lang="cs-CZ" sz="1800" dirty="0"/>
              <a:t> byla zformulována během druhé poloviny dvacátého století v Japonsku, následně v USA a v Evropě. </a:t>
            </a:r>
          </a:p>
          <a:p>
            <a:pPr lvl="0" algn="just"/>
            <a:r>
              <a:rPr lang="cs-CZ" sz="1800" dirty="0"/>
              <a:t>Jedná se otevřenou filozofii managementu organizací, na jejímž základě a pro její podporu byly vyvinuty různé modely, dnes nejčastěji označované jako modely excelence organizací. </a:t>
            </a:r>
          </a:p>
          <a:p>
            <a:pPr lvl="0" algn="just"/>
            <a:r>
              <a:rPr lang="cs-CZ" sz="1800" dirty="0"/>
              <a:t>Z těchto modelů jsou nejznámější model </a:t>
            </a:r>
            <a:r>
              <a:rPr lang="cs-CZ" sz="1800" dirty="0" err="1"/>
              <a:t>Demingovy</a:t>
            </a:r>
            <a:r>
              <a:rPr lang="cs-CZ" sz="1800" dirty="0"/>
              <a:t> ceny za jakost v Japonsku, model americké Národní ceny </a:t>
            </a:r>
            <a:r>
              <a:rPr lang="cs-CZ" sz="1800" dirty="0" err="1"/>
              <a:t>Malcolma</a:t>
            </a:r>
            <a:r>
              <a:rPr lang="cs-CZ" sz="1800" dirty="0"/>
              <a:t> </a:t>
            </a:r>
            <a:r>
              <a:rPr lang="cs-CZ" sz="1800" dirty="0" err="1"/>
              <a:t>Baldridge</a:t>
            </a:r>
            <a:r>
              <a:rPr lang="cs-CZ" sz="1800" dirty="0"/>
              <a:t> a v Evropě nejrozšířenější model EFQM Model Excelence. </a:t>
            </a:r>
          </a:p>
          <a:p>
            <a:pPr lvl="0" algn="just"/>
            <a:r>
              <a:rPr lang="cs-CZ" sz="1800" dirty="0"/>
              <a:t>Model Excelence EFQM, jehož poslední verze je z roku 2003, má devět základních kritérií (dále jsou členěna na 32 dílčích kritérií): vedení, lidé, politika a strategie, partnerství a zdroje, procesy, výsledky vzhledem k zaměstnancům, výsledky vzhledem k zákazníkům, výsledky vzhledem ke společnosti, klíčové výsledky výkonnosti. </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jakosti VII</a:t>
            </a:r>
          </a:p>
        </p:txBody>
      </p:sp>
    </p:spTree>
    <p:extLst>
      <p:ext uri="{BB962C8B-B14F-4D97-AF65-F5344CB8AC3E}">
        <p14:creationId xmlns:p14="http://schemas.microsoft.com/office/powerpoint/2010/main" val="40025266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Environmentální management </a:t>
            </a:r>
            <a:r>
              <a:rPr lang="cs-CZ" sz="1800" dirty="0"/>
              <a:t>(EMS – </a:t>
            </a:r>
            <a:r>
              <a:rPr lang="cs-CZ" sz="1800" dirty="0" err="1"/>
              <a:t>Environmental</a:t>
            </a:r>
            <a:r>
              <a:rPr lang="cs-CZ" sz="1800" dirty="0"/>
              <a:t> Management </a:t>
            </a:r>
            <a:r>
              <a:rPr lang="cs-CZ" sz="1800" dirty="0" err="1"/>
              <a:t>System</a:t>
            </a:r>
            <a:r>
              <a:rPr lang="cs-CZ" sz="1800" dirty="0"/>
              <a:t>) je systém managementu, který svými systémovými nástroji upřednostňuje prevenci vzniku znečišťování a odpadů.</a:t>
            </a:r>
          </a:p>
          <a:p>
            <a:pPr algn="just"/>
            <a:r>
              <a:rPr lang="cs-CZ" sz="1800" dirty="0"/>
              <a:t>Environmentální management se zabývá problematikou ochrany životního prostředí při naplňování cílů organizace. </a:t>
            </a:r>
          </a:p>
          <a:p>
            <a:pPr algn="just"/>
            <a:r>
              <a:rPr lang="cs-CZ" sz="1800" dirty="0"/>
              <a:t>Je důležité, aby organizace při realizaci svých aktivit a naplňování svých cílů respektovat a chránila životní prostředí v nejvyšší možné míře.</a:t>
            </a:r>
          </a:p>
          <a:p>
            <a:pPr algn="just"/>
            <a:r>
              <a:rPr lang="cs-CZ" sz="1800" dirty="0"/>
              <a:t>Jedním z požadavků EMS je zavedení postupů k identifikaci a zajištění přístupu k požadavkům právních předpisů, včetně jejich následní aplikace v podnikovém prostředí. Tak EMS zajistí maximální soulad aktivit podniku s environmentální legislativou. </a:t>
            </a:r>
          </a:p>
          <a:p>
            <a:pPr algn="just"/>
            <a:r>
              <a:rPr lang="cs-CZ" sz="1800" dirty="0"/>
              <a:t>Aplikace systému EMS v podniku se dnes stává jistou konkurenční výhodou a často také prestižní záležitostí.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Environmentální management I</a:t>
            </a:r>
          </a:p>
        </p:txBody>
      </p:sp>
    </p:spTree>
    <p:extLst>
      <p:ext uri="{BB962C8B-B14F-4D97-AF65-F5344CB8AC3E}">
        <p14:creationId xmlns:p14="http://schemas.microsoft.com/office/powerpoint/2010/main" val="36656771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063"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Cílem EMS se vlastně naplňují v deklarované environmentální politice, od které se odvíjejí dalších aktivity. </a:t>
            </a:r>
          </a:p>
          <a:p>
            <a:pPr algn="just"/>
            <a:r>
              <a:rPr lang="cs-CZ" sz="1800" b="1" dirty="0"/>
              <a:t>Environmentální politika</a:t>
            </a:r>
            <a:r>
              <a:rPr lang="cs-CZ" sz="1800" dirty="0"/>
              <a:t> je součástí příručky systému environmentálního managementu a v rámci tohoto systému je dokumentována, implementována a udržována. </a:t>
            </a:r>
          </a:p>
          <a:p>
            <a:pPr algn="just"/>
            <a:r>
              <a:rPr lang="cs-CZ" sz="1800" dirty="0"/>
              <a:t>Přičemž environmentální politika by měla být závazná pro všechny zaměstnance. </a:t>
            </a:r>
          </a:p>
          <a:p>
            <a:pPr algn="just"/>
            <a:r>
              <a:rPr lang="cs-CZ" sz="1800" dirty="0"/>
              <a:t>Je nutné pravidelné přezkoumávání a aktualizace environmentální politiky v rámci procesu přezkoumávání systému environmentálního managementu vrcholovým vedení podniku alespoň jednou ročně. </a:t>
            </a:r>
          </a:p>
          <a:p>
            <a:pPr algn="just"/>
            <a:r>
              <a:rPr lang="cs-CZ" sz="1800" dirty="0"/>
              <a:t>V podstatě existují dva základní způsoby, kterými podnik může přistoupit k zavedení systému EMS, a to aplikací standardů ISO řady 14000 (ISO 14001 a 14002) nebo registrace v programu EMAS (EMAS III).</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Environmentální management II</a:t>
            </a:r>
          </a:p>
        </p:txBody>
      </p:sp>
    </p:spTree>
    <p:extLst>
      <p:ext uri="{BB962C8B-B14F-4D97-AF65-F5344CB8AC3E}">
        <p14:creationId xmlns:p14="http://schemas.microsoft.com/office/powerpoint/2010/main" val="9083448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Norma ČSN EN ISO 14001:2005 Systémy environmentálního managementu - Specifikace s návodem pro použití je řídící dokument, který se skládá z pěti na sebe navazujících oblastí, které tvoří základní strukturu systému. Jedná se o oblast environmentální politiky, plánování, zavádění a provoz, kontrolní a nápravná opatření, přezkoumání vedením. </a:t>
            </a:r>
          </a:p>
          <a:p>
            <a:pPr algn="just"/>
            <a:r>
              <a:rPr lang="cs-CZ" sz="1800" dirty="0"/>
              <a:t>EMAS (</a:t>
            </a:r>
            <a:r>
              <a:rPr lang="cs-CZ" sz="1800" dirty="0" err="1"/>
              <a:t>Environmental</a:t>
            </a:r>
            <a:r>
              <a:rPr lang="cs-CZ" sz="1800" dirty="0"/>
              <a:t> Management and Audit </a:t>
            </a:r>
            <a:r>
              <a:rPr lang="cs-CZ" sz="1800" dirty="0" err="1"/>
              <a:t>Scheme</a:t>
            </a:r>
            <a:r>
              <a:rPr lang="cs-CZ" sz="1800" dirty="0"/>
              <a:t>) je jedním z nástrojů ekonomie životního prostředí uplatňovaných v rámci EU. Systém vstoupil v platnost nařízení Rady ES č. 1836/93 (dnes je již v platnosti její druhá revize označovaná jako EMAS III). V rámci EMAS se nad rámec požadavků ISO 14001 vyžaduje zejména: úvodní přezkoumání stavu životního prostředí; registr vlivu; posuzování i nepřímých environmentálních aspektů; zpracování, nezávislé posouzení a publikaci „prohlášení o stavu životního prostředí“.</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Environmentální management III</a:t>
            </a:r>
          </a:p>
        </p:txBody>
      </p:sp>
    </p:spTree>
    <p:extLst>
      <p:ext uri="{BB962C8B-B14F-4D97-AF65-F5344CB8AC3E}">
        <p14:creationId xmlns:p14="http://schemas.microsoft.com/office/powerpoint/2010/main" val="2838663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K hlavním přínosům aplikace EMS paří:</a:t>
            </a:r>
          </a:p>
          <a:p>
            <a:pPr lvl="0"/>
            <a:r>
              <a:rPr lang="cs-CZ" sz="1800" dirty="0"/>
              <a:t>zavedení pořádku v podniku;</a:t>
            </a:r>
          </a:p>
          <a:p>
            <a:pPr lvl="0"/>
            <a:r>
              <a:rPr lang="cs-CZ" sz="1800" dirty="0"/>
              <a:t>dodržení úplného souladu s právními požadavky;</a:t>
            </a:r>
          </a:p>
          <a:p>
            <a:pPr lvl="0"/>
            <a:r>
              <a:rPr lang="cs-CZ" sz="1800" dirty="0"/>
              <a:t>snížení provozních nákladů, úspory energie, surovin a dalších zdrojů;</a:t>
            </a:r>
          </a:p>
          <a:p>
            <a:pPr lvl="0"/>
            <a:r>
              <a:rPr lang="cs-CZ" sz="1800" dirty="0"/>
              <a:t>snížení rizika environmentálních havárií, za které nese odpovědnost podnik;</a:t>
            </a:r>
          </a:p>
          <a:p>
            <a:pPr lvl="0"/>
            <a:r>
              <a:rPr lang="cs-CZ" sz="1800" dirty="0"/>
              <a:t>zvýšení podnikatelské důvěryhodnosti pro investory, veřejnou správu, peněžní ústavy apod.;</a:t>
            </a:r>
          </a:p>
          <a:p>
            <a:pPr lvl="0"/>
            <a:r>
              <a:rPr lang="cs-CZ" sz="1800" dirty="0"/>
              <a:t>zavedení EMS může vést k dosažení vyšší konkurenceschopnosti ve výběrových řízeních u veřejných zakázek;</a:t>
            </a:r>
          </a:p>
          <a:p>
            <a:pPr lvl="0"/>
            <a:r>
              <a:rPr lang="cs-CZ" sz="1800" dirty="0"/>
              <a:t>zlepšení vztahu s veřejnosti;</a:t>
            </a:r>
          </a:p>
          <a:p>
            <a:pPr lvl="0"/>
            <a:r>
              <a:rPr lang="cs-CZ" sz="1800" dirty="0"/>
              <a:t>získání obchodně využitelné reklamy.</a:t>
            </a:r>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Environmentální management IV</a:t>
            </a:r>
          </a:p>
        </p:txBody>
      </p:sp>
    </p:spTree>
    <p:extLst>
      <p:ext uri="{BB962C8B-B14F-4D97-AF65-F5344CB8AC3E}">
        <p14:creationId xmlns:p14="http://schemas.microsoft.com/office/powerpoint/2010/main" val="20222629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Strategický management představuje přípravu a realizaci rozvojových záměrů dlouhodobější povahy, které mají pro danou organizaci rozhodující význam a jejichž cílem je dosažení stanovených strategických cílů.</a:t>
            </a:r>
          </a:p>
          <a:p>
            <a:pPr lvl="0" algn="just"/>
            <a:r>
              <a:rPr lang="cs-CZ" sz="1700" dirty="0"/>
              <a:t>Strategický management je realizován na strategické úrovni řízení top manažery, popřípadě vlastníky podniku, a má výrazně komplexní působnost zahrnující veškerou činnost organizace a je východiskem všech plánů a projektů organizace.</a:t>
            </a:r>
          </a:p>
          <a:p>
            <a:pPr lvl="0" algn="just"/>
            <a:r>
              <a:rPr lang="cs-CZ" sz="1700" dirty="0"/>
              <a:t>Hlavním a základním cílem strategického managementu je formulace strategie. </a:t>
            </a:r>
            <a:r>
              <a:rPr lang="cs-CZ" sz="1700" b="1" dirty="0"/>
              <a:t>Strategie</a:t>
            </a:r>
            <a:r>
              <a:rPr lang="cs-CZ" sz="1700" dirty="0"/>
              <a:t> představuje kroky, které vedou k naplnění stanoveného strategického cíle. Jedná se o koncepci dlouhodobé povahy, která má přinést organizaci dlouhodobě udržitelnou konkurenční výhodu a tím upevnit její postavení na trhu. Strategie musí respektovat disponibilní zdroje organizace (finanční, personální, organizační apod.) a zároveň respektovat prostředí (externí prostředí – makroprostředí, trh, odvětví), ve kterém působí.</a:t>
            </a:r>
          </a:p>
          <a:p>
            <a:pPr lvl="0" algn="just"/>
            <a:endParaRPr lang="cs-CZ" sz="1700" dirty="0"/>
          </a:p>
          <a:p>
            <a:pPr algn="just"/>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Strategický management I</a:t>
            </a:r>
          </a:p>
        </p:txBody>
      </p:sp>
    </p:spTree>
    <p:extLst>
      <p:ext uri="{BB962C8B-B14F-4D97-AF65-F5344CB8AC3E}">
        <p14:creationId xmlns:p14="http://schemas.microsoft.com/office/powerpoint/2010/main" val="3819557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50" dirty="0"/>
              <a:t>Interkulturní manažerská kompetence je vzájemně závislá s dalšími manažerskými kompetencemi, strategickou, individuální, sociální a odbornou kompetencí, které významně podporují úspěšné působení manažera v mezinárodním prostředí. </a:t>
            </a:r>
          </a:p>
          <a:p>
            <a:pPr algn="just"/>
            <a:r>
              <a:rPr lang="cs-CZ" sz="1650" dirty="0"/>
              <a:t>Pod pojmem </a:t>
            </a:r>
            <a:r>
              <a:rPr lang="cs-CZ" sz="1650" b="1" dirty="0"/>
              <a:t>strategická kompetence </a:t>
            </a:r>
            <a:r>
              <a:rPr lang="cs-CZ" sz="1650" dirty="0"/>
              <a:t>je chápáno finanční řízení, řízení rizik, znalostí, organizační schopnosti, schopnost řešit problémy, rozhodování a synergie. </a:t>
            </a:r>
          </a:p>
          <a:p>
            <a:pPr algn="just"/>
            <a:r>
              <a:rPr lang="cs-CZ" sz="1650" b="1" dirty="0"/>
              <a:t>Individuální kompetence </a:t>
            </a:r>
            <a:r>
              <a:rPr lang="cs-CZ" sz="1650" dirty="0"/>
              <a:t>představuje schopnost vlastní motivace, sebeorganizování, kontroly situace, odolnost vůči stresu, optimistický přístup a schopnost sebekritiky. </a:t>
            </a:r>
          </a:p>
          <a:p>
            <a:pPr algn="just"/>
            <a:r>
              <a:rPr lang="cs-CZ" sz="1650" b="1" dirty="0"/>
              <a:t>Sociální kompetencí </a:t>
            </a:r>
            <a:r>
              <a:rPr lang="cs-CZ" sz="1650" dirty="0"/>
              <a:t>je chápána schopnost týmové spolupráce, přizpůsobení se, komunikace, empatie, tolerance a řídicí schopnosti. </a:t>
            </a:r>
          </a:p>
          <a:p>
            <a:pPr algn="just"/>
            <a:r>
              <a:rPr lang="cs-CZ" sz="1650" b="1" dirty="0"/>
              <a:t>Odborná kompetence </a:t>
            </a:r>
            <a:r>
              <a:rPr lang="cs-CZ" sz="1650" dirty="0"/>
              <a:t>předpokládá schopnost aplikace získaných znalostí z oboru, o řízení podniku, moderních komunikačních technologiích a mezinárodní pracovní zkušenost.</a:t>
            </a:r>
          </a:p>
          <a:p>
            <a:pPr algn="just"/>
            <a:endParaRPr lang="cs-CZ" sz="1650" dirty="0"/>
          </a:p>
          <a:p>
            <a:pPr marL="463550" lvl="1" algn="just">
              <a:buFont typeface="Arial" panose="020B0604020202020204" pitchFamily="34" charset="0"/>
              <a:buChar char="•"/>
            </a:pPr>
            <a:endParaRPr lang="cs-CZ" sz="1650" dirty="0"/>
          </a:p>
          <a:p>
            <a:pPr algn="just"/>
            <a:endParaRPr lang="cs-CZ" sz="1650" dirty="0"/>
          </a:p>
          <a:p>
            <a:pPr algn="just"/>
            <a:endParaRPr lang="cs-CZ" sz="16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Interkulturní kompetence II</a:t>
            </a:r>
          </a:p>
        </p:txBody>
      </p:sp>
    </p:spTree>
    <p:extLst>
      <p:ext uri="{BB962C8B-B14F-4D97-AF65-F5344CB8AC3E}">
        <p14:creationId xmlns:p14="http://schemas.microsoft.com/office/powerpoint/2010/main" val="27979871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Proces strategického managementu tak představuje systémově řízený proces, jehož podstatou je pružná reakce na změny, obrana podniku před nebezpečím hrozeb a využití všech vhodných příležitostí v budoucím, nastupujícím dlouhodobém časovém horizontu.</a:t>
            </a:r>
          </a:p>
          <a:p>
            <a:pPr marL="0" indent="0" algn="just">
              <a:buNone/>
            </a:pPr>
            <a:r>
              <a:rPr lang="cs-CZ" sz="1800" dirty="0"/>
              <a:t>Vzhledem k určitému procesnímu charakteru strategického managementu, tak hovoříme o </a:t>
            </a:r>
            <a:r>
              <a:rPr lang="cs-CZ" sz="1800" b="1" dirty="0"/>
              <a:t>sekvenčním modelu strategického managementu</a:t>
            </a:r>
            <a:r>
              <a:rPr lang="cs-CZ" sz="1800" dirty="0"/>
              <a:t>, který má tři základní fáze, a to:</a:t>
            </a:r>
          </a:p>
          <a:p>
            <a:pPr marL="0" lvl="0" indent="0" algn="just">
              <a:buNone/>
            </a:pPr>
            <a:r>
              <a:rPr lang="cs-CZ" sz="1800" dirty="0"/>
              <a:t>1. </a:t>
            </a:r>
            <a:r>
              <a:rPr lang="cs-CZ" sz="1800" i="1" dirty="0"/>
              <a:t>strategické plánování </a:t>
            </a:r>
            <a:r>
              <a:rPr lang="cs-CZ" sz="1800" dirty="0"/>
              <a:t>– posloupnost jednotlivých kroků, které začínají strategickou situační analýzou a končí formulací strategie a vytvořením strategického plánu, přičemž cílem je připravit a naplánovat strategickou koncepci;</a:t>
            </a:r>
          </a:p>
          <a:p>
            <a:pPr marL="0" lvl="0" indent="0" algn="just">
              <a:buNone/>
            </a:pPr>
            <a:r>
              <a:rPr lang="cs-CZ" sz="1800" dirty="0"/>
              <a:t>2. </a:t>
            </a:r>
            <a:r>
              <a:rPr lang="cs-CZ" sz="1800" i="1" dirty="0"/>
              <a:t>implementace strategie </a:t>
            </a:r>
            <a:r>
              <a:rPr lang="cs-CZ" sz="1800" dirty="0"/>
              <a:t>– znamená praktickou realizace zvolené strategie;</a:t>
            </a:r>
          </a:p>
          <a:p>
            <a:pPr marL="0" indent="0" algn="just">
              <a:buNone/>
            </a:pPr>
            <a:r>
              <a:rPr lang="cs-CZ" sz="1800" dirty="0"/>
              <a:t>3. </a:t>
            </a:r>
            <a:r>
              <a:rPr lang="cs-CZ" sz="1800" i="1" dirty="0"/>
              <a:t>kontrola</a:t>
            </a:r>
            <a:r>
              <a:rPr lang="cs-CZ" sz="1800" dirty="0"/>
              <a:t> - má za úkol zjistit, zda vybraná a implementovaná strategie přináší takové výsledky, které byly od ní vyžadovány a očekávány. </a:t>
            </a:r>
          </a:p>
          <a:p>
            <a:pPr lvl="0"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Strategický management II</a:t>
            </a:r>
          </a:p>
        </p:txBody>
      </p:sp>
    </p:spTree>
    <p:extLst>
      <p:ext uri="{BB962C8B-B14F-4D97-AF65-F5344CB8AC3E}">
        <p14:creationId xmlns:p14="http://schemas.microsoft.com/office/powerpoint/2010/main" val="19019535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Riziko</a:t>
            </a:r>
            <a:r>
              <a:rPr lang="cs-CZ" sz="1800" dirty="0"/>
              <a:t> definujeme jako podmínku reálného světa, v němž existuje vystavení nepříznivým okolnostem. Je to situace, v níž existuje možnost nepříznivé odchylky od žádoucího výsledku, který je očekáván, nebo v něj doufáme.</a:t>
            </a:r>
            <a:endParaRPr lang="cs-CZ" sz="1800" b="1" dirty="0"/>
          </a:p>
          <a:p>
            <a:pPr lvl="0" algn="just"/>
            <a:r>
              <a:rPr lang="cs-CZ" sz="1800" b="1" dirty="0"/>
              <a:t>Management rizika </a:t>
            </a:r>
            <a:r>
              <a:rPr lang="cs-CZ" sz="1800" dirty="0"/>
              <a:t>představuje soustavný proces monitorování rizik, která mohou ovlivnit podnik a současně provádí soustavnou prevenci případných ohrožení. Podstatou této činností je rozhodování v podmínkách nejistoty, tedy rozhodování, kdy máme minimum informací a nedostatek času k ověření jejich správnosti a nutnost vydat potřebné rozhodnutí.</a:t>
            </a:r>
          </a:p>
          <a:p>
            <a:pPr lvl="0" algn="just"/>
            <a:r>
              <a:rPr lang="cs-CZ" sz="1800" dirty="0"/>
              <a:t>Management rizik je charakterizováno jako činnost, která je zaměřena na snižování současných a budoucích rizik, jejich příčin i následků.</a:t>
            </a:r>
          </a:p>
          <a:p>
            <a:pPr lvl="0" algn="just"/>
            <a:endParaRPr lang="cs-CZ" sz="1800" dirty="0"/>
          </a:p>
          <a:p>
            <a:pPr lvl="0"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Management rizika</a:t>
            </a:r>
          </a:p>
        </p:txBody>
      </p:sp>
    </p:spTree>
    <p:extLst>
      <p:ext uri="{BB962C8B-B14F-4D97-AF65-F5344CB8AC3E}">
        <p14:creationId xmlns:p14="http://schemas.microsoft.com/office/powerpoint/2010/main" val="16177913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065"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Krize</a:t>
            </a:r>
            <a:r>
              <a:rPr lang="cs-CZ" sz="1800" dirty="0"/>
              <a:t> je složitá situace, v níž je významným způsobem narušena rovnováha mezi základními charakteristikami systému (narušeno je poslání, filozofie, hodnoty, cíle, styl fungování systému) na jedné straně a postojem okolního prostředí k danému systému na straně druhé. Za krizi obecně lze považovat cokoli, co v sobě obsahuje potenciál významně ovlivnit či dokonce ohrozit integritu a životaschopnost podniku.</a:t>
            </a:r>
          </a:p>
          <a:p>
            <a:pPr marL="0" indent="0" algn="just">
              <a:buNone/>
            </a:pPr>
            <a:r>
              <a:rPr lang="cs-CZ" sz="1800" dirty="0"/>
              <a:t>Za společné znaky všech krizí mohou být považovány tyto:</a:t>
            </a:r>
          </a:p>
          <a:p>
            <a:pPr lvl="0" algn="just"/>
            <a:r>
              <a:rPr lang="cs-CZ" sz="1800" dirty="0"/>
              <a:t>Krize je téměř vždy rozkladná. </a:t>
            </a:r>
          </a:p>
          <a:p>
            <a:pPr lvl="0" algn="just"/>
            <a:r>
              <a:rPr lang="cs-CZ" sz="1800" dirty="0"/>
              <a:t>Krize je téměř vždy negativní.</a:t>
            </a:r>
          </a:p>
          <a:p>
            <a:pPr lvl="0" algn="just"/>
            <a:r>
              <a:rPr lang="cs-CZ" sz="1800" dirty="0"/>
              <a:t>Krize rozděluje organizaci.</a:t>
            </a:r>
          </a:p>
          <a:p>
            <a:pPr lvl="0" algn="just"/>
            <a:r>
              <a:rPr lang="cs-CZ" sz="1800" dirty="0"/>
              <a:t>Krize může vyvolávat zkreslené nebo nesprávné dojmy..</a:t>
            </a:r>
          </a:p>
          <a:p>
            <a:pPr algn="just"/>
            <a:r>
              <a:rPr lang="cs-CZ" sz="1800" dirty="0"/>
              <a:t>Krize zpravidla překvapí, i když management podniku s určitými riziky počítá.</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Krizový management I</a:t>
            </a:r>
          </a:p>
        </p:txBody>
      </p:sp>
    </p:spTree>
    <p:extLst>
      <p:ext uri="{BB962C8B-B14F-4D97-AF65-F5344CB8AC3E}">
        <p14:creationId xmlns:p14="http://schemas.microsoft.com/office/powerpoint/2010/main" val="32712140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b="1" dirty="0"/>
              <a:t>Krizový management </a:t>
            </a:r>
            <a:r>
              <a:rPr lang="cs-CZ" sz="1700" dirty="0"/>
              <a:t>můžeme definovat jako jednu z disciplín managementu podniku. Je určen ke zvládání mimořádné negativní (krizové) situace podnikatelského subjektu.</a:t>
            </a:r>
          </a:p>
          <a:p>
            <a:pPr lvl="0" algn="just"/>
            <a:r>
              <a:rPr lang="cs-CZ" sz="1700" dirty="0"/>
              <a:t>Podstatu krizového managementu lze spatřovat zejména v systému promyšlených, provázaných procesů a postupných kroků, jejichž cílem je jak rozpoznat komplexní podstatu krizové situace podniku, tak také nalézt způsob jejího úspěšného vyřešení.</a:t>
            </a:r>
          </a:p>
          <a:p>
            <a:pPr lvl="0" algn="just"/>
            <a:r>
              <a:rPr lang="cs-CZ" sz="1700" i="1" dirty="0"/>
              <a:t>V užším slova smyslu</a:t>
            </a:r>
            <a:r>
              <a:rPr lang="cs-CZ" sz="1700" dirty="0"/>
              <a:t> lze krizový management považovat za soubor opatření, zaměřený na řešení vzniklé krize podniku a omezování objemu škod, které mohou vzniknout v jejím důsledku.</a:t>
            </a:r>
          </a:p>
          <a:p>
            <a:pPr algn="just"/>
            <a:r>
              <a:rPr lang="cs-CZ" sz="1700" i="1" dirty="0"/>
              <a:t>V širším smyslu slova</a:t>
            </a:r>
            <a:r>
              <a:rPr lang="cs-CZ" sz="1700" dirty="0"/>
              <a:t> je úkolem krizového managementu: včas rozpoznat možnost vzniku nestandardní negativní situace podniku a odhalit její možné příčiny (krizový potenciál podniku); nastavit preventivní procesy předcházející krizi; efektivně vyřešit vzniklou krizi; odstranit následky uplynulé krizové situace podniku.</a:t>
            </a:r>
          </a:p>
          <a:p>
            <a:pPr lvl="0" algn="just"/>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Krizový management II</a:t>
            </a:r>
          </a:p>
        </p:txBody>
      </p:sp>
    </p:spTree>
    <p:extLst>
      <p:ext uri="{BB962C8B-B14F-4D97-AF65-F5344CB8AC3E}">
        <p14:creationId xmlns:p14="http://schemas.microsoft.com/office/powerpoint/2010/main" val="1427362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centru všech uvedených předpokladů se nachází interkulturní kompetence, kterou je možné chápat jako schopnost rozumět specifikům vlastní i cizích národních kultur a zohledňovat je ve svém chování. </a:t>
            </a:r>
          </a:p>
          <a:p>
            <a:pPr algn="just"/>
            <a:r>
              <a:rPr lang="cs-CZ" sz="1800" dirty="0"/>
              <a:t>K této kompetenci patří také jazykové znalosti, schopnost </a:t>
            </a:r>
            <a:r>
              <a:rPr lang="cs-CZ" sz="1800" dirty="0" err="1"/>
              <a:t>metakomunikace</a:t>
            </a:r>
            <a:r>
              <a:rPr lang="cs-CZ" sz="1800" dirty="0"/>
              <a:t>, připravenost učit se a schopnost tolerance. </a:t>
            </a:r>
          </a:p>
          <a:p>
            <a:pPr algn="just"/>
            <a:r>
              <a:rPr lang="cs-CZ" sz="1800" dirty="0"/>
              <a:t>Vzájemná závislost uvedených manažerských kompetencí je zcela evidentní. Manažer musí být např. schopen, odborně vysvětlit a komunikovat své rozhodnutí ostatním pracovníkům svého týmu tak, aby dosáhl maximální míry akceptace zadávaného úkolu. </a:t>
            </a:r>
          </a:p>
          <a:p>
            <a:pPr algn="just"/>
            <a:r>
              <a:rPr lang="cs-CZ" sz="1800" dirty="0"/>
              <a:t>K úspěšnému zvládnutí nutně potřebuje symbiózu jazykových znalostí, řídících schopností, empatie a znalost obsahu národní kultury všech jeho členů.</a:t>
            </a:r>
          </a:p>
          <a:p>
            <a:pPr algn="just"/>
            <a:endParaRPr lang="cs-CZ" sz="1800" dirty="0"/>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Interkulturní kompetence III</a:t>
            </a:r>
          </a:p>
        </p:txBody>
      </p:sp>
    </p:spTree>
    <p:extLst>
      <p:ext uri="{BB962C8B-B14F-4D97-AF65-F5344CB8AC3E}">
        <p14:creationId xmlns:p14="http://schemas.microsoft.com/office/powerpoint/2010/main" val="3828117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kontextu mezinárodního managementu se setkáváme pojmy expatriot, </a:t>
            </a:r>
            <a:r>
              <a:rPr lang="cs-CZ" sz="1800" dirty="0" err="1"/>
              <a:t>inpatriot</a:t>
            </a:r>
            <a:r>
              <a:rPr lang="cs-CZ" sz="1800" dirty="0"/>
              <a:t> a </a:t>
            </a:r>
            <a:r>
              <a:rPr lang="cs-CZ" sz="1800" dirty="0" err="1"/>
              <a:t>euromanažer</a:t>
            </a:r>
            <a:r>
              <a:rPr lang="cs-CZ" sz="1800" dirty="0"/>
              <a:t>.</a:t>
            </a:r>
          </a:p>
          <a:p>
            <a:pPr algn="just"/>
            <a:r>
              <a:rPr lang="cs-CZ" sz="1800" b="1" dirty="0"/>
              <a:t>Expatriotem </a:t>
            </a:r>
            <a:r>
              <a:rPr lang="cs-CZ" sz="1800" dirty="0"/>
              <a:t>rozumíme manažera, který je vyslán mateřskou společností do zahraničí za účelem splnění určitého úkolu nebo specialistu pracujícího v zahraničí v mezinárodním týmu. </a:t>
            </a:r>
          </a:p>
          <a:p>
            <a:pPr algn="just"/>
            <a:r>
              <a:rPr lang="cs-CZ" sz="1800" dirty="0"/>
              <a:t>Za </a:t>
            </a:r>
            <a:r>
              <a:rPr lang="cs-CZ" sz="1800" b="1" dirty="0" err="1"/>
              <a:t>inpatrioty</a:t>
            </a:r>
            <a:r>
              <a:rPr lang="cs-CZ" sz="1800" dirty="0"/>
              <a:t> jsou považováni manažeři relokovaní na omezenou dobu z dceřiné společnosti do centrály mezinárodního podniku, a to většinou za účelem získání a rozvinutí interkulturní kompetence. </a:t>
            </a:r>
          </a:p>
          <a:p>
            <a:pPr algn="just"/>
            <a:r>
              <a:rPr lang="cs-CZ" sz="1800" b="1" dirty="0" err="1"/>
              <a:t>Euromanažerem</a:t>
            </a:r>
            <a:r>
              <a:rPr lang="cs-CZ" sz="1800" dirty="0"/>
              <a:t> je označován takový vedoucí pracovník, který vykonává řídicí funkce ze své mateřské země, tzv. „na dálku“ nebo-</a:t>
            </a:r>
            <a:r>
              <a:rPr lang="cs-CZ" sz="1800" dirty="0" err="1"/>
              <a:t>li</a:t>
            </a:r>
            <a:r>
              <a:rPr lang="cs-CZ" sz="1800" dirty="0"/>
              <a:t> virtuálně. V případě potřeby navštěvuje osobně jednotlivé pobočky v zahraničí. Tento typ manažera bývá v odborné literatuře vymezován také jako „virtuální expatriot“. </a:t>
            </a:r>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Typy mezinárodních manažerů</a:t>
            </a:r>
          </a:p>
        </p:txBody>
      </p:sp>
    </p:spTree>
    <p:extLst>
      <p:ext uri="{BB962C8B-B14F-4D97-AF65-F5344CB8AC3E}">
        <p14:creationId xmlns:p14="http://schemas.microsoft.com/office/powerpoint/2010/main" val="3993698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 </a:t>
            </a:r>
            <a:r>
              <a:rPr lang="cs-CZ" sz="1800" b="1" dirty="0"/>
              <a:t>dominantní chování </a:t>
            </a:r>
            <a:r>
              <a:rPr lang="cs-CZ" sz="1800" dirty="0"/>
              <a:t>je typické, že uznávané hodnoty a normy chování jsou považovány za zcela výjimečné, jediné správné a jsou tedy vnímány jako nadřazené ostatním. </a:t>
            </a:r>
          </a:p>
          <a:p>
            <a:pPr algn="just"/>
            <a:r>
              <a:rPr lang="cs-CZ" sz="1800" dirty="0"/>
              <a:t>U </a:t>
            </a:r>
            <a:r>
              <a:rPr lang="cs-CZ" sz="1800" b="1" dirty="0"/>
              <a:t>asimilačního přístupu </a:t>
            </a:r>
            <a:r>
              <a:rPr lang="cs-CZ" sz="1800" dirty="0"/>
              <a:t>jsou hodnoty a normy cizí kultury přijímány za vlastní. </a:t>
            </a:r>
          </a:p>
          <a:p>
            <a:pPr algn="just"/>
            <a:r>
              <a:rPr lang="cs-CZ" sz="1800" dirty="0"/>
              <a:t>O </a:t>
            </a:r>
            <a:r>
              <a:rPr lang="cs-CZ" sz="1800" b="1" dirty="0"/>
              <a:t>divergenci</a:t>
            </a:r>
            <a:r>
              <a:rPr lang="cs-CZ" sz="1800" dirty="0"/>
              <a:t> můžeme hovořit, pokud jsou obsahové prvky střetávajících se kultur, a to zejména hodnotové systémy a normy chování, vnímány jako stejně významné a efektivní, protože jsou mnohé z hodnot a norem chování vzájemně nekompatibilní, mohou vést zejména v prvotních fázích mezinárodní spolupráce ke vzájemným rozkolům. </a:t>
            </a:r>
          </a:p>
          <a:p>
            <a:pPr algn="just"/>
            <a:r>
              <a:rPr lang="cs-CZ" sz="1800" dirty="0"/>
              <a:t>Pouze při vzájemné </a:t>
            </a:r>
            <a:r>
              <a:rPr lang="cs-CZ" sz="1800" b="1" dirty="0"/>
              <a:t>syntéze</a:t>
            </a:r>
            <a:r>
              <a:rPr lang="cs-CZ" sz="1800" dirty="0"/>
              <a:t> vlastní a cizí kultury se daří zúčastněným partnerům postupně rozmělňovat stávající uznávané kulturní systémy a formovat tak nový kvalitní interkulturní prostor.</a:t>
            </a:r>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Typy chování mezinárodních manažerů</a:t>
            </a:r>
          </a:p>
        </p:txBody>
      </p:sp>
    </p:spTree>
    <p:extLst>
      <p:ext uri="{BB962C8B-B14F-4D97-AF65-F5344CB8AC3E}">
        <p14:creationId xmlns:p14="http://schemas.microsoft.com/office/powerpoint/2010/main" val="4201814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Americký management má od svého zrodu značnou autoritu, která stoupla zejména po druhé světové válce. </a:t>
            </a:r>
          </a:p>
          <a:p>
            <a:pPr algn="just"/>
            <a:r>
              <a:rPr lang="cs-CZ" sz="1800" dirty="0"/>
              <a:t>Přes své problémy, které americký management ve svém vývoji překonává, se v poválečném období rychle šířil zejména do zemí západní Evropy, Japonska a </a:t>
            </a:r>
            <a:r>
              <a:rPr lang="cs-CZ" sz="1800" dirty="0" err="1"/>
              <a:t>n_kterých</a:t>
            </a:r>
            <a:r>
              <a:rPr lang="cs-CZ" sz="1800" dirty="0"/>
              <a:t> tzv. nově industrializovaných zemí. </a:t>
            </a:r>
          </a:p>
          <a:p>
            <a:pPr algn="just"/>
            <a:r>
              <a:rPr lang="cs-CZ" sz="1800" dirty="0"/>
              <a:t>S uplatňováním principů amerického managementu se současně přebírala i jeho terminologie. </a:t>
            </a:r>
          </a:p>
          <a:p>
            <a:pPr algn="just"/>
            <a:r>
              <a:rPr lang="cs-CZ" sz="1800" dirty="0"/>
              <a:t>Avšak určité specifické prvky, vyplývající z národních tradic a zvyklostí, se přes uplatňování amerického managementu zachovaly (např. v managementech Francie, Německa, Itálie, Holandska apod.). </a:t>
            </a:r>
          </a:p>
          <a:p>
            <a:pPr algn="just"/>
            <a:r>
              <a:rPr lang="cs-CZ" sz="1800" dirty="0"/>
              <a:t>Protože management zemí západní Evropy, přes své národnostní zvláštnosti, uplatňuje v podstatě stejné principy a metody jako americký management, vznikl tzv. euro-americký management. </a:t>
            </a:r>
          </a:p>
          <a:p>
            <a:pPr marL="463550" lvl="1" algn="just">
              <a:buFont typeface="Arial" panose="020B0604020202020204" pitchFamily="34" charset="0"/>
              <a:buChar char="•"/>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Americký management</a:t>
            </a:r>
          </a:p>
        </p:txBody>
      </p:sp>
    </p:spTree>
    <p:extLst>
      <p:ext uri="{BB962C8B-B14F-4D97-AF65-F5344CB8AC3E}">
        <p14:creationId xmlns:p14="http://schemas.microsoft.com/office/powerpoint/2010/main" val="40078654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4401</TotalTime>
  <Words>5865</Words>
  <Application>Microsoft Office PowerPoint</Application>
  <PresentationFormat>Předvádění na obrazovce (16:9)</PresentationFormat>
  <Paragraphs>399</Paragraphs>
  <Slides>53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53</vt:i4>
      </vt:variant>
    </vt:vector>
  </HeadingPairs>
  <TitlesOfParts>
    <vt:vector size="58" baseType="lpstr">
      <vt:lpstr>Arial</vt:lpstr>
      <vt:lpstr>Calibri</vt:lpstr>
      <vt:lpstr>Enriqueta</vt:lpstr>
      <vt:lpstr>Times New Roman</vt:lpstr>
      <vt:lpstr>SLU</vt:lpstr>
      <vt:lpstr>Vybrané manažerské přístupy </vt:lpstr>
      <vt:lpstr>Manažerské přístupy v mezinárodním prostředí</vt:lpstr>
      <vt:lpstr>Interkulturní kompetence I</vt:lpstr>
      <vt:lpstr>Interkulturní kompetence</vt:lpstr>
      <vt:lpstr>Interkulturní kompetence II</vt:lpstr>
      <vt:lpstr>Interkulturní kompetence III</vt:lpstr>
      <vt:lpstr>Typy mezinárodních manažerů</vt:lpstr>
      <vt:lpstr>Typy chování mezinárodních manažerů</vt:lpstr>
      <vt:lpstr>Americký management</vt:lpstr>
      <vt:lpstr>Charakteristiky amerického managementu</vt:lpstr>
      <vt:lpstr>Japonský management I</vt:lpstr>
      <vt:lpstr>Japonský management II</vt:lpstr>
      <vt:lpstr>Charakteristické znaky japonského managementu I</vt:lpstr>
      <vt:lpstr>Charakteristické znaky japonského managementu II</vt:lpstr>
      <vt:lpstr>Charakteristické znaky japonského managementu III</vt:lpstr>
      <vt:lpstr>EPRG model</vt:lpstr>
      <vt:lpstr>EPRG model</vt:lpstr>
      <vt:lpstr>Metoda Balanced Scorecard</vt:lpstr>
      <vt:lpstr>Základní charakteristiky metody BSC</vt:lpstr>
      <vt:lpstr>Perspektivy metody BSC</vt:lpstr>
      <vt:lpstr>Perspektivy metody BSC</vt:lpstr>
      <vt:lpstr>Perspektivy a měřítka BSC</vt:lpstr>
      <vt:lpstr>Proces aplikace metody BSC</vt:lpstr>
      <vt:lpstr>Příklad využití strategické mapy v BSC</vt:lpstr>
      <vt:lpstr>Management změny I</vt:lpstr>
      <vt:lpstr>Management změny II</vt:lpstr>
      <vt:lpstr>Management znalostí I</vt:lpstr>
      <vt:lpstr>Procesní management I</vt:lpstr>
      <vt:lpstr>Procesní management II</vt:lpstr>
      <vt:lpstr>Management inovací I</vt:lpstr>
      <vt:lpstr>Management inovací II</vt:lpstr>
      <vt:lpstr>Management inovací III</vt:lpstr>
      <vt:lpstr>Management inovací IV</vt:lpstr>
      <vt:lpstr>Informační management I</vt:lpstr>
      <vt:lpstr>Informační management II</vt:lpstr>
      <vt:lpstr>Informační management III</vt:lpstr>
      <vt:lpstr>Informační management IV</vt:lpstr>
      <vt:lpstr>Management jakosti I</vt:lpstr>
      <vt:lpstr>Management jakosti II</vt:lpstr>
      <vt:lpstr>Management jakosti III</vt:lpstr>
      <vt:lpstr>Management jakosti IV</vt:lpstr>
      <vt:lpstr>Management jakosti V</vt:lpstr>
      <vt:lpstr>Management jakosti VI</vt:lpstr>
      <vt:lpstr>Management jakosti VII</vt:lpstr>
      <vt:lpstr>Environmentální management I</vt:lpstr>
      <vt:lpstr>Environmentální management II</vt:lpstr>
      <vt:lpstr>Environmentální management III</vt:lpstr>
      <vt:lpstr>Environmentální management IV</vt:lpstr>
      <vt:lpstr>Strategický management I</vt:lpstr>
      <vt:lpstr>Strategický management II</vt:lpstr>
      <vt:lpstr>Management rizika</vt:lpstr>
      <vt:lpstr>Krizový management I</vt:lpstr>
      <vt:lpstr>Krizový management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517</cp:revision>
  <dcterms:created xsi:type="dcterms:W3CDTF">2016-07-06T15:42:34Z</dcterms:created>
  <dcterms:modified xsi:type="dcterms:W3CDTF">2023-05-09T07:06:52Z</dcterms:modified>
</cp:coreProperties>
</file>