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6"/>
  </p:notesMasterIdLst>
  <p:sldIdLst>
    <p:sldId id="256" r:id="rId2"/>
    <p:sldId id="329" r:id="rId3"/>
    <p:sldId id="330" r:id="rId4"/>
    <p:sldId id="331" r:id="rId5"/>
    <p:sldId id="332" r:id="rId6"/>
    <p:sldId id="333" r:id="rId7"/>
    <p:sldId id="334" r:id="rId8"/>
    <p:sldId id="335" r:id="rId9"/>
    <p:sldId id="336" r:id="rId10"/>
    <p:sldId id="337" r:id="rId11"/>
    <p:sldId id="338" r:id="rId12"/>
    <p:sldId id="339" r:id="rId13"/>
    <p:sldId id="340" r:id="rId14"/>
    <p:sldId id="327" r:id="rId15"/>
    <p:sldId id="324" r:id="rId16"/>
    <p:sldId id="266" r:id="rId17"/>
    <p:sldId id="299" r:id="rId18"/>
    <p:sldId id="268" r:id="rId19"/>
    <p:sldId id="300" r:id="rId20"/>
    <p:sldId id="301" r:id="rId21"/>
    <p:sldId id="308" r:id="rId22"/>
    <p:sldId id="310" r:id="rId23"/>
    <p:sldId id="302" r:id="rId24"/>
    <p:sldId id="303" r:id="rId25"/>
    <p:sldId id="306" r:id="rId26"/>
    <p:sldId id="307" r:id="rId27"/>
    <p:sldId id="309" r:id="rId28"/>
    <p:sldId id="304" r:id="rId29"/>
    <p:sldId id="305" r:id="rId30"/>
    <p:sldId id="311" r:id="rId31"/>
    <p:sldId id="313" r:id="rId32"/>
    <p:sldId id="314" r:id="rId33"/>
    <p:sldId id="312" r:id="rId34"/>
    <p:sldId id="270" r:id="rId35"/>
    <p:sldId id="315" r:id="rId36"/>
    <p:sldId id="316" r:id="rId37"/>
    <p:sldId id="317" r:id="rId38"/>
    <p:sldId id="318" r:id="rId39"/>
    <p:sldId id="319" r:id="rId40"/>
    <p:sldId id="320" r:id="rId41"/>
    <p:sldId id="321" r:id="rId42"/>
    <p:sldId id="322" r:id="rId43"/>
    <p:sldId id="323" r:id="rId44"/>
    <p:sldId id="278" r:id="rId45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8" autoAdjust="0"/>
    <p:restoredTop sz="94660"/>
  </p:normalViewPr>
  <p:slideViewPr>
    <p:cSldViewPr>
      <p:cViewPr varScale="1">
        <p:scale>
          <a:sx n="81" d="100"/>
          <a:sy n="81" d="100"/>
        </p:scale>
        <p:origin x="800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27.02.2023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Konflikty a porady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Historický </a:t>
            </a: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vývoj managementu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7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115616" y="3219822"/>
            <a:ext cx="4536504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cs-CZ" sz="1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přednáška</a:t>
            </a:r>
          </a:p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/>
              <a:t>Pozdní začátky porad – pozdní příchody účastníků</a:t>
            </a:r>
          </a:p>
          <a:p>
            <a:r>
              <a:rPr lang="cs-CZ" sz="2400" dirty="0"/>
              <a:t>Diskuse bez řádu, struktury a kontroly</a:t>
            </a:r>
          </a:p>
          <a:p>
            <a:r>
              <a:rPr lang="cs-CZ" sz="2400" dirty="0"/>
              <a:t>Odchody z jednání kvůli telefonátům</a:t>
            </a:r>
          </a:p>
          <a:p>
            <a:r>
              <a:rPr lang="cs-CZ" sz="2400" dirty="0"/>
              <a:t>Zvonící telefony, spánek, soukromé hovory, skákání do řeči, čtení atd.</a:t>
            </a:r>
          </a:p>
          <a:p>
            <a:r>
              <a:rPr lang="cs-CZ" sz="2400" dirty="0"/>
              <a:t>Nedává se prostor všem účastníkům porady</a:t>
            </a:r>
          </a:p>
          <a:p>
            <a:r>
              <a:rPr lang="cs-CZ" sz="2400" dirty="0"/>
              <a:t>Neprovedení shrnutí porady</a:t>
            </a:r>
          </a:p>
          <a:p>
            <a:pPr algn="just"/>
            <a:endParaRPr lang="cs-CZ" sz="2400" dirty="0"/>
          </a:p>
          <a:p>
            <a:pPr algn="just"/>
            <a:endParaRPr lang="cs-CZ" sz="2400" dirty="0"/>
          </a:p>
          <a:p>
            <a:pPr algn="just"/>
            <a:endParaRPr lang="cs-CZ" sz="2400" dirty="0"/>
          </a:p>
          <a:p>
            <a:pPr algn="just"/>
            <a:endParaRPr lang="cs-CZ" sz="2400" dirty="0" smtClean="0"/>
          </a:p>
          <a:p>
            <a:pPr algn="just"/>
            <a:endParaRPr lang="cs-CZ" sz="2400" dirty="0"/>
          </a:p>
          <a:p>
            <a:pPr algn="just"/>
            <a:endParaRPr lang="pl-PL" sz="24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Chyby na poradách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8081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63284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300" dirty="0"/>
              <a:t>Volná diskuse týmu k získání nových tvůrčích nápadů a myšlenek na zlepšení nebo nalezení správného řešení v krátkém čase.</a:t>
            </a:r>
          </a:p>
          <a:p>
            <a:pPr algn="just"/>
            <a:r>
              <a:rPr lang="cs-CZ" sz="2300" dirty="0"/>
              <a:t>Logické myšlení je nahrazeno intuitivním</a:t>
            </a:r>
          </a:p>
          <a:p>
            <a:pPr algn="just"/>
            <a:r>
              <a:rPr lang="cs-CZ" sz="2300" dirty="0"/>
              <a:t>Při řešení zamlženého problému, rámcově vymezená oblast</a:t>
            </a:r>
          </a:p>
          <a:p>
            <a:pPr algn="just"/>
            <a:r>
              <a:rPr lang="cs-CZ" sz="2300" dirty="0"/>
              <a:t>Účastníci – odborníci z oboru 50%, odborníci z příbuzných oborů 30%, osoby bez spojitosti s daným oborem 20%</a:t>
            </a:r>
          </a:p>
          <a:p>
            <a:pPr algn="just"/>
            <a:r>
              <a:rPr lang="cs-CZ" sz="2300" dirty="0"/>
              <a:t>Pravidla – zákaz kritiky, uvolnění fantazie, vzájemná inspirace, co největší množství, rovnost účastníků</a:t>
            </a:r>
          </a:p>
          <a:p>
            <a:pPr algn="just"/>
            <a:endParaRPr lang="cs-CZ" sz="2300" dirty="0"/>
          </a:p>
          <a:p>
            <a:pPr algn="just"/>
            <a:endParaRPr lang="cs-CZ" sz="2300" dirty="0"/>
          </a:p>
          <a:p>
            <a:pPr algn="just"/>
            <a:endParaRPr lang="cs-CZ" sz="2300" dirty="0"/>
          </a:p>
          <a:p>
            <a:pPr algn="just"/>
            <a:endParaRPr lang="cs-CZ" sz="2300" dirty="0" smtClean="0"/>
          </a:p>
          <a:p>
            <a:pPr algn="just"/>
            <a:endParaRPr lang="cs-CZ" sz="2300" dirty="0"/>
          </a:p>
          <a:p>
            <a:pPr algn="just"/>
            <a:endParaRPr lang="pl-PL" sz="23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Brainstorming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7543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3780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just">
              <a:buFont typeface="+mj-lt"/>
              <a:buAutoNum type="arabicPeriod"/>
            </a:pPr>
            <a:r>
              <a:rPr lang="cs-CZ" sz="2400" dirty="0"/>
              <a:t>Vedoucí zopakuje základní pravidla brainstormingu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sz="2400" dirty="0"/>
              <a:t>Seznámení účastníků s problémem, který bude diskutován a řešen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sz="2400" dirty="0"/>
              <a:t>Rozcvička – odreagování účastníků a naladění na tvůrčí myšlení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sz="2400" dirty="0"/>
              <a:t>Diskuse k samotnému tématu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sz="2400" dirty="0"/>
              <a:t>Zpracování a vyhodnocení námětů</a:t>
            </a:r>
          </a:p>
          <a:p>
            <a:pPr algn="just"/>
            <a:endParaRPr lang="pl-PL" sz="24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760640" cy="507703"/>
          </a:xfrm>
        </p:spPr>
        <p:txBody>
          <a:bodyPr/>
          <a:lstStyle/>
          <a:p>
            <a:r>
              <a:rPr lang="cs-CZ" dirty="0" smtClean="0"/>
              <a:t>Průběh brainstormingu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287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 jako vědní disciplína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7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115616" y="3219822"/>
            <a:ext cx="4536504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cs-CZ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Historický vývoj managementu</a:t>
            </a:r>
            <a:endParaRPr lang="cs-CZ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</a:p>
        </p:txBody>
      </p:sp>
    </p:spTree>
    <p:extLst>
      <p:ext uri="{BB962C8B-B14F-4D97-AF65-F5344CB8AC3E}">
        <p14:creationId xmlns:p14="http://schemas.microsoft.com/office/powerpoint/2010/main" val="22759361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/>
              <a:t>Management představuje velmi komplexní a rozsáhlou oblast aktivit s řízením, vedením a správou v různých organizacích. </a:t>
            </a:r>
            <a:endParaRPr lang="cs-CZ" sz="1800" dirty="0" smtClean="0"/>
          </a:p>
          <a:p>
            <a:pPr lvl="0" algn="just"/>
            <a:r>
              <a:rPr lang="cs-CZ" sz="1800" dirty="0" smtClean="0"/>
              <a:t>Obecně </a:t>
            </a:r>
            <a:r>
              <a:rPr lang="cs-CZ" sz="1800" dirty="0"/>
              <a:t>tedy lze říci, že management představuje veškeré aktivity v podniku, které je potřeba zrealizovat tak, aby byl zabezpečen chod určité organizace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Jak ukazují výše uvedené definice managementu, tak management je chápán z různých pohledů a pojetí</a:t>
            </a:r>
            <a:r>
              <a:rPr lang="cs-CZ" sz="1800" dirty="0" smtClean="0"/>
              <a:t>.</a:t>
            </a:r>
          </a:p>
          <a:p>
            <a:pPr marL="0" indent="0" algn="just">
              <a:buNone/>
            </a:pPr>
            <a:r>
              <a:rPr lang="cs-CZ" sz="1800" dirty="0" smtClean="0"/>
              <a:t> Z</a:t>
            </a:r>
            <a:r>
              <a:rPr lang="cs-CZ" sz="1800" dirty="0"/>
              <a:t> </a:t>
            </a:r>
            <a:r>
              <a:rPr lang="cs-CZ" sz="1800" dirty="0" smtClean="0"/>
              <a:t>uvedených </a:t>
            </a:r>
            <a:r>
              <a:rPr lang="cs-CZ" sz="1800" dirty="0"/>
              <a:t>definic můžeme vidět, že management je vnímán a chápán ve třech základních rovinách:</a:t>
            </a:r>
          </a:p>
          <a:p>
            <a:pPr lvl="0" algn="just"/>
            <a:r>
              <a:rPr lang="cs-CZ" sz="1800" dirty="0"/>
              <a:t>management jako skupina řídících </a:t>
            </a:r>
            <a:r>
              <a:rPr lang="cs-CZ" sz="1800" dirty="0" smtClean="0"/>
              <a:t>pracovníků;</a:t>
            </a:r>
          </a:p>
          <a:p>
            <a:pPr lvl="0" algn="just"/>
            <a:r>
              <a:rPr lang="cs-CZ" sz="1800" dirty="0" smtClean="0"/>
              <a:t>management </a:t>
            </a:r>
            <a:r>
              <a:rPr lang="cs-CZ" sz="1800" dirty="0"/>
              <a:t>jako vědní </a:t>
            </a:r>
            <a:r>
              <a:rPr lang="cs-CZ" sz="1800" dirty="0" smtClean="0"/>
              <a:t>disciplína;</a:t>
            </a:r>
          </a:p>
          <a:p>
            <a:pPr lvl="0" algn="just"/>
            <a:r>
              <a:rPr lang="cs-CZ" sz="1800" dirty="0" smtClean="0"/>
              <a:t>management </a:t>
            </a:r>
            <a:r>
              <a:rPr lang="cs-CZ" sz="1800" dirty="0"/>
              <a:t>jako funkce a </a:t>
            </a:r>
            <a:r>
              <a:rPr lang="cs-CZ" sz="1800" dirty="0" smtClean="0"/>
              <a:t>aktivita.</a:t>
            </a:r>
            <a:endParaRPr lang="cs-CZ" sz="1800" dirty="0"/>
          </a:p>
          <a:p>
            <a:pPr marL="0" lvl="0" indent="0" algn="just">
              <a:buNone/>
            </a:pPr>
            <a:endParaRPr lang="cs-CZ" sz="1800" dirty="0"/>
          </a:p>
          <a:p>
            <a:pPr lvl="0"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Pojetí managementu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7189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550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Pojem management pochází z latinského slova „</a:t>
            </a:r>
            <a:r>
              <a:rPr lang="cs-CZ" sz="1800" dirty="0" err="1"/>
              <a:t>manus</a:t>
            </a:r>
            <a:r>
              <a:rPr lang="cs-CZ" sz="1800" dirty="0"/>
              <a:t>“ ruka, přičemž jeho původním významem bylo ruční ovládání koní. V českém odborném prostředí je pojem „management“ chápán jako řízení podniku. Pojem management, vzhledem k obtížnosti přesného a výstižného překladu z původního amerického pojetí (</a:t>
            </a:r>
            <a:r>
              <a:rPr lang="cs-CZ" sz="1800" dirty="0" err="1"/>
              <a:t>manage</a:t>
            </a:r>
            <a:r>
              <a:rPr lang="cs-CZ" sz="1800" dirty="0"/>
              <a:t> – management) do ostatních jazyků, se používá v této cizojazyčné podobě také v české odborné literatuře.</a:t>
            </a:r>
          </a:p>
          <a:p>
            <a:pPr algn="just"/>
            <a:r>
              <a:rPr lang="cs-CZ" sz="1800" dirty="0"/>
              <a:t>Management je komplexní a systematická disciplína, zabývající se poznatky o řízení, rozvíjí již více než sto let. </a:t>
            </a:r>
          </a:p>
          <a:p>
            <a:pPr algn="just"/>
            <a:r>
              <a:rPr lang="cs-CZ" sz="1800" dirty="0"/>
              <a:t>Management jako vědní disciplína je úzce spjata s empirií, praxí. Praxe poskytuje poznatky a management tyto poznatky zobecňuje v podobě obecných principů a metod.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Pojetí managementu jako vědní disciplíny</a:t>
            </a:r>
          </a:p>
        </p:txBody>
      </p:sp>
    </p:spTree>
    <p:extLst>
      <p:ext uri="{BB962C8B-B14F-4D97-AF65-F5344CB8AC3E}">
        <p14:creationId xmlns:p14="http://schemas.microsoft.com/office/powerpoint/2010/main" val="2756650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9470" y="683002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Vývoj managementu je úzce spjat s vývojem lidské společnosti, která se netýká pouze bitev a panovníků, ale je spojena také s rozvojem výrobních postupů a technologií, a s prohlubováním dělby práce, schopností organizovat a vést lidi ke stanoveným cílům. A právě proto je management zařazován do oblasti společenských věd, jelikož jeho vývoj, do určité míry, kopíruje vývoj společnosti.</a:t>
            </a:r>
          </a:p>
          <a:p>
            <a:pPr algn="just"/>
            <a:r>
              <a:rPr lang="cs-CZ" sz="1800" dirty="0"/>
              <a:t>Vývoj celého managementu se vyvíjí pod tlakem teorie i praxe, přičemž jeho myšlenkové pohledy se často vracejí do minulosti. Veber a kol. (2009) říká, že jeho vývoj postupuje po spirále. Starší, jakoby už dávno zapomenuté principy se znovu vracejí v nové kvalitě a v novém pohledu.</a:t>
            </a:r>
          </a:p>
          <a:p>
            <a:pPr algn="just"/>
            <a:r>
              <a:rPr lang="cs-CZ" sz="1800" dirty="0"/>
              <a:t>Management prošel obrovským vývojem a je neustále prověřován reálným životem tržní ekonomiky. Řada zkušeností byla zobecněna a na druhé straně, mnohá tvrzení bylo potřeba modifikovat tak, aby byla v současných podmínkách životaschopná.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Historický vývoj teorií managementu</a:t>
            </a:r>
          </a:p>
        </p:txBody>
      </p:sp>
    </p:spTree>
    <p:extLst>
      <p:ext uri="{BB962C8B-B14F-4D97-AF65-F5344CB8AC3E}">
        <p14:creationId xmlns:p14="http://schemas.microsoft.com/office/powerpoint/2010/main" val="2817227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Období přelomu devatenáctého a dvacátého století, před skutečným nástupem intenzivního bádání v oblasti managementu, se nazývá někdy jako tzv. </a:t>
            </a:r>
            <a:r>
              <a:rPr lang="cs-CZ" sz="1800" dirty="0" err="1"/>
              <a:t>předvývojová</a:t>
            </a:r>
            <a:r>
              <a:rPr lang="cs-CZ" sz="1800" dirty="0"/>
              <a:t> etapa řízení. Historie novodobého managementu je datována do období počátku 20. století. Je to dáno tím, že toto období je charakteristické úsilím o zvyšování produktivity práce v rozvíjejících se průmyslových podnicích. </a:t>
            </a:r>
          </a:p>
          <a:p>
            <a:pPr algn="just"/>
            <a:r>
              <a:rPr lang="cs-CZ" sz="1800" dirty="0"/>
              <a:t>Vývoj novodobého managementu můžeme rozčlenit do následujících etap (Veber a kol., 2009):</a:t>
            </a:r>
          </a:p>
          <a:p>
            <a:pPr lvl="1" algn="just"/>
            <a:r>
              <a:rPr lang="cs-CZ" sz="1800" dirty="0"/>
              <a:t>období klasického managementu – konec 19. století a třicátá léta 20. století;</a:t>
            </a:r>
          </a:p>
          <a:p>
            <a:pPr lvl="1" algn="just"/>
            <a:r>
              <a:rPr lang="cs-CZ" sz="1800" dirty="0"/>
              <a:t>management čtyřicátých až sedmdesátých let 20. století;</a:t>
            </a:r>
          </a:p>
          <a:p>
            <a:pPr lvl="1" algn="just"/>
            <a:r>
              <a:rPr lang="cs-CZ" sz="1800" dirty="0"/>
              <a:t>management konce 20. století;</a:t>
            </a:r>
          </a:p>
          <a:p>
            <a:pPr lvl="1" algn="just"/>
            <a:r>
              <a:rPr lang="cs-CZ" sz="1800" dirty="0"/>
              <a:t>management počátku 21. století.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472608" cy="507703"/>
          </a:xfrm>
        </p:spPr>
        <p:txBody>
          <a:bodyPr/>
          <a:lstStyle/>
          <a:p>
            <a:r>
              <a:rPr lang="cs-CZ" dirty="0"/>
              <a:t>Etapy vývoje novodobého managementu</a:t>
            </a:r>
          </a:p>
        </p:txBody>
      </p:sp>
    </p:spTree>
    <p:extLst>
      <p:ext uri="{BB962C8B-B14F-4D97-AF65-F5344CB8AC3E}">
        <p14:creationId xmlns:p14="http://schemas.microsoft.com/office/powerpoint/2010/main" val="1220659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040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700" dirty="0"/>
              <a:t>V období klasického období rozlišujeme dvě centra rozvoje managementu, kde se management vyvíjel rozdílným způsobem, a to Evropu a USA. Rozdílný vývoj managementu je dán rozdílným rozvojem průmyslové výroby v těchto dvou lokalitách.</a:t>
            </a:r>
          </a:p>
          <a:p>
            <a:pPr marL="0" indent="0" algn="just">
              <a:buNone/>
            </a:pPr>
            <a:r>
              <a:rPr lang="cs-CZ" sz="1700" b="1" dirty="0"/>
              <a:t>Americký proud managementu </a:t>
            </a:r>
            <a:r>
              <a:rPr lang="cs-CZ" sz="1700" dirty="0"/>
              <a:t>byl charakteristický těmito znaky (Veber a kol., 2009):</a:t>
            </a:r>
          </a:p>
          <a:p>
            <a:pPr lvl="0" algn="just"/>
            <a:r>
              <a:rPr lang="cs-CZ" sz="1700" dirty="0"/>
              <a:t>zaměření na zvyšování výkonnosti výrobních jednotek s důrazem na bezprostřední řízení výroby;</a:t>
            </a:r>
          </a:p>
          <a:p>
            <a:pPr lvl="0" algn="just"/>
            <a:r>
              <a:rPr lang="cs-CZ" sz="1700" dirty="0"/>
              <a:t>zvyšování pracovní disciplíny dělníků pomocí vytvořením technických a pracovních norem, důsledné plnění příkazů a dodržování stanovených pracovních a technologických postupů, bezpodmínečné dodržování kázně bez minimálních osobních iniciativ zaměstnanců;</a:t>
            </a:r>
          </a:p>
          <a:p>
            <a:pPr lvl="0" algn="just"/>
            <a:r>
              <a:rPr lang="cs-CZ" sz="1700" dirty="0"/>
              <a:t>zavedení metod plánování výroby, pracovní a výrobní dokumentace, evidence nákladů a výsledků práce, přístupy směřující k odstraňování ztrát při výrobě a další postupy;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Klasické období managementu I</a:t>
            </a:r>
          </a:p>
        </p:txBody>
      </p:sp>
    </p:spTree>
    <p:extLst>
      <p:ext uri="{BB962C8B-B14F-4D97-AF65-F5344CB8AC3E}">
        <p14:creationId xmlns:p14="http://schemas.microsoft.com/office/powerpoint/2010/main" val="1745224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700" dirty="0"/>
              <a:t>základem motivace pracovníků bylo stanovení tvrdých výkonových norem na základě zmapování spotřeby práce, stanovení úkolové mzdy, stanovení požadavků na pracovní místa, plnění stanovených postupů a příslušné výkonové normy;</a:t>
            </a:r>
          </a:p>
          <a:p>
            <a:pPr lvl="0" algn="just"/>
            <a:r>
              <a:rPr lang="cs-CZ" sz="1700" dirty="0"/>
              <a:t>minimální zájem o manažerskou práci nebo zdokonalování řídících praktik samotných manažerů. </a:t>
            </a:r>
          </a:p>
          <a:p>
            <a:pPr algn="just"/>
            <a:r>
              <a:rPr lang="cs-CZ" sz="1700" dirty="0"/>
              <a:t>Mezi hlavní představitele amerického proudu klasického managementu patřili: Frederick </a:t>
            </a:r>
            <a:r>
              <a:rPr lang="cs-CZ" sz="1700" dirty="0" err="1"/>
              <a:t>Winslow</a:t>
            </a:r>
            <a:r>
              <a:rPr lang="cs-CZ" sz="1700" dirty="0"/>
              <a:t> </a:t>
            </a:r>
            <a:r>
              <a:rPr lang="cs-CZ" sz="1700" dirty="0" err="1"/>
              <a:t>Taylor</a:t>
            </a:r>
            <a:r>
              <a:rPr lang="cs-CZ" sz="1700" dirty="0"/>
              <a:t>, Henry Ford, Henry L. </a:t>
            </a:r>
            <a:r>
              <a:rPr lang="cs-CZ" sz="1700" dirty="0" err="1"/>
              <a:t>Gantt</a:t>
            </a:r>
            <a:r>
              <a:rPr lang="cs-CZ" sz="1700" dirty="0"/>
              <a:t>, Frank B. </a:t>
            </a:r>
            <a:r>
              <a:rPr lang="cs-CZ" sz="1700" dirty="0" err="1"/>
              <a:t>Gilberth</a:t>
            </a:r>
            <a:r>
              <a:rPr lang="cs-CZ" sz="1700" dirty="0"/>
              <a:t> a Lilian M. </a:t>
            </a:r>
            <a:r>
              <a:rPr lang="cs-CZ" sz="1700" dirty="0" err="1"/>
              <a:t>Gilberthová</a:t>
            </a:r>
            <a:r>
              <a:rPr lang="cs-CZ" sz="1700" dirty="0"/>
              <a:t>.</a:t>
            </a:r>
          </a:p>
          <a:p>
            <a:pPr marL="0" indent="0" algn="just">
              <a:buNone/>
            </a:pPr>
            <a:r>
              <a:rPr lang="cs-CZ" sz="1700" b="1" dirty="0"/>
              <a:t>Evropský proud managementu </a:t>
            </a:r>
            <a:r>
              <a:rPr lang="cs-CZ" sz="1700" dirty="0"/>
              <a:t>se, oproti americkému proudu managementu, zabýval úlohou manažerů v podniku, určení funkční náplně aktivit obecného řízení, stanovení formálních pravidel řízení apod. </a:t>
            </a:r>
          </a:p>
          <a:p>
            <a:pPr algn="just"/>
            <a:r>
              <a:rPr lang="cs-CZ" sz="1700" dirty="0"/>
              <a:t>K hlavním představitelům evropského proudu klasického managementu patřili </a:t>
            </a:r>
            <a:r>
              <a:rPr lang="cs-CZ" sz="1700" dirty="0" err="1"/>
              <a:t>Henri</a:t>
            </a:r>
            <a:r>
              <a:rPr lang="cs-CZ" sz="1700" dirty="0"/>
              <a:t> </a:t>
            </a:r>
            <a:r>
              <a:rPr lang="cs-CZ" sz="1700" dirty="0" err="1"/>
              <a:t>Fayol</a:t>
            </a:r>
            <a:r>
              <a:rPr lang="cs-CZ" sz="1700" dirty="0"/>
              <a:t>, Max Weber, </a:t>
            </a:r>
            <a:r>
              <a:rPr lang="cs-CZ" sz="1700" dirty="0" err="1"/>
              <a:t>Vilfredo</a:t>
            </a:r>
            <a:r>
              <a:rPr lang="cs-CZ" sz="1700" dirty="0"/>
              <a:t> </a:t>
            </a:r>
            <a:r>
              <a:rPr lang="cs-CZ" sz="1700" dirty="0" err="1"/>
              <a:t>Pareto</a:t>
            </a:r>
            <a:r>
              <a:rPr lang="cs-CZ" sz="1700" dirty="0"/>
              <a:t>, M. </a:t>
            </a:r>
            <a:r>
              <a:rPr lang="cs-CZ" sz="1700" dirty="0" err="1"/>
              <a:t>Parker</a:t>
            </a:r>
            <a:r>
              <a:rPr lang="cs-CZ" sz="1700" dirty="0"/>
              <a:t> </a:t>
            </a:r>
            <a:r>
              <a:rPr lang="cs-CZ" sz="1700" dirty="0" err="1"/>
              <a:t>Follettová</a:t>
            </a:r>
            <a:r>
              <a:rPr lang="cs-CZ" sz="1700" dirty="0"/>
              <a:t>, Tomáš Baťa.</a:t>
            </a:r>
            <a:endParaRPr lang="pl-PL" sz="17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Klasické období managementu II</a:t>
            </a:r>
          </a:p>
        </p:txBody>
      </p:sp>
    </p:spTree>
    <p:extLst>
      <p:ext uri="{BB962C8B-B14F-4D97-AF65-F5344CB8AC3E}">
        <p14:creationId xmlns:p14="http://schemas.microsoft.com/office/powerpoint/2010/main" val="1520405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b="1" dirty="0"/>
              <a:t>Konflikt</a:t>
            </a:r>
            <a:r>
              <a:rPr lang="cs-CZ" sz="2000" dirty="0"/>
              <a:t> – rozpor, neshoda, nesouhlas, srážka názorů</a:t>
            </a:r>
          </a:p>
          <a:p>
            <a:pPr>
              <a:buNone/>
            </a:pPr>
            <a:endParaRPr lang="cs-CZ" sz="2000" dirty="0"/>
          </a:p>
          <a:p>
            <a:r>
              <a:rPr lang="cs-CZ" sz="2000" b="1" dirty="0"/>
              <a:t>Přístupy ke konfliktům</a:t>
            </a:r>
          </a:p>
          <a:p>
            <a:pPr lvl="1"/>
            <a:r>
              <a:rPr lang="cs-CZ" sz="2000" dirty="0"/>
              <a:t>tradiční přístup</a:t>
            </a:r>
          </a:p>
          <a:p>
            <a:pPr lvl="1"/>
            <a:r>
              <a:rPr lang="cs-CZ" sz="2000" dirty="0"/>
              <a:t>pluralistický přístup</a:t>
            </a:r>
          </a:p>
          <a:p>
            <a:endParaRPr lang="cs-CZ" sz="2000" dirty="0"/>
          </a:p>
          <a:p>
            <a:r>
              <a:rPr lang="cs-CZ" sz="2000" b="1" dirty="0"/>
              <a:t>Kritéria dělení konfliktů</a:t>
            </a:r>
          </a:p>
          <a:p>
            <a:pPr lvl="1"/>
            <a:r>
              <a:rPr lang="cs-CZ" sz="2000" dirty="0"/>
              <a:t>Časové hledisko</a:t>
            </a:r>
          </a:p>
          <a:p>
            <a:pPr lvl="1"/>
            <a:r>
              <a:rPr lang="cs-CZ" sz="2000" dirty="0"/>
              <a:t>Hledisko počtu účastníků v konfliktu</a:t>
            </a:r>
          </a:p>
          <a:p>
            <a:pPr lvl="1"/>
            <a:r>
              <a:rPr lang="cs-CZ" sz="2000" dirty="0"/>
              <a:t>Hledisko prostředí</a:t>
            </a:r>
          </a:p>
          <a:p>
            <a:pPr lvl="1"/>
            <a:r>
              <a:rPr lang="cs-CZ" sz="2000" dirty="0"/>
              <a:t>Podle jejich psychologické charakteristiky</a:t>
            </a:r>
          </a:p>
          <a:p>
            <a:pPr algn="just"/>
            <a:endParaRPr lang="cs-CZ" sz="20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Konflikt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2501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/>
              <a:t>V období klasického managementu rozeznáváme čtyři školy managementu, jejichž vliv se projevuje i v dalším období rozvoje managementu (Veber a kol., 2009):</a:t>
            </a:r>
          </a:p>
          <a:p>
            <a:pPr lvl="0" algn="just"/>
            <a:r>
              <a:rPr lang="cs-CZ" sz="1800" b="1" dirty="0"/>
              <a:t>škola vědeckého řízení</a:t>
            </a:r>
            <a:r>
              <a:rPr lang="cs-CZ" sz="1800" dirty="0"/>
              <a:t> – aplikuje vědecké metody do řízení výroby, zkoumá činnost dělníka a výrobně-technické kapacity dílny, cílem bylo zvýšit produktivitu práce a výkonnost podniku; představitelé F. W. </a:t>
            </a:r>
            <a:r>
              <a:rPr lang="cs-CZ" sz="1800" dirty="0" err="1"/>
              <a:t>Taylor</a:t>
            </a:r>
            <a:r>
              <a:rPr lang="cs-CZ" sz="1800" dirty="0"/>
              <a:t>, H. Ford, T. Baťa;</a:t>
            </a:r>
          </a:p>
          <a:p>
            <a:pPr lvl="0" algn="just"/>
            <a:r>
              <a:rPr lang="cs-CZ" sz="1800" b="1" dirty="0"/>
              <a:t>škola správního řízení</a:t>
            </a:r>
            <a:r>
              <a:rPr lang="cs-CZ" sz="1800" dirty="0"/>
              <a:t> – vnímá podnik jako jeden celek se sladěnými aktivitami, orientuje se na řízení podniku jako celku a řídící činnosti vyčleňuje jako samostatný předmět zkoumání; představitelé H. </a:t>
            </a:r>
            <a:r>
              <a:rPr lang="cs-CZ" sz="1800" dirty="0" err="1"/>
              <a:t>Fayol</a:t>
            </a:r>
            <a:r>
              <a:rPr lang="cs-CZ" sz="1800" dirty="0"/>
              <a:t>;</a:t>
            </a:r>
          </a:p>
          <a:p>
            <a:pPr lvl="0" algn="just"/>
            <a:r>
              <a:rPr lang="cs-CZ" sz="1800" b="1" dirty="0"/>
              <a:t>škola byrokratického řízení</a:t>
            </a:r>
            <a:r>
              <a:rPr lang="cs-CZ" sz="1800" dirty="0"/>
              <a:t> – vymezuje hierarchii moci a pořádek v podniku; představitelé M. Weber.</a:t>
            </a:r>
          </a:p>
          <a:p>
            <a:pPr lvl="0" algn="just"/>
            <a:r>
              <a:rPr lang="cs-CZ" sz="1800" b="1" dirty="0"/>
              <a:t>škola lidských vztahů</a:t>
            </a:r>
            <a:r>
              <a:rPr lang="cs-CZ" sz="1800" dirty="0"/>
              <a:t> – zabývá se rolí lidských vztahů v organizaci a často se nazývá jako tzv. neoklasická teorie managementu.</a:t>
            </a:r>
          </a:p>
          <a:p>
            <a:pPr algn="just"/>
            <a:endParaRPr lang="pl-PL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Školy klasického období managementu</a:t>
            </a:r>
          </a:p>
        </p:txBody>
      </p:sp>
    </p:spTree>
    <p:extLst>
      <p:ext uri="{BB962C8B-B14F-4D97-AF65-F5344CB8AC3E}">
        <p14:creationId xmlns:p14="http://schemas.microsoft.com/office/powerpoint/2010/main" val="1717559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Škola vědeckého řízení přenáší vědecké přístupy do řízení výroby.</a:t>
            </a:r>
          </a:p>
          <a:p>
            <a:pPr algn="just"/>
            <a:r>
              <a:rPr lang="cs-CZ" sz="1800" dirty="0"/>
              <a:t>Vědeckost a exaktní metody spočívaly v měření času spotřebovaného při práci a v analýze a měření pracovních pohybů. Preferovaly uspořádání a standardní vybavení pracoviště jako výchozího faktoru pro požadovaný výkon, jemuž se pracovník musí přizpůsobit. Pozornost je věnována výkonu práce na pracovištích, řízení na úrovni dílen a provozů.</a:t>
            </a:r>
          </a:p>
          <a:p>
            <a:pPr algn="just"/>
            <a:r>
              <a:rPr lang="cs-CZ" sz="1800" dirty="0"/>
              <a:t>Škola vědeckého řízení preferovala zvyšování výkonnosti pracovníků na základě využívání tvrdých výkonových norem a pracovní disciplíny.</a:t>
            </a:r>
          </a:p>
          <a:p>
            <a:pPr algn="just"/>
            <a:r>
              <a:rPr lang="cs-CZ" sz="1800" dirty="0"/>
              <a:t>Nejvýznamnější představitelé této školy byli F. W. </a:t>
            </a:r>
            <a:r>
              <a:rPr lang="cs-CZ" sz="1800" dirty="0" err="1"/>
              <a:t>Taylor</a:t>
            </a:r>
            <a:r>
              <a:rPr lang="cs-CZ" sz="1800" dirty="0"/>
              <a:t>, H. L. </a:t>
            </a:r>
            <a:r>
              <a:rPr lang="cs-CZ" sz="1800" dirty="0" err="1"/>
              <a:t>Gantt</a:t>
            </a:r>
            <a:r>
              <a:rPr lang="cs-CZ" sz="1800" dirty="0"/>
              <a:t>, H. </a:t>
            </a:r>
            <a:r>
              <a:rPr lang="cs-CZ" sz="1800" dirty="0" err="1"/>
              <a:t>Emerson</a:t>
            </a:r>
            <a:r>
              <a:rPr lang="cs-CZ" sz="1800" dirty="0"/>
              <a:t>, F. B. </a:t>
            </a:r>
            <a:r>
              <a:rPr lang="cs-CZ" sz="1800" dirty="0" err="1"/>
              <a:t>Gilbreth</a:t>
            </a:r>
            <a:r>
              <a:rPr lang="cs-CZ" sz="1800" dirty="0"/>
              <a:t>, L. </a:t>
            </a:r>
            <a:r>
              <a:rPr lang="cs-CZ" sz="1800" dirty="0" err="1"/>
              <a:t>Gilbrethová</a:t>
            </a:r>
            <a:r>
              <a:rPr lang="cs-CZ" sz="1800" dirty="0"/>
              <a:t>, H. Ford a T. Baťa. </a:t>
            </a:r>
          </a:p>
          <a:p>
            <a:pPr algn="just"/>
            <a:r>
              <a:rPr lang="cs-CZ" sz="1800" dirty="0"/>
              <a:t>Za zakladatele této školy je považován F. W. </a:t>
            </a:r>
            <a:r>
              <a:rPr lang="cs-CZ" sz="1800" dirty="0" err="1"/>
              <a:t>Taylor</a:t>
            </a:r>
            <a:r>
              <a:rPr lang="cs-CZ" sz="1800" dirty="0"/>
              <a:t> (1856–1917). Jedním z nejvýznamnějších a dosud zejména u nás nedoceněným spolutvůrcem školy vědeckého řízení, byl Tomáš Baťa.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pl-PL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Škola vědeckého řízení I</a:t>
            </a:r>
          </a:p>
        </p:txBody>
      </p:sp>
    </p:spTree>
    <p:extLst>
      <p:ext uri="{BB962C8B-B14F-4D97-AF65-F5344CB8AC3E}">
        <p14:creationId xmlns:p14="http://schemas.microsoft.com/office/powerpoint/2010/main" val="2012765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F. W. </a:t>
            </a:r>
            <a:r>
              <a:rPr lang="cs-CZ" sz="1800" dirty="0" err="1"/>
              <a:t>Taylor</a:t>
            </a:r>
            <a:r>
              <a:rPr lang="cs-CZ" sz="1800" dirty="0"/>
              <a:t> vypracoval základní principy normování práce, založeného na časových studiích. </a:t>
            </a:r>
          </a:p>
          <a:p>
            <a:pPr algn="just"/>
            <a:r>
              <a:rPr lang="cs-CZ" sz="1800" dirty="0"/>
              <a:t>Časové studie však jako nevhodné pro stanovení pracovního úkolu, zdlouhavé a nepřesné, kritizoval F. B. </a:t>
            </a:r>
            <a:r>
              <a:rPr lang="cs-CZ" sz="1800" dirty="0" err="1"/>
              <a:t>Gilbreth</a:t>
            </a:r>
            <a:r>
              <a:rPr lang="cs-CZ" sz="1800" dirty="0"/>
              <a:t> (1868–1924) a navrhl používat pro stanovení norem metodu založenou na studiu a měření pohybů pracovníka při práci. </a:t>
            </a:r>
          </a:p>
          <a:p>
            <a:pPr algn="just"/>
            <a:r>
              <a:rPr lang="cs-CZ" sz="1800" dirty="0"/>
              <a:t>Stal se tak zakladatelem pohybových studií. Veškeré pohyby, které člověk při práci vykonává, rozdělil na nutné a zbytečné a vypracoval metody, jak má pracovník splnit úkol s nejmenším počtem nutných pohybů.</a:t>
            </a:r>
          </a:p>
          <a:p>
            <a:pPr algn="just"/>
            <a:r>
              <a:rPr lang="cs-CZ" sz="1800" dirty="0"/>
              <a:t>Principy F. W. </a:t>
            </a:r>
            <a:r>
              <a:rPr lang="cs-CZ" sz="1800" dirty="0" err="1"/>
              <a:t>Taylora</a:t>
            </a:r>
            <a:r>
              <a:rPr lang="cs-CZ" sz="1800" dirty="0"/>
              <a:t> a F. B. </a:t>
            </a:r>
            <a:r>
              <a:rPr lang="cs-CZ" sz="1800" dirty="0" err="1"/>
              <a:t>Gilbretha</a:t>
            </a:r>
            <a:r>
              <a:rPr lang="cs-CZ" sz="1800" dirty="0"/>
              <a:t> využil H. Ford (1863–1924), který seřadil stroje a dělníky podle operací v pořadí v jakém byly vykonávány a zavedl pásovou výrobu.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pl-PL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Škola vědeckého řízení II</a:t>
            </a:r>
          </a:p>
        </p:txBody>
      </p:sp>
    </p:spTree>
    <p:extLst>
      <p:ext uri="{BB962C8B-B14F-4D97-AF65-F5344CB8AC3E}">
        <p14:creationId xmlns:p14="http://schemas.microsoft.com/office/powerpoint/2010/main" val="1329770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3780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 err="1"/>
              <a:t>Taylor</a:t>
            </a:r>
            <a:r>
              <a:rPr lang="cs-CZ" sz="1800" dirty="0"/>
              <a:t> je považován za zakladatele tzv. vědeckého managementu, zaměřil se na zefektivnění činnosti výrobních dělníků a zvyšování produktivity. Jeho systém řízení zahrnoval tyto hlavní principy:</a:t>
            </a:r>
          </a:p>
          <a:p>
            <a:pPr lvl="1" algn="just"/>
            <a:r>
              <a:rPr lang="cs-CZ" sz="1800" dirty="0"/>
              <a:t>dělníkům se přidělují úkoly v podobě denních výkonových norem;</a:t>
            </a:r>
          </a:p>
          <a:p>
            <a:pPr lvl="1" algn="just"/>
            <a:r>
              <a:rPr lang="cs-CZ" sz="1800" dirty="0"/>
              <a:t>k motivování pracovníků využívá úkolovou mzdu (v té době byla obvyklá jen hodinová mzda);</a:t>
            </a:r>
          </a:p>
          <a:p>
            <a:pPr lvl="1" algn="just"/>
            <a:r>
              <a:rPr lang="cs-CZ" sz="1800" dirty="0"/>
              <a:t>uplatňuje vědecký výběr pracovníků podle jejich schopností, síly, odolnosti vůči únavě;</a:t>
            </a:r>
          </a:p>
          <a:p>
            <a:pPr lvl="1" algn="just"/>
            <a:r>
              <a:rPr lang="cs-CZ" sz="1800" dirty="0"/>
              <a:t>kladl důraz na kázeň v tom smyslu, že řídící pracovníci mají mít odbornou kvalifikaci k řízení dělníků a ti mají disciplinovaně plnit jejich pokyny;</a:t>
            </a:r>
          </a:p>
          <a:p>
            <a:pPr lvl="1" algn="just"/>
            <a:r>
              <a:rPr lang="cs-CZ" sz="1800" dirty="0"/>
              <a:t>veškerou odpovědnost za práci dělníků přesouvá na manažery.</a:t>
            </a:r>
          </a:p>
          <a:p>
            <a:pPr algn="just"/>
            <a:endParaRPr lang="pl-PL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760640" cy="507703"/>
          </a:xfrm>
        </p:spPr>
        <p:txBody>
          <a:bodyPr/>
          <a:lstStyle/>
          <a:p>
            <a:r>
              <a:rPr lang="cs-CZ" dirty="0"/>
              <a:t>Frederick </a:t>
            </a:r>
            <a:r>
              <a:rPr lang="cs-CZ" dirty="0" err="1"/>
              <a:t>Winslow</a:t>
            </a:r>
            <a:r>
              <a:rPr lang="cs-CZ" dirty="0"/>
              <a:t> </a:t>
            </a:r>
            <a:r>
              <a:rPr lang="cs-CZ" dirty="0" err="1"/>
              <a:t>Taylor</a:t>
            </a:r>
            <a:r>
              <a:rPr lang="cs-CZ" dirty="0"/>
              <a:t> (1856 – 1915)</a:t>
            </a:r>
          </a:p>
        </p:txBody>
      </p:sp>
    </p:spTree>
    <p:extLst>
      <p:ext uri="{BB962C8B-B14F-4D97-AF65-F5344CB8AC3E}">
        <p14:creationId xmlns:p14="http://schemas.microsoft.com/office/powerpoint/2010/main" val="409523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3780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700" dirty="0"/>
              <a:t>Henry Ford je považován za praktického realizátora myšlenek vědeckého managementu. Mezi jeho hlavní přínosy můžeme zařadit tyto :</a:t>
            </a:r>
          </a:p>
          <a:p>
            <a:pPr lvl="1" algn="just"/>
            <a:r>
              <a:rPr lang="cs-CZ" sz="1700" dirty="0"/>
              <a:t>využívání nekvalifikovaných pracovníků, neboť pro vykonávání jednoduchých úkonů stačí zaškolení;</a:t>
            </a:r>
          </a:p>
          <a:p>
            <a:pPr lvl="1" algn="just"/>
            <a:r>
              <a:rPr lang="cs-CZ" sz="1700" dirty="0"/>
              <a:t>zavedení hromadné výroby jednoho výrobku - vyráběl automobil model T (tzv. "Plechová Líza");</a:t>
            </a:r>
          </a:p>
          <a:p>
            <a:pPr lvl="1" algn="just"/>
            <a:r>
              <a:rPr lang="cs-CZ" sz="1700" dirty="0"/>
              <a:t>dělníky stabilizoval přitažlivým výdělkem (minimální denní mzda se zvýšila z 2,5 dolarů na</a:t>
            </a:r>
            <a:r>
              <a:rPr lang="cs-CZ" sz="1700" b="1" dirty="0"/>
              <a:t> </a:t>
            </a:r>
            <a:r>
              <a:rPr lang="cs-CZ" sz="1700" dirty="0"/>
              <a:t>5 dolarů), zaměstnancům byl přiznán prémiový podíl na zisku společnosti a pro rodiny stálých zaměstnanců se zavedl program podnikové lékařské péče, výstavby sportovišť k trávení volného času atd.;</a:t>
            </a:r>
          </a:p>
          <a:p>
            <a:pPr lvl="1" algn="just"/>
            <a:r>
              <a:rPr lang="cs-CZ" sz="1700" dirty="0"/>
              <a:t>zavedení pásové výroby;</a:t>
            </a:r>
          </a:p>
          <a:p>
            <a:pPr lvl="1" algn="just"/>
            <a:r>
              <a:rPr lang="cs-CZ" sz="1700" dirty="0"/>
              <a:t>zavedení osmihodinové pracovní doby.</a:t>
            </a:r>
          </a:p>
          <a:p>
            <a:pPr algn="just"/>
            <a:endParaRPr lang="pl-PL" sz="17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760640" cy="507703"/>
          </a:xfrm>
        </p:spPr>
        <p:txBody>
          <a:bodyPr/>
          <a:lstStyle/>
          <a:p>
            <a:r>
              <a:rPr lang="cs-CZ" dirty="0"/>
              <a:t>Henry Ford (1863 - 1947)</a:t>
            </a:r>
          </a:p>
        </p:txBody>
      </p:sp>
    </p:spTree>
    <p:extLst>
      <p:ext uri="{BB962C8B-B14F-4D97-AF65-F5344CB8AC3E}">
        <p14:creationId xmlns:p14="http://schemas.microsoft.com/office/powerpoint/2010/main" val="914041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4355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/>
              <a:t>Zavedl mnohé nové myšlenky ve výrobě a prodeji svých výrobků, kterými dokázal ovlivnit množství budoucích ekonomů a manažerů. Jeho postupy a technologie byly na tehdejší podnikání revoluční a jsou stále užívány jako příklady top managementu.</a:t>
            </a:r>
          </a:p>
          <a:p>
            <a:pPr lvl="0" algn="just"/>
            <a:r>
              <a:rPr lang="cs-CZ" sz="1800" dirty="0"/>
              <a:t>Při své práci se často inspiroval myšlenkami amerického proudu klasického managementu (především taylorismem), se kterými se seznámil během své návštěvy v USA a které zavedl ve svých provozech. Baťa zavedl řadu dalších, na tehdejší dobu průkopnických manažerských činů.</a:t>
            </a:r>
          </a:p>
          <a:p>
            <a:pPr marL="0" lvl="0" indent="0" algn="just">
              <a:buNone/>
            </a:pPr>
            <a:r>
              <a:rPr lang="cs-CZ" sz="1800" dirty="0"/>
              <a:t>Pro teorii i praxi managementu jsou cenné poznatky, zkušenosti a přístupy firmy Baťa v následujících oblastech:</a:t>
            </a:r>
          </a:p>
          <a:p>
            <a:pPr lvl="0" algn="just"/>
            <a:r>
              <a:rPr lang="cs-CZ" sz="1800" dirty="0"/>
              <a:t>plánování veškeré činnosti – základním plánovacím obdobím bylo pololetí, pololetní plány se dále rozpracovávaly do konkrétních týdenních plánů výroby;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760640" cy="507703"/>
          </a:xfrm>
        </p:spPr>
        <p:txBody>
          <a:bodyPr/>
          <a:lstStyle/>
          <a:p>
            <a:r>
              <a:rPr lang="cs-CZ" dirty="0"/>
              <a:t>Tomáš Baťa (1876 – 1932) I </a:t>
            </a:r>
          </a:p>
        </p:txBody>
      </p:sp>
    </p:spTree>
    <p:extLst>
      <p:ext uri="{BB962C8B-B14F-4D97-AF65-F5344CB8AC3E}">
        <p14:creationId xmlns:p14="http://schemas.microsoft.com/office/powerpoint/2010/main" val="2610800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4355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700" dirty="0"/>
              <a:t>vytvoření hospodářských jednotek, které měly vlastní účet zisků a ztrát - tzv. samosprávné dílny, které tvořily základní buňku celého podniku; v čele stál mistr, který za vše nesl zodpovědnost; každé oddělení a každá dílna, v pravém smyslu slova, kupovala ve výrobním procesu od předcházejícího oddělení zboží, které po zpracování zase prodávala následujícímu oddělení;</a:t>
            </a:r>
          </a:p>
          <a:p>
            <a:pPr lvl="0" algn="just"/>
            <a:r>
              <a:rPr lang="pl-PL" sz="1700" dirty="0"/>
              <a:t>dělníci byli zainteresováni na výsledcích práce podíly na zisku;</a:t>
            </a:r>
          </a:p>
          <a:p>
            <a:pPr lvl="0" algn="just"/>
            <a:r>
              <a:rPr lang="cs-CZ" sz="1700" dirty="0"/>
              <a:t>budování zahraničních poboček;</a:t>
            </a:r>
          </a:p>
          <a:p>
            <a:pPr lvl="0" algn="just"/>
            <a:r>
              <a:rPr lang="cs-CZ" sz="1700" dirty="0"/>
              <a:t>vlastní výchova pracovníků - ti nejlepší z celého podniku měli možnost po pracovní době navštěvovat Baťovu školu práce k získání vyšší kvalifikace, vyšší odbornosti, mohli se věnovat výuce cizích jazyků;</a:t>
            </a:r>
          </a:p>
          <a:p>
            <a:pPr lvl="0" algn="just"/>
            <a:r>
              <a:rPr lang="cs-CZ" sz="1700" dirty="0"/>
              <a:t>prodej vlastních výrobků ve vlastních (podnikových) prodejnách;</a:t>
            </a:r>
          </a:p>
          <a:p>
            <a:pPr lvl="0" algn="just"/>
            <a:r>
              <a:rPr lang="cs-CZ" sz="1700" dirty="0"/>
              <a:t>vysoký důraz na zabezpečování a kontrolu kvality výrobků i jednotlivých komponentů;</a:t>
            </a:r>
          </a:p>
          <a:p>
            <a:pPr lvl="0" algn="just"/>
            <a:r>
              <a:rPr lang="cs-CZ" sz="1700" dirty="0"/>
              <a:t>tlak na snižování výrobních nákladů při dodržení požadované kvality.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760640" cy="507703"/>
          </a:xfrm>
        </p:spPr>
        <p:txBody>
          <a:bodyPr/>
          <a:lstStyle/>
          <a:p>
            <a:r>
              <a:rPr lang="cs-CZ" dirty="0"/>
              <a:t>Tomáš Baťa (1876 – 1932) II </a:t>
            </a:r>
          </a:p>
        </p:txBody>
      </p:sp>
    </p:spTree>
    <p:extLst>
      <p:ext uri="{BB962C8B-B14F-4D97-AF65-F5344CB8AC3E}">
        <p14:creationId xmlns:p14="http://schemas.microsoft.com/office/powerpoint/2010/main" val="2112514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39419" y="683002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Tato škola se oproti předchozím školám, které byly orientovány spíše na práci dělníků (na tzv. bezprostředně výkonné operace), zaměřila na řízení organizace jako celku a na úlohu řídících pracovníků při řízení organizace. </a:t>
            </a:r>
          </a:p>
          <a:p>
            <a:pPr algn="just"/>
            <a:r>
              <a:rPr lang="cs-CZ" sz="1800" dirty="0"/>
              <a:t>Všechny činnosti, které se v organizacích uskutečňují, mohou být rozděleny na: </a:t>
            </a:r>
            <a:r>
              <a:rPr lang="cs-CZ" sz="1800" dirty="0" err="1"/>
              <a:t>technicko-výrobní</a:t>
            </a:r>
            <a:r>
              <a:rPr lang="cs-CZ" sz="1800" dirty="0"/>
              <a:t> (spojené s organizováním a řízením výroby); obchodní (nákup a prodej); finanční; ochranné; řídící.</a:t>
            </a:r>
          </a:p>
          <a:p>
            <a:pPr algn="just"/>
            <a:r>
              <a:rPr lang="cs-CZ" sz="1800" dirty="0"/>
              <a:t>Rozlišuje funkce neboli činnosti organizace (podniku) a funkce řízení.</a:t>
            </a:r>
          </a:p>
          <a:p>
            <a:pPr algn="just"/>
            <a:r>
              <a:rPr lang="cs-CZ" sz="1800" dirty="0"/>
              <a:t>Tvůrcem teorie správního řízení je </a:t>
            </a:r>
            <a:r>
              <a:rPr lang="cs-CZ" sz="1800" dirty="0" err="1"/>
              <a:t>Henri</a:t>
            </a:r>
            <a:r>
              <a:rPr lang="cs-CZ" sz="1800" dirty="0"/>
              <a:t> </a:t>
            </a:r>
            <a:r>
              <a:rPr lang="cs-CZ" sz="1800" dirty="0" err="1"/>
              <a:t>Fayol</a:t>
            </a:r>
            <a:r>
              <a:rPr lang="cs-CZ" sz="1800" dirty="0"/>
              <a:t>. Ten zdůrazňoval velmi důležitou roli řídícího pracovníka ve všech organizacích. </a:t>
            </a:r>
            <a:r>
              <a:rPr lang="cs-CZ" sz="1800" dirty="0" err="1"/>
              <a:t>Fayol</a:t>
            </a:r>
            <a:r>
              <a:rPr lang="cs-CZ" sz="1800" dirty="0"/>
              <a:t> jako první definoval práci řídícího pracovníka (manažera) 20. století. Podle něho řídící pracovník hraje velmi důležitou funkci ve všech organizacích. Uváděl, že „Řídit znamená předvídat, organizovat, přikazovat, koordinovat a kontrolovat“.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pl-PL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Škola správního řízení </a:t>
            </a:r>
          </a:p>
        </p:txBody>
      </p:sp>
    </p:spTree>
    <p:extLst>
      <p:ext uri="{BB962C8B-B14F-4D97-AF65-F5344CB8AC3E}">
        <p14:creationId xmlns:p14="http://schemas.microsoft.com/office/powerpoint/2010/main" val="3505850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 err="1"/>
              <a:t>Henri</a:t>
            </a:r>
            <a:r>
              <a:rPr lang="cs-CZ" sz="1800" dirty="0"/>
              <a:t> </a:t>
            </a:r>
            <a:r>
              <a:rPr lang="cs-CZ" sz="1800" dirty="0" err="1"/>
              <a:t>Fayol</a:t>
            </a:r>
            <a:r>
              <a:rPr lang="cs-CZ" sz="1800" dirty="0"/>
              <a:t> byl prvním z představitelů, který se zabýval vlastní činností manažera a kdo rozpoznal</a:t>
            </a:r>
            <a:r>
              <a:rPr lang="cs-CZ" sz="1800" b="1" dirty="0"/>
              <a:t> </a:t>
            </a:r>
            <a:r>
              <a:rPr lang="cs-CZ" sz="1800" dirty="0"/>
              <a:t>4 funkce managementu. Dále vymezil</a:t>
            </a:r>
            <a:r>
              <a:rPr lang="cs-CZ" sz="1800" b="1" dirty="0"/>
              <a:t> </a:t>
            </a:r>
            <a:r>
              <a:rPr lang="cs-CZ" sz="1800" dirty="0"/>
              <a:t>14 principů managementu, z nichž mnohé jsou stále uznávány:</a:t>
            </a:r>
          </a:p>
          <a:p>
            <a:pPr lvl="1" algn="just"/>
            <a:r>
              <a:rPr lang="cs-CZ" sz="1800" dirty="0"/>
              <a:t>specializace pracovníků - specializace povzbuzuje neustálé sebezlepšování schopností a vylepšování metod;</a:t>
            </a:r>
          </a:p>
          <a:p>
            <a:pPr lvl="1" algn="just"/>
            <a:r>
              <a:rPr lang="cs-CZ" sz="1800" dirty="0"/>
              <a:t>autorita - právo dávat příkazy a moc vyžadovat poslušnost;</a:t>
            </a:r>
          </a:p>
          <a:p>
            <a:pPr lvl="1" algn="just"/>
            <a:r>
              <a:rPr lang="cs-CZ" sz="1800" dirty="0"/>
              <a:t>disciplína - žádné uvolňování či změkčování pravidel;</a:t>
            </a:r>
          </a:p>
          <a:p>
            <a:pPr lvl="1" algn="just"/>
            <a:r>
              <a:rPr lang="cs-CZ" sz="1800" dirty="0"/>
              <a:t>jednota přikazování - každý zaměstnanec má pouze a jenom jednoho nadřízeného;</a:t>
            </a:r>
          </a:p>
          <a:p>
            <a:pPr lvl="1" algn="just"/>
            <a:r>
              <a:rPr lang="cs-CZ" sz="1800" dirty="0"/>
              <a:t>jednota vedení - jedna mysl vytvoří jednotný plán, v němž bude každý hrát svou roli;</a:t>
            </a:r>
          </a:p>
          <a:p>
            <a:pPr lvl="1" algn="just"/>
            <a:r>
              <a:rPr lang="cs-CZ" sz="1800" dirty="0"/>
              <a:t>podřízenost osobních zájmů - v práci se mají sledovat pouze pracovní zájmy a myšlenky;</a:t>
            </a:r>
            <a:endParaRPr lang="pl-PL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760640" cy="507703"/>
          </a:xfrm>
        </p:spPr>
        <p:txBody>
          <a:bodyPr/>
          <a:lstStyle/>
          <a:p>
            <a:r>
              <a:rPr lang="cs-CZ" dirty="0" err="1"/>
              <a:t>Henri</a:t>
            </a:r>
            <a:r>
              <a:rPr lang="cs-CZ" dirty="0"/>
              <a:t> </a:t>
            </a:r>
            <a:r>
              <a:rPr lang="cs-CZ" dirty="0" err="1"/>
              <a:t>Fayol</a:t>
            </a:r>
            <a:r>
              <a:rPr lang="cs-CZ" dirty="0"/>
              <a:t> (1841 - 1925) I</a:t>
            </a:r>
          </a:p>
        </p:txBody>
      </p:sp>
    </p:spTree>
    <p:extLst>
      <p:ext uri="{BB962C8B-B14F-4D97-AF65-F5344CB8AC3E}">
        <p14:creationId xmlns:p14="http://schemas.microsoft.com/office/powerpoint/2010/main" val="1254563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26615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/>
              <a:t>odměňování - zaměstnanci dostávají odpovídající ohodnocení, ne tolik, kolik může podnik postrádat;</a:t>
            </a:r>
          </a:p>
          <a:p>
            <a:pPr lvl="0" algn="just"/>
            <a:r>
              <a:rPr lang="cs-CZ" sz="1800" dirty="0"/>
              <a:t> centralizace - upevnění manažerských funkcí, rozhodnutí se tvoří shora dolů;</a:t>
            </a:r>
          </a:p>
          <a:p>
            <a:pPr lvl="0" algn="just"/>
            <a:r>
              <a:rPr lang="cs-CZ" sz="1800" dirty="0"/>
              <a:t>skalární řetěz (liniové řízení) - formální řetěz příkazů, běžící odshora dolů, jako v armádě;</a:t>
            </a:r>
          </a:p>
          <a:p>
            <a:pPr lvl="0" algn="just"/>
            <a:r>
              <a:rPr lang="cs-CZ" sz="1800" dirty="0"/>
              <a:t>pořádek - všechen materiál a personál má svoje předepsané místo a musí tam zůstat;</a:t>
            </a:r>
          </a:p>
          <a:p>
            <a:pPr lvl="0" algn="just"/>
            <a:r>
              <a:rPr lang="cs-CZ" sz="1800" dirty="0"/>
              <a:t>rovnost - rovnocenné nakládání (ne však nutně stejné);</a:t>
            </a:r>
          </a:p>
          <a:p>
            <a:pPr lvl="0" algn="just"/>
            <a:r>
              <a:rPr lang="cs-CZ" sz="1800" dirty="0"/>
              <a:t>držení personálu - co nejmenší obměna personálu, doživotní zaměstnání pro výborné zaměstnance;</a:t>
            </a:r>
          </a:p>
          <a:p>
            <a:pPr lvl="0" algn="just"/>
            <a:r>
              <a:rPr lang="cs-CZ" sz="1800" dirty="0"/>
              <a:t>iniciativa - vymyslet plán a udělat vše potřebné k jeho uskutečnění;</a:t>
            </a:r>
          </a:p>
          <a:p>
            <a:pPr lvl="0" algn="just"/>
            <a:r>
              <a:rPr lang="cs-CZ" sz="1800" dirty="0"/>
              <a:t>morálka kolektivu - harmonie a soudržnost mezi personálem.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760640" cy="507703"/>
          </a:xfrm>
        </p:spPr>
        <p:txBody>
          <a:bodyPr/>
          <a:lstStyle/>
          <a:p>
            <a:r>
              <a:rPr lang="cs-CZ" dirty="0" err="1"/>
              <a:t>Henri</a:t>
            </a:r>
            <a:r>
              <a:rPr lang="cs-CZ" dirty="0"/>
              <a:t> </a:t>
            </a:r>
            <a:r>
              <a:rPr lang="cs-CZ" dirty="0" err="1"/>
              <a:t>Fayol</a:t>
            </a:r>
            <a:r>
              <a:rPr lang="cs-CZ" dirty="0"/>
              <a:t> (1841 - 1925) II</a:t>
            </a:r>
          </a:p>
        </p:txBody>
      </p:sp>
    </p:spTree>
    <p:extLst>
      <p:ext uri="{BB962C8B-B14F-4D97-AF65-F5344CB8AC3E}">
        <p14:creationId xmlns:p14="http://schemas.microsoft.com/office/powerpoint/2010/main" val="2469574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550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Záměrně </a:t>
            </a:r>
          </a:p>
          <a:p>
            <a:r>
              <a:rPr lang="cs-CZ" sz="2000" dirty="0"/>
              <a:t>Náhodně</a:t>
            </a:r>
          </a:p>
          <a:p>
            <a:r>
              <a:rPr lang="cs-CZ" sz="2000" dirty="0"/>
              <a:t>Mimořádně</a:t>
            </a:r>
          </a:p>
          <a:p>
            <a:endParaRPr lang="cs-CZ" sz="2000" dirty="0"/>
          </a:p>
          <a:p>
            <a:r>
              <a:rPr lang="cs-CZ" sz="2000" b="1" dirty="0"/>
              <a:t>Vývoj konfliktu, etapy:</a:t>
            </a:r>
          </a:p>
          <a:p>
            <a:pPr marL="850392" lvl="1" indent="-457200">
              <a:buFont typeface="+mj-lt"/>
              <a:buAutoNum type="arabicPeriod"/>
            </a:pPr>
            <a:r>
              <a:rPr lang="cs-CZ" sz="2000" dirty="0"/>
              <a:t>Vzplanutí</a:t>
            </a:r>
          </a:p>
          <a:p>
            <a:pPr marL="850392" lvl="1" indent="-457200">
              <a:buFont typeface="+mj-lt"/>
              <a:buAutoNum type="arabicPeriod"/>
            </a:pPr>
            <a:r>
              <a:rPr lang="cs-CZ" sz="2000" dirty="0"/>
              <a:t>Eskalace</a:t>
            </a:r>
          </a:p>
          <a:p>
            <a:pPr marL="850392" lvl="1" indent="-457200">
              <a:buFont typeface="+mj-lt"/>
              <a:buAutoNum type="arabicPeriod"/>
            </a:pPr>
            <a:r>
              <a:rPr lang="cs-CZ" sz="2000" dirty="0"/>
              <a:t>Vrchol</a:t>
            </a:r>
          </a:p>
          <a:p>
            <a:pPr marL="850392" lvl="1" indent="-457200">
              <a:buFont typeface="+mj-lt"/>
              <a:buAutoNum type="arabicPeriod"/>
            </a:pPr>
            <a:r>
              <a:rPr lang="cs-CZ" sz="2000" dirty="0"/>
              <a:t>Řešení</a:t>
            </a:r>
          </a:p>
          <a:p>
            <a:pPr marL="850392" lvl="1" indent="-457200">
              <a:buFont typeface="+mj-lt"/>
              <a:buAutoNum type="arabicPeriod"/>
            </a:pPr>
            <a:r>
              <a:rPr lang="cs-CZ" sz="2000" dirty="0"/>
              <a:t>Stav po konfliktu</a:t>
            </a:r>
            <a:r>
              <a:rPr lang="cs-CZ" sz="2000" dirty="0" smtClean="0"/>
              <a:t>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Okolnosti vzniku konfliktu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0618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Škola byrokratického řízení klade důraz na jasně deklarovanou a jednoznačnou hierarchii moci a pořádku. </a:t>
            </a:r>
          </a:p>
          <a:p>
            <a:r>
              <a:rPr lang="cs-CZ" sz="1800" dirty="0"/>
              <a:t>Byrokracii nechápe v pejorativním slova smyslu, nýbrž jako explicitně a pevně vymezené racionální uspořádání organizace. Ačkoli je byrokracie v současné době synonymem pro ztuhlost a nepružnost, nelze popřít, že má vedle slabin i silné stránky</a:t>
            </a:r>
          </a:p>
          <a:p>
            <a:pPr algn="just"/>
            <a:r>
              <a:rPr lang="cs-CZ" sz="1800" dirty="0"/>
              <a:t>Daný myšlenkový směr je ovlivněn pruskou filozofií pořádku a protestantskou etikou.</a:t>
            </a:r>
          </a:p>
          <a:p>
            <a:pPr algn="just"/>
            <a:r>
              <a:rPr lang="cs-CZ" sz="1800" dirty="0"/>
              <a:t>Zakladatelem této školy řízení je Němec Max Weber (1864–1920), který prosazoval názor, že nejúčinnější forma organizace připomíná stroj. </a:t>
            </a:r>
          </a:p>
          <a:p>
            <a:pPr algn="just"/>
            <a:r>
              <a:rPr lang="cs-CZ" sz="1800" dirty="0"/>
              <a:t>Je charakterizovaná přímými pravidly, kontrolou, hierarchií a je poháněna byrokracií. Taková organizace je schopná zajistit nejvyšší efektivnost. 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pl-PL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Škola byrokratického řízení I</a:t>
            </a:r>
          </a:p>
        </p:txBody>
      </p:sp>
    </p:spTree>
    <p:extLst>
      <p:ext uri="{BB962C8B-B14F-4D97-AF65-F5344CB8AC3E}">
        <p14:creationId xmlns:p14="http://schemas.microsoft.com/office/powerpoint/2010/main" val="3909486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700" dirty="0"/>
              <a:t>Základními principy byrokratického řízení a byrokratické organizace jsou:</a:t>
            </a:r>
          </a:p>
          <a:p>
            <a:pPr algn="just"/>
            <a:r>
              <a:rPr lang="cs-CZ" sz="1700" dirty="0"/>
              <a:t>Jasná dělba práce. Každý pracovník má podrobný popis práce s vymezenými pravomocemi a odpovědnostmi, které nesmí porušit.</a:t>
            </a:r>
          </a:p>
          <a:p>
            <a:pPr algn="just"/>
            <a:r>
              <a:rPr lang="cs-CZ" sz="1700" dirty="0"/>
              <a:t>Práce podle pravidel. Veškerá činnost v organizaci probíhá podle přesně stanovených pravidel, směrnic, příkazů aj., které nelze porušovat.</a:t>
            </a:r>
          </a:p>
          <a:p>
            <a:pPr algn="just"/>
            <a:r>
              <a:rPr lang="cs-CZ" sz="1700" dirty="0"/>
              <a:t>Souvislý řetěz příkazů. Pracovní příkazy musejí být předávány souvisle a plynule od vrcholového vedoucího pracovníka až po nejnižší stupeň řízení.</a:t>
            </a:r>
          </a:p>
          <a:p>
            <a:pPr algn="just"/>
            <a:r>
              <a:rPr lang="cs-CZ" sz="1700" dirty="0"/>
              <a:t>Odstup mezi vedoucím pracovníkem a podřízenými. S podřízenými má jednat formálně, neosobně, ale spravedlivě.</a:t>
            </a:r>
          </a:p>
          <a:p>
            <a:pPr algn="just"/>
            <a:r>
              <a:rPr lang="cs-CZ" sz="1700" dirty="0"/>
              <a:t>Pracovní postup zaměstnanců je založený na výkonnosti a věku pracovníka. </a:t>
            </a:r>
          </a:p>
          <a:p>
            <a:pPr algn="just"/>
            <a:r>
              <a:rPr lang="cs-CZ" sz="1700" dirty="0"/>
              <a:t>Zaměstnanci se nemají podílet na správě ani na vlastnictví majetku organizace.</a:t>
            </a:r>
          </a:p>
          <a:p>
            <a:pPr marL="0" indent="0" algn="just">
              <a:buNone/>
            </a:pPr>
            <a:endParaRPr lang="cs-CZ" sz="1700" dirty="0"/>
          </a:p>
          <a:p>
            <a:pPr algn="just"/>
            <a:endParaRPr lang="cs-CZ" sz="1700" dirty="0"/>
          </a:p>
          <a:p>
            <a:pPr algn="just"/>
            <a:endParaRPr lang="cs-CZ" sz="1700" dirty="0"/>
          </a:p>
          <a:p>
            <a:pPr algn="just"/>
            <a:endParaRPr lang="cs-CZ" sz="1700" dirty="0"/>
          </a:p>
          <a:p>
            <a:pPr algn="just"/>
            <a:endParaRPr lang="pl-PL" sz="17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Škola byrokratického řízení II</a:t>
            </a:r>
          </a:p>
        </p:txBody>
      </p:sp>
    </p:spTree>
    <p:extLst>
      <p:ext uri="{BB962C8B-B14F-4D97-AF65-F5344CB8AC3E}">
        <p14:creationId xmlns:p14="http://schemas.microsoft.com/office/powerpoint/2010/main" val="4284284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700" dirty="0"/>
              <a:t>Základními principy byrokratického řízení a byrokratické organizace jsou:</a:t>
            </a:r>
          </a:p>
          <a:p>
            <a:pPr algn="just"/>
            <a:r>
              <a:rPr lang="cs-CZ" sz="1700" dirty="0"/>
              <a:t>Jasná dělba práce. Každý pracovník má podrobný popis práce s vymezenými pravomocemi a odpovědnostmi, které nesmí porušit.</a:t>
            </a:r>
          </a:p>
          <a:p>
            <a:pPr algn="just"/>
            <a:r>
              <a:rPr lang="cs-CZ" sz="1700" dirty="0"/>
              <a:t>Práce podle pravidel. Veškerá činnost v organizaci probíhá podle přesně stanovených pravidel, směrnic, příkazů aj., které nelze porušovat.</a:t>
            </a:r>
          </a:p>
          <a:p>
            <a:pPr algn="just"/>
            <a:r>
              <a:rPr lang="cs-CZ" sz="1700" dirty="0"/>
              <a:t>Souvislý řetěz příkazů. Pracovní příkazy musejí být předávány souvisle a plynule od vrcholového vedoucího pracovníka až po nejnižší stupeň řízení.</a:t>
            </a:r>
          </a:p>
          <a:p>
            <a:pPr algn="just"/>
            <a:r>
              <a:rPr lang="cs-CZ" sz="1700" dirty="0"/>
              <a:t>Odstup mezi vedoucím pracovníkem a podřízenými. S podřízenými má jednat formálně, neosobně, ale spravedlivě.</a:t>
            </a:r>
          </a:p>
          <a:p>
            <a:pPr algn="just"/>
            <a:r>
              <a:rPr lang="cs-CZ" sz="1700" dirty="0"/>
              <a:t>Pracovní postup zaměstnanců je založený na výkonnosti a věku pracovníka. </a:t>
            </a:r>
          </a:p>
          <a:p>
            <a:pPr algn="just"/>
            <a:r>
              <a:rPr lang="cs-CZ" sz="1700" dirty="0"/>
              <a:t>Zaměstnanci se nemají podílet na správě ani na vlastnictví majetku organizace.</a:t>
            </a:r>
          </a:p>
          <a:p>
            <a:pPr marL="0" indent="0" algn="just">
              <a:buNone/>
            </a:pPr>
            <a:endParaRPr lang="cs-CZ" sz="1700" dirty="0"/>
          </a:p>
          <a:p>
            <a:pPr algn="just"/>
            <a:endParaRPr lang="cs-CZ" sz="1700" dirty="0"/>
          </a:p>
          <a:p>
            <a:pPr algn="just"/>
            <a:endParaRPr lang="cs-CZ" sz="1700" dirty="0"/>
          </a:p>
          <a:p>
            <a:pPr algn="just"/>
            <a:endParaRPr lang="cs-CZ" sz="1700" dirty="0"/>
          </a:p>
          <a:p>
            <a:pPr algn="just"/>
            <a:endParaRPr lang="pl-PL" sz="17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Max Weber (1864 – 1920) </a:t>
            </a:r>
          </a:p>
        </p:txBody>
      </p:sp>
    </p:spTree>
    <p:extLst>
      <p:ext uri="{BB962C8B-B14F-4D97-AF65-F5344CB8AC3E}">
        <p14:creationId xmlns:p14="http://schemas.microsoft.com/office/powerpoint/2010/main" val="3425016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Tento směr managementu zdůrazňuje význam psychických a sociálních faktorů a jejich vliv na výsledky práce lidí. </a:t>
            </a:r>
          </a:p>
          <a:p>
            <a:pPr algn="just"/>
            <a:r>
              <a:rPr lang="cs-CZ" sz="1800" dirty="0"/>
              <a:t>Škola lidských vztahů preferovala člověka jako ústřední prvek organizace a objekt řízení a stala se jedním z prvních východisek pro současný management lidských zdrojů.</a:t>
            </a:r>
          </a:p>
          <a:p>
            <a:pPr algn="just"/>
            <a:r>
              <a:rPr lang="cs-CZ" sz="1800" dirty="0"/>
              <a:t>Velice známý je díky závěrům tzv. </a:t>
            </a:r>
            <a:r>
              <a:rPr lang="cs-CZ" sz="1800" dirty="0" err="1"/>
              <a:t>Hawthornských</a:t>
            </a:r>
            <a:r>
              <a:rPr lang="cs-CZ" sz="1800" dirty="0"/>
              <a:t> studií. V těchto studiích bylo zjištěno, že produktivitu práce ovlivňuje mnohem významněji „lidský prvek“ v pracovním prostředí než technické, respektive fyzikální podmínky práce.</a:t>
            </a:r>
          </a:p>
          <a:p>
            <a:pPr algn="just"/>
            <a:r>
              <a:rPr lang="cs-CZ" sz="1800" dirty="0"/>
              <a:t>Mezi představitele patří H. </a:t>
            </a:r>
            <a:r>
              <a:rPr lang="cs-CZ" sz="1800" dirty="0" err="1"/>
              <a:t>Münsterberg</a:t>
            </a:r>
            <a:r>
              <a:rPr lang="cs-CZ" sz="1800" dirty="0"/>
              <a:t>, E. </a:t>
            </a:r>
            <a:r>
              <a:rPr lang="cs-CZ" sz="1800" dirty="0" err="1"/>
              <a:t>Mayo</a:t>
            </a:r>
            <a:r>
              <a:rPr lang="cs-CZ" sz="1800" dirty="0"/>
              <a:t>, V. </a:t>
            </a:r>
            <a:r>
              <a:rPr lang="cs-CZ" sz="1800" dirty="0" err="1"/>
              <a:t>Pareto</a:t>
            </a:r>
            <a:r>
              <a:rPr lang="cs-CZ" sz="1800" dirty="0"/>
              <a:t>, M. P. </a:t>
            </a:r>
            <a:r>
              <a:rPr lang="cs-CZ" sz="1800" dirty="0" err="1"/>
              <a:t>Follet</a:t>
            </a:r>
            <a:r>
              <a:rPr lang="cs-CZ" sz="1800" dirty="0"/>
              <a:t> </a:t>
            </a:r>
            <a:r>
              <a:rPr lang="cs-CZ" sz="1800" dirty="0" err="1"/>
              <a:t>ová</a:t>
            </a:r>
            <a:r>
              <a:rPr lang="cs-CZ" sz="1800" dirty="0"/>
              <a:t>, Ch. </a:t>
            </a:r>
            <a:r>
              <a:rPr lang="cs-CZ" sz="1800" dirty="0" err="1"/>
              <a:t>Barnard</a:t>
            </a:r>
            <a:r>
              <a:rPr lang="cs-CZ" sz="1800" dirty="0"/>
              <a:t> a další.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pl-PL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Škola lidských vztahů</a:t>
            </a:r>
          </a:p>
        </p:txBody>
      </p:sp>
    </p:spTree>
    <p:extLst>
      <p:ext uri="{BB962C8B-B14F-4D97-AF65-F5344CB8AC3E}">
        <p14:creationId xmlns:p14="http://schemas.microsoft.com/office/powerpoint/2010/main" val="2496977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Neoklasická teorie managementu (škola lidských vztahů) se někdy označuje jako druhá vývojová etapa managementu. </a:t>
            </a:r>
          </a:p>
          <a:p>
            <a:pPr algn="just"/>
            <a:r>
              <a:rPr lang="cs-CZ" sz="1800" dirty="0"/>
              <a:t>Představitelé této vývojové etapy se soustředili na zkoumání lidských vztahů, psychologické motivy chování se lidí v pracovním procesu, spolupráci a konflikty, komunikaci, vedení lidí, neformální organizaci. </a:t>
            </a:r>
          </a:p>
          <a:p>
            <a:pPr algn="just"/>
            <a:r>
              <a:rPr lang="cs-CZ" sz="1800" dirty="0"/>
              <a:t>Jednalo se zde o nový kritický přístup k teorii managementu oproti klasickému taylorizmu, který v podstatě chápal člověka jako stroj. </a:t>
            </a:r>
          </a:p>
          <a:p>
            <a:pPr algn="just"/>
            <a:r>
              <a:rPr lang="cs-CZ" sz="1800" dirty="0"/>
              <a:t>K významným představitelům této etapy patří: Mary </a:t>
            </a:r>
            <a:r>
              <a:rPr lang="cs-CZ" sz="1800" dirty="0" err="1"/>
              <a:t>Parker</a:t>
            </a:r>
            <a:r>
              <a:rPr lang="cs-CZ" sz="1800" dirty="0"/>
              <a:t> </a:t>
            </a:r>
            <a:r>
              <a:rPr lang="cs-CZ" sz="1800" dirty="0" err="1"/>
              <a:t>Folletová</a:t>
            </a:r>
            <a:r>
              <a:rPr lang="cs-CZ" sz="1800" dirty="0"/>
              <a:t>, </a:t>
            </a:r>
            <a:r>
              <a:rPr lang="cs-CZ" sz="1800" dirty="0" err="1"/>
              <a:t>Elton</a:t>
            </a:r>
            <a:r>
              <a:rPr lang="cs-CZ" sz="1800" dirty="0"/>
              <a:t> </a:t>
            </a:r>
            <a:r>
              <a:rPr lang="cs-CZ" sz="1800" dirty="0" err="1"/>
              <a:t>Mayo</a:t>
            </a:r>
            <a:r>
              <a:rPr lang="cs-CZ" sz="1800" dirty="0"/>
              <a:t>. </a:t>
            </a:r>
          </a:p>
          <a:p>
            <a:pPr algn="just"/>
            <a:r>
              <a:rPr lang="cs-CZ" sz="1800" dirty="0"/>
              <a:t>Rozvoj teorie mezilidských vztahů byl zaznamenán v dalším období před druhou světovou válkou, představitelem je zejména </a:t>
            </a:r>
            <a:r>
              <a:rPr lang="cs-CZ" sz="1800" dirty="0" err="1"/>
              <a:t>Chester</a:t>
            </a:r>
            <a:r>
              <a:rPr lang="cs-CZ" sz="1800" dirty="0"/>
              <a:t> </a:t>
            </a:r>
            <a:r>
              <a:rPr lang="cs-CZ" sz="1800" dirty="0" err="1"/>
              <a:t>Barnard</a:t>
            </a:r>
            <a:r>
              <a:rPr lang="cs-CZ" sz="1800" dirty="0"/>
              <a:t>. V poválečném období to byli K. </a:t>
            </a:r>
            <a:r>
              <a:rPr lang="cs-CZ" sz="1800" dirty="0" err="1"/>
              <a:t>Lewin</a:t>
            </a:r>
            <a:r>
              <a:rPr lang="cs-CZ" sz="1800" dirty="0"/>
              <a:t>, A. H. </a:t>
            </a:r>
            <a:r>
              <a:rPr lang="cs-CZ" sz="1800" dirty="0" err="1"/>
              <a:t>Maslow</a:t>
            </a:r>
            <a:r>
              <a:rPr lang="cs-CZ" sz="1800" dirty="0"/>
              <a:t>, </a:t>
            </a:r>
            <a:r>
              <a:rPr lang="cs-CZ" sz="1800" dirty="0" err="1"/>
              <a:t>Mc</a:t>
            </a:r>
            <a:r>
              <a:rPr lang="cs-CZ" sz="1800" dirty="0"/>
              <a:t> Gregor a další.</a:t>
            </a:r>
          </a:p>
          <a:p>
            <a:pPr marL="0" indent="0" algn="just">
              <a:buNone/>
            </a:pPr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Neoklasická teorie managementu</a:t>
            </a:r>
          </a:p>
        </p:txBody>
      </p:sp>
    </p:spTree>
    <p:extLst>
      <p:ext uri="{BB962C8B-B14F-4D97-AF65-F5344CB8AC3E}">
        <p14:creationId xmlns:p14="http://schemas.microsoft.com/office/powerpoint/2010/main" val="2777835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Moderní teorie managementu po obsahové stránce není jednoznačně propracovanou teorií, je stále ve stádiu hledání a rozvoje. </a:t>
            </a:r>
          </a:p>
          <a:p>
            <a:pPr algn="just"/>
            <a:r>
              <a:rPr lang="cs-CZ" sz="1800" dirty="0"/>
              <a:t>Z tohoto pohledu i mnozí autoři, začlenění do ní předtím uvedených směrů, zasahují svými pracemi i do této vývojové etapy.</a:t>
            </a:r>
          </a:p>
          <a:p>
            <a:pPr algn="just"/>
            <a:r>
              <a:rPr lang="cs-CZ" sz="1800" dirty="0"/>
              <a:t>Jedná se o směry typické pro druhou polovinu dvacátého století a začátek dvacátého prvního století. </a:t>
            </a:r>
          </a:p>
          <a:p>
            <a:pPr algn="just"/>
            <a:r>
              <a:rPr lang="cs-CZ" sz="1800" dirty="0"/>
              <a:t>Moderní směry managementu patří mezi významné a nosné z hlediska řízení organizací. </a:t>
            </a:r>
          </a:p>
          <a:p>
            <a:pPr algn="just"/>
            <a:r>
              <a:rPr lang="cs-CZ" sz="1800" dirty="0"/>
              <a:t>Tyto moderní formy managementu vznikly v důsledku změn globálního podnikatelského prostředí a reflektují tyto změny v řízení organizacích.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Moderní směry vývoje managementu</a:t>
            </a:r>
          </a:p>
        </p:txBody>
      </p:sp>
    </p:spTree>
    <p:extLst>
      <p:ext uri="{BB962C8B-B14F-4D97-AF65-F5344CB8AC3E}">
        <p14:creationId xmlns:p14="http://schemas.microsoft.com/office/powerpoint/2010/main" val="3197901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67173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V období poloviny dvacátého století jsou rozvíjeny různé národové proudy, jejichž základy spadají do období klasického managementu. </a:t>
            </a:r>
          </a:p>
          <a:p>
            <a:pPr algn="just"/>
            <a:endParaRPr lang="cs-CZ" sz="1800" dirty="0"/>
          </a:p>
          <a:p>
            <a:pPr marL="0" indent="0" algn="just">
              <a:buNone/>
            </a:pPr>
            <a:r>
              <a:rPr lang="cs-CZ" sz="1800" dirty="0"/>
              <a:t>Jedná se o: </a:t>
            </a:r>
          </a:p>
          <a:p>
            <a:pPr algn="just"/>
            <a:r>
              <a:rPr lang="cs-CZ" sz="1800" dirty="0"/>
              <a:t>sociální přístup, </a:t>
            </a:r>
          </a:p>
          <a:p>
            <a:pPr algn="just"/>
            <a:r>
              <a:rPr lang="cs-CZ" sz="1800" dirty="0"/>
              <a:t>procesní přístup, </a:t>
            </a:r>
          </a:p>
          <a:p>
            <a:pPr algn="just"/>
            <a:r>
              <a:rPr lang="cs-CZ" sz="1800" dirty="0"/>
              <a:t>systémové přístupy, </a:t>
            </a:r>
          </a:p>
          <a:p>
            <a:pPr algn="just"/>
            <a:r>
              <a:rPr lang="cs-CZ" sz="1800" dirty="0"/>
              <a:t>kvantitativní přístupy, </a:t>
            </a:r>
          </a:p>
          <a:p>
            <a:pPr algn="just"/>
            <a:r>
              <a:rPr lang="cs-CZ" sz="1800" dirty="0"/>
              <a:t>empirické (pragmatické) přístupy.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Management 40. – 70. let 20. století</a:t>
            </a:r>
          </a:p>
        </p:txBody>
      </p:sp>
    </p:spTree>
    <p:extLst>
      <p:ext uri="{BB962C8B-B14F-4D97-AF65-F5344CB8AC3E}">
        <p14:creationId xmlns:p14="http://schemas.microsoft.com/office/powerpoint/2010/main" val="2025109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405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Sociální přístupy, psychologicko-sociální přístupy, jsou zaměřené na hledání postavení a úlohy člověka v podniku. </a:t>
            </a:r>
          </a:p>
          <a:p>
            <a:pPr algn="just"/>
            <a:r>
              <a:rPr lang="cs-CZ" sz="1800" dirty="0"/>
              <a:t>K hlavním závěrům těchto přístupů patří konstatování, že manažeři při řízení operují v sociálních systémech, kde podstatnou úlohu hraje člověk a mezilidské vztahy. </a:t>
            </a:r>
          </a:p>
          <a:p>
            <a:pPr algn="just"/>
            <a:r>
              <a:rPr lang="cs-CZ" sz="1800" dirty="0"/>
              <a:t>Člověk, podle těchto přístupů, má určité pocity, zájmy, názory, předsudky, které ovlivňují jeho chování. </a:t>
            </a:r>
          </a:p>
          <a:p>
            <a:pPr algn="just"/>
            <a:r>
              <a:rPr lang="cs-CZ" sz="1800" dirty="0"/>
              <a:t>Také mezilidské vztahy mají nezanedbatelný vliv na lidské chování a člověk jako takového. </a:t>
            </a:r>
          </a:p>
          <a:p>
            <a:pPr algn="just"/>
            <a:r>
              <a:rPr lang="cs-CZ" sz="1800" dirty="0"/>
              <a:t>K významným představitelům sociálních přístupů patřili </a:t>
            </a:r>
            <a:r>
              <a:rPr lang="cs-CZ" sz="1800" dirty="0" err="1"/>
              <a:t>Vilfredo</a:t>
            </a:r>
            <a:r>
              <a:rPr lang="cs-CZ" sz="1800" dirty="0"/>
              <a:t> </a:t>
            </a:r>
            <a:r>
              <a:rPr lang="cs-CZ" sz="1800" dirty="0" err="1"/>
              <a:t>Pareto</a:t>
            </a:r>
            <a:r>
              <a:rPr lang="cs-CZ" sz="1800" dirty="0"/>
              <a:t>, </a:t>
            </a:r>
            <a:r>
              <a:rPr lang="cs-CZ" sz="1800" dirty="0" err="1"/>
              <a:t>Elton</a:t>
            </a:r>
            <a:r>
              <a:rPr lang="cs-CZ" sz="1800" dirty="0"/>
              <a:t> </a:t>
            </a:r>
            <a:r>
              <a:rPr lang="cs-CZ" sz="1800" dirty="0" err="1"/>
              <a:t>Mayo</a:t>
            </a:r>
            <a:r>
              <a:rPr lang="cs-CZ" sz="1800" dirty="0"/>
              <a:t>, </a:t>
            </a:r>
            <a:r>
              <a:rPr lang="cs-CZ" sz="1800" dirty="0" err="1"/>
              <a:t>Douglas</a:t>
            </a:r>
            <a:r>
              <a:rPr lang="cs-CZ" sz="1800" dirty="0"/>
              <a:t> </a:t>
            </a:r>
            <a:r>
              <a:rPr lang="cs-CZ" sz="1800" dirty="0" err="1"/>
              <a:t>McGregor</a:t>
            </a:r>
            <a:r>
              <a:rPr lang="cs-CZ" sz="1800" dirty="0"/>
              <a:t>, Abraham </a:t>
            </a:r>
            <a:r>
              <a:rPr lang="cs-CZ" sz="1800" dirty="0" err="1"/>
              <a:t>Maslow</a:t>
            </a:r>
            <a:r>
              <a:rPr lang="cs-CZ" sz="1800" dirty="0"/>
              <a:t>, Frederick </a:t>
            </a:r>
            <a:r>
              <a:rPr lang="cs-CZ" sz="1800" dirty="0" err="1"/>
              <a:t>Herzberg</a:t>
            </a:r>
            <a:r>
              <a:rPr lang="cs-CZ" sz="1800" dirty="0"/>
              <a:t>, </a:t>
            </a:r>
            <a:r>
              <a:rPr lang="cs-CZ" sz="1800" dirty="0" err="1"/>
              <a:t>Dale</a:t>
            </a:r>
            <a:r>
              <a:rPr lang="cs-CZ" sz="1800" dirty="0"/>
              <a:t> Carnegie.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472608" cy="507703"/>
          </a:xfrm>
        </p:spPr>
        <p:txBody>
          <a:bodyPr/>
          <a:lstStyle/>
          <a:p>
            <a:r>
              <a:rPr lang="cs-CZ" dirty="0"/>
              <a:t>Sociální přístupy</a:t>
            </a:r>
          </a:p>
        </p:txBody>
      </p:sp>
    </p:spTree>
    <p:extLst>
      <p:ext uri="{BB962C8B-B14F-4D97-AF65-F5344CB8AC3E}">
        <p14:creationId xmlns:p14="http://schemas.microsoft.com/office/powerpoint/2010/main" val="2395261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22113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Procesní přístupy vycházejí z prací a myšlenek H. </a:t>
            </a:r>
            <a:r>
              <a:rPr lang="cs-CZ" sz="1800" dirty="0" err="1"/>
              <a:t>Fayola</a:t>
            </a:r>
            <a:r>
              <a:rPr lang="cs-CZ" sz="1800" dirty="0"/>
              <a:t> a rozvíjejí teorii vnitřní struktury procesů řízení a systematicky se zabývají jednotlivými procesy, které manažeři při řízení vykonávají. </a:t>
            </a:r>
          </a:p>
          <a:p>
            <a:pPr algn="just"/>
            <a:r>
              <a:rPr lang="cs-CZ" sz="1800" dirty="0"/>
              <a:t>Společným rysem těchto přístupů je závěr, že vlastní aktivity manažerů lze rozdělit do řady dílčích funkcí, manažerských funkcí. </a:t>
            </a:r>
          </a:p>
          <a:p>
            <a:pPr algn="just"/>
            <a:r>
              <a:rPr lang="cs-CZ" sz="1800" dirty="0"/>
              <a:t>Významnými představiteli těchto přístupů byli </a:t>
            </a:r>
            <a:r>
              <a:rPr lang="cs-CZ" sz="1800" dirty="0" err="1"/>
              <a:t>Lyndall</a:t>
            </a:r>
            <a:r>
              <a:rPr lang="cs-CZ" sz="1800" dirty="0"/>
              <a:t> F. </a:t>
            </a:r>
            <a:r>
              <a:rPr lang="cs-CZ" sz="1800" dirty="0" err="1"/>
              <a:t>Urwick</a:t>
            </a:r>
            <a:r>
              <a:rPr lang="cs-CZ" sz="1800" dirty="0"/>
              <a:t>, Luther </a:t>
            </a:r>
            <a:r>
              <a:rPr lang="cs-CZ" sz="1800" dirty="0" err="1"/>
              <a:t>Gulick</a:t>
            </a:r>
            <a:r>
              <a:rPr lang="cs-CZ" sz="1800" dirty="0"/>
              <a:t> a další.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472608" cy="507703"/>
          </a:xfrm>
        </p:spPr>
        <p:txBody>
          <a:bodyPr/>
          <a:lstStyle/>
          <a:p>
            <a:r>
              <a:rPr lang="cs-CZ" dirty="0"/>
              <a:t>Procesní přístupy</a:t>
            </a:r>
          </a:p>
        </p:txBody>
      </p:sp>
    </p:spTree>
    <p:extLst>
      <p:ext uri="{BB962C8B-B14F-4D97-AF65-F5344CB8AC3E}">
        <p14:creationId xmlns:p14="http://schemas.microsoft.com/office/powerpoint/2010/main" val="1467393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700" dirty="0"/>
              <a:t>Systémové přístupy usilují o aplikaci koncepce funkční analýzy a obecné teorie systémů do řízení. Pro tento přístup je charakteristický komplexní pohled na objektivní realitu, přičemž tato realita je posuzována jako mnohorozměrný a mnohostupňový uspořádaný celek. </a:t>
            </a:r>
          </a:p>
          <a:p>
            <a:pPr algn="just"/>
            <a:r>
              <a:rPr lang="cs-CZ" sz="1700" dirty="0"/>
              <a:t>K řešení problémů se zavádějí určité zjednodušené modely – systémy, na kterých se řeší složité problémy skutečnosti. Systém je abstraktní myšlenková konstrukce, která se snaží postihnout reálný objekt z určitého hlediska. Jedná se o účelově vytvořený a uspořádaný celek, který lze charakterizovat strukturou (prvky a vazby mezi nimi) a chováním (reakce na různé podněty). Funkce systému je chování přisuzované systému a je determinována jednak nadřazeným systémem, jednak vlastním systémem, přičemž na systém působí i okolí. </a:t>
            </a:r>
          </a:p>
          <a:p>
            <a:pPr algn="just"/>
            <a:r>
              <a:rPr lang="cs-CZ" sz="1700" dirty="0"/>
              <a:t>Systémové přístupy se tak zaměřují na analýzu vnitřních vztahů systému řízení, interakci různých vnitřních činitelů, a interakci systému s jeho okolím. </a:t>
            </a:r>
          </a:p>
          <a:p>
            <a:pPr algn="just"/>
            <a:r>
              <a:rPr lang="cs-CZ" sz="1700" dirty="0"/>
              <a:t>Hlavním představitelem systémového přístupu je třeba </a:t>
            </a:r>
            <a:r>
              <a:rPr lang="cs-CZ" sz="1700" dirty="0" err="1"/>
              <a:t>Chester</a:t>
            </a:r>
            <a:r>
              <a:rPr lang="cs-CZ" sz="1700" dirty="0"/>
              <a:t> I. </a:t>
            </a:r>
            <a:r>
              <a:rPr lang="cs-CZ" sz="1700" dirty="0" err="1"/>
              <a:t>Barnard</a:t>
            </a:r>
            <a:r>
              <a:rPr lang="cs-CZ" sz="1700" dirty="0"/>
              <a:t>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472608" cy="507703"/>
          </a:xfrm>
        </p:spPr>
        <p:txBody>
          <a:bodyPr/>
          <a:lstStyle/>
          <a:p>
            <a:r>
              <a:rPr lang="cs-CZ" dirty="0"/>
              <a:t>Systémové přístupy</a:t>
            </a:r>
          </a:p>
        </p:txBody>
      </p:sp>
    </p:spTree>
    <p:extLst>
      <p:ext uri="{BB962C8B-B14F-4D97-AF65-F5344CB8AC3E}">
        <p14:creationId xmlns:p14="http://schemas.microsoft.com/office/powerpoint/2010/main" val="505185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9470" y="683002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/>
              <a:t>zájem o ostatní – zájem o sebe</a:t>
            </a:r>
          </a:p>
          <a:p>
            <a:pPr>
              <a:buNone/>
            </a:pPr>
            <a:endParaRPr lang="cs-CZ" sz="2400" dirty="0"/>
          </a:p>
          <a:p>
            <a:r>
              <a:rPr lang="cs-CZ" sz="2400" dirty="0"/>
              <a:t>poslušný (uhlazování)</a:t>
            </a:r>
          </a:p>
          <a:p>
            <a:r>
              <a:rPr lang="cs-CZ" sz="2400" dirty="0"/>
              <a:t>integrující (řešení problémů)</a:t>
            </a:r>
          </a:p>
          <a:p>
            <a:r>
              <a:rPr lang="cs-CZ" sz="2400" dirty="0"/>
              <a:t>vyhýbavý</a:t>
            </a:r>
          </a:p>
          <a:p>
            <a:r>
              <a:rPr lang="cs-CZ" sz="2400" dirty="0"/>
              <a:t>dominující (přinucení)</a:t>
            </a:r>
          </a:p>
          <a:p>
            <a:r>
              <a:rPr lang="cs-CZ" sz="2400" dirty="0"/>
              <a:t>kompromisní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Styly řešení konfliktů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6089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Kvantitativní přístupy, nebo také matematické přístupy, chápou management jako čistě logické procesy, které lze transformovat do matematických modelů. Potom jsou prostřednictvím matematických modelů exaktně určeny výsledky zkoumaných problémů a na jejich základě jsou realizovány příslušné řídící akty. </a:t>
            </a:r>
          </a:p>
          <a:p>
            <a:pPr algn="just"/>
            <a:r>
              <a:rPr lang="cs-CZ" sz="1600" dirty="0"/>
              <a:t>Tyto přístupy jsou využívány ve složitých rozhodovacích situacích s velkým nebo dokonce nekonečným počtem variant. </a:t>
            </a:r>
          </a:p>
          <a:p>
            <a:pPr algn="just"/>
            <a:r>
              <a:rPr lang="cs-CZ" sz="1600" dirty="0"/>
              <a:t>Klíčovým problémem těchto přístupů je ten, že při formování matematického modelu nelze obsáhnout všechny aspekty zkoumané reality a následné přesné propočty nemohou tudíž poskytnout výsledky umožňující okamžitou realizaci příslušných opatření. Kvantitativní metody využívají matematické programování, strukturní analýzu, teorii her, analýzu projektů, teorii hromadné obsluhy, teorii zásob, teorii obnovy a další matematické metody. </a:t>
            </a:r>
          </a:p>
          <a:p>
            <a:pPr algn="just"/>
            <a:r>
              <a:rPr lang="cs-CZ" sz="1600" dirty="0"/>
              <a:t>K významným představitelům těchto přístupů patří Kenneth J. </a:t>
            </a:r>
            <a:r>
              <a:rPr lang="cs-CZ" sz="1600" dirty="0" err="1"/>
              <a:t>Arrow</a:t>
            </a:r>
            <a:r>
              <a:rPr lang="cs-CZ" sz="1600" dirty="0"/>
              <a:t>, Ragnar </a:t>
            </a:r>
            <a:r>
              <a:rPr lang="cs-CZ" sz="1600" dirty="0" err="1"/>
              <a:t>Frisch</a:t>
            </a:r>
            <a:r>
              <a:rPr lang="cs-CZ" sz="1600" dirty="0"/>
              <a:t>, Leonid </a:t>
            </a:r>
            <a:r>
              <a:rPr lang="cs-CZ" sz="1600" dirty="0" err="1"/>
              <a:t>Vitaljevič</a:t>
            </a:r>
            <a:r>
              <a:rPr lang="cs-CZ" sz="1600" dirty="0"/>
              <a:t> </a:t>
            </a:r>
            <a:r>
              <a:rPr lang="cs-CZ" sz="1600" dirty="0" err="1"/>
              <a:t>Kantorovič</a:t>
            </a:r>
            <a:r>
              <a:rPr lang="cs-CZ" sz="1600" dirty="0"/>
              <a:t>, </a:t>
            </a:r>
            <a:r>
              <a:rPr lang="cs-CZ" sz="1600" dirty="0" err="1"/>
              <a:t>Wassily</a:t>
            </a:r>
            <a:r>
              <a:rPr lang="cs-CZ" sz="1600" dirty="0"/>
              <a:t> </a:t>
            </a:r>
            <a:r>
              <a:rPr lang="cs-CZ" sz="1600" dirty="0" err="1"/>
              <a:t>Leontieff</a:t>
            </a:r>
            <a:r>
              <a:rPr lang="cs-CZ" sz="1600" dirty="0"/>
              <a:t>, John von Neumann, Paul A. </a:t>
            </a:r>
            <a:r>
              <a:rPr lang="cs-CZ" sz="1600" dirty="0" err="1"/>
              <a:t>Samuelson</a:t>
            </a:r>
            <a:r>
              <a:rPr lang="cs-CZ" sz="1600" dirty="0"/>
              <a:t>, Herbert A. Simon a </a:t>
            </a:r>
            <a:r>
              <a:rPr lang="cs-CZ" sz="1600" dirty="0" err="1"/>
              <a:t>Harry</a:t>
            </a:r>
            <a:r>
              <a:rPr lang="cs-CZ" sz="1600" dirty="0"/>
              <a:t> M. </a:t>
            </a:r>
            <a:r>
              <a:rPr lang="cs-CZ" sz="1600" dirty="0" err="1"/>
              <a:t>Markowit</a:t>
            </a:r>
            <a:r>
              <a:rPr lang="cs-CZ" sz="1600" dirty="0"/>
              <a:t>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472608" cy="507703"/>
          </a:xfrm>
        </p:spPr>
        <p:txBody>
          <a:bodyPr/>
          <a:lstStyle/>
          <a:p>
            <a:r>
              <a:rPr lang="cs-CZ" dirty="0"/>
              <a:t>Kvantitativní přístupy</a:t>
            </a:r>
          </a:p>
        </p:txBody>
      </p:sp>
    </p:spTree>
    <p:extLst>
      <p:ext uri="{BB962C8B-B14F-4D97-AF65-F5344CB8AC3E}">
        <p14:creationId xmlns:p14="http://schemas.microsoft.com/office/powerpoint/2010/main" val="2618476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Empirické (pragmatické) přístupy jsou postaveny na zkušenostech, empirii, a praktických poznatcích, které vycházejí z praxí prověřených pravd. </a:t>
            </a:r>
          </a:p>
          <a:p>
            <a:pPr algn="just"/>
            <a:r>
              <a:rPr lang="cs-CZ" sz="1800" dirty="0"/>
              <a:t>Tyto poznatky jsou zobecňovány a poté předkládány manažerům ve formě užitečných doporučení pro zlepšení jejich řídících činností. </a:t>
            </a:r>
          </a:p>
          <a:p>
            <a:pPr algn="just"/>
            <a:r>
              <a:rPr lang="cs-CZ" sz="1800" dirty="0"/>
              <a:t>Doporučení jsou obvykle provázena příklady z praxe, případovými studiemi, a také nejlepší příklady, tzv. </a:t>
            </a:r>
            <a:r>
              <a:rPr lang="cs-CZ" sz="1800" dirty="0" err="1"/>
              <a:t>best</a:t>
            </a:r>
            <a:r>
              <a:rPr lang="cs-CZ" sz="1800" dirty="0"/>
              <a:t> </a:t>
            </a:r>
            <a:r>
              <a:rPr lang="cs-CZ" sz="1800" dirty="0" err="1"/>
              <a:t>practices</a:t>
            </a:r>
            <a:r>
              <a:rPr lang="cs-CZ" sz="1800" dirty="0"/>
              <a:t>. </a:t>
            </a:r>
          </a:p>
          <a:p>
            <a:pPr algn="just"/>
            <a:r>
              <a:rPr lang="cs-CZ" sz="1800" dirty="0"/>
              <a:t>Empirické přístupy jsou nejčastěji využívány poradenskými společnostmi. </a:t>
            </a:r>
          </a:p>
          <a:p>
            <a:pPr algn="just"/>
            <a:r>
              <a:rPr lang="cs-CZ" sz="1800" dirty="0"/>
              <a:t>Mezi hlavní představitele empirických přístupů patří třeba Alfred P. </a:t>
            </a:r>
            <a:r>
              <a:rPr lang="cs-CZ" sz="1800" dirty="0" err="1"/>
              <a:t>Sloan</a:t>
            </a:r>
            <a:r>
              <a:rPr lang="cs-CZ" sz="1800" dirty="0"/>
              <a:t> a Peter F. </a:t>
            </a:r>
            <a:r>
              <a:rPr lang="cs-CZ" sz="1800" dirty="0" err="1"/>
              <a:t>Drucker</a:t>
            </a:r>
            <a:r>
              <a:rPr lang="cs-CZ" sz="1800" dirty="0"/>
              <a:t>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472608" cy="507703"/>
          </a:xfrm>
        </p:spPr>
        <p:txBody>
          <a:bodyPr/>
          <a:lstStyle/>
          <a:p>
            <a:r>
              <a:rPr lang="cs-CZ" dirty="0"/>
              <a:t>Empirické přístupy</a:t>
            </a:r>
          </a:p>
        </p:txBody>
      </p:sp>
    </p:spTree>
    <p:extLst>
      <p:ext uri="{BB962C8B-B14F-4D97-AF65-F5344CB8AC3E}">
        <p14:creationId xmlns:p14="http://schemas.microsoft.com/office/powerpoint/2010/main" val="1481197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Management v reakci na vývoj a charakteristiky tohoto období, hledá nové manažerské přístupy, které umožní podnikům pružně a efektivně reagovat na tyto změny. Management se začíná zaměřovat na studium podnikatelského prostředí a změn v něm. V reakci na nasycení řady trhů vzniká nová manažerská koncepce, a to koncepce marketingová. Končí éra výrobce a začíná éra zákazníka. Tato skutečnost má dalekosáhlé důsledky pro systém řízení podniku. Začínají se zavádět první systémy péče o zákazníka. Roste význam znalostí, a to nejen zákazníků, ale i trhů. Znalosti se stávají významným zdrojem a konkurenční výhodou podniků.</a:t>
            </a:r>
          </a:p>
          <a:p>
            <a:pPr algn="just"/>
            <a:r>
              <a:rPr lang="cs-CZ" sz="1800" dirty="0"/>
              <a:t>K významným představitelům tohoto období vývoje managementu patří Philip </a:t>
            </a:r>
            <a:r>
              <a:rPr lang="cs-CZ" sz="1800" dirty="0" err="1"/>
              <a:t>Kotler</a:t>
            </a:r>
            <a:r>
              <a:rPr lang="cs-CZ" sz="1800" dirty="0"/>
              <a:t>, Michael E. Porter, Tom </a:t>
            </a:r>
            <a:r>
              <a:rPr lang="cs-CZ" sz="1800" dirty="0" err="1"/>
              <a:t>Peters</a:t>
            </a:r>
            <a:r>
              <a:rPr lang="cs-CZ" sz="1800" dirty="0"/>
              <a:t>, Robert </a:t>
            </a:r>
            <a:r>
              <a:rPr lang="cs-CZ" sz="1800" dirty="0" err="1"/>
              <a:t>Watermann</a:t>
            </a:r>
            <a:r>
              <a:rPr lang="cs-CZ" sz="1800" dirty="0"/>
              <a:t>, James </a:t>
            </a:r>
            <a:r>
              <a:rPr lang="cs-CZ" sz="1800" dirty="0" err="1"/>
              <a:t>Champy</a:t>
            </a:r>
            <a:r>
              <a:rPr lang="cs-CZ" sz="1800" dirty="0"/>
              <a:t>, Michael Hammer a Peter </a:t>
            </a:r>
            <a:r>
              <a:rPr lang="cs-CZ" sz="1800" dirty="0" err="1"/>
              <a:t>Senge</a:t>
            </a:r>
            <a:r>
              <a:rPr lang="cs-CZ" sz="1800" dirty="0"/>
              <a:t> (Veber a kol., 2009).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472608" cy="507703"/>
          </a:xfrm>
        </p:spPr>
        <p:txBody>
          <a:bodyPr/>
          <a:lstStyle/>
          <a:p>
            <a:r>
              <a:rPr lang="cs-CZ" dirty="0"/>
              <a:t>Management konce dvacátého století</a:t>
            </a:r>
          </a:p>
        </p:txBody>
      </p:sp>
    </p:spTree>
    <p:extLst>
      <p:ext uri="{BB962C8B-B14F-4D97-AF65-F5344CB8AC3E}">
        <p14:creationId xmlns:p14="http://schemas.microsoft.com/office/powerpoint/2010/main" val="2797254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550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Změny v podnikatelském prostředí se výrazným způsobem zrychlují. Rychlost těchto změn je taková, že není možné často ani určit a zaznamenat všechny nové trendy. </a:t>
            </a:r>
          </a:p>
          <a:p>
            <a:pPr algn="just"/>
            <a:r>
              <a:rPr lang="cs-CZ" sz="1800" dirty="0"/>
              <a:t>Tato doba je typická rostoucím vlivem informacích, komunikačních a moderních dopravních systémů, které vedou ke zkracování vzdáleností a času. </a:t>
            </a:r>
          </a:p>
          <a:p>
            <a:pPr algn="just"/>
            <a:r>
              <a:rPr lang="cs-CZ" sz="1800" dirty="0"/>
              <a:t>Vlivem těchto změn dochází k významnému prohlubování globalizace světového hospodářství. Důsledkem je vznik </a:t>
            </a:r>
            <a:r>
              <a:rPr lang="cs-CZ" sz="1800" dirty="0" err="1"/>
              <a:t>megatrhů</a:t>
            </a:r>
            <a:r>
              <a:rPr lang="cs-CZ" sz="1800" dirty="0"/>
              <a:t> a celosvětové konkurence, tzv. </a:t>
            </a:r>
            <a:r>
              <a:rPr lang="cs-CZ" sz="1800" dirty="0" err="1"/>
              <a:t>hyperkonkurence</a:t>
            </a:r>
            <a:r>
              <a:rPr lang="cs-CZ" sz="1800" dirty="0"/>
              <a:t>. </a:t>
            </a:r>
          </a:p>
          <a:p>
            <a:pPr algn="just"/>
            <a:r>
              <a:rPr lang="cs-CZ" sz="1800" dirty="0"/>
              <a:t>Začíná se prosazovat řízení podnikatelských aktivit v rámci celého světa (mezinárodní management). </a:t>
            </a:r>
          </a:p>
          <a:p>
            <a:pPr algn="just"/>
            <a:r>
              <a:rPr lang="cs-CZ" sz="1800" dirty="0"/>
              <a:t>Významnou oblast v rámci současných vývojových tendencí představují tzv. participační systémy.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Management počátku dvacátého prvního století</a:t>
            </a:r>
          </a:p>
        </p:txBody>
      </p:sp>
    </p:spTree>
    <p:extLst>
      <p:ext uri="{BB962C8B-B14F-4D97-AF65-F5344CB8AC3E}">
        <p14:creationId xmlns:p14="http://schemas.microsoft.com/office/powerpoint/2010/main" val="3485484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Vývoj managementu v klasickém období, a i v </a:t>
            </a:r>
            <a:r>
              <a:rPr lang="cs-CZ" sz="1800" dirty="0" err="1"/>
              <a:t>předvývojové</a:t>
            </a:r>
            <a:r>
              <a:rPr lang="cs-CZ" sz="1800" dirty="0"/>
              <a:t> fázi, je významným způsobem poznamenán vývojem ve společnosti a průmyslovou revolucí. Důraz je kladen na produktivitu práce a kvantitu výroby. </a:t>
            </a:r>
          </a:p>
          <a:p>
            <a:pPr algn="just"/>
            <a:r>
              <a:rPr lang="cs-CZ" sz="1800" dirty="0"/>
              <a:t>Zajímavým je skutečnost, jak ovlivnilo vývoj managementu prostředí a jak jej formovala do konečné podoby. Krásným srovnáním je zde vývoj amerického a evropského proudu.</a:t>
            </a:r>
          </a:p>
          <a:p>
            <a:pPr algn="just"/>
            <a:r>
              <a:rPr lang="cs-CZ" sz="1800" dirty="0"/>
              <a:t>Období druhé poloviny dvacátého století je typické rozvojem manažerských přístupů, které svým charakterem i obsahem navazují na klasické období managementu a jeho školy. S významnou změnou globálního podnikatelského prostředí dochází také ke změně přístupů managementu. Management musí reagovat na rostoucí požadavky zákazníků, na zvyšující se rychlost změny a nárůst znalostí.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Shrnutí tématu</a:t>
            </a:r>
          </a:p>
        </p:txBody>
      </p:sp>
    </p:spTree>
    <p:extLst>
      <p:ext uri="{BB962C8B-B14F-4D97-AF65-F5344CB8AC3E}">
        <p14:creationId xmlns:p14="http://schemas.microsoft.com/office/powerpoint/2010/main" val="285505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/>
              <a:t>Nadhled – velkorysost, trpělivost, pochopení</a:t>
            </a:r>
          </a:p>
          <a:p>
            <a:r>
              <a:rPr lang="cs-CZ" sz="2400" dirty="0"/>
              <a:t>Příprava – na vlastní postup řešení konfliktu, na reakce a argumenty protistrany</a:t>
            </a:r>
          </a:p>
          <a:p>
            <a:r>
              <a:rPr lang="cs-CZ" sz="2400" dirty="0"/>
              <a:t>Prevence – znalost lidí, znalost postupů řešení konfliktu</a:t>
            </a:r>
          </a:p>
          <a:p>
            <a:r>
              <a:rPr lang="cs-CZ" sz="2400" dirty="0"/>
              <a:t>Čas – krátkodobé řešení, dlouhodobé řešení</a:t>
            </a:r>
          </a:p>
          <a:p>
            <a:pPr algn="just"/>
            <a:endParaRPr lang="cs-CZ" sz="24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472608" cy="507703"/>
          </a:xfrm>
        </p:spPr>
        <p:txBody>
          <a:bodyPr/>
          <a:lstStyle/>
          <a:p>
            <a:r>
              <a:rPr lang="cs-CZ" dirty="0" smtClean="0"/>
              <a:t>Řešení konfliktní situace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4477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040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/>
              <a:t>Nátlak</a:t>
            </a:r>
          </a:p>
          <a:p>
            <a:r>
              <a:rPr lang="cs-CZ" sz="2400" dirty="0"/>
              <a:t>Kompromis</a:t>
            </a:r>
          </a:p>
          <a:p>
            <a:r>
              <a:rPr lang="cs-CZ" sz="2400" dirty="0"/>
              <a:t>Přizpůsobení se situaci</a:t>
            </a:r>
          </a:p>
          <a:p>
            <a:r>
              <a:rPr lang="cs-CZ" sz="2400" dirty="0"/>
              <a:t>Odsunout řešení problému</a:t>
            </a:r>
          </a:p>
          <a:p>
            <a:r>
              <a:rPr lang="cs-CZ" sz="2400" dirty="0"/>
              <a:t>Řešení formou spolupráce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Přístupy ke konfliktu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1517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328592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Vedení porad a schůzek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683568" y="3219822"/>
            <a:ext cx="4968552" cy="13681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800" dirty="0">
                <a:solidFill>
                  <a:schemeClr val="bg1"/>
                </a:solidFill>
              </a:rPr>
              <a:t>„I ten nejjednodušší problém se stane neřešitelným, diskutuje-li se o něm na dostatečném počtu zasedání.“</a:t>
            </a:r>
          </a:p>
          <a:p>
            <a:pPr marL="0" indent="0">
              <a:buNone/>
            </a:pPr>
            <a:r>
              <a:rPr lang="cs-CZ" sz="1800" dirty="0" smtClean="0">
                <a:solidFill>
                  <a:schemeClr val="bg1"/>
                </a:solidFill>
              </a:rPr>
              <a:t>			Murphyho </a:t>
            </a:r>
            <a:r>
              <a:rPr lang="cs-CZ" sz="1800" dirty="0">
                <a:solidFill>
                  <a:schemeClr val="bg1"/>
                </a:solidFill>
              </a:rPr>
              <a:t>zákony</a:t>
            </a:r>
          </a:p>
          <a:p>
            <a:pPr marL="0" indent="0" algn="r">
              <a:buNone/>
            </a:pPr>
            <a:endParaRPr lang="cs-CZ" sz="1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9790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/>
              <a:t>Veřejné schůze</a:t>
            </a:r>
          </a:p>
          <a:p>
            <a:r>
              <a:rPr lang="cs-CZ" sz="2400" dirty="0"/>
              <a:t>Interní porady</a:t>
            </a:r>
          </a:p>
          <a:p>
            <a:pPr lvl="1"/>
            <a:r>
              <a:rPr lang="cs-CZ" sz="2400" dirty="0"/>
              <a:t>Periodické</a:t>
            </a:r>
          </a:p>
          <a:p>
            <a:pPr lvl="1"/>
            <a:r>
              <a:rPr lang="cs-CZ" sz="2400" dirty="0"/>
              <a:t>Informativní</a:t>
            </a:r>
          </a:p>
          <a:p>
            <a:pPr lvl="1"/>
            <a:r>
              <a:rPr lang="cs-CZ" sz="2400" dirty="0"/>
              <a:t>Koordinační</a:t>
            </a:r>
          </a:p>
          <a:p>
            <a:pPr lvl="1"/>
            <a:r>
              <a:rPr lang="cs-CZ" sz="2400" dirty="0"/>
              <a:t>Řešitelské inovativní</a:t>
            </a:r>
          </a:p>
          <a:p>
            <a:pPr lvl="1"/>
            <a:r>
              <a:rPr lang="cs-CZ" sz="2400" dirty="0"/>
              <a:t>Řešitelské problémové</a:t>
            </a:r>
          </a:p>
          <a:p>
            <a:pPr lvl="1"/>
            <a:r>
              <a:rPr lang="cs-CZ" sz="2400" dirty="0"/>
              <a:t>Rozhodovací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Typy porad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0529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cs-CZ" sz="2000" b="1" dirty="0"/>
              <a:t>Příprava porady</a:t>
            </a:r>
          </a:p>
          <a:p>
            <a:pPr marL="880110" lvl="1" indent="-514350"/>
            <a:r>
              <a:rPr lang="cs-CZ" sz="2000" dirty="0"/>
              <a:t>Stanovení důvodu</a:t>
            </a:r>
          </a:p>
          <a:p>
            <a:pPr marL="880110" lvl="1" indent="-514350"/>
            <a:r>
              <a:rPr lang="cs-CZ" sz="2000" dirty="0"/>
              <a:t>Program porady</a:t>
            </a:r>
          </a:p>
          <a:p>
            <a:pPr marL="880110" lvl="1" indent="-514350"/>
            <a:r>
              <a:rPr lang="cs-CZ" sz="2000" dirty="0"/>
              <a:t>Výběr osob na poradu</a:t>
            </a:r>
          </a:p>
          <a:p>
            <a:pPr marL="880110" lvl="1" indent="-514350"/>
            <a:r>
              <a:rPr lang="cs-CZ" sz="2000" dirty="0"/>
              <a:t>Volba místnosti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000" b="1" dirty="0"/>
              <a:t>Konání porady</a:t>
            </a:r>
          </a:p>
          <a:p>
            <a:pPr marL="880110" lvl="1" indent="-514350"/>
            <a:r>
              <a:rPr lang="cs-CZ" sz="2000" dirty="0"/>
              <a:t>Typy účastníků porady – hádavý, pozitivní, vševědoucí, upovídaný, bázlivý, nepřístupný, nezúčastněný, věčný tazatel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000" b="1" dirty="0"/>
              <a:t>Činnosti po poradě</a:t>
            </a:r>
          </a:p>
          <a:p>
            <a:pPr marL="450850" lvl="1" indent="-85725">
              <a:buNone/>
            </a:pPr>
            <a:r>
              <a:rPr lang="cs-CZ" sz="2000" dirty="0"/>
              <a:t>„Nejhorší chybou je neudělat z porady žádný zápis. Druhou horší chybou je udělat špatný zápis.“ (Mackenzie)</a:t>
            </a:r>
          </a:p>
          <a:p>
            <a:pPr algn="just"/>
            <a:endParaRPr lang="pl-PL" sz="20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Fáze porady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3766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2958</TotalTime>
  <Words>4547</Words>
  <Application>Microsoft Office PowerPoint</Application>
  <PresentationFormat>Předvádění na obrazovce (16:9)</PresentationFormat>
  <Paragraphs>358</Paragraphs>
  <Slides>44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44</vt:i4>
      </vt:variant>
    </vt:vector>
  </HeadingPairs>
  <TitlesOfParts>
    <vt:vector size="49" baseType="lpstr">
      <vt:lpstr>Arial</vt:lpstr>
      <vt:lpstr>Calibri</vt:lpstr>
      <vt:lpstr>Enriqueta</vt:lpstr>
      <vt:lpstr>Times New Roman</vt:lpstr>
      <vt:lpstr>SLU</vt:lpstr>
      <vt:lpstr>Konflikty a porady  Historický vývoj managementu  </vt:lpstr>
      <vt:lpstr>Konflikt</vt:lpstr>
      <vt:lpstr>Okolnosti vzniku konfliktu</vt:lpstr>
      <vt:lpstr>Styly řešení konfliktů</vt:lpstr>
      <vt:lpstr>Řešení konfliktní situace</vt:lpstr>
      <vt:lpstr>Přístupy ke konfliktu</vt:lpstr>
      <vt:lpstr>Vedení porad a schůzek</vt:lpstr>
      <vt:lpstr>Typy porad</vt:lpstr>
      <vt:lpstr>Fáze porady</vt:lpstr>
      <vt:lpstr>Chyby na poradách</vt:lpstr>
      <vt:lpstr>Brainstorming</vt:lpstr>
      <vt:lpstr>Průběh brainstormingu</vt:lpstr>
      <vt:lpstr>Management jako vědní disciplína   </vt:lpstr>
      <vt:lpstr>Pojetí managementu</vt:lpstr>
      <vt:lpstr>Pojetí managementu jako vědní disciplíny</vt:lpstr>
      <vt:lpstr>Historický vývoj teorií managementu</vt:lpstr>
      <vt:lpstr>Etapy vývoje novodobého managementu</vt:lpstr>
      <vt:lpstr>Klasické období managementu I</vt:lpstr>
      <vt:lpstr>Klasické období managementu II</vt:lpstr>
      <vt:lpstr>Školy klasického období managementu</vt:lpstr>
      <vt:lpstr>Škola vědeckého řízení I</vt:lpstr>
      <vt:lpstr>Škola vědeckého řízení II</vt:lpstr>
      <vt:lpstr>Frederick Winslow Taylor (1856 – 1915)</vt:lpstr>
      <vt:lpstr>Henry Ford (1863 - 1947)</vt:lpstr>
      <vt:lpstr>Tomáš Baťa (1876 – 1932) I </vt:lpstr>
      <vt:lpstr>Tomáš Baťa (1876 – 1932) II </vt:lpstr>
      <vt:lpstr>Škola správního řízení </vt:lpstr>
      <vt:lpstr>Henri Fayol (1841 - 1925) I</vt:lpstr>
      <vt:lpstr>Henri Fayol (1841 - 1925) II</vt:lpstr>
      <vt:lpstr>Škola byrokratického řízení I</vt:lpstr>
      <vt:lpstr>Škola byrokratického řízení II</vt:lpstr>
      <vt:lpstr>Max Weber (1864 – 1920) </vt:lpstr>
      <vt:lpstr>Škola lidských vztahů</vt:lpstr>
      <vt:lpstr>Neoklasická teorie managementu</vt:lpstr>
      <vt:lpstr>Moderní směry vývoje managementu</vt:lpstr>
      <vt:lpstr>Management 40. – 70. let 20. století</vt:lpstr>
      <vt:lpstr>Sociální přístupy</vt:lpstr>
      <vt:lpstr>Procesní přístupy</vt:lpstr>
      <vt:lpstr>Systémové přístupy</vt:lpstr>
      <vt:lpstr>Kvantitativní přístupy</vt:lpstr>
      <vt:lpstr>Empirické přístupy</vt:lpstr>
      <vt:lpstr>Management konce dvacátého století</vt:lpstr>
      <vt:lpstr>Management počátku dvacátého prvního století</vt:lpstr>
      <vt:lpstr>Shrnutí tématu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zap0046</cp:lastModifiedBy>
  <cp:revision>175</cp:revision>
  <dcterms:created xsi:type="dcterms:W3CDTF">2016-07-06T15:42:34Z</dcterms:created>
  <dcterms:modified xsi:type="dcterms:W3CDTF">2023-02-27T10:02:26Z</dcterms:modified>
</cp:coreProperties>
</file>