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82" r:id="rId3"/>
    <p:sldId id="369" r:id="rId4"/>
    <p:sldId id="367" r:id="rId5"/>
    <p:sldId id="354" r:id="rId6"/>
    <p:sldId id="373" r:id="rId7"/>
    <p:sldId id="374" r:id="rId8"/>
    <p:sldId id="375" r:id="rId9"/>
    <p:sldId id="415" r:id="rId10"/>
    <p:sldId id="417" r:id="rId11"/>
    <p:sldId id="416" r:id="rId12"/>
    <p:sldId id="355" r:id="rId13"/>
    <p:sldId id="418" r:id="rId14"/>
    <p:sldId id="421" r:id="rId15"/>
    <p:sldId id="419" r:id="rId16"/>
    <p:sldId id="420" r:id="rId17"/>
    <p:sldId id="422" r:id="rId18"/>
    <p:sldId id="356" r:id="rId19"/>
    <p:sldId id="357" r:id="rId20"/>
    <p:sldId id="358" r:id="rId21"/>
    <p:sldId id="359" r:id="rId22"/>
    <p:sldId id="360" r:id="rId23"/>
    <p:sldId id="386" r:id="rId24"/>
    <p:sldId id="362" r:id="rId25"/>
    <p:sldId id="381" r:id="rId26"/>
    <p:sldId id="384" r:id="rId27"/>
    <p:sldId id="361" r:id="rId28"/>
    <p:sldId id="380" r:id="rId29"/>
    <p:sldId id="363" r:id="rId30"/>
    <p:sldId id="365" r:id="rId31"/>
    <p:sldId id="364" r:id="rId32"/>
    <p:sldId id="387" r:id="rId33"/>
    <p:sldId id="366" r:id="rId34"/>
    <p:sldId id="388" r:id="rId35"/>
    <p:sldId id="376" r:id="rId36"/>
    <p:sldId id="377" r:id="rId37"/>
    <p:sldId id="378" r:id="rId38"/>
    <p:sldId id="389" r:id="rId39"/>
    <p:sldId id="379" r:id="rId40"/>
    <p:sldId id="391" r:id="rId41"/>
    <p:sldId id="390" r:id="rId42"/>
    <p:sldId id="399" r:id="rId43"/>
    <p:sldId id="392" r:id="rId44"/>
    <p:sldId id="423" r:id="rId45"/>
    <p:sldId id="424" r:id="rId46"/>
    <p:sldId id="400" r:id="rId47"/>
    <p:sldId id="393" r:id="rId48"/>
    <p:sldId id="403" r:id="rId49"/>
    <p:sldId id="401" r:id="rId50"/>
    <p:sldId id="394" r:id="rId51"/>
    <p:sldId id="395" r:id="rId52"/>
    <p:sldId id="396" r:id="rId53"/>
    <p:sldId id="397" r:id="rId54"/>
    <p:sldId id="425" r:id="rId55"/>
    <p:sldId id="409" r:id="rId56"/>
    <p:sldId id="406" r:id="rId57"/>
    <p:sldId id="405" r:id="rId58"/>
    <p:sldId id="408" r:id="rId59"/>
    <p:sldId id="407" r:id="rId60"/>
    <p:sldId id="426" r:id="rId61"/>
    <p:sldId id="427" r:id="rId62"/>
    <p:sldId id="410" r:id="rId63"/>
    <p:sldId id="411" r:id="rId64"/>
    <p:sldId id="412" r:id="rId65"/>
    <p:sldId id="413" r:id="rId66"/>
    <p:sldId id="414" r:id="rId67"/>
    <p:sldId id="383" r:id="rId6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02"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11.04.2023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Management a </a:t>
            </a:r>
            <a:r>
              <a:rPr lang="cs-CZ" sz="4000" b="1" dirty="0" err="1">
                <a:solidFill>
                  <a:schemeClr val="bg1"/>
                </a:solidFill>
                <a:latin typeface="Times New Roman" panose="02020603050405020304" pitchFamily="18" charset="0"/>
                <a:cs typeface="Times New Roman" panose="02020603050405020304" pitchFamily="18" charset="0"/>
              </a:rPr>
              <a:t>leadership</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7. přednáška</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p>
          <a:p>
            <a:pPr algn="just"/>
            <a:r>
              <a:rPr lang="cs-CZ" sz="1800" dirty="0"/>
              <a:t>Lidé typu X jsou typičtí tím, že v podstatě práci nenávidí, jsou líní, pracují jen pro obživu a v souvislosti s prací mají pocit odcizení. </a:t>
            </a:r>
          </a:p>
          <a:p>
            <a:pPr algn="just"/>
            <a:r>
              <a:rPr lang="cs-CZ" sz="1800" dirty="0"/>
              <a:t>Lidé typu Y pracují rádi, jsou práci oddáni, žijí pro práci a jsou silně zaangažováni do dění v organizaci. </a:t>
            </a:r>
          </a:p>
          <a:p>
            <a:pPr algn="just"/>
            <a:r>
              <a:rPr lang="cs-CZ" sz="1800" dirty="0"/>
              <a:t>Při práci s lidmi typu X je potřeba se zaměřit na soustavnou kontrolu a sledování a vytvořit jasný a srozumitelný systém odměňování a trestání za úspěch nebo nezdar. U lidí typu Y musí být řízení a vedení realizováno jiným způsobem.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235387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301395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861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293273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251520" y="792826"/>
            <a:ext cx="7920880" cy="3849526"/>
          </a:xfrm>
          <a:prstGeom prst="rect">
            <a:avLst/>
          </a:prstGeom>
        </p:spPr>
      </p:pic>
    </p:spTree>
    <p:extLst>
      <p:ext uri="{BB962C8B-B14F-4D97-AF65-F5344CB8AC3E}">
        <p14:creationId xmlns:p14="http://schemas.microsoft.com/office/powerpoint/2010/main" val="290894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1"/>
          <a:stretch/>
        </p:blipFill>
        <p:spPr>
          <a:xfrm>
            <a:off x="1115616" y="748964"/>
            <a:ext cx="6048672" cy="3983026"/>
          </a:xfrm>
          <a:prstGeom prst="rect">
            <a:avLst/>
          </a:prstGeom>
        </p:spPr>
      </p:pic>
    </p:spTree>
    <p:extLst>
      <p:ext uri="{BB962C8B-B14F-4D97-AF65-F5344CB8AC3E}">
        <p14:creationId xmlns:p14="http://schemas.microsoft.com/office/powerpoint/2010/main" val="283103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27600"/>
          <a:stretch/>
        </p:blipFill>
        <p:spPr>
          <a:xfrm>
            <a:off x="755576" y="707468"/>
            <a:ext cx="7200800" cy="3910018"/>
          </a:xfrm>
          <a:prstGeom prst="rect">
            <a:avLst/>
          </a:prstGeom>
        </p:spPr>
      </p:pic>
    </p:spTree>
    <p:extLst>
      <p:ext uri="{BB962C8B-B14F-4D97-AF65-F5344CB8AC3E}">
        <p14:creationId xmlns:p14="http://schemas.microsoft.com/office/powerpoint/2010/main" val="138293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2201" b="8000"/>
          <a:stretch/>
        </p:blipFill>
        <p:spPr>
          <a:xfrm>
            <a:off x="286241" y="730994"/>
            <a:ext cx="7620000" cy="4104456"/>
          </a:xfrm>
          <a:prstGeom prst="rect">
            <a:avLst/>
          </a:prstGeom>
        </p:spPr>
      </p:pic>
    </p:spTree>
    <p:extLst>
      <p:ext uri="{BB962C8B-B14F-4D97-AF65-F5344CB8AC3E}">
        <p14:creationId xmlns:p14="http://schemas.microsoft.com/office/powerpoint/2010/main" val="1914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83460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408584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p>
          <a:p>
            <a:pPr algn="just"/>
            <a:r>
              <a:rPr lang="cs-CZ" sz="1800" dirty="0"/>
              <a:t>Řízení je účelovou činností, která se zaměřuje na dosažení stanovených cílů pomocí lidí, kteří jsou nejdůležitějšími zdroji manažerů. Přičemž prostřednictvím lidských zdrojů jsou řízeny a využívány ostatní zdroje v podniku</a:t>
            </a:r>
          </a:p>
          <a:p>
            <a:pPr algn="just"/>
            <a:r>
              <a:rPr lang="cs-CZ" sz="1800" b="1" dirty="0" err="1"/>
              <a:t>Leadership</a:t>
            </a:r>
            <a:r>
              <a:rPr lang="cs-CZ" sz="1800" dirty="0"/>
              <a:t> se zaměřuje na lidi, jako na nejdůležitější zdroj organizace. Jedná se tedy o proces vytváření a sdělování vize budoucnosti, motivování lidí a získávání jejich oddanosti a angažovanosti. </a:t>
            </a:r>
          </a:p>
          <a:p>
            <a:pPr algn="just"/>
            <a:r>
              <a:rPr lang="cs-CZ" sz="1800" dirty="0" err="1"/>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 mezi managementem a </a:t>
            </a:r>
            <a:r>
              <a:rPr lang="cs-CZ" dirty="0" err="1"/>
              <a:t>leadershipem</a:t>
            </a:r>
            <a:endParaRPr lang="cs-CZ" dirty="0"/>
          </a:p>
        </p:txBody>
      </p:sp>
    </p:spTree>
    <p:extLst>
      <p:ext uri="{BB962C8B-B14F-4D97-AF65-F5344CB8AC3E}">
        <p14:creationId xmlns:p14="http://schemas.microsoft.com/office/powerpoint/2010/main" val="3497634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173773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114657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180338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97156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r>
              <a:rPr lang="cs-CZ" sz="1800" dirty="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p>
          <a:p>
            <a:pPr lvl="0" algn="just"/>
            <a:r>
              <a:rPr lang="cs-CZ" sz="1800" b="1" dirty="0"/>
              <a:t>Dimenze úcta </a:t>
            </a:r>
            <a:r>
              <a:rPr lang="cs-CZ" sz="1800" dirty="0"/>
              <a:t>(zaměření na pracovníky) se vztahuje k míře, v jaké se lídr zaměřuje na budování a udržování vztahů na pracovišti. </a:t>
            </a:r>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338055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601" r="388"/>
          <a:stretch/>
        </p:blipFill>
        <p:spPr>
          <a:xfrm>
            <a:off x="467544" y="1051416"/>
            <a:ext cx="8208912" cy="3680574"/>
          </a:xfrm>
          <a:prstGeom prst="rect">
            <a:avLst/>
          </a:prstGeom>
        </p:spPr>
      </p:pic>
    </p:spTree>
    <p:extLst>
      <p:ext uri="{BB962C8B-B14F-4D97-AF65-F5344CB8AC3E}">
        <p14:creationId xmlns:p14="http://schemas.microsoft.com/office/powerpoint/2010/main" val="12183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106" y="483518"/>
            <a:ext cx="5272274" cy="3936497"/>
          </a:xfrm>
          <a:prstGeom prst="rect">
            <a:avLst/>
          </a:prstGeom>
        </p:spPr>
      </p:pic>
      <p:sp>
        <p:nvSpPr>
          <p:cNvPr id="6" name="TextovéPole 5"/>
          <p:cNvSpPr txBox="1"/>
          <p:nvPr/>
        </p:nvSpPr>
        <p:spPr>
          <a:xfrm>
            <a:off x="1199441" y="1084838"/>
            <a:ext cx="461665" cy="2308324"/>
          </a:xfrm>
          <a:prstGeom prst="rect">
            <a:avLst/>
          </a:prstGeom>
          <a:noFill/>
        </p:spPr>
        <p:txBody>
          <a:bodyPr vert="vert270" wrap="square" rtlCol="0">
            <a:spAutoFit/>
          </a:bodyPr>
          <a:lstStyle/>
          <a:p>
            <a:r>
              <a:rPr lang="cs-CZ" dirty="0"/>
              <a:t>Úcta – pracovníci</a:t>
            </a:r>
          </a:p>
        </p:txBody>
      </p:sp>
      <p:sp>
        <p:nvSpPr>
          <p:cNvPr id="7" name="TextovéPole 6"/>
          <p:cNvSpPr txBox="1"/>
          <p:nvPr/>
        </p:nvSpPr>
        <p:spPr>
          <a:xfrm>
            <a:off x="3419872" y="4338715"/>
            <a:ext cx="2304256" cy="369332"/>
          </a:xfrm>
          <a:prstGeom prst="rect">
            <a:avLst/>
          </a:prstGeom>
          <a:noFill/>
        </p:spPr>
        <p:txBody>
          <a:bodyPr wrap="square" rtlCol="0">
            <a:spAutoFit/>
          </a:bodyPr>
          <a:lstStyle/>
          <a:p>
            <a:r>
              <a:rPr lang="cs-CZ" dirty="0"/>
              <a:t>Struktura – úkol </a:t>
            </a:r>
          </a:p>
        </p:txBody>
      </p:sp>
    </p:spTree>
    <p:extLst>
      <p:ext uri="{BB962C8B-B14F-4D97-AF65-F5344CB8AC3E}">
        <p14:creationId xmlns:p14="http://schemas.microsoft.com/office/powerpoint/2010/main" val="1155761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r>
              <a:rPr lang="cs-CZ" sz="1800" b="1" dirty="0"/>
              <a:t>Přístup orientovaný na pracovníky </a:t>
            </a:r>
            <a:r>
              <a:rPr lang="cs-CZ" sz="1800" dirty="0"/>
              <a:t>zdůrazňuje budování vztahů na pracovišti a respektování potřeb pracovníků. Tento přístup je volen tehdy, kdy je úkol nejasně stanoven a jeho vyřešení a výsledky závisí na schopnosti spolupráce jednotlivých členů týmů. </a:t>
            </a:r>
          </a:p>
          <a:p>
            <a:pPr lvl="0" algn="just"/>
            <a:r>
              <a:rPr lang="cs-CZ" sz="1800" b="1" dirty="0"/>
              <a:t>Přístup 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228407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University </a:t>
            </a:r>
            <a:r>
              <a:rPr lang="cs-CZ" dirty="0" err="1"/>
              <a:t>of</a:t>
            </a:r>
            <a:r>
              <a:rPr lang="cs-CZ" dirty="0"/>
              <a:t> Michigan</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35709"/>
          <a:stretch/>
        </p:blipFill>
        <p:spPr>
          <a:xfrm>
            <a:off x="539552" y="987574"/>
            <a:ext cx="7153275" cy="3239442"/>
          </a:xfrm>
          <a:prstGeom prst="rect">
            <a:avLst/>
          </a:prstGeom>
        </p:spPr>
      </p:pic>
    </p:spTree>
    <p:extLst>
      <p:ext uri="{BB962C8B-B14F-4D97-AF65-F5344CB8AC3E}">
        <p14:creationId xmlns:p14="http://schemas.microsoft.com/office/powerpoint/2010/main" val="3856045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r>
              <a:rPr lang="cs-CZ" sz="1800" dirty="0"/>
              <a:t>Obě veličiny, zaměření na zaměstnance a zaměření na výkon, jsou hodnoceny na škále od 1 do 9.</a:t>
            </a:r>
          </a:p>
          <a:p>
            <a:pPr lvl="0" algn="just"/>
            <a:r>
              <a:rPr lang="cs-CZ" sz="1800" dirty="0"/>
              <a:t>Na základě tohoto hodnocení bylo vymezeno pět manažerských stylů vedení lidí: manažer venkovského klubu, týmový manažer, autoritativní manažer, ochuzený management, střední cesta.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3922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143799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407673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1,9: </a:t>
            </a:r>
            <a:r>
              <a:rPr lang="cs-CZ" sz="1800" i="1" dirty="0"/>
              <a:t>manažer venkovského klubu (vedoucí spolku zahrádkářů</a:t>
            </a:r>
            <a:r>
              <a:rPr lang="cs-CZ" sz="1800" dirty="0"/>
              <a:t>) – manažer se primárně věnuje potřebám pracovníků, často na úkor pracovních výsledků; </a:t>
            </a:r>
          </a:p>
          <a:p>
            <a:pPr lvl="0" algn="just"/>
            <a:r>
              <a:rPr lang="cs-CZ" sz="1800" dirty="0"/>
              <a:t>9,9: </a:t>
            </a:r>
            <a:r>
              <a:rPr lang="cs-CZ" sz="1800" i="1" dirty="0"/>
              <a:t>týmový manažer</a:t>
            </a:r>
            <a:r>
              <a:rPr lang="cs-CZ" sz="1800" dirty="0"/>
              <a:t> – manažer se snaží dosáhnout optimálních výkonů prostřednictvím participaci a budování důvěry a spolupráce s pracovníky;</a:t>
            </a:r>
          </a:p>
          <a:p>
            <a:pPr lvl="0" algn="just"/>
            <a:r>
              <a:rPr lang="cs-CZ" sz="1800" dirty="0"/>
              <a:t>9,1: </a:t>
            </a:r>
            <a:r>
              <a:rPr lang="cs-CZ" sz="1800" i="1" dirty="0"/>
              <a:t>autoritativní manažer</a:t>
            </a:r>
            <a:r>
              <a:rPr lang="cs-CZ" sz="1800" dirty="0"/>
              <a:t> </a:t>
            </a:r>
            <a:r>
              <a:rPr lang="cs-CZ" sz="1800" i="1" dirty="0"/>
              <a:t>(plantážník</a:t>
            </a:r>
            <a:r>
              <a:rPr lang="cs-CZ" sz="1800" dirty="0"/>
              <a:t>) – manažer je primárně zaměřen na pracovní výkon, přičemž věnuje minimální pozornost problémům svých pracovníků;</a:t>
            </a:r>
          </a:p>
          <a:p>
            <a:pPr lvl="0" algn="just"/>
            <a:r>
              <a:rPr lang="cs-CZ" sz="1800" dirty="0"/>
              <a:t>1,1: </a:t>
            </a:r>
            <a:r>
              <a:rPr lang="cs-CZ" sz="1800" i="1" dirty="0"/>
              <a:t>ochuzený management (volný průběh</a:t>
            </a:r>
            <a:r>
              <a:rPr lang="cs-CZ" sz="1800" dirty="0"/>
              <a:t>) – manažer nejen vydává minimální úsilí k odvedení požadovaného výkonu, ale také si nevšímá potřeb pracovníků;</a:t>
            </a:r>
          </a:p>
          <a:p>
            <a:pPr algn="just"/>
            <a:r>
              <a:rPr lang="cs-CZ" sz="1800" dirty="0"/>
              <a:t>5,5: </a:t>
            </a:r>
            <a:r>
              <a:rPr lang="cs-CZ" sz="1800" i="1" dirty="0"/>
              <a:t>střední cesta (organizační člověk</a:t>
            </a:r>
            <a:r>
              <a:rPr lang="cs-CZ" sz="1800" dirty="0"/>
              <a:t>) – manažer se věnuje částečně dosažení požadovaného pracovního výkonu a částečně i potřebám pracovníků, manažer se spokojí s kompromisy než aby usiloval o maximální naplnění jednoho nebo druhého.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spTree>
    <p:extLst>
      <p:ext uri="{BB962C8B-B14F-4D97-AF65-F5344CB8AC3E}">
        <p14:creationId xmlns:p14="http://schemas.microsoft.com/office/powerpoint/2010/main" val="367764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III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03189"/>
            <a:ext cx="7648085" cy="4296811"/>
          </a:xfrm>
          <a:prstGeom prst="rect">
            <a:avLst/>
          </a:prstGeom>
        </p:spPr>
      </p:pic>
    </p:spTree>
    <p:extLst>
      <p:ext uri="{BB962C8B-B14F-4D97-AF65-F5344CB8AC3E}">
        <p14:creationId xmlns:p14="http://schemas.microsoft.com/office/powerpoint/2010/main" val="3374912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r>
              <a:rPr lang="cs-CZ" sz="1800" dirty="0"/>
              <a:t>Tento model předpokládá, že určitý styl vedení se stává nejefektivnějším v různých typech situací. </a:t>
            </a:r>
          </a:p>
          <a:p>
            <a:pPr lvl="0" algn="just"/>
            <a:r>
              <a:rPr lang="cs-CZ" sz="1800" dirty="0"/>
              <a:t>V tomto modelu byly určeny klíčové definovat styly vedení a různé typy situací. </a:t>
            </a:r>
          </a:p>
          <a:p>
            <a:pPr lvl="0" algn="just"/>
            <a:r>
              <a:rPr lang="cs-CZ" sz="1800" dirty="0"/>
              <a:t>Z pohledu stylu vedení byly určeny tyto styly vedení: orientace na úkol a orientace na budování vztahů. </a:t>
            </a:r>
          </a:p>
          <a:p>
            <a:pPr lvl="0" algn="just"/>
            <a:r>
              <a:rPr lang="cs-CZ" sz="1800" dirty="0"/>
              <a:t>Na 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1667239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6401"/>
          <a:stretch/>
        </p:blipFill>
        <p:spPr>
          <a:xfrm>
            <a:off x="179512" y="818508"/>
            <a:ext cx="8370283" cy="4120401"/>
          </a:xfrm>
          <a:prstGeom prst="rect">
            <a:avLst/>
          </a:prstGeom>
        </p:spPr>
      </p:pic>
    </p:spTree>
    <p:extLst>
      <p:ext uri="{BB962C8B-B14F-4D97-AF65-F5344CB8AC3E}">
        <p14:creationId xmlns:p14="http://schemas.microsoft.com/office/powerpoint/2010/main" val="172458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Fidlerově modelu na základě kombinace situačních faktorů a stylu vedení vzniká osm možných kombinací vedení lidí vedoucí k požadované výkonnosti pracovní skupiny. </a:t>
            </a:r>
          </a:p>
          <a:p>
            <a:pPr lvl="0" algn="just"/>
            <a:r>
              <a:rPr lang="cs-CZ" sz="1800" dirty="0"/>
              <a:t>Všechny výše uvedené faktory určují, jak hodně je situace daného manažera příznivá. </a:t>
            </a:r>
          </a:p>
          <a:p>
            <a:pPr lvl="0" algn="just"/>
            <a:r>
              <a:rPr lang="cs-CZ" sz="1800" dirty="0"/>
              <a:t>Fiedler tvrdí, že nejpříznivější situace se vyznačují dobrými vztahy mezi manažerem a pracovníky, jasně definovanými pracovními úkoly a silnou pravomocí. </a:t>
            </a:r>
          </a:p>
          <a:p>
            <a:pPr lvl="0" algn="just"/>
            <a:r>
              <a:rPr lang="cs-CZ" sz="1800" dirty="0"/>
              <a:t>Pokud jsou vztahy špatné, práce není strukturovaná a manažer nemá dostatečně silnou pravomoc, potom se jedná o nepříznivou situaci.</a:t>
            </a:r>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1650725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152097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138152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027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docenění;</a:t>
            </a:r>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vztahy;</a:t>
            </a:r>
          </a:p>
          <a:p>
            <a:pPr lvl="0" algn="just"/>
            <a:r>
              <a:rPr lang="cs-CZ" sz="1800" dirty="0"/>
              <a:t>jestliže je pracovník neschopen a zároveň ochoten konkrétní úkol splnit, potom je potřeba, aby lídr poskytl přesné instrukce a vedení, ale zároveň pracovníka v maximální míře podporoval;</a:t>
            </a:r>
          </a:p>
          <a:p>
            <a:pPr algn="just"/>
            <a:r>
              <a:rPr lang="cs-CZ" sz="1800" dirty="0"/>
              <a:t>jestliže je pracovníka schopen úkol splnit, ale není to ochotný vykonat z důvodu chybějící motivace, potom lídr musí s pracovníkem pracovat, podporovat jej a komunikovat s ním.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392733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schopnost vést, představuje inspirování lidí k tomu, aby vynaložili své nejlepší síly a schopnosti k dosažení žádoucích výsledků, získávání jejich oddanosti dané věci a jejich motivování  dosažení stanovených cílů.</a:t>
            </a:r>
          </a:p>
          <a:p>
            <a:pPr algn="just"/>
            <a:r>
              <a:rPr lang="cs-CZ" sz="1800" dirty="0" err="1"/>
              <a:t>Leadership</a:t>
            </a:r>
            <a:r>
              <a:rPr lang="cs-CZ" sz="1800" dirty="0"/>
              <a:t> je především spojen s motivováním a inspirováním lidí k tomu, aby vynaložili své dovednosti a schopnosti k dosažení stanovených cílů. </a:t>
            </a:r>
          </a:p>
          <a:p>
            <a:pPr algn="just"/>
            <a:r>
              <a:rPr lang="cs-CZ" sz="1800" dirty="0"/>
              <a:t>Na rozdíl od manažera se lídr snaží získat srdce lidí, aby se práce lidem stala srdeční záležitostí a nejen pracovní povinností. </a:t>
            </a:r>
          </a:p>
          <a:p>
            <a:pPr algn="just"/>
            <a:r>
              <a:rPr lang="cs-CZ" sz="1800" dirty="0" err="1"/>
              <a:t>Hersey</a:t>
            </a:r>
            <a:r>
              <a:rPr lang="cs-CZ" sz="1800" dirty="0"/>
              <a:t> 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I</a:t>
            </a:r>
          </a:p>
        </p:txBody>
      </p:sp>
    </p:spTree>
    <p:extLst>
      <p:ext uri="{BB962C8B-B14F-4D97-AF65-F5344CB8AC3E}">
        <p14:creationId xmlns:p14="http://schemas.microsoft.com/office/powerpoint/2010/main" val="2830662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2829745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71550"/>
            <a:ext cx="4238625" cy="3960440"/>
          </a:xfrm>
          <a:prstGeom prst="rect">
            <a:avLst/>
          </a:prstGeom>
        </p:spPr>
      </p:pic>
    </p:spTree>
    <p:extLst>
      <p:ext uri="{BB962C8B-B14F-4D97-AF65-F5344CB8AC3E}">
        <p14:creationId xmlns:p14="http://schemas.microsoft.com/office/powerpoint/2010/main" val="1915336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0" b="5201"/>
          <a:stretch/>
        </p:blipFill>
        <p:spPr>
          <a:xfrm>
            <a:off x="1115616" y="791050"/>
            <a:ext cx="6309320" cy="3908569"/>
          </a:xfrm>
          <a:prstGeom prst="rect">
            <a:avLst/>
          </a:prstGeom>
        </p:spPr>
      </p:pic>
    </p:spTree>
    <p:extLst>
      <p:ext uri="{BB962C8B-B14F-4D97-AF65-F5344CB8AC3E}">
        <p14:creationId xmlns:p14="http://schemas.microsoft.com/office/powerpoint/2010/main" val="1005925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2304987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3448040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135171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419063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 (90. léta 20. století)</a:t>
            </a:r>
          </a:p>
        </p:txBody>
      </p:sp>
      <p:pic>
        <p:nvPicPr>
          <p:cNvPr id="6" name="Obrázek 5" descr="Transacting Business and Transforming Communities: The Mission Statements  of Community Foundations Around the Globe - Margaret F. Sloan, 202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579567" cy="3783048"/>
          </a:xfrm>
          <a:prstGeom prst="rect">
            <a:avLst/>
          </a:prstGeom>
          <a:noFill/>
          <a:ln>
            <a:noFill/>
          </a:ln>
        </p:spPr>
      </p:pic>
    </p:spTree>
    <p:extLst>
      <p:ext uri="{BB962C8B-B14F-4D97-AF65-F5344CB8AC3E}">
        <p14:creationId xmlns:p14="http://schemas.microsoft.com/office/powerpoint/2010/main" val="509604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0494"/>
            <a:ext cx="6734989" cy="4181018"/>
          </a:xfrm>
          <a:prstGeom prst="rect">
            <a:avLst/>
          </a:prstGeom>
        </p:spPr>
      </p:pic>
    </p:spTree>
    <p:extLst>
      <p:ext uri="{BB962C8B-B14F-4D97-AF65-F5344CB8AC3E}">
        <p14:creationId xmlns:p14="http://schemas.microsoft.com/office/powerpoint/2010/main" val="2971083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212064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Matematicky můžeme vyjádřit teorii vůdcovství (V) jako funkci tří základních proměnných lídr (L), jedinec či skupina (J), situační faktory (S) následovně: V = f (L, J ,S). </a:t>
            </a:r>
          </a:p>
          <a:p>
            <a:pPr algn="just"/>
            <a:r>
              <a:rPr lang="cs-CZ" sz="1800" dirty="0"/>
              <a:t>Vůdcovství je v moderní společnosti chápáno jako konsensuální, ve shodě se zájmy společnosti, nikoliv prosazované formou násilí a hrozeb. </a:t>
            </a:r>
          </a:p>
          <a:p>
            <a:pPr algn="just"/>
            <a:r>
              <a:rPr lang="cs-CZ" sz="1800" dirty="0"/>
              <a:t>Vůdce hraje roli </a:t>
            </a:r>
            <a:r>
              <a:rPr lang="cs-CZ" sz="1800" dirty="0" err="1"/>
              <a:t>motivátora</a:t>
            </a:r>
            <a:r>
              <a:rPr lang="cs-CZ" sz="1800" dirty="0"/>
              <a:t>, inspiruje, získává následovníky a prostřednictvím jejich oddanosti určuje směr působení.</a:t>
            </a:r>
          </a:p>
          <a:p>
            <a:pPr algn="just"/>
            <a:r>
              <a:rPr lang="cs-CZ" sz="1800" dirty="0"/>
              <a:t>Vůdcovství je širším konceptem než management. </a:t>
            </a:r>
          </a:p>
          <a:p>
            <a:pPr algn="just"/>
            <a:r>
              <a:rPr lang="cs-CZ" sz="1800" dirty="0"/>
              <a:t>Management se v tomto ohledu stává druhem vůdcovství, ve kterém dosažení organizačních cílů má nejvyšší prioritu.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II</a:t>
            </a:r>
          </a:p>
        </p:txBody>
      </p:sp>
    </p:spTree>
    <p:extLst>
      <p:ext uri="{BB962C8B-B14F-4D97-AF65-F5344CB8AC3E}">
        <p14:creationId xmlns:p14="http://schemas.microsoft.com/office/powerpoint/2010/main" val="1036874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345623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401617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1308835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2494306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2685601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43558"/>
            <a:ext cx="5688632" cy="3785526"/>
          </a:xfrm>
          <a:prstGeom prst="rect">
            <a:avLst/>
          </a:prstGeom>
        </p:spPr>
      </p:pic>
    </p:spTree>
    <p:extLst>
      <p:ext uri="{BB962C8B-B14F-4D97-AF65-F5344CB8AC3E}">
        <p14:creationId xmlns:p14="http://schemas.microsoft.com/office/powerpoint/2010/main" val="2340034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5256584" cy="3720952"/>
          </a:xfrm>
          <a:prstGeom prst="rect">
            <a:avLst/>
          </a:prstGeom>
        </p:spPr>
      </p:pic>
    </p:spTree>
    <p:extLst>
      <p:ext uri="{BB962C8B-B14F-4D97-AF65-F5344CB8AC3E}">
        <p14:creationId xmlns:p14="http://schemas.microsoft.com/office/powerpoint/2010/main" val="1753475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71549"/>
            <a:ext cx="6328770" cy="3960441"/>
          </a:xfrm>
          <a:prstGeom prst="rect">
            <a:avLst/>
          </a:prstGeom>
        </p:spPr>
      </p:pic>
    </p:spTree>
    <p:extLst>
      <p:ext uri="{BB962C8B-B14F-4D97-AF65-F5344CB8AC3E}">
        <p14:creationId xmlns:p14="http://schemas.microsoft.com/office/powerpoint/2010/main" val="2119028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936757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10 charakteristik</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7012" b="20600"/>
          <a:stretch/>
        </p:blipFill>
        <p:spPr>
          <a:xfrm>
            <a:off x="242756" y="1131590"/>
            <a:ext cx="8412795" cy="2952328"/>
          </a:xfrm>
          <a:prstGeom prst="rect">
            <a:avLst/>
          </a:prstGeom>
        </p:spPr>
      </p:pic>
    </p:spTree>
    <p:extLst>
      <p:ext uri="{BB962C8B-B14F-4D97-AF65-F5344CB8AC3E}">
        <p14:creationId xmlns:p14="http://schemas.microsoft.com/office/powerpoint/2010/main" val="407903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Všichni manažeři jsou skutečně lídři svých pracovních skupin, přičemž svoji práci vykonávají právě pomocí členů tohoto svého týmu. Úkolem lídra je tedy podněcovat a inspirovat jednotlivce a týmy, aby dosáhli žádoucích výsledků a vykonávali i ty činnosti, které by dobrovolně nikdy nedělali. </a:t>
            </a:r>
          </a:p>
          <a:p>
            <a:pPr marL="0" indent="0" algn="just">
              <a:buNone/>
            </a:pPr>
            <a:r>
              <a:rPr lang="cs-CZ" sz="1800" dirty="0"/>
              <a:t>Lídři 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4270868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3643885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a:t>
            </a:r>
            <a:r>
              <a:rPr lang="cs-CZ" sz="1800" dirty="0"/>
              <a:t>: Vizionářští lídři vidí celkový obraz toho, kam společnost směřuje, a sdílejí ho se svými lidmi, čímž je inspirují ke společné práci na dosažení skupinových cílů. V tomto modelu každý chápe hodnotu a význam své práce.</a:t>
            </a:r>
          </a:p>
          <a:p>
            <a:pPr algn="just"/>
            <a:r>
              <a:rPr lang="cs-CZ" sz="1800" b="1" dirty="0"/>
              <a:t>Koučování:</a:t>
            </a:r>
            <a:r>
              <a:rPr lang="cs-CZ" sz="1800" dirty="0"/>
              <a:t> Ten se zaměřuje na osobní rozvoj zaměstnanců a vyžaduje, aby vedoucí pracovníci projevovali skutečný zájem o jednotlivce, což buduje vazby, zvyšuje důvěru a vede k vyšší úrovni motivace.</a:t>
            </a:r>
          </a:p>
          <a:p>
            <a:pPr algn="just"/>
            <a:r>
              <a:rPr lang="cs-CZ" sz="1800" b="1" dirty="0"/>
              <a:t>Afiliativní:</a:t>
            </a:r>
            <a:r>
              <a:rPr lang="cs-CZ" sz="1800" dirty="0"/>
              <a:t> Jde o vytváření vazeb mezi zaměstnanci, což posiluje vztahy a zvyšuje spolupráci. Zaměstnanci se budou cítit oceněni, pokud vedoucí pracovníci v těchto situacích projeví skutečnou empatii.</a:t>
            </a:r>
          </a:p>
          <a:p>
            <a:pPr algn="just"/>
            <a:r>
              <a:rPr lang="cs-CZ" sz="1800" b="1" dirty="0"/>
              <a:t>Demokratické:</a:t>
            </a:r>
            <a:r>
              <a:rPr lang="cs-CZ" sz="1800" dirty="0"/>
              <a:t> Vedoucí, kteří používají tento styl vedení, se otevřeně ptají zaměstnanců na jejich názory nebo je zvou do rozhodovacího procesu.</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2045642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3277450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Rezonant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762443"/>
            <a:ext cx="5832648" cy="3867300"/>
          </a:xfrm>
          <a:prstGeom prst="rect">
            <a:avLst/>
          </a:prstGeom>
        </p:spPr>
      </p:pic>
    </p:spTree>
    <p:extLst>
      <p:ext uri="{BB962C8B-B14F-4D97-AF65-F5344CB8AC3E}">
        <p14:creationId xmlns:p14="http://schemas.microsoft.com/office/powerpoint/2010/main" val="4225597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41963"/>
            <a:ext cx="4268141" cy="3982837"/>
          </a:xfrm>
          <a:prstGeom prst="rect">
            <a:avLst/>
          </a:prstGeom>
        </p:spPr>
      </p:pic>
    </p:spTree>
    <p:extLst>
      <p:ext uri="{BB962C8B-B14F-4D97-AF65-F5344CB8AC3E}">
        <p14:creationId xmlns:p14="http://schemas.microsoft.com/office/powerpoint/2010/main" val="2716120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779371"/>
            <a:ext cx="6048672" cy="3862851"/>
          </a:xfrm>
          <a:prstGeom prst="rect">
            <a:avLst/>
          </a:prstGeom>
        </p:spPr>
      </p:pic>
    </p:spTree>
    <p:extLst>
      <p:ext uri="{BB962C8B-B14F-4D97-AF65-F5344CB8AC3E}">
        <p14:creationId xmlns:p14="http://schemas.microsoft.com/office/powerpoint/2010/main" val="1811108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26200"/>
          <a:stretch/>
        </p:blipFill>
        <p:spPr>
          <a:xfrm>
            <a:off x="1043608" y="831626"/>
            <a:ext cx="6858000" cy="3795886"/>
          </a:xfrm>
          <a:prstGeom prst="rect">
            <a:avLst/>
          </a:prstGeom>
        </p:spPr>
      </p:pic>
    </p:spTree>
    <p:extLst>
      <p:ext uri="{BB962C8B-B14F-4D97-AF65-F5344CB8AC3E}">
        <p14:creationId xmlns:p14="http://schemas.microsoft.com/office/powerpoint/2010/main" val="1076242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319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vedení lidí totiž můžeme rozpoznat dvě skupiny manažerů, a to „formální lídři“ a „neformální lídři“. </a:t>
            </a:r>
          </a:p>
          <a:p>
            <a:pPr algn="just"/>
            <a:r>
              <a:rPr lang="cs-CZ" sz="1800" dirty="0"/>
              <a:t>Při 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p>
          <a:p>
            <a:pPr algn="just"/>
            <a:r>
              <a:rPr lang="cs-CZ" sz="1800" dirty="0"/>
              <a:t>Takovýto formální lídr své spolupracovníky řídí výhradně na základě příkazů, a pokud žádný příkaz nedostanou, tak je jejich vlastní iniciativa nízká. </a:t>
            </a:r>
          </a:p>
          <a:p>
            <a:pPr algn="just"/>
            <a:r>
              <a:rPr lang="cs-CZ" sz="1800" dirty="0"/>
              <a:t>Podřízení plní, co jim bylo nařízeno, ale ke svému nadřízenému necítí přirozený respekt, jedná se spíše o strach než o úctu. V tomto smyslu se nejedná o vůdcovství v tom pravém slova smyslu.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a:t>
            </a:r>
            <a:r>
              <a:rPr lang="cs-CZ" dirty="0" err="1"/>
              <a:t>lídrovství</a:t>
            </a:r>
            <a:endParaRPr lang="cs-CZ" dirty="0"/>
          </a:p>
        </p:txBody>
      </p:sp>
    </p:spTree>
    <p:extLst>
      <p:ext uri="{BB962C8B-B14F-4D97-AF65-F5344CB8AC3E}">
        <p14:creationId xmlns:p14="http://schemas.microsoft.com/office/powerpoint/2010/main" val="418352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a:t>Tito skuteční lídři své podřízené pouze usměrňují, neříkají jim vždy, co mají vykonat a přenechávají iniciativu na nich samotných. </a:t>
            </a:r>
          </a:p>
          <a:p>
            <a:pPr algn="just"/>
            <a:r>
              <a:rPr lang="cs-CZ" sz="1800" dirty="0"/>
              <a:t>Přenechávají jim prostor a odpovědnost za svěřené úkoly a tak se je snaží, mimo jiné, něčemu naučit. </a:t>
            </a:r>
          </a:p>
          <a:p>
            <a:pPr algn="just"/>
            <a:r>
              <a:rPr lang="cs-CZ" sz="1800" dirty="0"/>
              <a:t>Manažer, který je neformální lídrem, je vzorem pro své spolupracovníky a oni k němu cítí přirozený respekt, je jejich přirozeným vůdcem. </a:t>
            </a:r>
          </a:p>
          <a:p>
            <a:pPr algn="just"/>
            <a:r>
              <a:rPr lang="cs-CZ" sz="1800" dirty="0"/>
              <a:t>Mezi charakteristické rysy skutečného lídra patří charisma, vize, charakter a integrita, zodpovědnost, rozhodnost, víra, pozitivní postoj, komunikace, ochota a připravenost sloužit svým spolupracovníkům a lidem obecně.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Neformální </a:t>
            </a:r>
            <a:r>
              <a:rPr lang="cs-CZ" dirty="0" err="1"/>
              <a:t>lídrovství</a:t>
            </a:r>
            <a:endParaRPr lang="cs-CZ" dirty="0"/>
          </a:p>
        </p:txBody>
      </p:sp>
    </p:spTree>
    <p:extLst>
      <p:ext uri="{BB962C8B-B14F-4D97-AF65-F5344CB8AC3E}">
        <p14:creationId xmlns:p14="http://schemas.microsoft.com/office/powerpoint/2010/main" val="414645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a:t>
            </a:r>
            <a:r>
              <a:rPr lang="cs-CZ" dirty="0" err="1"/>
              <a:t>leadership</a:t>
            </a:r>
            <a:endParaRPr lang="cs-CZ" dirty="0"/>
          </a:p>
        </p:txBody>
      </p:sp>
      <p:pic>
        <p:nvPicPr>
          <p:cNvPr id="6" name="Obrázek 5" descr="https://peritumagri.com/stride/pluginfile.php/4921/mod_page/content/4/12.%20Leadership-skills1.jpg?time=167049208935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1566"/>
            <a:ext cx="5112568" cy="3776316"/>
          </a:xfrm>
          <a:prstGeom prst="rect">
            <a:avLst/>
          </a:prstGeom>
          <a:noFill/>
          <a:ln>
            <a:noFill/>
          </a:ln>
        </p:spPr>
      </p:pic>
    </p:spTree>
    <p:extLst>
      <p:ext uri="{BB962C8B-B14F-4D97-AF65-F5344CB8AC3E}">
        <p14:creationId xmlns:p14="http://schemas.microsoft.com/office/powerpoint/2010/main" val="203129131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4356</TotalTime>
  <Words>4865</Words>
  <Application>Microsoft Office PowerPoint</Application>
  <PresentationFormat>Předvádění na obrazovce (16:9)</PresentationFormat>
  <Paragraphs>342</Paragraphs>
  <Slides>67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67</vt:i4>
      </vt:variant>
    </vt:vector>
  </HeadingPairs>
  <TitlesOfParts>
    <vt:vector size="72" baseType="lpstr">
      <vt:lpstr>Arial</vt:lpstr>
      <vt:lpstr>Calibri</vt:lpstr>
      <vt:lpstr>Enriqueta</vt:lpstr>
      <vt:lpstr>Times New Roman</vt:lpstr>
      <vt:lpstr>SLU</vt:lpstr>
      <vt:lpstr>Management a leadership</vt:lpstr>
      <vt:lpstr>Rozdíl mezi managementem a leadershipem</vt:lpstr>
      <vt:lpstr>Rozdíly mezi manažerem a lídrem</vt:lpstr>
      <vt:lpstr>Leadership I</vt:lpstr>
      <vt:lpstr>Leadership II</vt:lpstr>
      <vt:lpstr>Role lídra</vt:lpstr>
      <vt:lpstr>Formální lídrovství</vt:lpstr>
      <vt:lpstr>Neformální lídrovství</vt:lpstr>
      <vt:lpstr>Management a leadership</vt:lpstr>
      <vt:lpstr>McGregorova Teorie XY</vt:lpstr>
      <vt:lpstr>Kategorie teorií vůdcovství</vt:lpstr>
      <vt:lpstr>Teorie velkého člověka/vůdce a teorie rysů</vt:lpstr>
      <vt:lpstr>Teorie velkého člověka/vůdce (1840…) a teorie rysů (1940…)</vt:lpstr>
      <vt:lpstr>Teorie velkého člověka/vůdce (1840…) a teorie rysů</vt:lpstr>
      <vt:lpstr>Teorie velkého člověka/vůdce (1840…) a teorie rysů</vt:lpstr>
      <vt:lpstr>Teorie velkého člověka/vůdce (1840…) a teorie rysů</vt:lpstr>
      <vt:lpstr>Teorie velkého člověka/vůdce (1840…) a teorie rysů</vt:lpstr>
      <vt:lpstr>Teorie stylů – Kurt Lewinovy styly vedení (30. léta 20. století)</vt:lpstr>
      <vt:lpstr>Autoritativní styl vedení</vt:lpstr>
      <vt:lpstr>Demokratický styl vedení</vt:lpstr>
      <vt:lpstr>Participativní styl vedení</vt:lpstr>
      <vt:lpstr>Delegativní styl vedení</vt:lpstr>
      <vt:lpstr>Teorie stylů – Kurt Lewinovy styly vedení </vt:lpstr>
      <vt:lpstr>Studie Ohio State University (40. léta 20. století)</vt:lpstr>
      <vt:lpstr>Studie Ohio State University</vt:lpstr>
      <vt:lpstr>Studie Ohio State University</vt:lpstr>
      <vt:lpstr>Studie University of Michigan (50. léta 20. století)</vt:lpstr>
      <vt:lpstr>Studie University of Michigan</vt:lpstr>
      <vt:lpstr>Manažerská mřížka GRID (60. léta 20. století) </vt:lpstr>
      <vt:lpstr>Manažerská mřížka GRID </vt:lpstr>
      <vt:lpstr>Manažerská mřížka GRID </vt:lpstr>
      <vt:lpstr>Manažerská mřížka GRID III</vt:lpstr>
      <vt:lpstr>Fiedlerův kontingenční model (70. léta 20. století) </vt:lpstr>
      <vt:lpstr>Fiedlerův kontingenční model </vt:lpstr>
      <vt:lpstr>Fiedlerův kontingenční model </vt:lpstr>
      <vt:lpstr>Hersey a Blanchardova teorie situačního vedení (70. léta 20. století) </vt:lpstr>
      <vt:lpstr>Hersey a Blanchardova teorie situačního vedení </vt:lpstr>
      <vt:lpstr>Hersey a Blanchardova teorie situačního vedení </vt:lpstr>
      <vt:lpstr>Hersey a Blanchardova teorie situačního vedení </vt:lpstr>
      <vt:lpstr>Teorie vedení cesta – cíl (70. léta 20. století)</vt:lpstr>
      <vt:lpstr>Teorie vedení – cíl </vt:lpstr>
      <vt:lpstr>Teorie vedení – cíl </vt:lpstr>
      <vt:lpstr>Teorie vedení cesta-cíl </vt:lpstr>
      <vt:lpstr>Styly vedení podle Vroom, Yettona a Jaga (80. léta 20. století)</vt:lpstr>
      <vt:lpstr>Styly vedení podle Vrooma, Yettona a Jaga</vt:lpstr>
      <vt:lpstr>Styly vedení podle Vrooma, Yettona a Jaga </vt:lpstr>
      <vt:lpstr>Model komplexního vedení (90. léta 20. století)</vt:lpstr>
      <vt:lpstr>Model komplexního vedení</vt:lpstr>
      <vt:lpstr>Transakční vedení</vt:lpstr>
      <vt:lpstr>Transformační vedení</vt:lpstr>
      <vt:lpstr>Charismatické vedení</vt:lpstr>
      <vt:lpstr>Vizionářské vedení</vt:lpstr>
      <vt:lpstr>Autentické vedení</vt:lpstr>
      <vt:lpstr>Servant leadership (70. léta 20. století)</vt:lpstr>
      <vt:lpstr>Servant leadership</vt:lpstr>
      <vt:lpstr>Servant leadership</vt:lpstr>
      <vt:lpstr>Servant leadership</vt:lpstr>
      <vt:lpstr>Servant leadership – organizační struktura</vt:lpstr>
      <vt:lpstr>Servant leadership – 10 charakteristik</vt:lpstr>
      <vt:lpstr>Resonant leadership (70. léta 20. století)</vt:lpstr>
      <vt:lpstr>Resonant leadership (70. léta 20. století)</vt:lpstr>
      <vt:lpstr>Resonant leadership</vt:lpstr>
      <vt:lpstr>Rezonant leadership</vt:lpstr>
      <vt:lpstr>Resonant leadership</vt:lpstr>
      <vt:lpstr>Resonant leadership</vt:lpstr>
      <vt:lpstr>Resonant leadership</vt:lpstr>
      <vt:lpstr>Teorie leadershipu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413</cp:revision>
  <dcterms:created xsi:type="dcterms:W3CDTF">2016-07-06T15:42:34Z</dcterms:created>
  <dcterms:modified xsi:type="dcterms:W3CDTF">2023-04-11T07:49:41Z</dcterms:modified>
</cp:coreProperties>
</file>