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3"/>
  </p:notesMasterIdLst>
  <p:sldIdLst>
    <p:sldId id="256" r:id="rId2"/>
    <p:sldId id="341" r:id="rId3"/>
    <p:sldId id="269" r:id="rId4"/>
    <p:sldId id="338" r:id="rId5"/>
    <p:sldId id="340" r:id="rId6"/>
    <p:sldId id="342" r:id="rId7"/>
    <p:sldId id="344" r:id="rId8"/>
    <p:sldId id="335" r:id="rId9"/>
    <p:sldId id="345" r:id="rId10"/>
    <p:sldId id="346" r:id="rId11"/>
    <p:sldId id="273" r:id="rId12"/>
  </p:sldIdLst>
  <p:sldSz cx="9144000" cy="6858000" type="screen4x3"/>
  <p:notesSz cx="6794500" cy="9931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77" d="100"/>
          <a:sy n="77" d="100"/>
        </p:scale>
        <p:origin x="1037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571A94-FE0F-4BE3-9501-E23B4914FAB6}" type="datetimeFigureOut">
              <a:rPr lang="cs-CZ" smtClean="0"/>
              <a:t>20.02.2023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9963"/>
            <a:ext cx="5435600" cy="39100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B94D97-5373-4298-8B4E-E1196774D8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023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6 w 21600"/>
                <a:gd name="T1" fmla="*/ 0 h 21231"/>
                <a:gd name="T2" fmla="*/ 32 w 21600"/>
                <a:gd name="T3" fmla="*/ 13 h 21231"/>
                <a:gd name="T4" fmla="*/ 0 w 21600"/>
                <a:gd name="T5" fmla="*/ 13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FD21F-7B72-4377-9B6B-E8C859DC2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18F26-F1E9-4590-B6EC-E9E6238C03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64DF8-5DE6-45A3-A84D-185E2F5D8F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ClipArt" preserve="1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klipart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6C3E8-819E-4156-9800-AC3EAADBB9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B4AF0-E47D-4C47-987B-6A94EAAE91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569EB-4052-4500-9DB1-B81EC4C0F4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C6111-84F6-4D9F-A650-6DF77B8EB6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B3542-ADA3-4CA9-A07E-88D3B768A7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6AE1F-3DC3-4E0F-87A4-B26FD0376A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0E9C1-8D4F-49E0-8561-2FCF7F8200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3DDA5-73ED-41CA-B7B9-FA45EFCAC7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8EF4E-FB7C-4C4A-B9E7-5B20452941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33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78 w 21600"/>
                <a:gd name="T3" fmla="*/ 34 h 21600"/>
                <a:gd name="T4" fmla="*/ 0 w 21600"/>
                <a:gd name="T5" fmla="*/ 3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DA583FF-9F5D-469C-B3BB-B1E3900B7B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1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60" r:id="rId1"/>
    <p:sldLayoutId id="2147484061" r:id="rId2"/>
    <p:sldLayoutId id="2147484062" r:id="rId3"/>
    <p:sldLayoutId id="2147484063" r:id="rId4"/>
    <p:sldLayoutId id="2147484064" r:id="rId5"/>
    <p:sldLayoutId id="2147484065" r:id="rId6"/>
    <p:sldLayoutId id="2147484066" r:id="rId7"/>
    <p:sldLayoutId id="2147484067" r:id="rId8"/>
    <p:sldLayoutId id="2147484068" r:id="rId9"/>
    <p:sldLayoutId id="2147484069" r:id="rId10"/>
    <p:sldLayoutId id="2147484070" r:id="rId11"/>
    <p:sldLayoutId id="214748407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markova@opf.slu.cz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package" Target="../embeddings/Microsoft_Word_Document.docx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adlet.com/markova17/management-kavssxzcvtorrsoa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is.slu.cz/auth/el/opf/leto2023/PEMBPMNM/index.qwarp?prejit=220114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is.slu.cz/auth/el/opf/leto2023/PEMBPMNM/um/Management_I_-distanci-opora_OPF-07.pdf?predmet=323915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65625"/>
            <a:ext cx="7772400" cy="86357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500" b="1" i="1" dirty="0">
                <a:solidFill>
                  <a:schemeClr val="bg2"/>
                </a:solidFill>
              </a:rPr>
              <a:t>	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3500" b="1" dirty="0">
                <a:solidFill>
                  <a:schemeClr val="bg2"/>
                </a:solidFill>
              </a:rPr>
              <a:t>Úvod a podmínky absolvování</a:t>
            </a:r>
            <a:endParaRPr lang="cs-CZ" sz="2400" b="1" i="1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2205038"/>
            <a:ext cx="9144000" cy="1944687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>
                <a:latin typeface="Arial" pitchFamily="34" charset="0"/>
                <a:cs typeface="Arial" pitchFamily="34" charset="0"/>
              </a:rPr>
              <a:t>MANAGEMENT</a:t>
            </a:r>
            <a:endParaRPr lang="pt-BR" sz="36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1. seminář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619672" y="5373216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chemeClr val="bg2"/>
                </a:solidFill>
              </a:rPr>
              <a:t>Ing. Helena Marková, Ph.D.</a:t>
            </a: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758812" y="235496"/>
            <a:ext cx="11733052" cy="707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2" descr="SLU-znacka-OPF-horizo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547262"/>
            <a:ext cx="3937883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 advAuto="3000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51520" y="1844824"/>
            <a:ext cx="8678198" cy="4752826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r>
              <a:rPr lang="cs-CZ" sz="2400" dirty="0">
                <a:solidFill>
                  <a:schemeClr val="bg2"/>
                </a:solidFill>
              </a:rPr>
              <a:t>Důležitost komunikace (nejen v managementu)</a:t>
            </a: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endParaRPr lang="cs-CZ" sz="2400" dirty="0">
              <a:solidFill>
                <a:schemeClr val="bg2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endParaRPr lang="cs-CZ" sz="2400" dirty="0">
              <a:solidFill>
                <a:schemeClr val="bg2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endParaRPr lang="cs-CZ" sz="2400" dirty="0">
              <a:solidFill>
                <a:schemeClr val="bg2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endParaRPr lang="cs-CZ" sz="2400" dirty="0">
              <a:solidFill>
                <a:schemeClr val="bg2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endParaRPr lang="cs-CZ" sz="2400" dirty="0">
              <a:solidFill>
                <a:schemeClr val="bg2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endParaRPr lang="cs-CZ" sz="2400" dirty="0">
              <a:solidFill>
                <a:schemeClr val="bg2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endParaRPr lang="cs-CZ" sz="2400" dirty="0">
              <a:solidFill>
                <a:schemeClr val="bg2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r>
              <a:rPr lang="cs-CZ" sz="2400" dirty="0">
                <a:solidFill>
                  <a:schemeClr val="bg2"/>
                </a:solidFill>
              </a:rPr>
              <a:t>Využití v seminární práci – komunikace problémů v praxi.</a:t>
            </a: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r>
              <a:rPr lang="cs-CZ" sz="2400" dirty="0">
                <a:solidFill>
                  <a:schemeClr val="bg2"/>
                </a:solidFill>
              </a:rPr>
              <a:t>e-mail: </a:t>
            </a:r>
            <a:r>
              <a:rPr lang="cs-CZ" sz="2400" dirty="0">
                <a:solidFill>
                  <a:schemeClr val="bg2"/>
                </a:solidFill>
                <a:hlinkClick r:id="rId3"/>
              </a:rPr>
              <a:t>markova@opf.slu.cz</a:t>
            </a:r>
            <a:endParaRPr lang="cs-CZ" sz="2400" dirty="0">
              <a:solidFill>
                <a:schemeClr val="bg2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r>
              <a:rPr lang="cs-CZ" sz="2400" dirty="0">
                <a:solidFill>
                  <a:schemeClr val="bg2"/>
                </a:solidFill>
              </a:rPr>
              <a:t>konzultační hodiny: úterý 13:05, středa 9:30</a:t>
            </a: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endParaRPr lang="cs-CZ" sz="2400" dirty="0">
              <a:solidFill>
                <a:schemeClr val="bg2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endParaRPr lang="cs-CZ" sz="2400" dirty="0">
              <a:solidFill>
                <a:schemeClr val="bg2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endParaRPr lang="cs-CZ" sz="24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MANAGEMENT 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609600"/>
            <a:ext cx="8534752" cy="962012"/>
          </a:xfrm>
        </p:spPr>
        <p:txBody>
          <a:bodyPr/>
          <a:lstStyle/>
          <a:p>
            <a:pPr>
              <a:defRPr/>
            </a:pPr>
            <a:r>
              <a:rPr lang="pl-PL" sz="3300" b="1" dirty="0">
                <a:solidFill>
                  <a:schemeClr val="bg2"/>
                </a:solidFill>
                <a:effectLst/>
                <a:latin typeface="+mn-lt"/>
              </a:rPr>
              <a:t>Komunikace </a:t>
            </a:r>
            <a:endParaRPr lang="ro-RO" sz="3300" b="1" dirty="0">
              <a:solidFill>
                <a:schemeClr val="bg2"/>
              </a:solidFill>
              <a:effectLst/>
              <a:latin typeface="+mn-lt"/>
            </a:endParaRPr>
          </a:p>
        </p:txBody>
      </p:sp>
      <p:graphicFrame>
        <p:nvGraphicFramePr>
          <p:cNvPr id="5" name="Objekt 4">
            <a:extLst>
              <a:ext uri="{FF2B5EF4-FFF2-40B4-BE49-F238E27FC236}">
                <a16:creationId xmlns:a16="http://schemas.microsoft.com/office/drawing/2014/main" id="{37E8C1D0-9958-43E7-AE74-4C1FDE20B51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6821007"/>
              </p:ext>
            </p:extLst>
          </p:nvPr>
        </p:nvGraphicFramePr>
        <p:xfrm>
          <a:off x="1835696" y="2492896"/>
          <a:ext cx="6120680" cy="26484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Document" r:id="rId4" imgW="5775241" imgH="1552993" progId="Word.Document.12">
                  <p:embed/>
                </p:oleObj>
              </mc:Choice>
              <mc:Fallback>
                <p:oleObj name="Document" r:id="rId4" imgW="5775241" imgH="1552993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835696" y="2492896"/>
                        <a:ext cx="6120680" cy="26484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4209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99592" y="1052737"/>
            <a:ext cx="5832475" cy="1656184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3500" dirty="0">
                <a:solidFill>
                  <a:schemeClr val="bg2"/>
                </a:solidFill>
              </a:rPr>
              <a:t>	</a:t>
            </a:r>
            <a:r>
              <a:rPr lang="cs-CZ" sz="3500" b="1" dirty="0">
                <a:solidFill>
                  <a:schemeClr val="bg2"/>
                </a:solidFill>
              </a:rPr>
              <a:t>Děkuji vám za pozornost a přeji příjemný zbytek dne. </a:t>
            </a:r>
            <a:endParaRPr lang="cs-CZ" sz="3500" dirty="0">
              <a:solidFill>
                <a:schemeClr val="bg2"/>
              </a:solidFill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cs-CZ" sz="3500" dirty="0"/>
              <a:t>Děkuji vám za pozornost, přeji příjemný den.</a:t>
            </a:r>
          </a:p>
        </p:txBody>
      </p:sp>
      <p:pic>
        <p:nvPicPr>
          <p:cNvPr id="52242" name="Picture 18" descr="PE01931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355976" y="3212976"/>
            <a:ext cx="3864751" cy="2993572"/>
          </a:xfrm>
        </p:spPr>
      </p:pic>
      <p:sp>
        <p:nvSpPr>
          <p:cNvPr id="7" name="Obdélník 6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MANAGEMENT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3FA7C956-A34B-46E8-B883-E9F0F5CEA4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2348880"/>
            <a:ext cx="4656839" cy="40770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autoUpdateAnimBg="0" advAuto="3000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1440160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Co očekáváte, </a:t>
            </a:r>
            <a:br>
              <a:rPr lang="cs-CZ" sz="3300" b="1" dirty="0">
                <a:solidFill>
                  <a:schemeClr val="bg2"/>
                </a:solidFill>
                <a:effectLst/>
                <a:latin typeface="+mn-lt"/>
              </a:rPr>
            </a:b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že se v tomto předmětu dozvíte?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2060848"/>
            <a:ext cx="8136904" cy="4463776"/>
          </a:xfrm>
        </p:spPr>
        <p:txBody>
          <a:bodyPr/>
          <a:lstStyle/>
          <a:p>
            <a:pPr algn="just">
              <a:buNone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MANAGEMENT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5EBC725-A03D-4A76-AD0E-ADCD87432F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917426"/>
            <a:ext cx="6048672" cy="4463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8586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Úvod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442344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rgbClr val="FF0000"/>
                </a:solidFill>
                <a:hlinkClick r:id="rId2"/>
              </a:rPr>
              <a:t>https://padlet.com/markova17/management-kavssxzcvtorrsoa</a:t>
            </a:r>
            <a:endParaRPr lang="cs-CZ" sz="2900" dirty="0">
              <a:solidFill>
                <a:srgbClr val="FF0000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- Co čekáte od kurzu MANAGEMENT? 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MANAGEMENT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Sylabus předmětu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28735"/>
            <a:ext cx="8640960" cy="5095889"/>
          </a:xfrm>
        </p:spPr>
        <p:txBody>
          <a:bodyPr>
            <a:noAutofit/>
          </a:bodyPr>
          <a:lstStyle/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cs-CZ" sz="24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Seminář – seznámení posluchačů s povinnostmi a úkoly, role komunikace v managementu 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cs-CZ" sz="24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Seminář – Time management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cs-CZ" sz="24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Seminář – delegování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cs-CZ" sz="24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Seminář – řešení konfliktů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cs-CZ" sz="24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Seminář – organizování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cs-CZ" sz="24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Seminář – plánování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cs-CZ" sz="24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Seminář – kontrola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cs-CZ" sz="24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Seminář – rozhodování a implementace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cs-CZ" sz="24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Seminář – výběr pracovníků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cs-CZ" sz="24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Seminář – vedení lidí (leadership) a motivace</a:t>
            </a:r>
          </a:p>
          <a:p>
            <a:pPr marL="342900" lvl="0" indent="-342900" algn="just">
              <a:spcBef>
                <a:spcPts val="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cs-CZ" sz="24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Seminář – manažerské kompetence a kompetenční modely</a:t>
            </a:r>
          </a:p>
          <a:p>
            <a:pPr marL="514350" indent="-514350" algn="just">
              <a:buAutoNum type="arabicPeriod"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MANAGEMENT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2371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Podmínky absolvování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28735"/>
            <a:ext cx="8136904" cy="5095889"/>
          </a:xfrm>
        </p:spPr>
        <p:txBody>
          <a:bodyPr/>
          <a:lstStyle/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  <a:hlinkClick r:id="rId2"/>
              </a:rPr>
              <a:t>https://is.slu.cz/auth/el/opf/leto2023/PEMBPMNM/index.qwarp?prejit=220114</a:t>
            </a: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r>
              <a:rPr lang="cs-CZ" sz="2600" dirty="0">
                <a:solidFill>
                  <a:schemeClr val="bg2"/>
                </a:solidFill>
              </a:rPr>
              <a:t>Seminární práce</a:t>
            </a:r>
          </a:p>
          <a:p>
            <a:pPr marL="0" indent="0" algn="just">
              <a:buNone/>
            </a:pPr>
            <a:r>
              <a:rPr lang="cs-CZ" sz="2600" dirty="0">
                <a:solidFill>
                  <a:schemeClr val="bg2"/>
                </a:solidFill>
              </a:rPr>
              <a:t>- max. 15 bodů</a:t>
            </a:r>
          </a:p>
          <a:p>
            <a:pPr marL="0" indent="0" algn="just">
              <a:buNone/>
            </a:pPr>
            <a:r>
              <a:rPr lang="cs-CZ" sz="2600" dirty="0">
                <a:solidFill>
                  <a:schemeClr val="bg2"/>
                </a:solidFill>
              </a:rPr>
              <a:t>Docházka do semináře</a:t>
            </a:r>
          </a:p>
          <a:p>
            <a:pPr algn="just">
              <a:buFontTx/>
              <a:buChar char="-"/>
            </a:pPr>
            <a:r>
              <a:rPr lang="cs-CZ" sz="2600" dirty="0">
                <a:solidFill>
                  <a:schemeClr val="bg2"/>
                </a:solidFill>
              </a:rPr>
              <a:t>max. 5 bodů.</a:t>
            </a:r>
          </a:p>
          <a:p>
            <a:pPr algn="just">
              <a:buFontTx/>
              <a:buChar char="-"/>
            </a:pPr>
            <a:r>
              <a:rPr lang="cs-CZ" sz="2600" dirty="0">
                <a:solidFill>
                  <a:schemeClr val="bg2"/>
                </a:solidFill>
              </a:rPr>
              <a:t>60%</a:t>
            </a:r>
          </a:p>
          <a:p>
            <a:pPr algn="just">
              <a:buFontTx/>
              <a:buChar char="-"/>
            </a:pPr>
            <a:r>
              <a:rPr lang="cs-CZ" sz="2600" dirty="0">
                <a:solidFill>
                  <a:schemeClr val="bg2"/>
                </a:solidFill>
              </a:rPr>
              <a:t>Aktivní účast v semináři.</a:t>
            </a: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MANAGEMENT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7730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Seminární práce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/>
            <a:r>
              <a:rPr lang="cs-CZ" sz="3000" dirty="0">
                <a:solidFill>
                  <a:schemeClr val="bg2"/>
                </a:solidFill>
              </a:rPr>
              <a:t>Šablona seminární práce!!!</a:t>
            </a:r>
          </a:p>
          <a:p>
            <a:pPr algn="just"/>
            <a:r>
              <a:rPr lang="cs-CZ" sz="3000" dirty="0">
                <a:solidFill>
                  <a:schemeClr val="bg2"/>
                </a:solidFill>
              </a:rPr>
              <a:t>Termín odevzdání do 1.5.2023 do Odevzdávárny.</a:t>
            </a:r>
          </a:p>
          <a:p>
            <a:pPr algn="just"/>
            <a:r>
              <a:rPr lang="cs-CZ" sz="3000" dirty="0">
                <a:solidFill>
                  <a:schemeClr val="bg2"/>
                </a:solidFill>
              </a:rPr>
              <a:t>Poslední 2 (3) semináře – prezentace Vaší práce.</a:t>
            </a:r>
          </a:p>
          <a:p>
            <a:pPr algn="just"/>
            <a:r>
              <a:rPr lang="cs-CZ" sz="3000" dirty="0">
                <a:solidFill>
                  <a:schemeClr val="bg2"/>
                </a:solidFill>
              </a:rPr>
              <a:t>Prezentace – zásady prezentace, dodržení časového limitu.</a:t>
            </a: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MANAGEMENT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1491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Studijní materiály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Studijní opora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  <a:hlinkClick r:id="rId2"/>
              </a:rPr>
              <a:t>https://is.slu.cz/auth/el/opf/leto2023/PEMBPMNM/um/Management_I_-distanci-opora_OPF-07.pdf?predmet=323915</a:t>
            </a: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Případové studie – přednášky, semináře.</a:t>
            </a: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MANAGEMENT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9020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51520" y="1844824"/>
            <a:ext cx="8678198" cy="4752826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r>
              <a:rPr lang="cs-CZ" sz="2400" dirty="0">
                <a:solidFill>
                  <a:schemeClr val="bg2"/>
                </a:solidFill>
              </a:rPr>
              <a:t>ARMSTRONG, L. 2007. Řízení lidských zdrojů: nejnovější trendy a postupy. Praha: Grada </a:t>
            </a:r>
            <a:r>
              <a:rPr lang="cs-CZ" sz="2400" dirty="0" err="1">
                <a:solidFill>
                  <a:schemeClr val="bg2"/>
                </a:solidFill>
              </a:rPr>
              <a:t>Publishing</a:t>
            </a:r>
            <a:r>
              <a:rPr lang="cs-CZ" sz="2400" dirty="0">
                <a:solidFill>
                  <a:schemeClr val="bg2"/>
                </a:solidFill>
              </a:rPr>
              <a:t>. ISBN 978-80-247- 1407-3.</a:t>
            </a: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r>
              <a:rPr lang="cs-CZ" sz="2400" dirty="0">
                <a:solidFill>
                  <a:schemeClr val="bg2"/>
                </a:solidFill>
              </a:rPr>
              <a:t>BLAŽEK, L. 2014. Management: organizování, rozhodování, ovlivňování. Praha: Grada </a:t>
            </a:r>
            <a:r>
              <a:rPr lang="cs-CZ" sz="2400" dirty="0" err="1">
                <a:solidFill>
                  <a:schemeClr val="bg2"/>
                </a:solidFill>
              </a:rPr>
              <a:t>Publishing</a:t>
            </a:r>
            <a:r>
              <a:rPr lang="cs-CZ" sz="2400" dirty="0">
                <a:solidFill>
                  <a:schemeClr val="bg2"/>
                </a:solidFill>
              </a:rPr>
              <a:t>. ISBN 978-80-247- 4429-2.</a:t>
            </a: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r>
              <a:rPr lang="cs-CZ" sz="2400" dirty="0">
                <a:solidFill>
                  <a:schemeClr val="bg2"/>
                </a:solidFill>
              </a:rPr>
              <a:t>DYTRT, Z. 2017. Odpovědný management. Praha: Management </a:t>
            </a:r>
            <a:r>
              <a:rPr lang="cs-CZ" sz="2400" dirty="0" err="1">
                <a:solidFill>
                  <a:schemeClr val="bg2"/>
                </a:solidFill>
              </a:rPr>
              <a:t>Press</a:t>
            </a:r>
            <a:r>
              <a:rPr lang="cs-CZ" sz="2400" dirty="0">
                <a:solidFill>
                  <a:schemeClr val="bg2"/>
                </a:solidFill>
              </a:rPr>
              <a:t>. ISBN 978-80-7261-352-6.</a:t>
            </a: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r>
              <a:rPr lang="cs-CZ" sz="2400" dirty="0">
                <a:solidFill>
                  <a:schemeClr val="bg2"/>
                </a:solidFill>
              </a:rPr>
              <a:t>FOTR, J., VACÍK, E., SOUČEK, I. ŠPAČEK, M. a S. HÁJEK, 2012. Tvorba strategie a strategické plánování. Praha: Grada </a:t>
            </a:r>
            <a:r>
              <a:rPr lang="cs-CZ" sz="2400" dirty="0" err="1">
                <a:solidFill>
                  <a:schemeClr val="bg2"/>
                </a:solidFill>
              </a:rPr>
              <a:t>Publishing</a:t>
            </a:r>
            <a:r>
              <a:rPr lang="cs-CZ" sz="2400" dirty="0">
                <a:solidFill>
                  <a:schemeClr val="bg2"/>
                </a:solidFill>
              </a:rPr>
              <a:t>. ISBN 978-80-2473-985-4.</a:t>
            </a: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r>
              <a:rPr lang="cs-CZ" sz="2400" dirty="0">
                <a:solidFill>
                  <a:schemeClr val="bg2"/>
                </a:solidFill>
              </a:rPr>
              <a:t>LOJDA, J. 2011. Manažerské dovednosti. Praha: Grada </a:t>
            </a:r>
            <a:r>
              <a:rPr lang="cs-CZ" sz="2400" dirty="0" err="1">
                <a:solidFill>
                  <a:schemeClr val="bg2"/>
                </a:solidFill>
              </a:rPr>
              <a:t>Publishing</a:t>
            </a:r>
            <a:r>
              <a:rPr lang="cs-CZ" sz="2400" dirty="0">
                <a:solidFill>
                  <a:schemeClr val="bg2"/>
                </a:solidFill>
              </a:rPr>
              <a:t>. ISBN 978-80-247-3902-1. 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MANAGEMENT 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609600"/>
            <a:ext cx="8534752" cy="962012"/>
          </a:xfrm>
        </p:spPr>
        <p:txBody>
          <a:bodyPr/>
          <a:lstStyle/>
          <a:p>
            <a:pPr>
              <a:defRPr/>
            </a:pPr>
            <a:r>
              <a:rPr lang="pl-PL" sz="3300" b="1" dirty="0">
                <a:solidFill>
                  <a:schemeClr val="bg2"/>
                </a:solidFill>
                <a:effectLst/>
                <a:latin typeface="+mn-lt"/>
              </a:rPr>
              <a:t>Přehled doporučené literatury </a:t>
            </a:r>
            <a:br>
              <a:rPr lang="pl-PL" sz="3300" b="1" dirty="0">
                <a:solidFill>
                  <a:schemeClr val="bg2"/>
                </a:solidFill>
                <a:effectLst/>
                <a:latin typeface="+mn-lt"/>
              </a:rPr>
            </a:br>
            <a:r>
              <a:rPr lang="pl-PL" sz="3300" b="1" dirty="0">
                <a:solidFill>
                  <a:schemeClr val="bg2"/>
                </a:solidFill>
                <a:effectLst/>
                <a:latin typeface="+mn-lt"/>
              </a:rPr>
              <a:t>ve vztahu k personalistice</a:t>
            </a:r>
            <a:endParaRPr lang="ro-RO" sz="33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8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4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51520" y="1844824"/>
            <a:ext cx="8678198" cy="4752826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r>
              <a:rPr lang="cs-CZ" sz="2400" dirty="0">
                <a:solidFill>
                  <a:schemeClr val="bg2"/>
                </a:solidFill>
              </a:rPr>
              <a:t>SEKNIČKA, P. a </a:t>
            </a:r>
            <a:r>
              <a:rPr lang="cs-CZ" sz="2400" dirty="0" err="1">
                <a:solidFill>
                  <a:schemeClr val="bg2"/>
                </a:solidFill>
              </a:rPr>
              <a:t>A</a:t>
            </a:r>
            <a:r>
              <a:rPr lang="cs-CZ" sz="2400" dirty="0">
                <a:solidFill>
                  <a:schemeClr val="bg2"/>
                </a:solidFill>
              </a:rPr>
              <a:t>. PUTNOVÁ, 2016. Etika v podnikání a hodnoty trhu. Praha: Grada </a:t>
            </a:r>
            <a:r>
              <a:rPr lang="cs-CZ" sz="2400" dirty="0" err="1">
                <a:solidFill>
                  <a:schemeClr val="bg2"/>
                </a:solidFill>
              </a:rPr>
              <a:t>Publishing</a:t>
            </a:r>
            <a:r>
              <a:rPr lang="cs-CZ" sz="2400" dirty="0">
                <a:solidFill>
                  <a:schemeClr val="bg2"/>
                </a:solidFill>
              </a:rPr>
              <a:t>. ISBN 978-80-247- 5545-8.</a:t>
            </a: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r>
              <a:rPr lang="cs-CZ" sz="2400" dirty="0">
                <a:solidFill>
                  <a:schemeClr val="bg2"/>
                </a:solidFill>
              </a:rPr>
              <a:t>TVRDÍKOVÁ, M. 2008. Aplikace moderních informačních technologií v řízení firmy. Praha: Grada </a:t>
            </a:r>
            <a:r>
              <a:rPr lang="cs-CZ" sz="2400" dirty="0" err="1">
                <a:solidFill>
                  <a:schemeClr val="bg2"/>
                </a:solidFill>
              </a:rPr>
              <a:t>Publishing</a:t>
            </a:r>
            <a:r>
              <a:rPr lang="cs-CZ" sz="2400" dirty="0">
                <a:solidFill>
                  <a:schemeClr val="bg2"/>
                </a:solidFill>
              </a:rPr>
              <a:t>. ISBN 978-80-2472-728-8.</a:t>
            </a: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r>
              <a:rPr lang="cs-CZ" sz="2400" dirty="0">
                <a:solidFill>
                  <a:schemeClr val="bg2"/>
                </a:solidFill>
              </a:rPr>
              <a:t>VÁCHAL, J., VOCHOZKA, M. A KOL. 2013. Podnikové řízení. Praha: Grada </a:t>
            </a:r>
            <a:r>
              <a:rPr lang="cs-CZ" sz="2400" dirty="0" err="1">
                <a:solidFill>
                  <a:schemeClr val="bg2"/>
                </a:solidFill>
              </a:rPr>
              <a:t>Publishing</a:t>
            </a:r>
            <a:r>
              <a:rPr lang="cs-CZ" sz="2400" dirty="0">
                <a:solidFill>
                  <a:schemeClr val="bg2"/>
                </a:solidFill>
              </a:rPr>
              <a:t>. ISBN 978-80-2478-682-7.</a:t>
            </a: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r>
              <a:rPr lang="cs-CZ" sz="2400" dirty="0">
                <a:solidFill>
                  <a:schemeClr val="bg2"/>
                </a:solidFill>
              </a:rPr>
              <a:t>VODÁČEK, L. a VODÁČKOVÁ, O. 2013. Moderní management v teorii a praxi. Praha: Management </a:t>
            </a:r>
            <a:r>
              <a:rPr lang="cs-CZ" sz="2400" dirty="0" err="1">
                <a:solidFill>
                  <a:schemeClr val="bg2"/>
                </a:solidFill>
              </a:rPr>
              <a:t>Press</a:t>
            </a:r>
            <a:r>
              <a:rPr lang="cs-CZ" sz="2400" dirty="0">
                <a:solidFill>
                  <a:schemeClr val="bg2"/>
                </a:solidFill>
              </a:rPr>
              <a:t>. ISBN 978- 80-7261-232-1. 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MANAGEMENT 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609600"/>
            <a:ext cx="8534752" cy="962012"/>
          </a:xfrm>
        </p:spPr>
        <p:txBody>
          <a:bodyPr/>
          <a:lstStyle/>
          <a:p>
            <a:pPr>
              <a:defRPr/>
            </a:pPr>
            <a:r>
              <a:rPr lang="pl-PL" sz="3300" b="1" dirty="0">
                <a:solidFill>
                  <a:schemeClr val="bg2"/>
                </a:solidFill>
                <a:effectLst/>
                <a:latin typeface="+mn-lt"/>
              </a:rPr>
              <a:t>Přehled doporučené literatury </a:t>
            </a:r>
            <a:br>
              <a:rPr lang="pl-PL" sz="3300" b="1" dirty="0">
                <a:solidFill>
                  <a:schemeClr val="bg2"/>
                </a:solidFill>
                <a:effectLst/>
                <a:latin typeface="+mn-lt"/>
              </a:rPr>
            </a:br>
            <a:r>
              <a:rPr lang="pl-PL" sz="3300" b="1" dirty="0">
                <a:solidFill>
                  <a:schemeClr val="bg2"/>
                </a:solidFill>
                <a:effectLst/>
                <a:latin typeface="+mn-lt"/>
              </a:rPr>
              <a:t>ve vztahu k personalistice</a:t>
            </a:r>
            <a:endParaRPr lang="ro-RO" sz="33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57225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8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theme/theme1.xml><?xml version="1.0" encoding="utf-8"?>
<a:theme xmlns:a="http://schemas.openxmlformats.org/drawingml/2006/main" name="Vzletný">
  <a:themeElements>
    <a:clrScheme name="Vzletný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Vzletný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Vzletný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C:\Templates\Presentation Designs\Vzletný.pot</Template>
  <TotalTime>6073</TotalTime>
  <Words>647</Words>
  <Application>Microsoft Office PowerPoint</Application>
  <PresentationFormat>Předvádění na obrazovce (4:3)</PresentationFormat>
  <Paragraphs>77</Paragraphs>
  <Slides>11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Arial</vt:lpstr>
      <vt:lpstr>Calibri</vt:lpstr>
      <vt:lpstr>Times New Roman</vt:lpstr>
      <vt:lpstr>Wingdings</vt:lpstr>
      <vt:lpstr>Vzletný</vt:lpstr>
      <vt:lpstr>Document</vt:lpstr>
      <vt:lpstr>Prezentace aplikace PowerPoint</vt:lpstr>
      <vt:lpstr>Co očekáváte,  že se v tomto předmětu dozvíte?</vt:lpstr>
      <vt:lpstr>Úvod</vt:lpstr>
      <vt:lpstr>Sylabus předmětu</vt:lpstr>
      <vt:lpstr>Podmínky absolvování</vt:lpstr>
      <vt:lpstr>Seminární práce</vt:lpstr>
      <vt:lpstr>Studijní materiály</vt:lpstr>
      <vt:lpstr>Přehled doporučené literatury  ve vztahu k personalistice</vt:lpstr>
      <vt:lpstr>Přehled doporučené literatury  ve vztahu k personalistice</vt:lpstr>
      <vt:lpstr>Komunikace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lidských zdrojů   Přednáška č. 2</dc:title>
  <dc:creator>patrik</dc:creator>
  <cp:lastModifiedBy>mar0076</cp:lastModifiedBy>
  <cp:revision>199</cp:revision>
  <cp:lastPrinted>1601-01-01T00:00:00Z</cp:lastPrinted>
  <dcterms:created xsi:type="dcterms:W3CDTF">2005-09-23T13:42:26Z</dcterms:created>
  <dcterms:modified xsi:type="dcterms:W3CDTF">2023-02-20T17:59:34Z</dcterms:modified>
</cp:coreProperties>
</file>