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sldIdLst>
    <p:sldId id="256" r:id="rId2"/>
    <p:sldId id="341" r:id="rId3"/>
    <p:sldId id="269" r:id="rId4"/>
    <p:sldId id="358" r:id="rId5"/>
    <p:sldId id="338" r:id="rId6"/>
    <p:sldId id="348" r:id="rId7"/>
    <p:sldId id="349" r:id="rId8"/>
    <p:sldId id="344" r:id="rId9"/>
    <p:sldId id="340" r:id="rId10"/>
    <p:sldId id="342" r:id="rId11"/>
    <p:sldId id="335" r:id="rId12"/>
    <p:sldId id="359" r:id="rId13"/>
    <p:sldId id="360" r:id="rId14"/>
    <p:sldId id="273" r:id="rId15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7" d="100"/>
          <a:sy n="77" d="100"/>
        </p:scale>
        <p:origin x="103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05.03.2023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silesianuniversity.display.vevox.com/#/present/412002/SRK9FJTJ4SI4G446NC30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8635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Delegování.</a:t>
            </a:r>
            <a:endParaRPr lang="cs-CZ" sz="24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MANAGEMENT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3.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Bariéry delegování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marL="0" indent="0" algn="just">
              <a:buNone/>
            </a:pPr>
            <a:endParaRPr lang="cs-CZ" sz="1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Diagram 7">
            <a:extLst>
              <a:ext uri="{FF2B5EF4-FFF2-40B4-BE49-F238E27FC236}">
                <a16:creationId xmlns:a16="http://schemas.microsoft.com/office/drawing/2014/main" id="{4A24BC7C-3661-4583-ABE1-7755A27FA85A}"/>
              </a:ext>
            </a:extLst>
          </p:cNvPr>
          <p:cNvGrpSpPr/>
          <p:nvPr/>
        </p:nvGrpSpPr>
        <p:grpSpPr>
          <a:xfrm>
            <a:off x="1547663" y="1700809"/>
            <a:ext cx="6336705" cy="4680520"/>
            <a:chOff x="3649443" y="1270046"/>
            <a:chExt cx="4893118" cy="5417591"/>
          </a:xfrm>
        </p:grpSpPr>
        <p:sp>
          <p:nvSpPr>
            <p:cNvPr id="6" name="Freeform: Shape 3">
              <a:extLst>
                <a:ext uri="{FF2B5EF4-FFF2-40B4-BE49-F238E27FC236}">
                  <a16:creationId xmlns:a16="http://schemas.microsoft.com/office/drawing/2014/main" id="{C92075DB-B0E6-411E-A8A2-17017A4447DA}"/>
                </a:ext>
              </a:extLst>
            </p:cNvPr>
            <p:cNvSpPr/>
            <p:nvPr/>
          </p:nvSpPr>
          <p:spPr>
            <a:xfrm>
              <a:off x="4593168" y="2476003"/>
              <a:ext cx="3005669" cy="300566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005666"/>
                <a:gd name="f7" fmla="val 1502833"/>
                <a:gd name="f8" fmla="val 672841"/>
                <a:gd name="f9" fmla="val 2332825"/>
                <a:gd name="f10" fmla="+- 0 0 -90"/>
                <a:gd name="f11" fmla="*/ f3 1 3005666"/>
                <a:gd name="f12" fmla="*/ f4 1 3005666"/>
                <a:gd name="f13" fmla="val f5"/>
                <a:gd name="f14" fmla="val f6"/>
                <a:gd name="f15" fmla="*/ f10 f0 1"/>
                <a:gd name="f16" fmla="+- f14 0 f13"/>
                <a:gd name="f17" fmla="*/ f15 1 f2"/>
                <a:gd name="f18" fmla="*/ f16 1 3005666"/>
                <a:gd name="f19" fmla="*/ 0 f16 1"/>
                <a:gd name="f20" fmla="*/ 1502833 f16 1"/>
                <a:gd name="f21" fmla="*/ 3005666 f16 1"/>
                <a:gd name="f22" fmla="+- f17 0 f1"/>
                <a:gd name="f23" fmla="*/ f19 1 3005666"/>
                <a:gd name="f24" fmla="*/ f20 1 3005666"/>
                <a:gd name="f25" fmla="*/ f21 1 3005666"/>
                <a:gd name="f26" fmla="*/ f13 1 f18"/>
                <a:gd name="f27" fmla="*/ f14 1 f18"/>
                <a:gd name="f28" fmla="*/ f23 1 f18"/>
                <a:gd name="f29" fmla="*/ f24 1 f18"/>
                <a:gd name="f30" fmla="*/ f25 1 f18"/>
                <a:gd name="f31" fmla="*/ f26 f11 1"/>
                <a:gd name="f32" fmla="*/ f27 f11 1"/>
                <a:gd name="f33" fmla="*/ f27 f12 1"/>
                <a:gd name="f34" fmla="*/ f26 f12 1"/>
                <a:gd name="f35" fmla="*/ f28 f11 1"/>
                <a:gd name="f36" fmla="*/ f29 f12 1"/>
                <a:gd name="f37" fmla="*/ f29 f11 1"/>
                <a:gd name="f38" fmla="*/ f28 f12 1"/>
                <a:gd name="f39" fmla="*/ f30 f11 1"/>
                <a:gd name="f40" fmla="*/ f30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2">
                  <a:pos x="f35" y="f36"/>
                </a:cxn>
                <a:cxn ang="f22">
                  <a:pos x="f37" y="f38"/>
                </a:cxn>
                <a:cxn ang="f22">
                  <a:pos x="f39" y="f36"/>
                </a:cxn>
                <a:cxn ang="f22">
                  <a:pos x="f37" y="f40"/>
                </a:cxn>
                <a:cxn ang="f22">
                  <a:pos x="f35" y="f36"/>
                </a:cxn>
              </a:cxnLst>
              <a:rect l="f31" t="f34" r="f32" b="f33"/>
              <a:pathLst>
                <a:path w="3005666" h="3005666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6" y="f8"/>
                    <a:pt x="f6" y="f7"/>
                  </a:cubicBezTo>
                  <a:cubicBezTo>
                    <a:pt x="f6" y="f9"/>
                    <a:pt x="f9" y="f6"/>
                    <a:pt x="f7" y="f6"/>
                  </a:cubicBezTo>
                  <a:cubicBezTo>
                    <a:pt x="f8" y="f6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ED7D31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485893" tIns="485893" rIns="485893" bIns="485893" anchor="ctr" anchorCtr="1" compatLnSpc="1">
              <a:noAutofit/>
            </a:bodyPr>
            <a:lstStyle/>
            <a:p>
              <a:pPr marL="0" marR="0" lvl="0" indent="0" algn="ctr" defTabSz="16002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36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rPr>
                <a:t>Bariéry delegování</a:t>
              </a:r>
              <a:endParaRPr lang="en-US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Freeform: Shape 4">
              <a:extLst>
                <a:ext uri="{FF2B5EF4-FFF2-40B4-BE49-F238E27FC236}">
                  <a16:creationId xmlns:a16="http://schemas.microsoft.com/office/drawing/2014/main" id="{E20817A1-F754-4498-AC6F-7F892364FD30}"/>
                </a:ext>
              </a:extLst>
            </p:cNvPr>
            <p:cNvSpPr/>
            <p:nvPr/>
          </p:nvSpPr>
          <p:spPr>
            <a:xfrm>
              <a:off x="5344585" y="1270046"/>
              <a:ext cx="1502834" cy="150283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502833"/>
                <a:gd name="f7" fmla="val 751417"/>
                <a:gd name="f8" fmla="val 336421"/>
                <a:gd name="f9" fmla="val 1166413"/>
                <a:gd name="f10" fmla="val 1502834"/>
                <a:gd name="f11" fmla="+- 0 0 -90"/>
                <a:gd name="f12" fmla="*/ f3 1 1502833"/>
                <a:gd name="f13" fmla="*/ f4 1 1502833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1502833"/>
                <a:gd name="f20" fmla="*/ 0 f17 1"/>
                <a:gd name="f21" fmla="*/ 751417 f17 1"/>
                <a:gd name="f22" fmla="*/ 1502834 f17 1"/>
                <a:gd name="f23" fmla="+- f18 0 f1"/>
                <a:gd name="f24" fmla="*/ f20 1 1502833"/>
                <a:gd name="f25" fmla="*/ f21 1 1502833"/>
                <a:gd name="f26" fmla="*/ f22 1 1502833"/>
                <a:gd name="f27" fmla="*/ f14 1 f19"/>
                <a:gd name="f28" fmla="*/ f15 1 f19"/>
                <a:gd name="f29" fmla="*/ f24 1 f19"/>
                <a:gd name="f30" fmla="*/ f25 1 f19"/>
                <a:gd name="f31" fmla="*/ f26 1 f19"/>
                <a:gd name="f32" fmla="*/ f27 f12 1"/>
                <a:gd name="f33" fmla="*/ f28 f12 1"/>
                <a:gd name="f34" fmla="*/ f28 f13 1"/>
                <a:gd name="f35" fmla="*/ f27 f13 1"/>
                <a:gd name="f36" fmla="*/ f29 f12 1"/>
                <a:gd name="f37" fmla="*/ f30 f13 1"/>
                <a:gd name="f38" fmla="*/ f30 f12 1"/>
                <a:gd name="f39" fmla="*/ f29 f13 1"/>
                <a:gd name="f40" fmla="*/ f31 f12 1"/>
                <a:gd name="f41" fmla="*/ f31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6" y="f37"/>
                </a:cxn>
                <a:cxn ang="f23">
                  <a:pos x="f38" y="f39"/>
                </a:cxn>
                <a:cxn ang="f23">
                  <a:pos x="f40" y="f37"/>
                </a:cxn>
                <a:cxn ang="f23">
                  <a:pos x="f38" y="f41"/>
                </a:cxn>
                <a:cxn ang="f23">
                  <a:pos x="f36" y="f37"/>
                </a:cxn>
              </a:cxnLst>
              <a:rect l="f32" t="f35" r="f33" b="f34"/>
              <a:pathLst>
                <a:path w="1502833" h="1502833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A5A5A5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242946" tIns="242946" rIns="242946" bIns="242946" anchor="ctr" anchorCtr="1" compatLnSpc="1">
              <a:noAutofit/>
            </a:bodyPr>
            <a:lstStyle/>
            <a:p>
              <a:pPr marL="0" marR="0" lvl="0" indent="0" algn="ctr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8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rPr>
                <a:t>Strach ze ztráty moci</a:t>
              </a:r>
              <a:endParaRPr lang="en-US" sz="18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Freeform: Shape 5">
              <a:extLst>
                <a:ext uri="{FF2B5EF4-FFF2-40B4-BE49-F238E27FC236}">
                  <a16:creationId xmlns:a16="http://schemas.microsoft.com/office/drawing/2014/main" id="{D90702F1-0D14-4A19-BCB6-5301F610C781}"/>
                </a:ext>
              </a:extLst>
            </p:cNvPr>
            <p:cNvSpPr/>
            <p:nvPr/>
          </p:nvSpPr>
          <p:spPr>
            <a:xfrm>
              <a:off x="7039727" y="2248729"/>
              <a:ext cx="1502834" cy="150283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502833"/>
                <a:gd name="f7" fmla="val 751417"/>
                <a:gd name="f8" fmla="val 336421"/>
                <a:gd name="f9" fmla="val 1166413"/>
                <a:gd name="f10" fmla="val 1502834"/>
                <a:gd name="f11" fmla="+- 0 0 -90"/>
                <a:gd name="f12" fmla="*/ f3 1 1502833"/>
                <a:gd name="f13" fmla="*/ f4 1 1502833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1502833"/>
                <a:gd name="f20" fmla="*/ 0 f17 1"/>
                <a:gd name="f21" fmla="*/ 751417 f17 1"/>
                <a:gd name="f22" fmla="*/ 1502834 f17 1"/>
                <a:gd name="f23" fmla="+- f18 0 f1"/>
                <a:gd name="f24" fmla="*/ f20 1 1502833"/>
                <a:gd name="f25" fmla="*/ f21 1 1502833"/>
                <a:gd name="f26" fmla="*/ f22 1 1502833"/>
                <a:gd name="f27" fmla="*/ f14 1 f19"/>
                <a:gd name="f28" fmla="*/ f15 1 f19"/>
                <a:gd name="f29" fmla="*/ f24 1 f19"/>
                <a:gd name="f30" fmla="*/ f25 1 f19"/>
                <a:gd name="f31" fmla="*/ f26 1 f19"/>
                <a:gd name="f32" fmla="*/ f27 f12 1"/>
                <a:gd name="f33" fmla="*/ f28 f12 1"/>
                <a:gd name="f34" fmla="*/ f28 f13 1"/>
                <a:gd name="f35" fmla="*/ f27 f13 1"/>
                <a:gd name="f36" fmla="*/ f29 f12 1"/>
                <a:gd name="f37" fmla="*/ f30 f13 1"/>
                <a:gd name="f38" fmla="*/ f30 f12 1"/>
                <a:gd name="f39" fmla="*/ f29 f13 1"/>
                <a:gd name="f40" fmla="*/ f31 f12 1"/>
                <a:gd name="f41" fmla="*/ f31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6" y="f37"/>
                </a:cxn>
                <a:cxn ang="f23">
                  <a:pos x="f38" y="f39"/>
                </a:cxn>
                <a:cxn ang="f23">
                  <a:pos x="f40" y="f37"/>
                </a:cxn>
                <a:cxn ang="f23">
                  <a:pos x="f38" y="f41"/>
                </a:cxn>
                <a:cxn ang="f23">
                  <a:pos x="f36" y="f37"/>
                </a:cxn>
              </a:cxnLst>
              <a:rect l="f32" t="f35" r="f33" b="f34"/>
              <a:pathLst>
                <a:path w="1502833" h="1502833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FFC000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240404" tIns="240404" rIns="240404" bIns="240404" anchor="ctr" anchorCtr="1" compatLnSpc="1">
              <a:noAutofit/>
            </a:bodyPr>
            <a:lstStyle/>
            <a:p>
              <a:pPr marL="0" marR="0" lvl="0" indent="0" algn="ctr" defTabSz="711202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7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6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rPr>
                <a:t>Vyhýbání se nebezpečí</a:t>
              </a:r>
              <a:r>
                <a:rPr lang="en-US" sz="1600" dirty="0">
                  <a:solidFill>
                    <a:srgbClr val="000000"/>
                  </a:solidFill>
                  <a:latin typeface="Calibri"/>
                </a:rPr>
                <a:t> ze </a:t>
              </a:r>
              <a:r>
                <a:rPr lang="en-US" sz="1600" dirty="0" err="1">
                  <a:solidFill>
                    <a:srgbClr val="000000"/>
                  </a:solidFill>
                  <a:latin typeface="Calibri"/>
                </a:rPr>
                <a:t>strany</a:t>
              </a:r>
              <a:r>
                <a:rPr lang="en-US" sz="1600" dirty="0">
                  <a:solidFill>
                    <a:srgbClr val="000000"/>
                  </a:solidFill>
                  <a:latin typeface="Calibri"/>
                </a:rPr>
                <a:t> pod</a:t>
              </a:r>
              <a:r>
                <a:rPr lang="cs-CZ" sz="1600" dirty="0">
                  <a:solidFill>
                    <a:srgbClr val="000000"/>
                  </a:solidFill>
                  <a:latin typeface="Calibri"/>
                </a:rPr>
                <a:t>řízených</a:t>
              </a:r>
              <a:endParaRPr lang="en-US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Freeform: Shape 6">
              <a:extLst>
                <a:ext uri="{FF2B5EF4-FFF2-40B4-BE49-F238E27FC236}">
                  <a16:creationId xmlns:a16="http://schemas.microsoft.com/office/drawing/2014/main" id="{432ABAE6-7406-46AB-9B4B-3FF6F3C54BFA}"/>
                </a:ext>
              </a:extLst>
            </p:cNvPr>
            <p:cNvSpPr/>
            <p:nvPr/>
          </p:nvSpPr>
          <p:spPr>
            <a:xfrm>
              <a:off x="7039727" y="4206111"/>
              <a:ext cx="1502834" cy="150283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502833"/>
                <a:gd name="f7" fmla="val 751417"/>
                <a:gd name="f8" fmla="val 336421"/>
                <a:gd name="f9" fmla="val 1166413"/>
                <a:gd name="f10" fmla="val 1502834"/>
                <a:gd name="f11" fmla="+- 0 0 -90"/>
                <a:gd name="f12" fmla="*/ f3 1 1502833"/>
                <a:gd name="f13" fmla="*/ f4 1 1502833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1502833"/>
                <a:gd name="f20" fmla="*/ 0 f17 1"/>
                <a:gd name="f21" fmla="*/ 751417 f17 1"/>
                <a:gd name="f22" fmla="*/ 1502834 f17 1"/>
                <a:gd name="f23" fmla="+- f18 0 f1"/>
                <a:gd name="f24" fmla="*/ f20 1 1502833"/>
                <a:gd name="f25" fmla="*/ f21 1 1502833"/>
                <a:gd name="f26" fmla="*/ f22 1 1502833"/>
                <a:gd name="f27" fmla="*/ f14 1 f19"/>
                <a:gd name="f28" fmla="*/ f15 1 f19"/>
                <a:gd name="f29" fmla="*/ f24 1 f19"/>
                <a:gd name="f30" fmla="*/ f25 1 f19"/>
                <a:gd name="f31" fmla="*/ f26 1 f19"/>
                <a:gd name="f32" fmla="*/ f27 f12 1"/>
                <a:gd name="f33" fmla="*/ f28 f12 1"/>
                <a:gd name="f34" fmla="*/ f28 f13 1"/>
                <a:gd name="f35" fmla="*/ f27 f13 1"/>
                <a:gd name="f36" fmla="*/ f29 f12 1"/>
                <a:gd name="f37" fmla="*/ f30 f13 1"/>
                <a:gd name="f38" fmla="*/ f30 f12 1"/>
                <a:gd name="f39" fmla="*/ f29 f13 1"/>
                <a:gd name="f40" fmla="*/ f31 f12 1"/>
                <a:gd name="f41" fmla="*/ f31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6" y="f37"/>
                </a:cxn>
                <a:cxn ang="f23">
                  <a:pos x="f38" y="f39"/>
                </a:cxn>
                <a:cxn ang="f23">
                  <a:pos x="f40" y="f37"/>
                </a:cxn>
                <a:cxn ang="f23">
                  <a:pos x="f38" y="f41"/>
                </a:cxn>
                <a:cxn ang="f23">
                  <a:pos x="f36" y="f37"/>
                </a:cxn>
              </a:cxnLst>
              <a:rect l="f32" t="f35" r="f33" b="f34"/>
              <a:pathLst>
                <a:path w="1502833" h="1502833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5B9BD5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240404" tIns="240404" rIns="240404" bIns="240404" anchor="ctr" anchorCtr="1" compatLnSpc="1">
              <a:noAutofit/>
            </a:bodyPr>
            <a:lstStyle/>
            <a:p>
              <a:pPr marL="0" marR="0" lvl="0" indent="0" algn="ctr" defTabSz="711202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7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6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Málo důvěry vůči podřízeným</a:t>
              </a:r>
              <a:endParaRPr lang="en-US" sz="16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0" name="Freeform: Shape 7">
              <a:extLst>
                <a:ext uri="{FF2B5EF4-FFF2-40B4-BE49-F238E27FC236}">
                  <a16:creationId xmlns:a16="http://schemas.microsoft.com/office/drawing/2014/main" id="{B4EE46F3-3E2F-48CB-B00D-A9DF9CCFA43B}"/>
                </a:ext>
              </a:extLst>
            </p:cNvPr>
            <p:cNvSpPr/>
            <p:nvPr/>
          </p:nvSpPr>
          <p:spPr>
            <a:xfrm>
              <a:off x="5344585" y="5184803"/>
              <a:ext cx="1502834" cy="150283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502833"/>
                <a:gd name="f7" fmla="val 751417"/>
                <a:gd name="f8" fmla="val 336421"/>
                <a:gd name="f9" fmla="val 1166413"/>
                <a:gd name="f10" fmla="val 1502834"/>
                <a:gd name="f11" fmla="+- 0 0 -90"/>
                <a:gd name="f12" fmla="*/ f3 1 1502833"/>
                <a:gd name="f13" fmla="*/ f4 1 1502833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1502833"/>
                <a:gd name="f20" fmla="*/ 0 f17 1"/>
                <a:gd name="f21" fmla="*/ 751417 f17 1"/>
                <a:gd name="f22" fmla="*/ 1502834 f17 1"/>
                <a:gd name="f23" fmla="+- f18 0 f1"/>
                <a:gd name="f24" fmla="*/ f20 1 1502833"/>
                <a:gd name="f25" fmla="*/ f21 1 1502833"/>
                <a:gd name="f26" fmla="*/ f22 1 1502833"/>
                <a:gd name="f27" fmla="*/ f14 1 f19"/>
                <a:gd name="f28" fmla="*/ f15 1 f19"/>
                <a:gd name="f29" fmla="*/ f24 1 f19"/>
                <a:gd name="f30" fmla="*/ f25 1 f19"/>
                <a:gd name="f31" fmla="*/ f26 1 f19"/>
                <a:gd name="f32" fmla="*/ f27 f12 1"/>
                <a:gd name="f33" fmla="*/ f28 f12 1"/>
                <a:gd name="f34" fmla="*/ f28 f13 1"/>
                <a:gd name="f35" fmla="*/ f27 f13 1"/>
                <a:gd name="f36" fmla="*/ f29 f12 1"/>
                <a:gd name="f37" fmla="*/ f30 f13 1"/>
                <a:gd name="f38" fmla="*/ f30 f12 1"/>
                <a:gd name="f39" fmla="*/ f29 f13 1"/>
                <a:gd name="f40" fmla="*/ f31 f12 1"/>
                <a:gd name="f41" fmla="*/ f31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6" y="f37"/>
                </a:cxn>
                <a:cxn ang="f23">
                  <a:pos x="f38" y="f39"/>
                </a:cxn>
                <a:cxn ang="f23">
                  <a:pos x="f40" y="f37"/>
                </a:cxn>
                <a:cxn ang="f23">
                  <a:pos x="f38" y="f41"/>
                </a:cxn>
                <a:cxn ang="f23">
                  <a:pos x="f36" y="f37"/>
                </a:cxn>
              </a:cxnLst>
              <a:rect l="f32" t="f35" r="f33" b="f34"/>
              <a:pathLst>
                <a:path w="1502833" h="1502833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70AD47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240404" tIns="240404" rIns="240404" bIns="240404" anchor="ctr" anchorCtr="1" compatLnSpc="1">
              <a:noAutofit/>
            </a:bodyPr>
            <a:lstStyle/>
            <a:p>
              <a:pPr marL="0" marR="0" lvl="0" indent="0" algn="ctr" defTabSz="711202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7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6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Diktátorský styl vedení</a:t>
              </a:r>
              <a:endParaRPr lang="en-US" sz="16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1" name="Freeform: Shape 8">
              <a:extLst>
                <a:ext uri="{FF2B5EF4-FFF2-40B4-BE49-F238E27FC236}">
                  <a16:creationId xmlns:a16="http://schemas.microsoft.com/office/drawing/2014/main" id="{7258283C-FFD0-4F42-912F-EFEA2EE87DA9}"/>
                </a:ext>
              </a:extLst>
            </p:cNvPr>
            <p:cNvSpPr/>
            <p:nvPr/>
          </p:nvSpPr>
          <p:spPr>
            <a:xfrm>
              <a:off x="3649443" y="4206111"/>
              <a:ext cx="1502834" cy="150283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502833"/>
                <a:gd name="f7" fmla="val 751417"/>
                <a:gd name="f8" fmla="val 336421"/>
                <a:gd name="f9" fmla="val 1166413"/>
                <a:gd name="f10" fmla="val 1502834"/>
                <a:gd name="f11" fmla="+- 0 0 -90"/>
                <a:gd name="f12" fmla="*/ f3 1 1502833"/>
                <a:gd name="f13" fmla="*/ f4 1 1502833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1502833"/>
                <a:gd name="f20" fmla="*/ 0 f17 1"/>
                <a:gd name="f21" fmla="*/ 751417 f17 1"/>
                <a:gd name="f22" fmla="*/ 1502834 f17 1"/>
                <a:gd name="f23" fmla="+- f18 0 f1"/>
                <a:gd name="f24" fmla="*/ f20 1 1502833"/>
                <a:gd name="f25" fmla="*/ f21 1 1502833"/>
                <a:gd name="f26" fmla="*/ f22 1 1502833"/>
                <a:gd name="f27" fmla="*/ f14 1 f19"/>
                <a:gd name="f28" fmla="*/ f15 1 f19"/>
                <a:gd name="f29" fmla="*/ f24 1 f19"/>
                <a:gd name="f30" fmla="*/ f25 1 f19"/>
                <a:gd name="f31" fmla="*/ f26 1 f19"/>
                <a:gd name="f32" fmla="*/ f27 f12 1"/>
                <a:gd name="f33" fmla="*/ f28 f12 1"/>
                <a:gd name="f34" fmla="*/ f28 f13 1"/>
                <a:gd name="f35" fmla="*/ f27 f13 1"/>
                <a:gd name="f36" fmla="*/ f29 f12 1"/>
                <a:gd name="f37" fmla="*/ f30 f13 1"/>
                <a:gd name="f38" fmla="*/ f30 f12 1"/>
                <a:gd name="f39" fmla="*/ f29 f13 1"/>
                <a:gd name="f40" fmla="*/ f31 f12 1"/>
                <a:gd name="f41" fmla="*/ f31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6" y="f37"/>
                </a:cxn>
                <a:cxn ang="f23">
                  <a:pos x="f38" y="f39"/>
                </a:cxn>
                <a:cxn ang="f23">
                  <a:pos x="f40" y="f37"/>
                </a:cxn>
                <a:cxn ang="f23">
                  <a:pos x="f38" y="f41"/>
                </a:cxn>
                <a:cxn ang="f23">
                  <a:pos x="f36" y="f37"/>
                </a:cxn>
              </a:cxnLst>
              <a:rect l="f32" t="f35" r="f33" b="f34"/>
              <a:pathLst>
                <a:path w="1502833" h="1502833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ED7D31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240404" tIns="240404" rIns="240404" bIns="240404" anchor="ctr" anchorCtr="1" compatLnSpc="1">
              <a:noAutofit/>
            </a:bodyPr>
            <a:lstStyle/>
            <a:p>
              <a:pPr marL="0" marR="0" lvl="0" indent="0" algn="ctr" defTabSz="711202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7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6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Strach ze zneužití pravomocí podřízenými</a:t>
              </a:r>
              <a:endParaRPr lang="en-US" sz="16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2" name="Freeform: Shape 9">
              <a:extLst>
                <a:ext uri="{FF2B5EF4-FFF2-40B4-BE49-F238E27FC236}">
                  <a16:creationId xmlns:a16="http://schemas.microsoft.com/office/drawing/2014/main" id="{9349B2D4-FF4E-4DD2-8B08-0F7258750D78}"/>
                </a:ext>
              </a:extLst>
            </p:cNvPr>
            <p:cNvSpPr/>
            <p:nvPr/>
          </p:nvSpPr>
          <p:spPr>
            <a:xfrm>
              <a:off x="3649443" y="2248729"/>
              <a:ext cx="1502834" cy="150283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502833"/>
                <a:gd name="f7" fmla="val 751417"/>
                <a:gd name="f8" fmla="val 336421"/>
                <a:gd name="f9" fmla="val 1166413"/>
                <a:gd name="f10" fmla="val 1502834"/>
                <a:gd name="f11" fmla="+- 0 0 -90"/>
                <a:gd name="f12" fmla="*/ f3 1 1502833"/>
                <a:gd name="f13" fmla="*/ f4 1 1502833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1502833"/>
                <a:gd name="f20" fmla="*/ 0 f17 1"/>
                <a:gd name="f21" fmla="*/ 751417 f17 1"/>
                <a:gd name="f22" fmla="*/ 1502834 f17 1"/>
                <a:gd name="f23" fmla="+- f18 0 f1"/>
                <a:gd name="f24" fmla="*/ f20 1 1502833"/>
                <a:gd name="f25" fmla="*/ f21 1 1502833"/>
                <a:gd name="f26" fmla="*/ f22 1 1502833"/>
                <a:gd name="f27" fmla="*/ f14 1 f19"/>
                <a:gd name="f28" fmla="*/ f15 1 f19"/>
                <a:gd name="f29" fmla="*/ f24 1 f19"/>
                <a:gd name="f30" fmla="*/ f25 1 f19"/>
                <a:gd name="f31" fmla="*/ f26 1 f19"/>
                <a:gd name="f32" fmla="*/ f27 f12 1"/>
                <a:gd name="f33" fmla="*/ f28 f12 1"/>
                <a:gd name="f34" fmla="*/ f28 f13 1"/>
                <a:gd name="f35" fmla="*/ f27 f13 1"/>
                <a:gd name="f36" fmla="*/ f29 f12 1"/>
                <a:gd name="f37" fmla="*/ f30 f13 1"/>
                <a:gd name="f38" fmla="*/ f30 f12 1"/>
                <a:gd name="f39" fmla="*/ f29 f13 1"/>
                <a:gd name="f40" fmla="*/ f31 f12 1"/>
                <a:gd name="f41" fmla="*/ f31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6" y="f37"/>
                </a:cxn>
                <a:cxn ang="f23">
                  <a:pos x="f38" y="f39"/>
                </a:cxn>
                <a:cxn ang="f23">
                  <a:pos x="f40" y="f37"/>
                </a:cxn>
                <a:cxn ang="f23">
                  <a:pos x="f38" y="f41"/>
                </a:cxn>
                <a:cxn ang="f23">
                  <a:pos x="f36" y="f37"/>
                </a:cxn>
              </a:cxnLst>
              <a:rect l="f32" t="f35" r="f33" b="f34"/>
              <a:pathLst>
                <a:path w="1502833" h="1502833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A5A5A5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240404" tIns="240404" rIns="240404" bIns="240404" anchor="ctr" anchorCtr="1" compatLnSpc="1">
              <a:noAutofit/>
            </a:bodyPr>
            <a:lstStyle/>
            <a:p>
              <a:pPr marL="0" marR="0" lvl="0" indent="0" algn="ctr" defTabSz="711202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7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6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Přehnaná důvěra v podřízené</a:t>
              </a:r>
              <a:endParaRPr lang="en-US" sz="16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1149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484784"/>
            <a:ext cx="8678198" cy="5112866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4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09600"/>
            <a:ext cx="8534752" cy="962012"/>
          </a:xfrm>
        </p:spPr>
        <p:txBody>
          <a:bodyPr/>
          <a:lstStyle/>
          <a:p>
            <a:pPr>
              <a:defRPr/>
            </a:pPr>
            <a:r>
              <a:rPr lang="ro-RO" sz="3300" b="1" dirty="0">
                <a:solidFill>
                  <a:schemeClr val="bg2"/>
                </a:solidFill>
                <a:effectLst/>
                <a:latin typeface="+mn-lt"/>
              </a:rPr>
              <a:t>Proč to nefunguje? </a:t>
            </a:r>
          </a:p>
        </p:txBody>
      </p:sp>
      <p:grpSp>
        <p:nvGrpSpPr>
          <p:cNvPr id="6" name="Diagram 3">
            <a:extLst>
              <a:ext uri="{FF2B5EF4-FFF2-40B4-BE49-F238E27FC236}">
                <a16:creationId xmlns:a16="http://schemas.microsoft.com/office/drawing/2014/main" id="{F3226991-466A-454F-ADB8-9F8FD8A45C20}"/>
              </a:ext>
            </a:extLst>
          </p:cNvPr>
          <p:cNvGrpSpPr/>
          <p:nvPr/>
        </p:nvGrpSpPr>
        <p:grpSpPr>
          <a:xfrm>
            <a:off x="1403648" y="1748137"/>
            <a:ext cx="6552728" cy="4752826"/>
            <a:chOff x="3458315" y="1439869"/>
            <a:chExt cx="4955774" cy="5417590"/>
          </a:xfrm>
        </p:grpSpPr>
        <p:sp>
          <p:nvSpPr>
            <p:cNvPr id="7" name="Freeform: Shape 4">
              <a:extLst>
                <a:ext uri="{FF2B5EF4-FFF2-40B4-BE49-F238E27FC236}">
                  <a16:creationId xmlns:a16="http://schemas.microsoft.com/office/drawing/2014/main" id="{C63DD44D-38E3-4B85-9EF9-D2DD14693DA7}"/>
                </a:ext>
              </a:extLst>
            </p:cNvPr>
            <p:cNvSpPr/>
            <p:nvPr/>
          </p:nvSpPr>
          <p:spPr>
            <a:xfrm>
              <a:off x="4402040" y="2645834"/>
              <a:ext cx="3005669" cy="300566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005666"/>
                <a:gd name="f7" fmla="val 1502833"/>
                <a:gd name="f8" fmla="val 672841"/>
                <a:gd name="f9" fmla="val 2332825"/>
                <a:gd name="f10" fmla="+- 0 0 -90"/>
                <a:gd name="f11" fmla="*/ f3 1 3005666"/>
                <a:gd name="f12" fmla="*/ f4 1 3005666"/>
                <a:gd name="f13" fmla="val f5"/>
                <a:gd name="f14" fmla="val f6"/>
                <a:gd name="f15" fmla="*/ f10 f0 1"/>
                <a:gd name="f16" fmla="+- f14 0 f13"/>
                <a:gd name="f17" fmla="*/ f15 1 f2"/>
                <a:gd name="f18" fmla="*/ f16 1 3005666"/>
                <a:gd name="f19" fmla="*/ 0 f16 1"/>
                <a:gd name="f20" fmla="*/ 1502833 f16 1"/>
                <a:gd name="f21" fmla="*/ 3005666 f16 1"/>
                <a:gd name="f22" fmla="+- f17 0 f1"/>
                <a:gd name="f23" fmla="*/ f19 1 3005666"/>
                <a:gd name="f24" fmla="*/ f20 1 3005666"/>
                <a:gd name="f25" fmla="*/ f21 1 3005666"/>
                <a:gd name="f26" fmla="*/ f13 1 f18"/>
                <a:gd name="f27" fmla="*/ f14 1 f18"/>
                <a:gd name="f28" fmla="*/ f23 1 f18"/>
                <a:gd name="f29" fmla="*/ f24 1 f18"/>
                <a:gd name="f30" fmla="*/ f25 1 f18"/>
                <a:gd name="f31" fmla="*/ f26 f11 1"/>
                <a:gd name="f32" fmla="*/ f27 f11 1"/>
                <a:gd name="f33" fmla="*/ f27 f12 1"/>
                <a:gd name="f34" fmla="*/ f26 f12 1"/>
                <a:gd name="f35" fmla="*/ f28 f11 1"/>
                <a:gd name="f36" fmla="*/ f29 f12 1"/>
                <a:gd name="f37" fmla="*/ f29 f11 1"/>
                <a:gd name="f38" fmla="*/ f28 f12 1"/>
                <a:gd name="f39" fmla="*/ f30 f11 1"/>
                <a:gd name="f40" fmla="*/ f30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2">
                  <a:pos x="f35" y="f36"/>
                </a:cxn>
                <a:cxn ang="f22">
                  <a:pos x="f37" y="f38"/>
                </a:cxn>
                <a:cxn ang="f22">
                  <a:pos x="f39" y="f36"/>
                </a:cxn>
                <a:cxn ang="f22">
                  <a:pos x="f37" y="f40"/>
                </a:cxn>
                <a:cxn ang="f22">
                  <a:pos x="f35" y="f36"/>
                </a:cxn>
              </a:cxnLst>
              <a:rect l="f31" t="f34" r="f32" b="f33"/>
              <a:pathLst>
                <a:path w="3005666" h="3005666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6" y="f8"/>
                    <a:pt x="f6" y="f7"/>
                  </a:cubicBezTo>
                  <a:cubicBezTo>
                    <a:pt x="f6" y="f9"/>
                    <a:pt x="f9" y="f6"/>
                    <a:pt x="f7" y="f6"/>
                  </a:cubicBezTo>
                  <a:cubicBezTo>
                    <a:pt x="f8" y="f6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ED7D31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496052" tIns="496052" rIns="496052" bIns="496052" anchor="ctr" anchorCtr="1" compatLnSpc="1">
              <a:noAutofit/>
            </a:bodyPr>
            <a:lstStyle/>
            <a:p>
              <a:pPr marL="0" marR="0" lvl="0" indent="0" algn="ctr" defTabSz="1955801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4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Manažer</a:t>
              </a:r>
              <a:endParaRPr lang="en-US" sz="4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Freeform: Shape 5">
              <a:extLst>
                <a:ext uri="{FF2B5EF4-FFF2-40B4-BE49-F238E27FC236}">
                  <a16:creationId xmlns:a16="http://schemas.microsoft.com/office/drawing/2014/main" id="{58D37831-580B-49A0-86C4-D5705693374A}"/>
                </a:ext>
              </a:extLst>
            </p:cNvPr>
            <p:cNvSpPr/>
            <p:nvPr/>
          </p:nvSpPr>
          <p:spPr>
            <a:xfrm>
              <a:off x="5153457" y="1439869"/>
              <a:ext cx="1502834" cy="150283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502833"/>
                <a:gd name="f7" fmla="val 751417"/>
                <a:gd name="f8" fmla="val 336421"/>
                <a:gd name="f9" fmla="val 1166413"/>
                <a:gd name="f10" fmla="val 1502834"/>
                <a:gd name="f11" fmla="+- 0 0 -90"/>
                <a:gd name="f12" fmla="*/ f3 1 1502833"/>
                <a:gd name="f13" fmla="*/ f4 1 1502833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1502833"/>
                <a:gd name="f20" fmla="*/ 0 f17 1"/>
                <a:gd name="f21" fmla="*/ 751417 f17 1"/>
                <a:gd name="f22" fmla="*/ 1502834 f17 1"/>
                <a:gd name="f23" fmla="+- f18 0 f1"/>
                <a:gd name="f24" fmla="*/ f20 1 1502833"/>
                <a:gd name="f25" fmla="*/ f21 1 1502833"/>
                <a:gd name="f26" fmla="*/ f22 1 1502833"/>
                <a:gd name="f27" fmla="*/ f14 1 f19"/>
                <a:gd name="f28" fmla="*/ f15 1 f19"/>
                <a:gd name="f29" fmla="*/ f24 1 f19"/>
                <a:gd name="f30" fmla="*/ f25 1 f19"/>
                <a:gd name="f31" fmla="*/ f26 1 f19"/>
                <a:gd name="f32" fmla="*/ f27 f12 1"/>
                <a:gd name="f33" fmla="*/ f28 f12 1"/>
                <a:gd name="f34" fmla="*/ f28 f13 1"/>
                <a:gd name="f35" fmla="*/ f27 f13 1"/>
                <a:gd name="f36" fmla="*/ f29 f12 1"/>
                <a:gd name="f37" fmla="*/ f30 f13 1"/>
                <a:gd name="f38" fmla="*/ f30 f12 1"/>
                <a:gd name="f39" fmla="*/ f29 f13 1"/>
                <a:gd name="f40" fmla="*/ f31 f12 1"/>
                <a:gd name="f41" fmla="*/ f31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6" y="f37"/>
                </a:cxn>
                <a:cxn ang="f23">
                  <a:pos x="f38" y="f39"/>
                </a:cxn>
                <a:cxn ang="f23">
                  <a:pos x="f40" y="f37"/>
                </a:cxn>
                <a:cxn ang="f23">
                  <a:pos x="f38" y="f41"/>
                </a:cxn>
                <a:cxn ang="f23">
                  <a:pos x="f36" y="f37"/>
                </a:cxn>
              </a:cxnLst>
              <a:rect l="f32" t="f35" r="f33" b="f34"/>
              <a:pathLst>
                <a:path w="1502833" h="1502833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A5A5A5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237862" tIns="237862" rIns="237862" bIns="237862" anchor="ctr" anchorCtr="1" compatLnSpc="1">
              <a:noAutofit/>
            </a:bodyPr>
            <a:lstStyle/>
            <a:p>
              <a:pPr marL="0" marR="0" lvl="0" indent="0" algn="ctr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4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Obavy z  chyb podřízených</a:t>
              </a:r>
              <a:endParaRPr lang="en-US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Freeform: Shape 6">
              <a:extLst>
                <a:ext uri="{FF2B5EF4-FFF2-40B4-BE49-F238E27FC236}">
                  <a16:creationId xmlns:a16="http://schemas.microsoft.com/office/drawing/2014/main" id="{440184C3-64DA-4FAA-8D60-422DBCE98003}"/>
                </a:ext>
              </a:extLst>
            </p:cNvPr>
            <p:cNvSpPr/>
            <p:nvPr/>
          </p:nvSpPr>
          <p:spPr>
            <a:xfrm>
              <a:off x="6848599" y="2418560"/>
              <a:ext cx="1502834" cy="150283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502833"/>
                <a:gd name="f7" fmla="val 751417"/>
                <a:gd name="f8" fmla="val 336421"/>
                <a:gd name="f9" fmla="val 1166413"/>
                <a:gd name="f10" fmla="val 1502834"/>
                <a:gd name="f11" fmla="+- 0 0 -90"/>
                <a:gd name="f12" fmla="*/ f3 1 1502833"/>
                <a:gd name="f13" fmla="*/ f4 1 1502833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1502833"/>
                <a:gd name="f20" fmla="*/ 0 f17 1"/>
                <a:gd name="f21" fmla="*/ 751417 f17 1"/>
                <a:gd name="f22" fmla="*/ 1502834 f17 1"/>
                <a:gd name="f23" fmla="+- f18 0 f1"/>
                <a:gd name="f24" fmla="*/ f20 1 1502833"/>
                <a:gd name="f25" fmla="*/ f21 1 1502833"/>
                <a:gd name="f26" fmla="*/ f22 1 1502833"/>
                <a:gd name="f27" fmla="*/ f14 1 f19"/>
                <a:gd name="f28" fmla="*/ f15 1 f19"/>
                <a:gd name="f29" fmla="*/ f24 1 f19"/>
                <a:gd name="f30" fmla="*/ f25 1 f19"/>
                <a:gd name="f31" fmla="*/ f26 1 f19"/>
                <a:gd name="f32" fmla="*/ f27 f12 1"/>
                <a:gd name="f33" fmla="*/ f28 f12 1"/>
                <a:gd name="f34" fmla="*/ f28 f13 1"/>
                <a:gd name="f35" fmla="*/ f27 f13 1"/>
                <a:gd name="f36" fmla="*/ f29 f12 1"/>
                <a:gd name="f37" fmla="*/ f30 f13 1"/>
                <a:gd name="f38" fmla="*/ f30 f12 1"/>
                <a:gd name="f39" fmla="*/ f29 f13 1"/>
                <a:gd name="f40" fmla="*/ f31 f12 1"/>
                <a:gd name="f41" fmla="*/ f31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6" y="f37"/>
                </a:cxn>
                <a:cxn ang="f23">
                  <a:pos x="f38" y="f39"/>
                </a:cxn>
                <a:cxn ang="f23">
                  <a:pos x="f40" y="f37"/>
                </a:cxn>
                <a:cxn ang="f23">
                  <a:pos x="f38" y="f41"/>
                </a:cxn>
                <a:cxn ang="f23">
                  <a:pos x="f36" y="f37"/>
                </a:cxn>
              </a:cxnLst>
              <a:rect l="f32" t="f35" r="f33" b="f34"/>
              <a:pathLst>
                <a:path w="1502833" h="1502833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FFC000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237862" tIns="237862" rIns="237862" bIns="237862" anchor="ctr" anchorCtr="1" compatLnSpc="1">
              <a:noAutofit/>
            </a:bodyPr>
            <a:lstStyle/>
            <a:p>
              <a:pPr marL="0" marR="0" lvl="0" indent="0" algn="ctr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4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Neochota důvěřovat podřízeným</a:t>
              </a:r>
              <a:endParaRPr lang="en-US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0" name="Freeform: Shape 7">
              <a:extLst>
                <a:ext uri="{FF2B5EF4-FFF2-40B4-BE49-F238E27FC236}">
                  <a16:creationId xmlns:a16="http://schemas.microsoft.com/office/drawing/2014/main" id="{9B51BF06-3A30-487F-ADF1-819FED1A43DE}"/>
                </a:ext>
              </a:extLst>
            </p:cNvPr>
            <p:cNvSpPr/>
            <p:nvPr/>
          </p:nvSpPr>
          <p:spPr>
            <a:xfrm>
              <a:off x="6785936" y="4350056"/>
              <a:ext cx="1628153" cy="155458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628154"/>
                <a:gd name="f7" fmla="val 1554591"/>
                <a:gd name="f8" fmla="val 777296"/>
                <a:gd name="f9" fmla="val 348007"/>
                <a:gd name="f10" fmla="val 364475"/>
                <a:gd name="f11" fmla="val 814077"/>
                <a:gd name="f12" fmla="val 1263679"/>
                <a:gd name="f13" fmla="val 1206585"/>
                <a:gd name="f14" fmla="val 1554592"/>
                <a:gd name="f15" fmla="+- 0 0 -90"/>
                <a:gd name="f16" fmla="*/ f3 1 1628154"/>
                <a:gd name="f17" fmla="*/ f4 1 1554591"/>
                <a:gd name="f18" fmla="val f5"/>
                <a:gd name="f19" fmla="val f6"/>
                <a:gd name="f20" fmla="val f7"/>
                <a:gd name="f21" fmla="*/ f15 f0 1"/>
                <a:gd name="f22" fmla="+- f20 0 f18"/>
                <a:gd name="f23" fmla="+- f19 0 f18"/>
                <a:gd name="f24" fmla="*/ f21 1 f2"/>
                <a:gd name="f25" fmla="*/ f23 1 1628154"/>
                <a:gd name="f26" fmla="*/ f22 1 1554591"/>
                <a:gd name="f27" fmla="*/ 0 f23 1"/>
                <a:gd name="f28" fmla="*/ 777296 f22 1"/>
                <a:gd name="f29" fmla="*/ 814077 f23 1"/>
                <a:gd name="f30" fmla="*/ 0 f22 1"/>
                <a:gd name="f31" fmla="*/ 1628154 f23 1"/>
                <a:gd name="f32" fmla="*/ 1554592 f22 1"/>
                <a:gd name="f33" fmla="+- f24 0 f1"/>
                <a:gd name="f34" fmla="*/ f27 1 1628154"/>
                <a:gd name="f35" fmla="*/ f28 1 1554591"/>
                <a:gd name="f36" fmla="*/ f29 1 1628154"/>
                <a:gd name="f37" fmla="*/ f30 1 1554591"/>
                <a:gd name="f38" fmla="*/ f31 1 1628154"/>
                <a:gd name="f39" fmla="*/ f32 1 1554591"/>
                <a:gd name="f40" fmla="*/ f18 1 f25"/>
                <a:gd name="f41" fmla="*/ f19 1 f25"/>
                <a:gd name="f42" fmla="*/ f18 1 f26"/>
                <a:gd name="f43" fmla="*/ f20 1 f26"/>
                <a:gd name="f44" fmla="*/ f34 1 f25"/>
                <a:gd name="f45" fmla="*/ f35 1 f26"/>
                <a:gd name="f46" fmla="*/ f36 1 f25"/>
                <a:gd name="f47" fmla="*/ f37 1 f26"/>
                <a:gd name="f48" fmla="*/ f38 1 f25"/>
                <a:gd name="f49" fmla="*/ f39 1 f26"/>
                <a:gd name="f50" fmla="*/ f40 f16 1"/>
                <a:gd name="f51" fmla="*/ f41 f16 1"/>
                <a:gd name="f52" fmla="*/ f43 f17 1"/>
                <a:gd name="f53" fmla="*/ f42 f17 1"/>
                <a:gd name="f54" fmla="*/ f44 f16 1"/>
                <a:gd name="f55" fmla="*/ f45 f17 1"/>
                <a:gd name="f56" fmla="*/ f46 f16 1"/>
                <a:gd name="f57" fmla="*/ f47 f17 1"/>
                <a:gd name="f58" fmla="*/ f48 f16 1"/>
                <a:gd name="f59" fmla="*/ f49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4" y="f55"/>
                </a:cxn>
                <a:cxn ang="f33">
                  <a:pos x="f56" y="f57"/>
                </a:cxn>
                <a:cxn ang="f33">
                  <a:pos x="f58" y="f55"/>
                </a:cxn>
                <a:cxn ang="f33">
                  <a:pos x="f56" y="f59"/>
                </a:cxn>
                <a:cxn ang="f33">
                  <a:pos x="f54" y="f55"/>
                </a:cxn>
              </a:cxnLst>
              <a:rect l="f50" t="f53" r="f51" b="f52"/>
              <a:pathLst>
                <a:path w="1628154" h="1554591">
                  <a:moveTo>
                    <a:pt x="f5" y="f8"/>
                  </a:moveTo>
                  <a:cubicBezTo>
                    <a:pt x="f5" y="f9"/>
                    <a:pt x="f10" y="f5"/>
                    <a:pt x="f11" y="f5"/>
                  </a:cubicBezTo>
                  <a:cubicBezTo>
                    <a:pt x="f12" y="f5"/>
                    <a:pt x="f6" y="f9"/>
                    <a:pt x="f6" y="f8"/>
                  </a:cubicBezTo>
                  <a:cubicBezTo>
                    <a:pt x="f6" y="f13"/>
                    <a:pt x="f12" y="f14"/>
                    <a:pt x="f11" y="f14"/>
                  </a:cubicBezTo>
                  <a:cubicBezTo>
                    <a:pt x="f10" y="f14"/>
                    <a:pt x="f5" y="f13"/>
                    <a:pt x="f5" y="f8"/>
                  </a:cubicBezTo>
                  <a:close/>
                </a:path>
              </a:pathLst>
            </a:custGeom>
            <a:solidFill>
              <a:srgbClr val="5B9BD5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256214" tIns="245443" rIns="256214" bIns="245443" anchor="ctr" anchorCtr="1" compatLnSpc="1">
              <a:noAutofit/>
            </a:bodyPr>
            <a:lstStyle/>
            <a:p>
              <a:pPr marL="0" marR="0" lvl="0" indent="0" algn="ctr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4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Neochota vzdát se autoritářského stylu vedení</a:t>
              </a:r>
              <a:endParaRPr lang="en-US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1" name="Freeform: Shape 8">
              <a:extLst>
                <a:ext uri="{FF2B5EF4-FFF2-40B4-BE49-F238E27FC236}">
                  <a16:creationId xmlns:a16="http://schemas.microsoft.com/office/drawing/2014/main" id="{C80BC261-3767-41CA-BE21-A829308E0A7E}"/>
                </a:ext>
              </a:extLst>
            </p:cNvPr>
            <p:cNvSpPr/>
            <p:nvPr/>
          </p:nvSpPr>
          <p:spPr>
            <a:xfrm>
              <a:off x="5153457" y="5354625"/>
              <a:ext cx="1502834" cy="150283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502833"/>
                <a:gd name="f7" fmla="val 751417"/>
                <a:gd name="f8" fmla="val 336421"/>
                <a:gd name="f9" fmla="val 1166413"/>
                <a:gd name="f10" fmla="val 1502834"/>
                <a:gd name="f11" fmla="+- 0 0 -90"/>
                <a:gd name="f12" fmla="*/ f3 1 1502833"/>
                <a:gd name="f13" fmla="*/ f4 1 1502833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1502833"/>
                <a:gd name="f20" fmla="*/ 0 f17 1"/>
                <a:gd name="f21" fmla="*/ 751417 f17 1"/>
                <a:gd name="f22" fmla="*/ 1502834 f17 1"/>
                <a:gd name="f23" fmla="+- f18 0 f1"/>
                <a:gd name="f24" fmla="*/ f20 1 1502833"/>
                <a:gd name="f25" fmla="*/ f21 1 1502833"/>
                <a:gd name="f26" fmla="*/ f22 1 1502833"/>
                <a:gd name="f27" fmla="*/ f14 1 f19"/>
                <a:gd name="f28" fmla="*/ f15 1 f19"/>
                <a:gd name="f29" fmla="*/ f24 1 f19"/>
                <a:gd name="f30" fmla="*/ f25 1 f19"/>
                <a:gd name="f31" fmla="*/ f26 1 f19"/>
                <a:gd name="f32" fmla="*/ f27 f12 1"/>
                <a:gd name="f33" fmla="*/ f28 f12 1"/>
                <a:gd name="f34" fmla="*/ f28 f13 1"/>
                <a:gd name="f35" fmla="*/ f27 f13 1"/>
                <a:gd name="f36" fmla="*/ f29 f12 1"/>
                <a:gd name="f37" fmla="*/ f30 f13 1"/>
                <a:gd name="f38" fmla="*/ f30 f12 1"/>
                <a:gd name="f39" fmla="*/ f29 f13 1"/>
                <a:gd name="f40" fmla="*/ f31 f12 1"/>
                <a:gd name="f41" fmla="*/ f31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6" y="f37"/>
                </a:cxn>
                <a:cxn ang="f23">
                  <a:pos x="f38" y="f39"/>
                </a:cxn>
                <a:cxn ang="f23">
                  <a:pos x="f40" y="f37"/>
                </a:cxn>
                <a:cxn ang="f23">
                  <a:pos x="f38" y="f41"/>
                </a:cxn>
                <a:cxn ang="f23">
                  <a:pos x="f36" y="f37"/>
                </a:cxn>
              </a:cxnLst>
              <a:rect l="f32" t="f35" r="f33" b="f34"/>
              <a:pathLst>
                <a:path w="1502833" h="1502833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70AD47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239133" tIns="239133" rIns="239133" bIns="239133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5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Podceňování schopností podřízených</a:t>
              </a:r>
              <a:endParaRPr lang="en-US" sz="15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2" name="Freeform: Shape 9">
              <a:extLst>
                <a:ext uri="{FF2B5EF4-FFF2-40B4-BE49-F238E27FC236}">
                  <a16:creationId xmlns:a16="http://schemas.microsoft.com/office/drawing/2014/main" id="{51EC743D-A7EB-47A1-A608-1DA66FB10E4C}"/>
                </a:ext>
              </a:extLst>
            </p:cNvPr>
            <p:cNvSpPr/>
            <p:nvPr/>
          </p:nvSpPr>
          <p:spPr>
            <a:xfrm>
              <a:off x="3458315" y="4375943"/>
              <a:ext cx="1502834" cy="150283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502833"/>
                <a:gd name="f7" fmla="val 751417"/>
                <a:gd name="f8" fmla="val 336421"/>
                <a:gd name="f9" fmla="val 1166413"/>
                <a:gd name="f10" fmla="val 1502834"/>
                <a:gd name="f11" fmla="+- 0 0 -90"/>
                <a:gd name="f12" fmla="*/ f3 1 1502833"/>
                <a:gd name="f13" fmla="*/ f4 1 1502833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1502833"/>
                <a:gd name="f20" fmla="*/ 0 f17 1"/>
                <a:gd name="f21" fmla="*/ 751417 f17 1"/>
                <a:gd name="f22" fmla="*/ 1502834 f17 1"/>
                <a:gd name="f23" fmla="+- f18 0 f1"/>
                <a:gd name="f24" fmla="*/ f20 1 1502833"/>
                <a:gd name="f25" fmla="*/ f21 1 1502833"/>
                <a:gd name="f26" fmla="*/ f22 1 1502833"/>
                <a:gd name="f27" fmla="*/ f14 1 f19"/>
                <a:gd name="f28" fmla="*/ f15 1 f19"/>
                <a:gd name="f29" fmla="*/ f24 1 f19"/>
                <a:gd name="f30" fmla="*/ f25 1 f19"/>
                <a:gd name="f31" fmla="*/ f26 1 f19"/>
                <a:gd name="f32" fmla="*/ f27 f12 1"/>
                <a:gd name="f33" fmla="*/ f28 f12 1"/>
                <a:gd name="f34" fmla="*/ f28 f13 1"/>
                <a:gd name="f35" fmla="*/ f27 f13 1"/>
                <a:gd name="f36" fmla="*/ f29 f12 1"/>
                <a:gd name="f37" fmla="*/ f30 f13 1"/>
                <a:gd name="f38" fmla="*/ f30 f12 1"/>
                <a:gd name="f39" fmla="*/ f29 f13 1"/>
                <a:gd name="f40" fmla="*/ f31 f12 1"/>
                <a:gd name="f41" fmla="*/ f31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6" y="f37"/>
                </a:cxn>
                <a:cxn ang="f23">
                  <a:pos x="f38" y="f39"/>
                </a:cxn>
                <a:cxn ang="f23">
                  <a:pos x="f40" y="f37"/>
                </a:cxn>
                <a:cxn ang="f23">
                  <a:pos x="f38" y="f41"/>
                </a:cxn>
                <a:cxn ang="f23">
                  <a:pos x="f36" y="f37"/>
                </a:cxn>
              </a:cxnLst>
              <a:rect l="f32" t="f35" r="f33" b="f34"/>
              <a:pathLst>
                <a:path w="1502833" h="1502833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ED7D31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237862" tIns="237862" rIns="237862" bIns="237862" anchor="ctr" anchorCtr="1" compatLnSpc="1">
              <a:noAutofit/>
            </a:bodyPr>
            <a:lstStyle/>
            <a:p>
              <a:pPr marL="0" marR="0" lvl="0" indent="0" algn="ctr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4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rPr>
                <a:t>Neochota být otevřený a přístupný novým nápadům</a:t>
              </a:r>
              <a:endParaRPr lang="en-US" sz="14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3" name="Freeform: Shape 10">
              <a:extLst>
                <a:ext uri="{FF2B5EF4-FFF2-40B4-BE49-F238E27FC236}">
                  <a16:creationId xmlns:a16="http://schemas.microsoft.com/office/drawing/2014/main" id="{27EAE8C9-C5C2-4B8B-99C8-976CA3B0E06E}"/>
                </a:ext>
              </a:extLst>
            </p:cNvPr>
            <p:cNvSpPr/>
            <p:nvPr/>
          </p:nvSpPr>
          <p:spPr>
            <a:xfrm>
              <a:off x="3458315" y="2418560"/>
              <a:ext cx="1502834" cy="150283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502833"/>
                <a:gd name="f7" fmla="val 751417"/>
                <a:gd name="f8" fmla="val 336421"/>
                <a:gd name="f9" fmla="val 1166413"/>
                <a:gd name="f10" fmla="val 1502834"/>
                <a:gd name="f11" fmla="+- 0 0 -90"/>
                <a:gd name="f12" fmla="*/ f3 1 1502833"/>
                <a:gd name="f13" fmla="*/ f4 1 1502833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1502833"/>
                <a:gd name="f20" fmla="*/ 0 f17 1"/>
                <a:gd name="f21" fmla="*/ 751417 f17 1"/>
                <a:gd name="f22" fmla="*/ 1502834 f17 1"/>
                <a:gd name="f23" fmla="+- f18 0 f1"/>
                <a:gd name="f24" fmla="*/ f20 1 1502833"/>
                <a:gd name="f25" fmla="*/ f21 1 1502833"/>
                <a:gd name="f26" fmla="*/ f22 1 1502833"/>
                <a:gd name="f27" fmla="*/ f14 1 f19"/>
                <a:gd name="f28" fmla="*/ f15 1 f19"/>
                <a:gd name="f29" fmla="*/ f24 1 f19"/>
                <a:gd name="f30" fmla="*/ f25 1 f19"/>
                <a:gd name="f31" fmla="*/ f26 1 f19"/>
                <a:gd name="f32" fmla="*/ f27 f12 1"/>
                <a:gd name="f33" fmla="*/ f28 f12 1"/>
                <a:gd name="f34" fmla="*/ f28 f13 1"/>
                <a:gd name="f35" fmla="*/ f27 f13 1"/>
                <a:gd name="f36" fmla="*/ f29 f12 1"/>
                <a:gd name="f37" fmla="*/ f30 f13 1"/>
                <a:gd name="f38" fmla="*/ f30 f12 1"/>
                <a:gd name="f39" fmla="*/ f29 f13 1"/>
                <a:gd name="f40" fmla="*/ f31 f12 1"/>
                <a:gd name="f41" fmla="*/ f31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6" y="f37"/>
                </a:cxn>
                <a:cxn ang="f23">
                  <a:pos x="f38" y="f39"/>
                </a:cxn>
                <a:cxn ang="f23">
                  <a:pos x="f40" y="f37"/>
                </a:cxn>
                <a:cxn ang="f23">
                  <a:pos x="f38" y="f41"/>
                </a:cxn>
                <a:cxn ang="f23">
                  <a:pos x="f36" y="f37"/>
                </a:cxn>
              </a:cxnLst>
              <a:rect l="f32" t="f35" r="f33" b="f34"/>
              <a:pathLst>
                <a:path w="1502833" h="1502833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A5A5A5">
                <a:alpha val="50000"/>
              </a:srgbClr>
            </a:solidFill>
            <a:ln cap="flat">
              <a:noFill/>
              <a:prstDash val="solid"/>
            </a:ln>
          </p:spPr>
          <p:txBody>
            <a:bodyPr vert="horz" wrap="square" lIns="237862" tIns="237862" rIns="237862" bIns="237862" anchor="ctr" anchorCtr="1" compatLnSpc="1">
              <a:noAutofit/>
            </a:bodyPr>
            <a:lstStyle/>
            <a:p>
              <a:pPr marL="0" marR="0" lvl="0" indent="0" algn="ctr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4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Neochota stanovit jasně danou kontrolu delegování</a:t>
              </a:r>
              <a:endParaRPr lang="en-US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Případová studie – Udělej si sám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cs-CZ" dirty="0">
                <a:solidFill>
                  <a:schemeClr val="bg2"/>
                </a:solidFill>
              </a:rPr>
              <a:t>1.	Proč je delegování pro nadřízené důležité?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dirty="0">
                <a:solidFill>
                  <a:schemeClr val="bg2"/>
                </a:solidFill>
              </a:rPr>
              <a:t>2.	Jakou roli hraje „školení“ v procesu delegování?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dirty="0">
                <a:solidFill>
                  <a:schemeClr val="bg2"/>
                </a:solidFill>
              </a:rPr>
              <a:t>3.	Z jakých důvodů se nadřízeným nedaří delegovat práci?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cs-CZ" sz="26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667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Případová studie – Boss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cs-CZ" dirty="0">
                <a:solidFill>
                  <a:schemeClr val="bg2"/>
                </a:solidFill>
              </a:rPr>
              <a:t>1. Jak byste reagovali na tento způsob chování svého nadřízeného?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dirty="0">
                <a:solidFill>
                  <a:schemeClr val="bg2"/>
                </a:solidFill>
              </a:rPr>
              <a:t>2. Čemu škodí takový přístup vedoucího?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dirty="0">
                <a:solidFill>
                  <a:schemeClr val="bg2"/>
                </a:solidFill>
              </a:rPr>
              <a:t>3. Jaké způsoby řešení takové situace byste viděli?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cs-CZ" sz="26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169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>
                <a:solidFill>
                  <a:schemeClr val="bg2"/>
                </a:solidFill>
              </a:rPr>
              <a:t>	</a:t>
            </a:r>
            <a:r>
              <a:rPr lang="cs-CZ" sz="3500" b="1" dirty="0">
                <a:solidFill>
                  <a:schemeClr val="bg2"/>
                </a:solidFill>
              </a:rPr>
              <a:t>Děkuji vám za pozornost a přeji příjemný zbytek dne</a:t>
            </a:r>
            <a:r>
              <a:rPr lang="cs-CZ" sz="3500" b="1" dirty="0">
                <a:solidFill>
                  <a:schemeClr val="bg2"/>
                </a:solidFill>
                <a:sym typeface="Wingdings" panose="05000000000000000000" pitchFamily="2" charset="2"/>
              </a:rPr>
              <a:t>.</a:t>
            </a:r>
            <a:r>
              <a:rPr lang="cs-CZ" sz="3500" b="1" dirty="0">
                <a:solidFill>
                  <a:schemeClr val="bg2"/>
                </a:solidFill>
              </a:rPr>
              <a:t> 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5976" y="3212976"/>
            <a:ext cx="3864751" cy="2993572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440160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K čemu je delegování dobré? Pro koho? Je to náročné?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060848"/>
            <a:ext cx="8136904" cy="4463776"/>
          </a:xfrm>
        </p:spPr>
        <p:txBody>
          <a:bodyPr/>
          <a:lstStyle/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MANAGEMENT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5EBC725-A03D-4A76-AD0E-ADCD87432F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917426"/>
            <a:ext cx="6048672" cy="446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58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Co je delegování?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cs-CZ" sz="3000" b="1" dirty="0">
                <a:solidFill>
                  <a:schemeClr val="bg2"/>
                </a:solidFill>
              </a:rPr>
              <a:t>Delegování 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je proces předání pravomoci podřízeným zaměstnancům za účelem provedení zadaného úkolu.</a:t>
            </a:r>
          </a:p>
          <a:p>
            <a:pPr algn="just">
              <a:buNone/>
            </a:pPr>
            <a:r>
              <a:rPr lang="cs-CZ" sz="3000" b="1" dirty="0">
                <a:solidFill>
                  <a:schemeClr val="bg2"/>
                </a:solidFill>
              </a:rPr>
              <a:t>Pravomoc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formální a oprávněné právo manažera dělat rozhodnutí, vydávat pokyny nebo příkazy, a rozdělovat firemní zdroje za účelem dosažení plánů a cílů firmy.</a:t>
            </a:r>
          </a:p>
          <a:p>
            <a:pPr algn="just">
              <a:buNone/>
            </a:pPr>
            <a:r>
              <a:rPr lang="cs-CZ" sz="3000" b="1" dirty="0">
                <a:solidFill>
                  <a:schemeClr val="bg2"/>
                </a:solidFill>
              </a:rPr>
              <a:t>Pojem delegování znamená přenesení pravomocí a úkolů zpravidla vedoucího pracovníka na podřízené. 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Jeho cílem je úspora času nadřízeného pro výkon důležitějších činností a redukce pracovní zátěže. Díky tomu může dojít ke zlepšení manažerských dovedností. 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Zaměstnancům pak přináší profesní rozvoj, ale také možnost dosažení vyšší motivace z práce i vyšších odměn.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MANAGEMENT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Co je delegování?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31032" y="1406220"/>
            <a:ext cx="7285384" cy="4751808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MANAGEMENT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A picture containing text, businesscard, screenshot&#10;&#10;Description automatically generated">
            <a:extLst>
              <a:ext uri="{FF2B5EF4-FFF2-40B4-BE49-F238E27FC236}">
                <a16:creationId xmlns:a16="http://schemas.microsoft.com/office/drawing/2014/main" id="{EAF08279-A3BD-4A27-96FF-35B625136F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1594873"/>
            <a:ext cx="5544616" cy="4776109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836369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Vlastnosti dobrého manažera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06357"/>
            <a:ext cx="8640960" cy="5095889"/>
          </a:xfrm>
        </p:spPr>
        <p:txBody>
          <a:bodyPr>
            <a:noAutofit/>
          </a:bodyPr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cs-CZ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Schopnost stanovovat cíle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b="1" dirty="0">
                <a:solidFill>
                  <a:schemeClr val="bg2"/>
                </a:solidFill>
              </a:rPr>
              <a:t>Efektivní </a:t>
            </a:r>
            <a:r>
              <a:rPr lang="cs-CZ" b="1" dirty="0" err="1">
                <a:solidFill>
                  <a:schemeClr val="bg2"/>
                </a:solidFill>
              </a:rPr>
              <a:t>time</a:t>
            </a:r>
            <a:r>
              <a:rPr lang="cs-CZ" b="1" dirty="0">
                <a:solidFill>
                  <a:schemeClr val="bg2"/>
                </a:solidFill>
              </a:rPr>
              <a:t> management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b="1" dirty="0">
                <a:solidFill>
                  <a:schemeClr val="bg2"/>
                </a:solidFill>
              </a:rPr>
              <a:t>Delegování cílů a úkolů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i="1" dirty="0">
                <a:solidFill>
                  <a:schemeClr val="bg2"/>
                </a:solidFill>
              </a:rPr>
              <a:t>Dobrá komunikace –souvisí s delegováním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t-BR" i="1" dirty="0">
                <a:solidFill>
                  <a:schemeClr val="bg2"/>
                </a:solidFill>
              </a:rPr>
              <a:t>Trvalá práce na sobě</a:t>
            </a:r>
            <a:r>
              <a:rPr lang="cs-CZ" i="1" dirty="0">
                <a:solidFill>
                  <a:schemeClr val="bg2"/>
                </a:solidFill>
              </a:rPr>
              <a:t> – souvisí s delegováním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i="1" dirty="0">
                <a:solidFill>
                  <a:schemeClr val="bg2"/>
                </a:solidFill>
              </a:rPr>
              <a:t>Empatie a zpětná vazba – souvisí s delegováním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Znalost trhu i finančního řízení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0FFEB326-7947-4507-B3C8-CC35C49993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4595229"/>
            <a:ext cx="3347864" cy="1712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37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Co musí fungovat?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bg2"/>
                </a:solidFill>
              </a:rPr>
              <a:t>dobrá firemní kultura</a:t>
            </a:r>
            <a:r>
              <a:rPr lang="cs-CZ" dirty="0">
                <a:solidFill>
                  <a:schemeClr val="bg2"/>
                </a:solidFill>
              </a:rPr>
              <a:t>, která zahrnuje přenesení delegovaných úkolů na ty správné zaměstnance s dostatečnými znalostmi i schopnostmi,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bg2"/>
                </a:solidFill>
              </a:rPr>
              <a:t>dostatečné časové kapacity</a:t>
            </a:r>
            <a:r>
              <a:rPr lang="cs-CZ" dirty="0">
                <a:solidFill>
                  <a:schemeClr val="bg2"/>
                </a:solidFill>
              </a:rPr>
              <a:t>,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bg2"/>
                </a:solidFill>
              </a:rPr>
              <a:t>prostředí důvěry</a:t>
            </a:r>
            <a:r>
              <a:rPr lang="cs-CZ" dirty="0">
                <a:solidFill>
                  <a:schemeClr val="bg2"/>
                </a:solidFill>
              </a:rPr>
              <a:t>,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bg2"/>
                </a:solidFill>
              </a:rPr>
              <a:t>adekvátní pracovní podmínky</a:t>
            </a:r>
            <a:r>
              <a:rPr lang="cs-CZ" dirty="0">
                <a:solidFill>
                  <a:schemeClr val="bg2"/>
                </a:solidFill>
              </a:rPr>
              <a:t>,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bg2"/>
                </a:solidFill>
              </a:rPr>
              <a:t>schopnost zaměstnanců.</a:t>
            </a:r>
            <a:endParaRPr lang="cs-CZ" dirty="0">
              <a:solidFill>
                <a:schemeClr val="bg2"/>
              </a:solidFill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878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Jak správně delegovat?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Zásada očekávaných výsledků</a:t>
            </a:r>
            <a:r>
              <a:rPr lang="cs-CZ" sz="2600" dirty="0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manažer musí přesně vědět jaký úkol bude delegovat podřízeným a jaký má být výsledek.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Míra pravomocí</a:t>
            </a:r>
            <a:r>
              <a:rPr lang="cs-CZ" sz="2600" dirty="0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musí odpovídat míře odpovědnosti.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Absolutní odpovědnost manažera</a:t>
            </a:r>
            <a:r>
              <a:rPr lang="cs-CZ" sz="2600" dirty="0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dirty="0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Delegování pravomoci a odpovědnosti musí u podřízených vyvolat </a:t>
            </a:r>
            <a:r>
              <a:rPr lang="cs-CZ" sz="26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pocit zodpovědnosti za své úkony a úkoly</a:t>
            </a:r>
            <a:r>
              <a:rPr lang="cs-CZ" sz="2600" dirty="0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Zásada řízení jednou osobou </a:t>
            </a:r>
            <a:r>
              <a:rPr lang="cs-CZ" sz="2600" dirty="0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podřízený by měl dostávat úkoly, pokyny a příkazy jenom od jedné nadřízené osoby.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Meze pravomocí </a:t>
            </a:r>
            <a:r>
              <a:rPr lang="cs-CZ" sz="2600" dirty="0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nadřízený deleguje jenom část svých pravomocí a podřízený by měl znát, které pravomoci má.</a:t>
            </a:r>
          </a:p>
          <a:p>
            <a:pPr lvl="0" algn="just">
              <a:spcBef>
                <a:spcPts val="0"/>
              </a:spcBef>
              <a:buFontTx/>
              <a:buChar char="-"/>
            </a:pPr>
            <a:endParaRPr lang="cs-CZ" sz="26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410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Co tedy je delegování?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Odpovězte na otázku: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https://silesianuniversity.display.vevox.com/#/present/412002/SRK9FJTJ4SI4G446NC30</a:t>
            </a:r>
            <a:endParaRPr lang="cs-CZ" sz="30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020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Proč je výhodné delegovat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712968" cy="5095889"/>
          </a:xfrm>
        </p:spPr>
        <p:txBody>
          <a:bodyPr/>
          <a:lstStyle/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9EFA27A-66EE-4DFC-81DF-FE5FFC572D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612344"/>
            <a:ext cx="8712968" cy="4120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73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8277</TotalTime>
  <Words>649</Words>
  <Application>Microsoft Office PowerPoint</Application>
  <PresentationFormat>Předvádění na obrazovce (4:3)</PresentationFormat>
  <Paragraphs>81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Vzletný</vt:lpstr>
      <vt:lpstr>Prezentace aplikace PowerPoint</vt:lpstr>
      <vt:lpstr>K čemu je delegování dobré? Pro koho? Je to náročné?</vt:lpstr>
      <vt:lpstr>Co je delegování?</vt:lpstr>
      <vt:lpstr>Co je delegování?</vt:lpstr>
      <vt:lpstr>Vlastnosti dobrého manažera</vt:lpstr>
      <vt:lpstr>Co musí fungovat?</vt:lpstr>
      <vt:lpstr>Jak správně delegovat?</vt:lpstr>
      <vt:lpstr>Co tedy je delegování?</vt:lpstr>
      <vt:lpstr>Proč je výhodné delegovat</vt:lpstr>
      <vt:lpstr>Bariéry delegování</vt:lpstr>
      <vt:lpstr>Proč to nefunguje? </vt:lpstr>
      <vt:lpstr>Případová studie – Udělej si sám</vt:lpstr>
      <vt:lpstr>Případová studie – Boss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mar0076</cp:lastModifiedBy>
  <cp:revision>234</cp:revision>
  <cp:lastPrinted>1601-01-01T00:00:00Z</cp:lastPrinted>
  <dcterms:created xsi:type="dcterms:W3CDTF">2005-09-23T13:42:26Z</dcterms:created>
  <dcterms:modified xsi:type="dcterms:W3CDTF">2023-03-06T21:07:35Z</dcterms:modified>
</cp:coreProperties>
</file>