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6"/>
  </p:notesMasterIdLst>
  <p:sldIdLst>
    <p:sldId id="259" r:id="rId2"/>
    <p:sldId id="323" r:id="rId3"/>
    <p:sldId id="374" r:id="rId4"/>
    <p:sldId id="375" r:id="rId5"/>
    <p:sldId id="378" r:id="rId6"/>
    <p:sldId id="418" r:id="rId7"/>
    <p:sldId id="379" r:id="rId8"/>
    <p:sldId id="436" r:id="rId9"/>
    <p:sldId id="380" r:id="rId10"/>
    <p:sldId id="381" r:id="rId11"/>
    <p:sldId id="388" r:id="rId12"/>
    <p:sldId id="394" r:id="rId13"/>
    <p:sldId id="395" r:id="rId14"/>
    <p:sldId id="396" r:id="rId15"/>
    <p:sldId id="397" r:id="rId16"/>
    <p:sldId id="398" r:id="rId17"/>
    <p:sldId id="399" r:id="rId18"/>
    <p:sldId id="400" r:id="rId19"/>
    <p:sldId id="401" r:id="rId20"/>
    <p:sldId id="402" r:id="rId21"/>
    <p:sldId id="403" r:id="rId22"/>
    <p:sldId id="404" r:id="rId23"/>
    <p:sldId id="426" r:id="rId24"/>
    <p:sldId id="409" r:id="rId25"/>
    <p:sldId id="410" r:id="rId26"/>
    <p:sldId id="411" r:id="rId27"/>
    <p:sldId id="412" r:id="rId28"/>
    <p:sldId id="413" r:id="rId29"/>
    <p:sldId id="430" r:id="rId30"/>
    <p:sldId id="431" r:id="rId31"/>
    <p:sldId id="432" r:id="rId32"/>
    <p:sldId id="433" r:id="rId33"/>
    <p:sldId id="434" r:id="rId34"/>
    <p:sldId id="435" r:id="rId35"/>
    <p:sldId id="441" r:id="rId36"/>
    <p:sldId id="414" r:id="rId37"/>
    <p:sldId id="427" r:id="rId38"/>
    <p:sldId id="428" r:id="rId39"/>
    <p:sldId id="429" r:id="rId40"/>
    <p:sldId id="437" r:id="rId41"/>
    <p:sldId id="438" r:id="rId42"/>
    <p:sldId id="440" r:id="rId43"/>
    <p:sldId id="439" r:id="rId44"/>
    <p:sldId id="295" r:id="rId45"/>
  </p:sldIdLst>
  <p:sldSz cx="9144000" cy="5143500" type="screen16x9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307871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0" d="100"/>
          <a:sy n="120" d="100"/>
        </p:scale>
        <p:origin x="298" y="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wmf"/><Relationship Id="rId1" Type="http://schemas.openxmlformats.org/officeDocument/2006/relationships/image" Target="../media/image6.emf"/><Relationship Id="rId5" Type="http://schemas.openxmlformats.org/officeDocument/2006/relationships/image" Target="../media/image10.emf"/><Relationship Id="rId4" Type="http://schemas.openxmlformats.org/officeDocument/2006/relationships/image" Target="../media/image9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21.05.2021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dirty="0" smtClean="0">
                <a:cs typeface="Times New Roman" panose="02020603050405020304" pitchFamily="18" charset="0"/>
              </a:rPr>
              <a:t>Prostor pro doplňující informace, poznámky</a:t>
            </a: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</p:spPr>
        <p:txBody>
          <a:bodyPr lIns="68580" tIns="34290" rIns="68580" bIns="34290" anchor="b"/>
          <a:lstStyle>
            <a:lvl1pPr algn="ctr">
              <a:defRPr sz="45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  <a:prstGeom prst="rect">
            <a:avLst/>
          </a:prstGeom>
        </p:spPr>
        <p:txBody>
          <a:bodyPr lIns="68580" tIns="34290" rIns="68580" bIns="34290"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4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F066A928-83BD-4B3B-AB3B-789638C2D817}" type="datetime1">
              <a:rPr lang="cs-CZ" smtClean="0"/>
              <a:t>21.05.2021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2DA23C2D-3845-4F8C-9F64-DBE4B5B8108A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23403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3" r:id="rId4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4.emf"/><Relationship Id="rId4" Type="http://schemas.openxmlformats.org/officeDocument/2006/relationships/package" Target="../embeddings/Dokument_aplikace_Microsoft_Word.docx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5.emf"/><Relationship Id="rId4" Type="http://schemas.openxmlformats.org/officeDocument/2006/relationships/package" Target="../embeddings/Dokument_aplikace_Microsoft_Word1.docx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package" Target="../embeddings/Dokument_aplikace_Microsoft_Word3.docx"/><Relationship Id="rId13" Type="http://schemas.openxmlformats.org/officeDocument/2006/relationships/image" Target="../media/image10.emf"/><Relationship Id="rId3" Type="http://schemas.openxmlformats.org/officeDocument/2006/relationships/image" Target="../media/image2.png"/><Relationship Id="rId7" Type="http://schemas.openxmlformats.org/officeDocument/2006/relationships/image" Target="../media/image7.wmf"/><Relationship Id="rId12" Type="http://schemas.openxmlformats.org/officeDocument/2006/relationships/package" Target="../embeddings/Dokument_aplikace_Microsoft_Word4.docx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9.emf"/><Relationship Id="rId5" Type="http://schemas.openxmlformats.org/officeDocument/2006/relationships/image" Target="../media/image6.emf"/><Relationship Id="rId10" Type="http://schemas.openxmlformats.org/officeDocument/2006/relationships/oleObject" Target="../embeddings/oleObject3.bin"/><Relationship Id="rId4" Type="http://schemas.openxmlformats.org/officeDocument/2006/relationships/package" Target="../embeddings/Dokument_aplikace_Microsoft_Word2.docx"/><Relationship Id="rId9" Type="http://schemas.openxmlformats.org/officeDocument/2006/relationships/image" Target="../media/image8.e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11.emf"/><Relationship Id="rId4" Type="http://schemas.openxmlformats.org/officeDocument/2006/relationships/package" Target="../embeddings/Dokument_aplikace_Microsoft_Word5.docx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12.emf"/><Relationship Id="rId4" Type="http://schemas.openxmlformats.org/officeDocument/2006/relationships/oleObject" Target="../embeddings/oleObject4.bin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13.wmf"/><Relationship Id="rId4" Type="http://schemas.openxmlformats.org/officeDocument/2006/relationships/oleObject" Target="../embeddings/oleObject5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5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16.emf"/><Relationship Id="rId4" Type="http://schemas.openxmlformats.org/officeDocument/2006/relationships/package" Target="../embeddings/Dokument_aplikace_Microsoft_Word6.docx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17.emf"/><Relationship Id="rId4" Type="http://schemas.openxmlformats.org/officeDocument/2006/relationships/oleObject" Target="../embeddings/oleObject6.bin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18.emf"/><Relationship Id="rId4" Type="http://schemas.openxmlformats.org/officeDocument/2006/relationships/oleObject" Target="../embeddings/oleObject7.bin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1.vml"/><Relationship Id="rId5" Type="http://schemas.openxmlformats.org/officeDocument/2006/relationships/image" Target="../media/image19.emf"/><Relationship Id="rId4" Type="http://schemas.openxmlformats.org/officeDocument/2006/relationships/oleObject" Target="../embeddings/oleObject8.bin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2.vml"/><Relationship Id="rId5" Type="http://schemas.openxmlformats.org/officeDocument/2006/relationships/image" Target="../media/image19.emf"/><Relationship Id="rId4" Type="http://schemas.openxmlformats.org/officeDocument/2006/relationships/oleObject" Target="../embeddings/oleObject8.bin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1.bin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67544" y="1059582"/>
            <a:ext cx="7344816" cy="363530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899592" y="1548292"/>
            <a:ext cx="6480720" cy="2607634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vert="horz" lIns="68580" tIns="34290" rIns="68580" bIns="3429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>
              <a:solidFill>
                <a:schemeClr val="bg1"/>
              </a:solidFill>
            </a:endParaRPr>
          </a:p>
          <a:p>
            <a:pPr algn="l"/>
            <a:endParaRPr lang="cs-CZ" sz="3000" b="1" dirty="0">
              <a:solidFill>
                <a:schemeClr val="bg1"/>
              </a:solidFill>
            </a:endParaRPr>
          </a:p>
          <a:p>
            <a:r>
              <a:rPr lang="cs-CZ" sz="3200" b="1" i="1" dirty="0" smtClean="0">
                <a:latin typeface="Times New Roman" pitchFamily="18" charset="0"/>
                <a:cs typeface="Times New Roman" pitchFamily="18" charset="0"/>
              </a:rPr>
              <a:t>Plánování </a:t>
            </a:r>
            <a:r>
              <a:rPr lang="cs-CZ" sz="3200" b="1" i="1" dirty="0">
                <a:latin typeface="Times New Roman" pitchFamily="18" charset="0"/>
                <a:cs typeface="Times New Roman" pitchFamily="18" charset="0"/>
              </a:rPr>
              <a:t>výroby, výrobní program, kapacita výrobních linek. </a:t>
            </a:r>
          </a:p>
          <a:p>
            <a:endParaRPr lang="cs-CZ" sz="3200" b="1" i="1" dirty="0">
              <a:latin typeface="Times New Roman" pitchFamily="18" charset="0"/>
              <a:cs typeface="Times New Roman" pitchFamily="18" charset="0"/>
            </a:endParaRPr>
          </a:p>
          <a:p>
            <a:endParaRPr lang="cs-CZ" sz="2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0558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952521" y="432392"/>
            <a:ext cx="4139596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Plánování výrobního programu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059582"/>
            <a:ext cx="7992888" cy="234243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spcAft>
                <a:spcPts val="1800"/>
              </a:spcAft>
            </a:pPr>
            <a:r>
              <a:rPr lang="cs-CZ" b="1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Výrobním programem podniku se rozumí druhová (sortimentní) skladba a objem výroby, které se mají v určitém období vyrábět</a:t>
            </a:r>
            <a:r>
              <a:rPr lang="cs-CZ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Základní informace o tom </a:t>
            </a:r>
            <a:r>
              <a:rPr lang="cs-CZ" b="1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co, kolik a pro koho</a:t>
            </a:r>
            <a:r>
              <a:rPr lang="cs-CZ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vyrábět by měl poskytnout </a:t>
            </a:r>
            <a:r>
              <a:rPr lang="cs-CZ" b="1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plán odbytu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Podnik by měl neustále konfrontovat požadavky trhu se svojí </a:t>
            </a:r>
            <a:r>
              <a:rPr lang="cs-CZ" b="1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výrobní kapacitou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, která představuje maximálně možné celkové množství výrobků, které lze v podniku za určitou dobu (zpravidla za rok) vyrobit.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30658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952521" y="432392"/>
            <a:ext cx="4139596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Plánování výrobního programu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059582"/>
            <a:ext cx="7992888" cy="2823915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Vyrábí-li podnik </a:t>
            </a:r>
            <a:r>
              <a:rPr lang="cs-CZ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více druhů výrobků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je určení optimálního množství jejich výroby složitější, neboť musí také určit, v jakém množství se budou tyto jednotlivé druhy výrobků vyrábět. K tomu se používá různých matematických optimalizačních metod např. </a:t>
            </a:r>
            <a:r>
              <a:rPr lang="cs-CZ" b="1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lineární programování</a:t>
            </a:r>
            <a:r>
              <a:rPr lang="cs-CZ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Omezujícími podmínkami jsou požadavky trhu a kapacitní možnosti výrobce. V případě, že limitujícím faktorem není kapacita </a:t>
            </a:r>
            <a:r>
              <a:rPr lang="cs-CZ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„</a:t>
            </a:r>
            <a:r>
              <a:rPr lang="cs-CZ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úzkého místa ve výrobě“,  </a:t>
            </a:r>
            <a:r>
              <a:rPr lang="cs-CZ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pak výběrovým kritériem je ukazatel příspěvek na úhradu </a:t>
            </a:r>
            <a:r>
              <a:rPr lang="cs-CZ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(respektive hrubé rozpětí), </a:t>
            </a:r>
            <a:r>
              <a:rPr lang="cs-CZ" sz="20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nikoliv zisk na jednotku produkce</a:t>
            </a:r>
            <a:endParaRPr lang="cs-CZ" b="1" i="1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80102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952521" y="432392"/>
            <a:ext cx="4139596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Plánování výrobního programu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059582"/>
            <a:ext cx="7992888" cy="2183162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Důležitou součástí plánování výrobního programu </a:t>
            </a:r>
            <a:r>
              <a:rPr lang="cs-CZ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je </a:t>
            </a:r>
            <a:r>
              <a:rPr lang="cs-CZ" b="1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plánování jakosti (kvality) výrobků</a:t>
            </a:r>
            <a:r>
              <a:rPr lang="cs-CZ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Tou se rozumí jakost designu výrobku, stupeň shody s požadavky zákazníka a jakost jeho provozu. </a:t>
            </a:r>
          </a:p>
          <a:p>
            <a:pPr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Stanovení požadované úrovně kvality u plánovaných výrobků je důležité z toho důvodu, neboť platí, že čím je tato požadovaná úroveň vyšší, tím vyšší jsou náklady na jeho výrobu a tím je obvykle vyšší i užitná hodnota výrobku a tedy i jeho cena.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60406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089578" y="432392"/>
            <a:ext cx="3865482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Plánování výrobního procesu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059582"/>
            <a:ext cx="7992888" cy="3681392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lnSpc>
                <a:spcPct val="110000"/>
              </a:lnSpc>
              <a:spcBef>
                <a:spcPts val="1200"/>
              </a:spcBef>
              <a:spcAft>
                <a:spcPts val="600"/>
              </a:spcAft>
            </a:pPr>
            <a:r>
              <a:rPr lang="cs-CZ" u="sng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Rozhodnout:</a:t>
            </a:r>
          </a:p>
          <a:p>
            <a:pPr marL="285750" indent="-285750">
              <a:lnSpc>
                <a:spcPct val="110000"/>
              </a:lnSpc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 	jakým způsobem, </a:t>
            </a:r>
          </a:p>
          <a:p>
            <a:pPr marL="285750" indent="-285750">
              <a:lnSpc>
                <a:spcPct val="110000"/>
              </a:lnSpc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	jakou technologií </a:t>
            </a:r>
          </a:p>
          <a:p>
            <a:pPr marL="285750" indent="-285750">
              <a:lnSpc>
                <a:spcPct val="110000"/>
              </a:lnSpc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	z jakých surovin a matriálů výrobky v požadovaném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množství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vyrobit. </a:t>
            </a:r>
          </a:p>
          <a:p>
            <a:pPr>
              <a:lnSpc>
                <a:spcPct val="110000"/>
              </a:lnSpc>
              <a:spcBef>
                <a:spcPts val="1200"/>
              </a:spcBef>
              <a:spcAft>
                <a:spcPts val="600"/>
              </a:spcAft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Řeší se otázky výběru technologie, rozvoje výrobku s cílem snížit náklady, záměny různých surovin a materiálů, lidské práce prací strojů, práce strojů automaty, automatů roboty apod. Hledá se taková optimální kombinace výrobních faktorů, aby náklady byly co nejnižší (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takovou výrobu označujeme jako </a:t>
            </a:r>
            <a:r>
              <a:rPr lang="cs-CZ" sz="1600" b="1" i="1" dirty="0" err="1">
                <a:latin typeface="Times New Roman" pitchFamily="18" charset="0"/>
                <a:cs typeface="Times New Roman" pitchFamily="18" charset="0"/>
              </a:rPr>
              <a:t>Lean</a:t>
            </a:r>
            <a:r>
              <a:rPr lang="cs-CZ" sz="16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b="1" i="1" dirty="0" err="1">
                <a:latin typeface="Times New Roman" pitchFamily="18" charset="0"/>
                <a:cs typeface="Times New Roman" pitchFamily="18" charset="0"/>
              </a:rPr>
              <a:t>Production</a:t>
            </a:r>
            <a:r>
              <a:rPr lang="cs-CZ" sz="1600" b="1" i="1" dirty="0">
                <a:latin typeface="Times New Roman" pitchFamily="18" charset="0"/>
                <a:cs typeface="Times New Roman" pitchFamily="18" charset="0"/>
              </a:rPr>
              <a:t>  (hubenou, štíhlou produkci))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en-US" sz="1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68443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089578" y="432392"/>
            <a:ext cx="3865482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Plánování výrobního procesu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059582"/>
            <a:ext cx="7992888" cy="2257028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K tomu se mohou použít matematické metody jako je např. lineární a nelineární programování, metody síťové analýzy, počítačové systémy CAD/CAM (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Computer-Aided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Designe and 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Manufacture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) v přípravě výroby, 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reengineering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(zásadní a radikální rekonstrukce podnikových procesů s cílem zvýšit výkonnost podniku) apod. Zesilují rovněž tlaky na zvyšování </a:t>
            </a:r>
            <a:r>
              <a:rPr lang="cs-CZ" b="1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ekologičnosti výroby</a:t>
            </a:r>
            <a:r>
              <a:rPr lang="cs-CZ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zejména v souvislosti se sbližováním legislativy ČR s legislativou EU.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10000"/>
              </a:lnSpc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33468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381330" y="432392"/>
            <a:ext cx="3281989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Optimální výrobní dávka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059582"/>
            <a:ext cx="7992888" cy="345787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lnSpc>
                <a:spcPct val="120000"/>
              </a:lnSpc>
              <a:spcBef>
                <a:spcPts val="1200"/>
              </a:spcBef>
              <a:spcAft>
                <a:spcPts val="1200"/>
              </a:spcAft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Stanovení výše optimální dávky je součástí </a:t>
            </a:r>
            <a:r>
              <a:rPr lang="cs-CZ" sz="20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plánování výrobního procesu; </a:t>
            </a:r>
            <a:endParaRPr lang="cs-CZ" b="1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spcBef>
                <a:spcPts val="1200"/>
              </a:spcBef>
              <a:spcAft>
                <a:spcPts val="1200"/>
              </a:spcAft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Patří sem ještě:</a:t>
            </a:r>
          </a:p>
          <a:p>
            <a:pPr marL="354013" indent="-354013">
              <a:lnSpc>
                <a:spcPct val="120000"/>
              </a:lnSpc>
              <a:spcBef>
                <a:spcPts val="1200"/>
              </a:spcBef>
              <a:spcAft>
                <a:spcPts val="1200"/>
              </a:spcAft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stanovení velikosti výrobní dávky,</a:t>
            </a:r>
          </a:p>
          <a:p>
            <a:pPr marL="354013" indent="-354013">
              <a:lnSpc>
                <a:spcPct val="120000"/>
              </a:lnSpc>
              <a:spcBef>
                <a:spcPts val="1200"/>
              </a:spcBef>
              <a:spcAft>
                <a:spcPts val="1200"/>
              </a:spcAft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sestavení lhůtového plánu,</a:t>
            </a:r>
          </a:p>
          <a:p>
            <a:pPr marL="354013" indent="-354013">
              <a:lnSpc>
                <a:spcPct val="120000"/>
              </a:lnSpc>
              <a:spcBef>
                <a:spcPts val="1200"/>
              </a:spcBef>
              <a:spcAft>
                <a:spcPts val="1200"/>
              </a:spcAft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sestavení plánu výrobních kapacit.</a:t>
            </a:r>
          </a:p>
          <a:p>
            <a:pPr>
              <a:lnSpc>
                <a:spcPct val="110000"/>
              </a:lnSpc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34112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381330" y="432392"/>
            <a:ext cx="3281989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Optimální výrobní dávka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059582"/>
            <a:ext cx="7992888" cy="345787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Optimální výrobní dávkou označujeme takové množství výroby, při kterém jsou celkové jednotkové náklady minimální 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(respektive náklady na výrobu množství Q výrobků jsou minimální)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Princip stanovení optimální výrobní dávky je následující: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endParaRPr lang="cs-CZ" dirty="0"/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endParaRPr lang="cs-CZ" dirty="0"/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endParaRPr lang="cs-CZ" dirty="0"/>
          </a:p>
          <a:p>
            <a:pPr>
              <a:lnSpc>
                <a:spcPct val="110000"/>
              </a:lnSpc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23237089"/>
              </p:ext>
            </p:extLst>
          </p:nvPr>
        </p:nvGraphicFramePr>
        <p:xfrm>
          <a:off x="539552" y="2769814"/>
          <a:ext cx="7384305" cy="15301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066" name="Dokument" r:id="rId4" imgW="5757256" imgH="1728213" progId="Word.Document.12">
                  <p:embed/>
                </p:oleObj>
              </mc:Choice>
              <mc:Fallback>
                <p:oleObj name="Dokument" r:id="rId4" imgW="5757256" imgH="1728213" progId="Word.Document.12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552" y="2769814"/>
                        <a:ext cx="7384305" cy="1530128"/>
                      </a:xfrm>
                      <a:prstGeom prst="rect">
                        <a:avLst/>
                      </a:prstGeom>
                      <a:solidFill>
                        <a:schemeClr val="bg2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778645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381330" y="432392"/>
            <a:ext cx="3281989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Optimální výrobní dávka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graphicFrame>
        <p:nvGraphicFramePr>
          <p:cNvPr id="6" name="Objek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0875120"/>
              </p:ext>
            </p:extLst>
          </p:nvPr>
        </p:nvGraphicFramePr>
        <p:xfrm>
          <a:off x="504825" y="987574"/>
          <a:ext cx="7538316" cy="38884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089" name="Dokument" r:id="rId4" imgW="5757256" imgH="3503932" progId="Word.Document.12">
                  <p:embed/>
                </p:oleObj>
              </mc:Choice>
              <mc:Fallback>
                <p:oleObj name="Dokument" r:id="rId4" imgW="5757256" imgH="3503932" progId="Word.Document.12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4825" y="987574"/>
                        <a:ext cx="7538316" cy="3888432"/>
                      </a:xfrm>
                      <a:prstGeom prst="rect">
                        <a:avLst/>
                      </a:prstGeom>
                      <a:solidFill>
                        <a:schemeClr val="bg2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331194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381330" y="432392"/>
            <a:ext cx="3281989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Optimální výrobní dávka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sp>
        <p:nvSpPr>
          <p:cNvPr id="8" name="Zástupný symbol pro obsah 2"/>
          <p:cNvSpPr txBox="1">
            <a:spLocks/>
          </p:cNvSpPr>
          <p:nvPr/>
        </p:nvSpPr>
        <p:spPr>
          <a:xfrm>
            <a:off x="457200" y="1059583"/>
            <a:ext cx="7859216" cy="3816424"/>
          </a:xfrm>
          <a:prstGeom prst="rect">
            <a:avLst/>
          </a:prstGeom>
          <a:solidFill>
            <a:schemeClr val="bg2"/>
          </a:solidFill>
        </p:spPr>
        <p:txBody>
          <a:bodyPr lIns="68580" tIns="34290" rIns="68580" bIns="34290"/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None/>
            </a:pPr>
            <a:endParaRPr lang="cs-CZ" smtClean="0"/>
          </a:p>
          <a:p>
            <a:pPr>
              <a:buFont typeface="Wingdings" pitchFamily="2" charset="2"/>
              <a:buNone/>
            </a:pPr>
            <a:endParaRPr lang="cs-CZ" smtClean="0"/>
          </a:p>
          <a:p>
            <a:pPr>
              <a:buFont typeface="Wingdings" pitchFamily="2" charset="2"/>
              <a:buNone/>
            </a:pPr>
            <a:endParaRPr lang="cs-CZ" smtClean="0"/>
          </a:p>
          <a:p>
            <a:pPr>
              <a:buFont typeface="Wingdings" pitchFamily="2" charset="2"/>
              <a:buNone/>
            </a:pPr>
            <a:endParaRPr lang="cs-CZ" smtClean="0"/>
          </a:p>
          <a:p>
            <a:pPr>
              <a:buFont typeface="Wingdings" pitchFamily="2" charset="2"/>
              <a:buNone/>
            </a:pPr>
            <a:endParaRPr lang="cs-CZ" smtClean="0"/>
          </a:p>
          <a:p>
            <a:pPr>
              <a:buFont typeface="Wingdings" pitchFamily="2" charset="2"/>
              <a:buNone/>
            </a:pPr>
            <a:endParaRPr lang="cs-CZ" smtClean="0"/>
          </a:p>
          <a:p>
            <a:pPr>
              <a:buFont typeface="Wingdings" pitchFamily="2" charset="2"/>
              <a:buNone/>
            </a:pPr>
            <a:endParaRPr lang="cs-CZ" smtClean="0"/>
          </a:p>
          <a:p>
            <a:pPr>
              <a:buFont typeface="Wingdings" pitchFamily="2" charset="2"/>
              <a:buNone/>
            </a:pPr>
            <a:endParaRPr lang="cs-CZ" smtClean="0"/>
          </a:p>
        </p:txBody>
      </p:sp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64359760"/>
              </p:ext>
            </p:extLst>
          </p:nvPr>
        </p:nvGraphicFramePr>
        <p:xfrm>
          <a:off x="611560" y="1203598"/>
          <a:ext cx="6664796" cy="34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392" name="Dokument" r:id="rId4" imgW="5757256" imgH="350537" progId="Word.Document.12">
                  <p:embed/>
                </p:oleObj>
              </mc:Choice>
              <mc:Fallback>
                <p:oleObj name="Dokument" r:id="rId4" imgW="5757256" imgH="350537" progId="Word.Document.12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560" y="1203598"/>
                        <a:ext cx="6664796" cy="349200"/>
                      </a:xfrm>
                      <a:prstGeom prst="rect">
                        <a:avLst/>
                      </a:prstGeom>
                      <a:solidFill>
                        <a:schemeClr val="bg2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66026092"/>
              </p:ext>
            </p:extLst>
          </p:nvPr>
        </p:nvGraphicFramePr>
        <p:xfrm>
          <a:off x="611560" y="1563638"/>
          <a:ext cx="1216025" cy="857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393" name="Rovnice" r:id="rId6" imgW="927100" imgH="609600" progId="Equation.3">
                  <p:embed/>
                </p:oleObj>
              </mc:Choice>
              <mc:Fallback>
                <p:oleObj name="Rovnice" r:id="rId6" imgW="927100" imgH="6096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560" y="1563638"/>
                        <a:ext cx="1216025" cy="857250"/>
                      </a:xfrm>
                      <a:prstGeom prst="rect">
                        <a:avLst/>
                      </a:prstGeom>
                      <a:solidFill>
                        <a:schemeClr val="bg2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k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26299831"/>
              </p:ext>
            </p:extLst>
          </p:nvPr>
        </p:nvGraphicFramePr>
        <p:xfrm>
          <a:off x="507529" y="2530613"/>
          <a:ext cx="7553943" cy="4371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394" name="Dokument" r:id="rId8" imgW="5757256" imgH="350537" progId="Word.Document.12">
                  <p:embed/>
                </p:oleObj>
              </mc:Choice>
              <mc:Fallback>
                <p:oleObj name="Dokument" r:id="rId8" imgW="5757256" imgH="350537" progId="Word.Document.12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7529" y="2530613"/>
                        <a:ext cx="7553943" cy="437182"/>
                      </a:xfrm>
                      <a:prstGeom prst="rect">
                        <a:avLst/>
                      </a:prstGeom>
                      <a:solidFill>
                        <a:schemeClr val="bg2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k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64943202"/>
              </p:ext>
            </p:extLst>
          </p:nvPr>
        </p:nvGraphicFramePr>
        <p:xfrm>
          <a:off x="539552" y="2967795"/>
          <a:ext cx="1071563" cy="928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395" name="Rovnice" r:id="rId10" imgW="809873" imgH="609301" progId="Equation.3">
                  <p:embed/>
                </p:oleObj>
              </mc:Choice>
              <mc:Fallback>
                <p:oleObj name="Rovnice" r:id="rId10" imgW="809873" imgH="609301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552" y="2967795"/>
                        <a:ext cx="1071563" cy="928688"/>
                      </a:xfrm>
                      <a:prstGeom prst="rect">
                        <a:avLst/>
                      </a:prstGeom>
                      <a:solidFill>
                        <a:schemeClr val="bg2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k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68559812"/>
              </p:ext>
            </p:extLst>
          </p:nvPr>
        </p:nvGraphicFramePr>
        <p:xfrm>
          <a:off x="539552" y="3939902"/>
          <a:ext cx="7262107" cy="6480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396" name="Dokument" r:id="rId12" imgW="5757256" imgH="667964" progId="Word.Document.12">
                  <p:embed/>
                </p:oleObj>
              </mc:Choice>
              <mc:Fallback>
                <p:oleObj name="Dokument" r:id="rId12" imgW="5757256" imgH="667964" progId="Word.Document.12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552" y="3939902"/>
                        <a:ext cx="7262107" cy="648072"/>
                      </a:xfrm>
                      <a:prstGeom prst="rect">
                        <a:avLst/>
                      </a:prstGeom>
                      <a:solidFill>
                        <a:schemeClr val="bg2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9373353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381330" y="432392"/>
            <a:ext cx="3281989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Optimální výrobní dávka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53986673"/>
              </p:ext>
            </p:extLst>
          </p:nvPr>
        </p:nvGraphicFramePr>
        <p:xfrm>
          <a:off x="395537" y="987574"/>
          <a:ext cx="7128792" cy="39604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8135" name="Dokument" r:id="rId4" imgW="5757256" imgH="4141305" progId="Word.Document.12">
                  <p:embed/>
                </p:oleObj>
              </mc:Choice>
              <mc:Fallback>
                <p:oleObj name="Dokument" r:id="rId4" imgW="5757256" imgH="4141305" progId="Word.Document.12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537" y="987574"/>
                        <a:ext cx="7128792" cy="3960440"/>
                      </a:xfrm>
                      <a:prstGeom prst="rect">
                        <a:avLst/>
                      </a:prstGeom>
                      <a:solidFill>
                        <a:schemeClr val="bg2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356683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454246" y="432392"/>
            <a:ext cx="3136116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Cíl a struktura přednášky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87787" y="1148238"/>
            <a:ext cx="8796083" cy="3171637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marL="622300">
              <a:lnSpc>
                <a:spcPct val="120000"/>
              </a:lnSpc>
              <a:buClr>
                <a:srgbClr val="FFC000"/>
              </a:buClr>
              <a:buSzPct val="103000"/>
              <a:defRPr/>
            </a:pP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Charakteristika moderního výrobního procesu</a:t>
            </a:r>
          </a:p>
          <a:p>
            <a:pPr marL="622300">
              <a:lnSpc>
                <a:spcPct val="120000"/>
              </a:lnSpc>
              <a:buClr>
                <a:srgbClr val="FFC000"/>
              </a:buClr>
              <a:buSzPct val="103000"/>
              <a:defRPr/>
            </a:pP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Předmět plánování výroby</a:t>
            </a:r>
          </a:p>
          <a:p>
            <a:pPr marL="622300">
              <a:lnSpc>
                <a:spcPct val="120000"/>
              </a:lnSpc>
              <a:buClr>
                <a:srgbClr val="FFC000"/>
              </a:buClr>
              <a:buSzPct val="103000"/>
              <a:defRPr/>
            </a:pP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Plánování výrobního programu</a:t>
            </a:r>
          </a:p>
          <a:p>
            <a:pPr marL="622300">
              <a:lnSpc>
                <a:spcPct val="120000"/>
              </a:lnSpc>
              <a:buClr>
                <a:srgbClr val="FFC000"/>
              </a:buClr>
              <a:buSzPct val="103000"/>
              <a:defRPr/>
            </a:pP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Optimální výrobní dávka</a:t>
            </a:r>
          </a:p>
          <a:p>
            <a:pPr marL="622300">
              <a:lnSpc>
                <a:spcPct val="120000"/>
              </a:lnSpc>
              <a:buClr>
                <a:srgbClr val="FFC000"/>
              </a:buClr>
              <a:buSzPct val="103000"/>
              <a:defRPr/>
            </a:pP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Výrobní kapacita</a:t>
            </a:r>
          </a:p>
          <a:p>
            <a:pPr marL="622300">
              <a:lnSpc>
                <a:spcPct val="120000"/>
              </a:lnSpc>
              <a:buClr>
                <a:srgbClr val="FFC000"/>
              </a:buClr>
              <a:buSzPct val="103000"/>
              <a:defRPr/>
            </a:pP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Časové fondy</a:t>
            </a:r>
          </a:p>
          <a:p>
            <a:pPr marL="622300">
              <a:lnSpc>
                <a:spcPct val="120000"/>
              </a:lnSpc>
              <a:buClr>
                <a:srgbClr val="FFC000"/>
              </a:buClr>
              <a:buSzPct val="103000"/>
              <a:defRPr/>
            </a:pP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Řazení výrobních agregátů</a:t>
            </a:r>
            <a:endParaRPr lang="cs-CZ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147293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381330" y="432392"/>
            <a:ext cx="3281989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Optimální výrobní dávka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graphicFrame>
        <p:nvGraphicFramePr>
          <p:cNvPr id="3" name="Objekt 2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4015922805"/>
              </p:ext>
            </p:extLst>
          </p:nvPr>
        </p:nvGraphicFramePr>
        <p:xfrm>
          <a:off x="971600" y="904583"/>
          <a:ext cx="6480720" cy="39982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9158" name="Document" r:id="rId4" imgW="6665467" imgH="4273876" progId="Word.Document.8">
                  <p:embed/>
                </p:oleObj>
              </mc:Choice>
              <mc:Fallback>
                <p:oleObj name="Document" r:id="rId4" imgW="6665467" imgH="4273876" progId="Word.Document.8">
                  <p:embed/>
                  <p:pic>
                    <p:nvPicPr>
                      <p:cNvPr id="0" name="Object 2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600" y="904583"/>
                        <a:ext cx="6480720" cy="3998218"/>
                      </a:xfrm>
                      <a:prstGeom prst="rect">
                        <a:avLst/>
                      </a:prstGeom>
                      <a:solidFill>
                        <a:schemeClr val="tx2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1612179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947173" y="432392"/>
            <a:ext cx="2150269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Výrobní kapacita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518305" y="897044"/>
            <a:ext cx="7992888" cy="400879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tabLst>
                <a:tab pos="538163" algn="l"/>
              </a:tabLst>
            </a:pPr>
            <a:r>
              <a:rPr lang="cs-CZ" sz="2000" b="1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Výrobní kapacita</a:t>
            </a:r>
            <a:r>
              <a:rPr lang="cs-CZ" sz="20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představuje maximální objem produkce, který může výrobní jednotka vyrobit za určitou dobu (obvykle rok, den nebo hodinu). Výrobní kapacitu určují především </a:t>
            </a:r>
            <a:r>
              <a:rPr lang="cs-CZ" sz="2000" b="1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fixní výrobní faktory</a:t>
            </a:r>
            <a:r>
              <a:rPr lang="cs-CZ" sz="20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(budovy, výrobní zařízení).</a:t>
            </a:r>
            <a:endParaRPr lang="en-US" sz="2000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tabLst>
                <a:tab pos="538163" algn="l"/>
              </a:tabLst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Při plánování výrobních kapacit se řeší především tyto otázky: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tabLst>
                <a:tab pos="538163" algn="l"/>
              </a:tabLst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	jaký druh a jaká velikost výrobních kapacit je potřeba,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tabLst>
                <a:tab pos="538163" algn="l"/>
              </a:tabLst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	jak budou výrobní kapacity rozmístěny, 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tabLst>
                <a:tab pos="538163" algn="l"/>
              </a:tabLst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	kdy budou výrobní kapacity potřeba.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060309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947173" y="432392"/>
            <a:ext cx="2150269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Výrobní kapacita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518305" y="897044"/>
            <a:ext cx="7992888" cy="3645678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sz="2000" b="1" i="1" dirty="0">
                <a:latin typeface="Times New Roman" pitchFamily="18" charset="0"/>
                <a:cs typeface="Times New Roman" pitchFamily="18" charset="0"/>
              </a:rPr>
              <a:t>Obecně můžeme kapacitu výrobní jednotky vyjádřit jako výsledek součinu jejího výkonu a doby, po kterou je v činnosti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. Dobu činnosti vyjadřujeme pomocí </a:t>
            </a:r>
            <a:r>
              <a:rPr lang="cs-CZ" sz="2000" b="1" i="1" dirty="0">
                <a:latin typeface="Times New Roman" pitchFamily="18" charset="0"/>
                <a:cs typeface="Times New Roman" pitchFamily="18" charset="0"/>
              </a:rPr>
              <a:t>časových fondů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buFont typeface="Wingdings" pitchFamily="2" charset="2"/>
              <a:buNone/>
            </a:pPr>
            <a:endParaRPr lang="cs-CZ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buFont typeface="Wingdings" pitchFamily="2" charset="2"/>
              <a:buNone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sz="2000" i="1" dirty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cs-CZ" sz="2000" i="1" baseline="-25000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sz="2000" i="1" dirty="0">
                <a:latin typeface="Times New Roman" pitchFamily="18" charset="0"/>
                <a:cs typeface="Times New Roman" pitchFamily="18" charset="0"/>
              </a:rPr>
              <a:t>	výrobní kapacita v naturálních jednotkách</a:t>
            </a: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buFont typeface="Wingdings" pitchFamily="2" charset="2"/>
              <a:buNone/>
            </a:pPr>
            <a:r>
              <a:rPr lang="cs-CZ" sz="2000" i="1" dirty="0">
                <a:latin typeface="Times New Roman" pitchFamily="18" charset="0"/>
                <a:cs typeface="Times New Roman" pitchFamily="18" charset="0"/>
              </a:rPr>
              <a:t>	T</a:t>
            </a:r>
            <a:r>
              <a:rPr lang="cs-CZ" sz="2000" i="1" baseline="-25000" dirty="0">
                <a:latin typeface="Times New Roman" pitchFamily="18" charset="0"/>
                <a:cs typeface="Times New Roman" pitchFamily="18" charset="0"/>
              </a:rPr>
              <a:t>PP</a:t>
            </a:r>
            <a:r>
              <a:rPr lang="cs-CZ" sz="2000" i="1" dirty="0">
                <a:latin typeface="Times New Roman" pitchFamily="18" charset="0"/>
                <a:cs typeface="Times New Roman" pitchFamily="18" charset="0"/>
              </a:rPr>
              <a:t>	produktivní (využitelný) časový fond</a:t>
            </a: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buFont typeface="Wingdings" pitchFamily="2" charset="2"/>
              <a:buNone/>
            </a:pPr>
            <a:r>
              <a:rPr lang="cs-CZ" sz="2000" i="1" dirty="0">
                <a:latin typeface="Times New Roman" pitchFamily="18" charset="0"/>
                <a:cs typeface="Times New Roman" pitchFamily="18" charset="0"/>
              </a:rPr>
              <a:t>	V</a:t>
            </a:r>
            <a:r>
              <a:rPr lang="cs-CZ" sz="2000" i="1" baseline="-25000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sz="2000" i="1" dirty="0">
                <a:latin typeface="Times New Roman" pitchFamily="18" charset="0"/>
                <a:cs typeface="Times New Roman" pitchFamily="18" charset="0"/>
              </a:rPr>
              <a:t>	výkon v naturálních jednotkách</a:t>
            </a: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58934161"/>
              </p:ext>
            </p:extLst>
          </p:nvPr>
        </p:nvGraphicFramePr>
        <p:xfrm>
          <a:off x="755576" y="2222351"/>
          <a:ext cx="1465263" cy="465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0180" name="Rovnice" r:id="rId4" imgW="698500" imgH="228600" progId="Equation.3">
                  <p:embed/>
                </p:oleObj>
              </mc:Choice>
              <mc:Fallback>
                <p:oleObj name="Rovnice" r:id="rId4" imgW="698500" imgH="2286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576" y="2222351"/>
                        <a:ext cx="1465263" cy="465137"/>
                      </a:xfrm>
                      <a:prstGeom prst="rect">
                        <a:avLst/>
                      </a:prstGeom>
                      <a:solidFill>
                        <a:schemeClr val="bg2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0119296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947173" y="432392"/>
            <a:ext cx="2150269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Výrobní kapacita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518305" y="897044"/>
            <a:ext cx="7992888" cy="3824124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marL="538163" indent="-538163">
              <a:spcBef>
                <a:spcPct val="30000"/>
              </a:spcBef>
              <a:spcAft>
                <a:spcPct val="30000"/>
              </a:spcAft>
            </a:pPr>
            <a:endParaRPr lang="cs-CZ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538163" indent="-538163">
              <a:spcBef>
                <a:spcPct val="30000"/>
              </a:spcBef>
              <a:spcAft>
                <a:spcPct val="30000"/>
              </a:spcAft>
            </a:pPr>
            <a:endParaRPr lang="cs-CZ" sz="2000" dirty="0">
              <a:latin typeface="Times New Roman" pitchFamily="18" charset="0"/>
              <a:cs typeface="Times New Roman" pitchFamily="18" charset="0"/>
            </a:endParaRPr>
          </a:p>
          <a:p>
            <a:pPr marL="538163" indent="-538163">
              <a:spcBef>
                <a:spcPct val="30000"/>
              </a:spcBef>
              <a:spcAft>
                <a:spcPct val="30000"/>
              </a:spcAft>
            </a:pPr>
            <a:endParaRPr lang="cs-CZ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538163" indent="-538163">
              <a:spcBef>
                <a:spcPct val="30000"/>
              </a:spcBef>
              <a:spcAft>
                <a:spcPct val="30000"/>
              </a:spcAft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M – celková plocha potřebná k výrobě</a:t>
            </a:r>
          </a:p>
          <a:p>
            <a:pPr marL="538163" indent="-538163">
              <a:spcBef>
                <a:spcPct val="30000"/>
              </a:spcBef>
              <a:spcAft>
                <a:spcPct val="30000"/>
              </a:spcAft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– plocha potřebná k výrobě jednoho výrobku</a:t>
            </a:r>
          </a:p>
          <a:p>
            <a:pPr marL="538163" indent="-538163">
              <a:spcBef>
                <a:spcPct val="30000"/>
              </a:spcBef>
              <a:spcAft>
                <a:spcPct val="30000"/>
              </a:spcAft>
            </a:pP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cs-CZ" sz="1400" dirty="0" err="1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– pracnost</a:t>
            </a:r>
          </a:p>
          <a:p>
            <a:pPr marL="538163" indent="-538163">
              <a:spcBef>
                <a:spcPct val="30000"/>
              </a:spcBef>
              <a:spcAft>
                <a:spcPct val="30000"/>
              </a:spcAft>
            </a:pPr>
            <a:endParaRPr lang="cs-CZ" sz="2000" dirty="0">
              <a:latin typeface="Times New Roman" pitchFamily="18" charset="0"/>
              <a:cs typeface="Times New Roman" pitchFamily="18" charset="0"/>
            </a:endParaRPr>
          </a:p>
          <a:p>
            <a:pPr marL="538163" indent="-538163">
              <a:spcBef>
                <a:spcPct val="30000"/>
              </a:spcBef>
              <a:spcAft>
                <a:spcPct val="30000"/>
              </a:spcAft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pic>
        <p:nvPicPr>
          <p:cNvPr id="6" name="Obrázek 5"/>
          <p:cNvPicPr/>
          <p:nvPr/>
        </p:nvPicPr>
        <p:blipFill rotWithShape="1">
          <a:blip r:embed="rId3"/>
          <a:srcRect l="25982" t="71473" r="63914" b="13978"/>
          <a:stretch/>
        </p:blipFill>
        <p:spPr bwMode="auto">
          <a:xfrm>
            <a:off x="948971" y="995326"/>
            <a:ext cx="2100238" cy="12510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8" name="Obrázek 7"/>
          <p:cNvPicPr/>
          <p:nvPr/>
        </p:nvPicPr>
        <p:blipFill rotWithShape="1">
          <a:blip r:embed="rId4"/>
          <a:srcRect l="26862" t="43972" r="64984" b="46927"/>
          <a:stretch/>
        </p:blipFill>
        <p:spPr bwMode="auto">
          <a:xfrm>
            <a:off x="5580112" y="1008646"/>
            <a:ext cx="2236690" cy="126014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403435268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84904" y="432392"/>
            <a:ext cx="2874826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Schéma časového fondu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05066970"/>
              </p:ext>
            </p:extLst>
          </p:nvPr>
        </p:nvGraphicFramePr>
        <p:xfrm>
          <a:off x="480477" y="1275606"/>
          <a:ext cx="8001000" cy="3351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1202" name="Dokument" r:id="rId4" imgW="6100026" imgH="2418371" progId="Word.Document.12">
                  <p:embed/>
                </p:oleObj>
              </mc:Choice>
              <mc:Fallback>
                <p:oleObj name="Dokument" r:id="rId4" imgW="6100026" imgH="2418371" progId="Word.Document.12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477" y="1275606"/>
                        <a:ext cx="8001000" cy="3351213"/>
                      </a:xfrm>
                      <a:prstGeom prst="rect">
                        <a:avLst/>
                      </a:prstGeom>
                      <a:solidFill>
                        <a:schemeClr val="bg2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5216495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277119" y="432392"/>
            <a:ext cx="3490379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Kapacita výrobních jednotek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518305" y="1191842"/>
            <a:ext cx="7992888" cy="2623795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Při stanovení výrobní kapacity dílen, provozů, závodů a jiných vyšších výrobních celků je nutno vzít v úvahu to, jak jsou dílčí výrobní kapacity (stroje, dílny) organizovány (řazeny), tj. zda jsou řazeny:</a:t>
            </a:r>
          </a:p>
          <a:p>
            <a:pPr>
              <a:defRPr/>
            </a:pPr>
            <a:endParaRPr lang="cs-CZ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538163" algn="l"/>
              </a:tabLst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sz="20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paralelně</a:t>
            </a:r>
          </a:p>
          <a:p>
            <a:pPr>
              <a:tabLst>
                <a:tab pos="538163" algn="l"/>
              </a:tabLst>
              <a:defRPr/>
            </a:pPr>
            <a:endParaRPr lang="cs-CZ" sz="2000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538163" algn="l"/>
              </a:tabLst>
              <a:defRPr/>
            </a:pPr>
            <a:r>
              <a:rPr lang="cs-CZ" sz="20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	sériově</a:t>
            </a:r>
            <a:endParaRPr lang="en-US" sz="2000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30000"/>
              </a:spcBef>
              <a:spcAft>
                <a:spcPct val="30000"/>
              </a:spcAft>
              <a:buClr>
                <a:schemeClr val="tx1"/>
              </a:buClr>
              <a:defRPr/>
            </a:pPr>
            <a:endParaRPr lang="cs-CZ" sz="2000" dirty="0">
              <a:solidFill>
                <a:schemeClr val="accent3">
                  <a:lumMod val="50000"/>
                </a:schemeClr>
              </a:solidFill>
              <a:cs typeface="Arial" panose="020B0604020202020204" pitchFamily="34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728298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02706" y="432392"/>
            <a:ext cx="7639207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Kapacita výrobních jednotek: </a:t>
            </a:r>
            <a:r>
              <a:rPr lang="cs-CZ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paralelní řazení výrobních agregátů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graphicFrame>
        <p:nvGraphicFramePr>
          <p:cNvPr id="3" name="Objekt 2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2725063638"/>
              </p:ext>
            </p:extLst>
          </p:nvPr>
        </p:nvGraphicFramePr>
        <p:xfrm>
          <a:off x="899592" y="870974"/>
          <a:ext cx="6773862" cy="40017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24" name="Document" r:id="rId4" imgW="5958173" imgH="4170761" progId="Word.Document.8">
                  <p:embed/>
                </p:oleObj>
              </mc:Choice>
              <mc:Fallback>
                <p:oleObj name="Document" r:id="rId4" imgW="5958173" imgH="4170761" progId="Word.Document.8">
                  <p:embed/>
                  <p:pic>
                    <p:nvPicPr>
                      <p:cNvPr id="0" name="Zástupný symbol pro obsah 3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9592" y="870974"/>
                        <a:ext cx="6773862" cy="4001765"/>
                      </a:xfrm>
                      <a:prstGeom prst="rect">
                        <a:avLst/>
                      </a:prstGeom>
                      <a:solidFill>
                        <a:schemeClr val="bg2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6584524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777785" y="432392"/>
            <a:ext cx="4489050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Sériové </a:t>
            </a:r>
            <a:r>
              <a:rPr lang="cs-CZ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řazení výrobních agregátů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graphicFrame>
        <p:nvGraphicFramePr>
          <p:cNvPr id="2" name="Objekt 1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820487005"/>
              </p:ext>
            </p:extLst>
          </p:nvPr>
        </p:nvGraphicFramePr>
        <p:xfrm>
          <a:off x="456311" y="1059582"/>
          <a:ext cx="7988300" cy="3673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247" name="Document" r:id="rId4" imgW="5958173" imgH="2739643" progId="Word.Document.8">
                  <p:embed/>
                </p:oleObj>
              </mc:Choice>
              <mc:Fallback>
                <p:oleObj name="Document" r:id="rId4" imgW="5958173" imgH="2739643" progId="Word.Document.8">
                  <p:embed/>
                  <p:pic>
                    <p:nvPicPr>
                      <p:cNvPr id="0" name="Zástupný symbol pro obsah 3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6311" y="1059582"/>
                        <a:ext cx="7988300" cy="3673475"/>
                      </a:xfrm>
                      <a:prstGeom prst="rect">
                        <a:avLst/>
                      </a:prstGeom>
                      <a:solidFill>
                        <a:schemeClr val="bg2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5314857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042008" y="432392"/>
            <a:ext cx="5960606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Kombinované uspořádání výrobních agregátů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25897629"/>
              </p:ext>
            </p:extLst>
          </p:nvPr>
        </p:nvGraphicFramePr>
        <p:xfrm>
          <a:off x="251520" y="1059582"/>
          <a:ext cx="8124825" cy="3581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270" name="Document" r:id="rId4" imgW="5970608" imgH="2637666" progId="Word.Document.8">
                  <p:embed/>
                </p:oleObj>
              </mc:Choice>
              <mc:Fallback>
                <p:oleObj name="Document" r:id="rId4" imgW="5970608" imgH="2637666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520" y="1059582"/>
                        <a:ext cx="8124825" cy="3581400"/>
                      </a:xfrm>
                      <a:prstGeom prst="rect">
                        <a:avLst/>
                      </a:prstGeom>
                      <a:solidFill>
                        <a:schemeClr val="bg2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3812272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917247" y="432392"/>
            <a:ext cx="4210127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Kritické využití výrobní kapacity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pic>
        <p:nvPicPr>
          <p:cNvPr id="2" name="Obráze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5576" y="1156750"/>
            <a:ext cx="6424776" cy="38229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51961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939956" y="432392"/>
            <a:ext cx="2164695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Výrobní činnost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059582"/>
            <a:ext cx="7992888" cy="2882328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Současné podnikatelské aktivity v oblasti </a:t>
            </a:r>
            <a:r>
              <a:rPr lang="cs-CZ" sz="20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výrobní činnosti 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se v nejlepším případě soustřeďují na výroby montážního charakteru, zcela závislé na dodavatelích a odběratelích, </a:t>
            </a:r>
            <a:r>
              <a:rPr lang="cs-CZ" sz="2000" b="1" u="sng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bez jakéhokoli propojení na výzkum a vývoj produktů.</a:t>
            </a:r>
          </a:p>
          <a:p>
            <a:pPr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Představa o úspěšném podnikání se zužuje do podoby, že je třeba realizovat navržené marketingové strategie či přesné finanční záměry. Dovést však do realizační fáze technicky a zákaznicky dokonalé produkty, které tvoří jádro a podstatu zmíněných marketingových  strategií a finančních záměrů, je záležitostí někoho jiného, anonymního a neviditelného manažera ve výrobě.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963599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436014" y="432392"/>
            <a:ext cx="3172600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Využití výrobní kapacity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sp>
        <p:nvSpPr>
          <p:cNvPr id="3" name="Obdélník 2"/>
          <p:cNvSpPr/>
          <p:nvPr/>
        </p:nvSpPr>
        <p:spPr>
          <a:xfrm>
            <a:off x="467544" y="1491630"/>
            <a:ext cx="7848872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Arial" charset="0"/>
              <a:buNone/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Poměr mezi skutečným objemem výroby (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cs-CZ" baseline="-25000" dirty="0" err="1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) a výrobní kapacitou (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cs-CZ" baseline="-25000" dirty="0" err="1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) charakterizuje využití </a:t>
            </a:r>
            <a:r>
              <a:rPr lang="cs-CZ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plánované kapacity 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cs-CZ" baseline="-25000" dirty="0" err="1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baseline="-2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(interval od 0 do 1). Rozdíl mezi 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cs-CZ" baseline="-25000" dirty="0" err="1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cs-CZ" baseline="-25000" dirty="0" err="1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vyjadřuje </a:t>
            </a:r>
            <a:r>
              <a:rPr lang="cs-CZ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kapacitní rezervu:</a:t>
            </a:r>
          </a:p>
          <a:p>
            <a:pPr algn="just">
              <a:buFont typeface="Arial" charset="0"/>
              <a:buNone/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</a:t>
            </a:r>
          </a:p>
          <a:p>
            <a:pPr algn="just">
              <a:buFont typeface="Arial" charset="0"/>
              <a:buNone/>
              <a:defRPr/>
            </a:pPr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charset="0"/>
              <a:buNone/>
              <a:defRPr/>
            </a:pPr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charset="0"/>
              <a:buNone/>
              <a:defRPr/>
            </a:pPr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charset="0"/>
              <a:buNone/>
              <a:defRPr/>
            </a:pPr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charset="0"/>
              <a:buNone/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SVVK = koeficient celkového (integrálního) využití VK,</a:t>
            </a:r>
          </a:p>
          <a:p>
            <a:pPr algn="just">
              <a:buFont typeface="Arial" charset="0"/>
              <a:buNone/>
              <a:defRPr/>
            </a:pPr>
            <a:r>
              <a:rPr lang="cs-CZ" dirty="0" err="1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cs-CZ" baseline="-25000" dirty="0" err="1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= skutečný objem výroby,</a:t>
            </a:r>
          </a:p>
          <a:p>
            <a:pPr algn="just">
              <a:buFont typeface="Arial" charset="0"/>
              <a:buNone/>
              <a:defRPr/>
            </a:pPr>
            <a:r>
              <a:rPr lang="cs-CZ" dirty="0" err="1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cs-CZ" baseline="-25000" dirty="0" err="1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baseline="-2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= (kapacitní objem výroby), 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2728" y="2499742"/>
            <a:ext cx="2979420" cy="8915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252339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686946" y="432392"/>
            <a:ext cx="6670737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Koeficient časového  (extenzivního) využití kapacity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sp>
        <p:nvSpPr>
          <p:cNvPr id="3" name="Obdélník 2"/>
          <p:cNvSpPr/>
          <p:nvPr/>
        </p:nvSpPr>
        <p:spPr>
          <a:xfrm>
            <a:off x="467544" y="1059582"/>
            <a:ext cx="7848872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Rozkladem koeficientu celkového využití dostaneme koeficient časového (extenzivního) využití, ukazující stupeň využití využitelného časového fondu, a koeficient výkonového využití  výrobní kapacity, vyjadřující stupeň využití výkonnostních parametrů strojů nebo zařízení.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pPr algn="just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Kde: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err="1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cs-CZ" baseline="-25000" dirty="0" err="1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= skutečná doba provozu,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err="1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cs-CZ" baseline="-25000" dirty="0" err="1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cs-CZ" baseline="-2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= skutečný výkon,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cs-CZ" baseline="-25000" dirty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= koeficient časového (extenzivního) využití,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err="1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cs-CZ" baseline="-250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cs-CZ" baseline="-2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= koeficient výkonového využití.</a:t>
            </a: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1560" y="2427734"/>
            <a:ext cx="4381500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781904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259218" y="432392"/>
            <a:ext cx="5526193" cy="761747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Koeficient celkového (integrálního) využití</a:t>
            </a:r>
            <a:br>
              <a:rPr lang="cs-CZ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sp>
        <p:nvSpPr>
          <p:cNvPr id="3" name="Obdélník 2"/>
          <p:cNvSpPr/>
          <p:nvPr/>
        </p:nvSpPr>
        <p:spPr>
          <a:xfrm>
            <a:off x="467544" y="1059582"/>
            <a:ext cx="7848872" cy="18792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Rozkladem koeficientu celkového (integrálního, skutečného) využití 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cs-CZ" baseline="-25000" dirty="0" err="1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baseline="-2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dostaneme koeficient časového (extenzívního) využití kapacity a koeficient výkonového (intenzivního) využití 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cs-CZ" baseline="-25000" dirty="0" err="1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Obdobným způsobem počítáme využití výrobní kapacity u různorodé výroby a výrobní kapacity ploch.</a:t>
            </a:r>
          </a:p>
        </p:txBody>
      </p:sp>
    </p:spTree>
    <p:extLst>
      <p:ext uri="{BB962C8B-B14F-4D97-AF65-F5344CB8AC3E}">
        <p14:creationId xmlns:p14="http://schemas.microsoft.com/office/powerpoint/2010/main" val="275977386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745729" y="432392"/>
            <a:ext cx="4553170" cy="761747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Extenzivní využití výrobní kapacity</a:t>
            </a:r>
            <a:br>
              <a:rPr lang="cs-CZ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sp>
        <p:nvSpPr>
          <p:cNvPr id="3" name="Obdélník 2"/>
          <p:cNvSpPr/>
          <p:nvPr/>
        </p:nvSpPr>
        <p:spPr>
          <a:xfrm>
            <a:off x="467544" y="1059582"/>
            <a:ext cx="7848872" cy="28187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buFont typeface="Arial" charset="0"/>
              <a:buNone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K tomu dochází zejména vyšším využíváním časového fondu výrobních jednotek, tj. extenzivní cestou, </a:t>
            </a:r>
            <a:r>
              <a:rPr lang="cs-CZ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zvýšení časového využití výrobní kapacity lze dosáhnout především vyšší směnnosti (zvyšováním počtu směn, počtu pracovníků v druhé a třetí směně). </a:t>
            </a:r>
          </a:p>
          <a:p>
            <a:pPr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buFont typeface="Arial" charset="0"/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Dalším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způsobem, jak zvyšovat extenzivní využívání výrobní kapacity, je zdokonalování organizace práce.</a:t>
            </a:r>
          </a:p>
          <a:p>
            <a:pPr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buFont typeface="Arial" charset="0"/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Extenzivní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způsob má však své meze: </a:t>
            </a:r>
            <a:r>
              <a:rPr lang="cs-CZ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horní hranicí je kalendářní časový fond.</a:t>
            </a:r>
          </a:p>
        </p:txBody>
      </p:sp>
    </p:spTree>
    <p:extLst>
      <p:ext uri="{BB962C8B-B14F-4D97-AF65-F5344CB8AC3E}">
        <p14:creationId xmlns:p14="http://schemas.microsoft.com/office/powerpoint/2010/main" val="321737899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591039" y="432392"/>
            <a:ext cx="4862550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Intenzivní využívání výrobní </a:t>
            </a:r>
            <a:r>
              <a:rPr lang="cs-CZ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kapacity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sp>
        <p:nvSpPr>
          <p:cNvPr id="3" name="Obdélník 2"/>
          <p:cNvSpPr/>
          <p:nvPr/>
        </p:nvSpPr>
        <p:spPr>
          <a:xfrm>
            <a:off x="467544" y="1059582"/>
            <a:ext cx="7848872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396000" algn="just">
              <a:spcBef>
                <a:spcPts val="1200"/>
              </a:spcBef>
              <a:spcAft>
                <a:spcPts val="1200"/>
              </a:spcAft>
              <a:buFont typeface="Arial" charset="0"/>
              <a:buNone/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Intenzivní využívání výrobní kapacity je </a:t>
            </a:r>
            <a:r>
              <a:rPr lang="cs-CZ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dáno využitím technických parametru strojů a výrobního zařízení. </a:t>
            </a:r>
          </a:p>
          <a:p>
            <a:pPr indent="-396000" algn="just">
              <a:spcBef>
                <a:spcPts val="1200"/>
              </a:spcBef>
              <a:spcAft>
                <a:spcPts val="1200"/>
              </a:spcAft>
              <a:buFont typeface="Arial" charset="0"/>
              <a:buNone/>
              <a:defRPr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K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růstu kapacity vede snižování pracnosti výrobku, zkracování operačních časů, zvyšování kvalifikace pracovníku apod. </a:t>
            </a:r>
          </a:p>
          <a:p>
            <a:pPr indent="-396000" algn="just">
              <a:spcBef>
                <a:spcPts val="1200"/>
              </a:spcBef>
              <a:spcAft>
                <a:spcPts val="1200"/>
              </a:spcAft>
              <a:buFont typeface="Arial" charset="0"/>
              <a:buNone/>
              <a:defRPr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Tento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způsob </a:t>
            </a:r>
            <a:r>
              <a:rPr lang="cs-CZ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dokonalejšího využívání výrobní kapacity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má velké možnosti.</a:t>
            </a:r>
          </a:p>
        </p:txBody>
      </p:sp>
    </p:spTree>
    <p:extLst>
      <p:ext uri="{BB962C8B-B14F-4D97-AF65-F5344CB8AC3E}">
        <p14:creationId xmlns:p14="http://schemas.microsoft.com/office/powerpoint/2010/main" val="289217238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798355" y="432392"/>
            <a:ext cx="6447919" cy="346249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Modelová situace I: Kombinované </a:t>
            </a:r>
            <a:r>
              <a:rPr lang="cs-CZ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uspořádání výrobních agregátů</a:t>
            </a:r>
            <a:endParaRPr lang="en-GB" b="1" kern="0" dirty="0">
              <a:solidFill>
                <a:sysClr val="windowText" lastClr="000000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graphicFrame>
        <p:nvGraphicFramePr>
          <p:cNvPr id="3" name="Objekt 2"/>
          <p:cNvGraphicFramePr>
            <a:graphicFrameLocks noChangeAspect="1"/>
          </p:cNvGraphicFramePr>
          <p:nvPr>
            <p:extLst/>
          </p:nvPr>
        </p:nvGraphicFramePr>
        <p:xfrm>
          <a:off x="251520" y="1059582"/>
          <a:ext cx="8124825" cy="3581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7293" name="Document" r:id="rId4" imgW="5970608" imgH="2637666" progId="Word.Document.8">
                  <p:embed/>
                </p:oleObj>
              </mc:Choice>
              <mc:Fallback>
                <p:oleObj name="Document" r:id="rId4" imgW="5970608" imgH="2637666" progId="Word.Document.8">
                  <p:embed/>
                  <p:pic>
                    <p:nvPicPr>
                      <p:cNvPr id="3" name="Objek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520" y="1059582"/>
                        <a:ext cx="8124825" cy="3581400"/>
                      </a:xfrm>
                      <a:prstGeom prst="rect">
                        <a:avLst/>
                      </a:prstGeom>
                      <a:solidFill>
                        <a:schemeClr val="bg2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7194793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748413" y="432392"/>
            <a:ext cx="2547813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Modelová situace I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059582"/>
            <a:ext cx="7992888" cy="2367058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Výroba školních brašen je náplní činnosti dílny, kde se zhotovují </a:t>
            </a:r>
            <a:r>
              <a:rPr lang="cs-CZ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brašny na dvou výrobních linkách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o různých výrobně-technologických parametrech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. Na základě výše uvedeného a popsaného schématu řazení výrobních agregátu pro jednotlivé linky stanovte kapacitu dílny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za předpokladu, že </a:t>
            </a:r>
            <a:r>
              <a:rPr lang="cs-CZ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dílna pracuje na jednu směnu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cs-CZ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nominální časový fond za sledované období činí </a:t>
            </a:r>
            <a:r>
              <a:rPr lang="cs-CZ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180 hodin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. Předpokládané </a:t>
            </a:r>
            <a:r>
              <a:rPr lang="cs-CZ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prostoje byly stanoveny ve výši 20 % z produktivního časového fondu</a:t>
            </a:r>
            <a:r>
              <a:rPr lang="cs-CZ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na lince „A“ a 20 % z nominálního časového fondu na lince „B“.</a:t>
            </a:r>
            <a:endParaRPr lang="en-US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322432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748413" y="432392"/>
            <a:ext cx="2547813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Modelová situace I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059582"/>
            <a:ext cx="7992888" cy="37266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defRPr/>
            </a:pPr>
            <a:endParaRPr lang="en-US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623306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748413" y="432392"/>
            <a:ext cx="2547813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Modelová situace I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059582"/>
            <a:ext cx="7992888" cy="37266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defRPr/>
            </a:pPr>
            <a:endParaRPr lang="en-US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348156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748413" y="432392"/>
            <a:ext cx="2547813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Modelová situace I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059582"/>
            <a:ext cx="7992888" cy="37266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defRPr/>
            </a:pPr>
            <a:endParaRPr lang="en-US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11781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939956" y="432392"/>
            <a:ext cx="2164695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Výrobní činnost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059582"/>
            <a:ext cx="7992888" cy="623248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r>
              <a:rPr lang="cs-CZ" b="1" u="sng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Výroba rozhodující měrou ovlivňuje efektivnost podniku a konkurenční schopnost jeho výrobků.</a:t>
            </a:r>
            <a:endParaRPr lang="cs-CZ" b="1" u="sng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963599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688301" y="432392"/>
            <a:ext cx="2668038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Modelová situace </a:t>
            </a:r>
            <a:r>
              <a:rPr lang="cs-CZ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II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059582"/>
            <a:ext cx="7992888" cy="3393237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r>
              <a:rPr lang="cs-CZ" dirty="0"/>
              <a:t>Plnící linka, kterou využívá firma Heřmánek s. r. o. k plnění mycí pasty na ruce do plastových obalů o hmotnosti </a:t>
            </a:r>
            <a:r>
              <a:rPr lang="cs-CZ" i="1" dirty="0"/>
              <a:t>400 g/ks</a:t>
            </a:r>
            <a:r>
              <a:rPr lang="cs-CZ" dirty="0"/>
              <a:t> (</a:t>
            </a:r>
            <a:r>
              <a:rPr lang="cs-CZ" i="1" dirty="0"/>
              <a:t>400 g</a:t>
            </a:r>
            <a:r>
              <a:rPr lang="cs-CZ" dirty="0"/>
              <a:t> pasty v jednom obalu), vykázala ve sledovaném období plánovaný nominální časový fond (</a:t>
            </a:r>
            <a:r>
              <a:rPr lang="cs-CZ" i="1" dirty="0"/>
              <a:t>T</a:t>
            </a:r>
            <a:r>
              <a:rPr lang="cs-CZ" i="1" baseline="-25000" dirty="0"/>
              <a:t>N</a:t>
            </a:r>
            <a:r>
              <a:rPr lang="cs-CZ" i="1" dirty="0"/>
              <a:t> </a:t>
            </a:r>
            <a:r>
              <a:rPr lang="cs-CZ" i="1" baseline="-25000" dirty="0"/>
              <a:t>“PLÁN“</a:t>
            </a:r>
            <a:r>
              <a:rPr lang="cs-CZ" dirty="0"/>
              <a:t>) </a:t>
            </a:r>
            <a:r>
              <a:rPr lang="cs-CZ" i="1" dirty="0"/>
              <a:t>480 hodin</a:t>
            </a:r>
            <a:r>
              <a:rPr lang="cs-CZ" dirty="0"/>
              <a:t>. Doba plánovaných prostojů (</a:t>
            </a:r>
            <a:r>
              <a:rPr lang="cs-CZ" i="1" dirty="0"/>
              <a:t>T</a:t>
            </a:r>
            <a:r>
              <a:rPr lang="cs-CZ" i="1" baseline="-25000" dirty="0"/>
              <a:t>PROSTOJ „PLÁN“</a:t>
            </a:r>
            <a:r>
              <a:rPr lang="cs-CZ" dirty="0"/>
              <a:t>) se předpokládá, že bude </a:t>
            </a:r>
            <a:r>
              <a:rPr lang="cs-CZ" i="1" dirty="0"/>
              <a:t>o 200 hodin</a:t>
            </a:r>
            <a:r>
              <a:rPr lang="cs-CZ" dirty="0"/>
              <a:t> nižší, než plánovaný produktivní časový fond (</a:t>
            </a:r>
            <a:r>
              <a:rPr lang="cs-CZ" i="1" dirty="0"/>
              <a:t>T</a:t>
            </a:r>
            <a:r>
              <a:rPr lang="cs-CZ" i="1" baseline="-25000" dirty="0"/>
              <a:t>P</a:t>
            </a:r>
            <a:r>
              <a:rPr lang="cs-CZ" dirty="0"/>
              <a:t> </a:t>
            </a:r>
            <a:r>
              <a:rPr lang="cs-CZ" i="1" baseline="-25000" dirty="0"/>
              <a:t>„PLÁN“</a:t>
            </a:r>
            <a:r>
              <a:rPr lang="cs-CZ" baseline="-25000" dirty="0"/>
              <a:t>)</a:t>
            </a:r>
            <a:r>
              <a:rPr lang="cs-CZ" dirty="0"/>
              <a:t>. Plánovaná hodnota normy pracnosti (</a:t>
            </a:r>
            <a:r>
              <a:rPr lang="cs-CZ" i="1" dirty="0" err="1"/>
              <a:t>t</a:t>
            </a:r>
            <a:r>
              <a:rPr lang="cs-CZ" i="1" baseline="-25000" dirty="0" err="1"/>
              <a:t>K</a:t>
            </a:r>
            <a:r>
              <a:rPr lang="cs-CZ" dirty="0"/>
              <a:t> </a:t>
            </a:r>
            <a:r>
              <a:rPr lang="cs-CZ" i="1" baseline="-25000" dirty="0"/>
              <a:t> „PLÁN“</a:t>
            </a:r>
            <a:r>
              <a:rPr lang="cs-CZ" dirty="0"/>
              <a:t>) byla evidována ve výši </a:t>
            </a:r>
            <a:r>
              <a:rPr lang="cs-CZ" i="1" dirty="0"/>
              <a:t>8</a:t>
            </a:r>
            <a:r>
              <a:rPr lang="cs-CZ" dirty="0"/>
              <a:t> </a:t>
            </a:r>
            <a:r>
              <a:rPr lang="cs-CZ" i="1" dirty="0"/>
              <a:t>sek/ks</a:t>
            </a:r>
            <a:r>
              <a:rPr lang="cs-CZ" dirty="0"/>
              <a:t>.</a:t>
            </a:r>
          </a:p>
          <a:p>
            <a:pPr lvl="0"/>
            <a:r>
              <a:rPr lang="cs-CZ" i="1" dirty="0"/>
              <a:t>S jakou hodnotou plánovaného produktivního časového fondu (T</a:t>
            </a:r>
            <a:r>
              <a:rPr lang="cs-CZ" i="1" baseline="-25000" dirty="0"/>
              <a:t>P „PLÁN“</a:t>
            </a:r>
            <a:r>
              <a:rPr lang="cs-CZ" i="1" dirty="0"/>
              <a:t>) management firmy kalkuloval?</a:t>
            </a:r>
            <a:endParaRPr lang="cs-CZ" dirty="0"/>
          </a:p>
          <a:p>
            <a:pPr lvl="0"/>
            <a:r>
              <a:rPr lang="cs-CZ" i="1" dirty="0"/>
              <a:t>Jaký objemem produkce mycí pasty v kusech [ks] se předpokládal (plánoval) vyrobit za sledované období?</a:t>
            </a:r>
            <a:endParaRPr lang="cs-CZ" dirty="0"/>
          </a:p>
          <a:p>
            <a:pPr lvl="0"/>
            <a:r>
              <a:rPr lang="cs-CZ" i="1" dirty="0"/>
              <a:t>Jaké množství mycí pasty v hmotnostních jednotkách [t] bylo skutečně vyrobeno, pokud v uvedeném období byla využita plánovaná výrobní kapacita pouze na 80 %?</a:t>
            </a:r>
            <a:endParaRPr lang="cs-CZ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711065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688301" y="432392"/>
            <a:ext cx="2668038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Modelová situace </a:t>
            </a:r>
            <a:r>
              <a:rPr lang="cs-CZ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II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23528" y="1156751"/>
            <a:ext cx="7992888" cy="3393237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529545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688301" y="432392"/>
            <a:ext cx="2668038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Modelová situace </a:t>
            </a:r>
            <a:r>
              <a:rPr lang="cs-CZ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II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23528" y="1156751"/>
            <a:ext cx="7992888" cy="3393237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036395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688301" y="432392"/>
            <a:ext cx="2668038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Modelová situace </a:t>
            </a:r>
            <a:r>
              <a:rPr lang="cs-CZ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II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23528" y="1156751"/>
            <a:ext cx="7992888" cy="3393237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522946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3512228" y="432392"/>
            <a:ext cx="1020152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Shrnutí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518305" y="1191842"/>
            <a:ext cx="7992888" cy="1485022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spcBef>
                <a:spcPct val="30000"/>
              </a:spcBef>
              <a:spcAft>
                <a:spcPct val="30000"/>
              </a:spcAft>
              <a:buClr>
                <a:schemeClr val="tx1"/>
              </a:buClr>
              <a:defRPr/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Cílem přednášky bylo vysvětlit výrobní proces, plánování výroby, výrobního programu, určit, co je optimální výrobní dávka, výrobní kapacita, časové fondy a řazení výrobních agregátů.</a:t>
            </a:r>
          </a:p>
          <a:p>
            <a:pPr>
              <a:spcBef>
                <a:spcPct val="30000"/>
              </a:spcBef>
              <a:spcAft>
                <a:spcPct val="30000"/>
              </a:spcAft>
              <a:buClr>
                <a:schemeClr val="tx1"/>
              </a:buClr>
              <a:defRPr/>
            </a:pPr>
            <a:endParaRPr lang="cs-CZ" sz="2000" dirty="0">
              <a:solidFill>
                <a:schemeClr val="accent3">
                  <a:lumMod val="50000"/>
                </a:schemeClr>
              </a:solidFill>
              <a:cs typeface="Arial" panose="020B0604020202020204" pitchFamily="34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75044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016360" y="432392"/>
            <a:ext cx="6011902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Charakteristika moderního výrobního procesu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059582"/>
            <a:ext cx="7992888" cy="327012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marL="447675" indent="-447675">
              <a:spcBef>
                <a:spcPts val="600"/>
              </a:spcBef>
              <a:spcAft>
                <a:spcPts val="1200"/>
              </a:spcAft>
              <a:defRPr/>
            </a:pPr>
            <a:r>
              <a:rPr lang="cs-CZ" u="sng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Výroba:</a:t>
            </a:r>
          </a:p>
          <a:p>
            <a:pPr marL="447675" indent="-447675"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realizuje požadavky trhu,</a:t>
            </a:r>
          </a:p>
          <a:p>
            <a:pPr marL="447675" indent="-447675"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kapacitně vyhovující,</a:t>
            </a:r>
          </a:p>
          <a:p>
            <a:pPr marL="447675" indent="-447675"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je vybavena vhodnou technologií,</a:t>
            </a:r>
          </a:p>
          <a:p>
            <a:pPr marL="447675" indent="-447675"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výrobky splňují jakostní požadavky,</a:t>
            </a:r>
          </a:p>
          <a:p>
            <a:pPr marL="447675" indent="-447675"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lze zajistit snižování nákladů,</a:t>
            </a:r>
          </a:p>
          <a:p>
            <a:pPr marL="447675" indent="-447675"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organizována pro přizpůsobivost,</a:t>
            </a:r>
          </a:p>
          <a:p>
            <a:pPr marL="447675" indent="-447675"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je zajištěna po stránce dostatečného množství výrobních faktorů,</a:t>
            </a:r>
          </a:p>
          <a:p>
            <a:pPr marL="447675" indent="-447675"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jsou k dispozici kvalifikování pracovníci,</a:t>
            </a:r>
          </a:p>
          <a:p>
            <a:pPr marL="447675" indent="-447675"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produktivita práce je na požadované úrovni,</a:t>
            </a:r>
          </a:p>
          <a:p>
            <a:pPr marL="447675" indent="-447675"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uplatňují se prvky inovace.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6642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782593" y="432392"/>
            <a:ext cx="4479431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Vnitropodnikové předávky výkonů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graphicFrame>
        <p:nvGraphicFramePr>
          <p:cNvPr id="2" name="Objekt 1"/>
          <p:cNvGraphicFramePr>
            <a:graphicFrameLocks noGrp="1" noChangeAspect="1"/>
          </p:cNvGraphicFramePr>
          <p:nvPr>
            <p:extLst/>
          </p:nvPr>
        </p:nvGraphicFramePr>
        <p:xfrm>
          <a:off x="306993" y="876777"/>
          <a:ext cx="7577375" cy="39272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309" name="Dokument" r:id="rId4" imgW="5736955" imgH="2697816" progId="Word.Document.8">
                  <p:embed/>
                </p:oleObj>
              </mc:Choice>
              <mc:Fallback>
                <p:oleObj name="Dokument" r:id="rId4" imgW="5736955" imgH="2697816" progId="Word.Document.8">
                  <p:embed/>
                  <p:pic>
                    <p:nvPicPr>
                      <p:cNvPr id="2" name="Objekt 1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6993" y="876777"/>
                        <a:ext cx="7577375" cy="3927221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460839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3000884" y="432392"/>
            <a:ext cx="2042868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Členění výroby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059582"/>
            <a:ext cx="7992888" cy="320498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buFont typeface="Arial" charset="0"/>
              <a:buNone/>
              <a:defRPr/>
            </a:pPr>
            <a:r>
              <a:rPr lang="cs-CZ" u="sng" dirty="0">
                <a:latin typeface="Times New Roman" pitchFamily="18" charset="0"/>
                <a:cs typeface="Times New Roman" pitchFamily="18" charset="0"/>
              </a:rPr>
              <a:t>Podle počtu vyráběných druhů výrobků:</a:t>
            </a:r>
          </a:p>
          <a:p>
            <a:pPr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buSzPct val="82000"/>
              <a:defRPr/>
            </a:pPr>
            <a:r>
              <a:rPr lang="cs-CZ" sz="2000" b="1" u="sng" dirty="0">
                <a:latin typeface="Times New Roman" pitchFamily="18" charset="0"/>
                <a:cs typeface="Times New Roman" pitchFamily="18" charset="0"/>
              </a:rPr>
              <a:t>Kusovou</a:t>
            </a:r>
            <a:r>
              <a:rPr lang="cs-CZ" sz="2000" b="1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malé množství stejných výrobků (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zakázková oděvní výroba, zalomené hřídele pro lodní dopravu, cukrovar pro Egypt apod.)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buSzPct val="82000"/>
              <a:defRPr/>
            </a:pPr>
            <a:r>
              <a:rPr lang="cs-CZ" sz="2000" b="1" u="sng" dirty="0">
                <a:latin typeface="Times New Roman" pitchFamily="18" charset="0"/>
                <a:cs typeface="Times New Roman" pitchFamily="18" charset="0"/>
              </a:rPr>
              <a:t>Sériovou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výroba stejných výrobků v sériích 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(pánská konfekce, </a:t>
            </a:r>
            <a:r>
              <a:rPr lang="cs-CZ" i="1" u="sng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dámská konfekce,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 elektrospotřebiče, jízdní kola, atd.)</a:t>
            </a:r>
          </a:p>
          <a:p>
            <a:pPr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buSzPct val="82000"/>
              <a:defRPr/>
            </a:pPr>
            <a:r>
              <a:rPr lang="cs-CZ" sz="2000" b="1" u="sng" dirty="0">
                <a:latin typeface="Times New Roman" pitchFamily="18" charset="0"/>
                <a:cs typeface="Times New Roman" pitchFamily="18" charset="0"/>
              </a:rPr>
              <a:t>Hromadnou,</a:t>
            </a:r>
            <a:r>
              <a:rPr lang="cs-CZ" b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velké množství několika druhů výrobků 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(cihly, elektrická energie, zemědělské produkty)</a:t>
            </a:r>
            <a:endParaRPr lang="cs-CZ" b="1" u="sng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50589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846994" y="432392"/>
            <a:ext cx="2350643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Plánování výroby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059582"/>
            <a:ext cx="7992888" cy="2100575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marL="447675" indent="-447675">
              <a:spcBef>
                <a:spcPts val="1200"/>
              </a:spcBef>
              <a:spcAft>
                <a:spcPts val="1200"/>
              </a:spcAft>
              <a:defRPr/>
            </a:pPr>
            <a:r>
              <a:rPr lang="cs-CZ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Předmětem plánování ve výrobní činnosti je:</a:t>
            </a:r>
          </a:p>
          <a:p>
            <a:pPr marL="447675" indent="-447675">
              <a:spcBef>
                <a:spcPts val="1200"/>
              </a:spcBef>
              <a:spcAft>
                <a:spcPts val="1200"/>
              </a:spcAft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výrobní program,</a:t>
            </a:r>
          </a:p>
          <a:p>
            <a:pPr marL="447675" indent="-447675">
              <a:spcBef>
                <a:spcPts val="1200"/>
              </a:spcBef>
              <a:spcAft>
                <a:spcPts val="1200"/>
              </a:spcAft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výrobní proces,</a:t>
            </a:r>
          </a:p>
          <a:p>
            <a:pPr marL="447675" indent="-447675">
              <a:spcBef>
                <a:spcPts val="1200"/>
              </a:spcBef>
              <a:spcAft>
                <a:spcPts val="1200"/>
              </a:spcAft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zajištění výrobních faktorů pro výrobu.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97763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952521" y="432392"/>
            <a:ext cx="4139596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Plánování výrobního programu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059582"/>
            <a:ext cx="7992888" cy="385490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spcAft>
                <a:spcPts val="1200"/>
              </a:spcAft>
              <a:defRPr/>
            </a:pPr>
            <a:r>
              <a:rPr lang="cs-CZ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Výrobní program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prezentuje souhrn sortimentních položek, které budou v  rámci výrobního procesu v určitém období vyráběny.</a:t>
            </a:r>
          </a:p>
          <a:p>
            <a:pPr>
              <a:spcAft>
                <a:spcPts val="1200"/>
              </a:spcAft>
              <a:defRPr/>
            </a:pPr>
            <a:r>
              <a:rPr lang="cs-CZ" i="1" u="sng" dirty="0">
                <a:latin typeface="Times New Roman" pitchFamily="18" charset="0"/>
                <a:cs typeface="Times New Roman" pitchFamily="18" charset="0"/>
              </a:rPr>
              <a:t>Příklad:</a:t>
            </a:r>
          </a:p>
          <a:p>
            <a:pPr>
              <a:spcAft>
                <a:spcPts val="1200"/>
              </a:spcAft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Firma 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Hratek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, která vyrábí dřevěné hračky, plánuje na měsíc listopad roku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2020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následující sortimentní položky:</a:t>
            </a:r>
          </a:p>
          <a:p>
            <a:pPr marL="442913" indent="-442913">
              <a:tabLst>
                <a:tab pos="2876550" algn="l"/>
                <a:tab pos="7713663" algn="r"/>
              </a:tabLst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Dřevěný koník , 	katalogové číslo 200 45 A36,   	210 ks</a:t>
            </a:r>
          </a:p>
          <a:p>
            <a:pPr marL="442913" indent="-442913">
              <a:tabLst>
                <a:tab pos="2876550" algn="l"/>
                <a:tab pos="7713663" algn="r"/>
              </a:tabLst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Vláček, 	katalogové číslo 210 87 C98	450 ks</a:t>
            </a:r>
          </a:p>
          <a:p>
            <a:pPr marL="442913" indent="-442913">
              <a:tabLst>
                <a:tab pos="2876550" algn="l"/>
                <a:tab pos="7713663" algn="r"/>
              </a:tabLst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Slon na kol.	katalogové číslo 332 12 U02	169 ks</a:t>
            </a:r>
          </a:p>
          <a:p>
            <a:pPr marL="442913" indent="-442913">
              <a:tabLst>
                <a:tab pos="2876550" algn="l"/>
                <a:tab pos="7713663" algn="r"/>
              </a:tabLst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Stavebnice malá	katalogové číslo 441 07 XY3	79 ks</a:t>
            </a:r>
          </a:p>
          <a:p>
            <a:pPr marL="442913" indent="-442913">
              <a:tabLst>
                <a:tab pos="2876550" algn="l"/>
                <a:tab pos="7713663" algn="r"/>
              </a:tabLst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Stavebnice střední	katalogové číslo 441 08 ZY8	133 ks</a:t>
            </a:r>
          </a:p>
          <a:p>
            <a:pPr marL="442913" indent="-442913">
              <a:tabLst>
                <a:tab pos="2876550" algn="l"/>
                <a:tab pos="7713663" algn="r"/>
              </a:tabLst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Kostky s obrázky	katalogové číslo 085 64 O45	230 ks 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	 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1493307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2857</TotalTime>
  <Words>1732</Words>
  <Application>Microsoft Office PowerPoint</Application>
  <PresentationFormat>Předvádění na obrazovce (16:9)</PresentationFormat>
  <Paragraphs>197</Paragraphs>
  <Slides>44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3</vt:i4>
      </vt:variant>
      <vt:variant>
        <vt:lpstr>Nadpisy snímků</vt:lpstr>
      </vt:variant>
      <vt:variant>
        <vt:i4>44</vt:i4>
      </vt:variant>
    </vt:vector>
  </HeadingPairs>
  <TitlesOfParts>
    <vt:vector size="52" baseType="lpstr">
      <vt:lpstr>Arial</vt:lpstr>
      <vt:lpstr>Calibri</vt:lpstr>
      <vt:lpstr>Times New Roman</vt:lpstr>
      <vt:lpstr>Wingdings</vt:lpstr>
      <vt:lpstr>SLU</vt:lpstr>
      <vt:lpstr>Dokument</vt:lpstr>
      <vt:lpstr>Rovnice</vt:lpstr>
      <vt:lpstr>Document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ryl0001</cp:lastModifiedBy>
  <cp:revision>239</cp:revision>
  <cp:lastPrinted>2018-03-27T09:30:31Z</cp:lastPrinted>
  <dcterms:created xsi:type="dcterms:W3CDTF">2016-07-06T15:42:34Z</dcterms:created>
  <dcterms:modified xsi:type="dcterms:W3CDTF">2021-05-21T07:57:16Z</dcterms:modified>
</cp:coreProperties>
</file>