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494904-B892-430F-9533-EC8A06B84FB5}">
  <a:tblStyle styleId="{C1494904-B892-430F-9533-EC8A06B84F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Title Slide</a:t>
            </a:r>
            <a:endParaRPr sz="1400" b="1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200"/>
              <a:buFont typeface="Avenir"/>
              <a:buChar char="●"/>
            </a:pPr>
            <a:r>
              <a:rPr lang="en-US" sz="12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Dark</a:t>
            </a:r>
            <a:endParaRPr sz="12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3895722e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3895722e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3895722e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3895722e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</a:pPr>
            <a:r>
              <a:rPr lang="en-US" sz="1400" b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Product Screenshot Full MacBook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</a:pPr>
            <a:r>
              <a:rPr lang="en-US" sz="1400" b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Please watch all videos above. </a:t>
            </a:r>
            <a:endParaRPr sz="1400" b="1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3895722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3895722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389572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3895722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3895722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3895722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3895722e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3895722e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3895722e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3895722e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3895722e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3895722e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s – Dark">
  <p:cSld name="Title Slides – Dark">
    <p:bg>
      <p:bgPr>
        <a:solidFill>
          <a:srgbClr val="2D3E5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9267" t="7335" r="1012" b="3194"/>
          <a:stretch/>
        </p:blipFill>
        <p:spPr>
          <a:xfrm flipH="1">
            <a:off x="4" y="599600"/>
            <a:ext cx="11154031" cy="625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3637" y="5894628"/>
            <a:ext cx="780288" cy="832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Aligned - Orange">
  <p:cSld name="Left Aligned - Orange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5637" y="5896167"/>
            <a:ext cx="780288" cy="81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– Center Aligned Header Light">
  <p:cSld name="Blank Slide – Center Aligned Header Light"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637" y="5896167"/>
            <a:ext cx="780288" cy="81930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753392" y="284481"/>
            <a:ext cx="6685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academy.hubspot.com/courses/growth-driven-design?utm_source=offers&amp;utm_medium=offers&amp;utm_campaign=seondary-conversion_wireframe-template_template" TargetMode="External"/><Relationship Id="rId6" Type="http://schemas.openxmlformats.org/officeDocument/2006/relationships/hyperlink" Target="https://academy.hubspot.com/lessons/customer-journey-map?utm_source=offers&amp;utm_medium=offers&amp;utm_campaign=seondary-conversion_customer-journey-map_templa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 idx="4294967295"/>
          </p:nvPr>
        </p:nvSpPr>
        <p:spPr>
          <a:xfrm>
            <a:off x="3478924" y="2890849"/>
            <a:ext cx="78140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en-US" sz="6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Customer Journey</a:t>
            </a:r>
            <a:endParaRPr sz="6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en-US" sz="6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Map Template</a:t>
            </a:r>
            <a:endParaRPr sz="6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8924" y="1986017"/>
            <a:ext cx="1723697" cy="669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7"/>
          <p:cNvCxnSpPr/>
          <p:nvPr/>
        </p:nvCxnSpPr>
        <p:spPr>
          <a:xfrm>
            <a:off x="3582350" y="2758053"/>
            <a:ext cx="443112" cy="2330"/>
          </a:xfrm>
          <a:prstGeom prst="straightConnector1">
            <a:avLst/>
          </a:prstGeom>
          <a:noFill/>
          <a:ln w="19050" cap="flat" cmpd="sng">
            <a:solidFill>
              <a:srgbClr val="1EBC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6"/>
          <p:cNvGraphicFramePr/>
          <p:nvPr/>
        </p:nvGraphicFramePr>
        <p:xfrm>
          <a:off x="0" y="0"/>
          <a:ext cx="12192000" cy="6858075"/>
        </p:xfrm>
        <a:graphic>
          <a:graphicData uri="http://schemas.openxmlformats.org/drawingml/2006/table">
            <a:tbl>
              <a:tblPr>
                <a:noFill/>
                <a:tableStyleId>{C1494904-B892-430F-9533-EC8A06B84FB5}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96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Customer Journey: Customer Churn</a:t>
                      </a:r>
                      <a:endParaRPr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C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Popular Churn Reason #1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Popular Churn Reason #2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Popular Churn Reason #3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Popular Churn Reason #4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Popular Churn Reason #5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did the customer experience?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 feeling after this/these incidents?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Why does this ultimately cause the customer to churn?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can we improve this experience to reduce churn?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27"/>
          <p:cNvGraphicFramePr/>
          <p:nvPr/>
        </p:nvGraphicFramePr>
        <p:xfrm>
          <a:off x="0" y="0"/>
          <a:ext cx="12192000" cy="6858075"/>
        </p:xfrm>
        <a:graphic>
          <a:graphicData uri="http://schemas.openxmlformats.org/drawingml/2006/table">
            <a:tbl>
              <a:tblPr>
                <a:noFill/>
                <a:tableStyleId>{C1494904-B892-430F-9533-EC8A06B84FB5}</a:tableStyleId>
              </a:tblPr>
              <a:tblGrid>
                <a:gridCol w="2032000"/>
                <a:gridCol w="2032000"/>
                <a:gridCol w="2032000"/>
                <a:gridCol w="2087200"/>
                <a:gridCol w="1976800"/>
                <a:gridCol w="2032000"/>
              </a:tblGrid>
              <a:tr h="96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Customer Journey: Service &amp; Support</a:t>
                      </a:r>
                      <a:endPara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D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Normal Use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Notices Issue or Has Complaint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Asks for Help / Contacts Support 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Speaks with Support or Rep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Resolves Conflict / Issue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 feeling?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Why is the customer feeling this way?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do we communicate with the customer?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action do we take in the background?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479673" y="1412196"/>
            <a:ext cx="39840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Featured Resource: Creating a Customer Journey Map</a:t>
            </a:r>
            <a:endParaRPr sz="28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33775" y="4326048"/>
            <a:ext cx="3984000" cy="2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Completing this lesson will help you: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Char char="●"/>
            </a:pPr>
            <a: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Better understand your customers</a:t>
            </a: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Char char="●"/>
            </a:pPr>
            <a: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Improve the customer experience</a:t>
            </a: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10" name="Google Shape;110;p18"/>
          <p:cNvCxnSpPr/>
          <p:nvPr/>
        </p:nvCxnSpPr>
        <p:spPr>
          <a:xfrm>
            <a:off x="623729" y="3042241"/>
            <a:ext cx="891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8"/>
          <p:cNvSpPr txBox="1"/>
          <p:nvPr/>
        </p:nvSpPr>
        <p:spPr>
          <a:xfrm>
            <a:off x="479673" y="3154022"/>
            <a:ext cx="3795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Want to learn more? HubSpot Academy offers a free lesson on creating customer journey maps.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123" y="845846"/>
            <a:ext cx="6418604" cy="3848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6108262" y="1154099"/>
            <a:ext cx="4889200" cy="306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4">
            <a:alphaModFix/>
          </a:blip>
          <a:srcRect l="6938" r="5111"/>
          <a:stretch/>
        </p:blipFill>
        <p:spPr>
          <a:xfrm>
            <a:off x="6108262" y="1086163"/>
            <a:ext cx="4899432" cy="31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>
            <a:hlinkClick r:id="rId5"/>
          </p:cNvPr>
          <p:cNvSpPr/>
          <p:nvPr/>
        </p:nvSpPr>
        <p:spPr>
          <a:xfrm>
            <a:off x="6992593" y="4810681"/>
            <a:ext cx="3223461" cy="654697"/>
          </a:xfrm>
          <a:prstGeom prst="roundRect">
            <a:avLst>
              <a:gd name="adj" fmla="val 4563"/>
            </a:avLst>
          </a:prstGeom>
          <a:solidFill>
            <a:srgbClr val="00A6C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A6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653430" y="4912056"/>
            <a:ext cx="2024982" cy="72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rPr lang="en-US" sz="1800" b="0">
                <a:solidFill>
                  <a:srgbClr val="FFFFFF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Get Started Free</a:t>
            </a:r>
            <a:endParaRPr sz="1800" b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1341737" y="2757661"/>
            <a:ext cx="8413200" cy="3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Included in this resource are seven different customer journey maps, including: </a:t>
            </a:r>
            <a:endParaRPr b="1"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n-US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Buyer's Journey Template</a:t>
            </a:r>
            <a:endParaRPr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n-US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Current State Template</a:t>
            </a:r>
            <a:endParaRPr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n-US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Lead Nurturing Mapping Template</a:t>
            </a:r>
            <a:endParaRPr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n-US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Future State Template</a:t>
            </a:r>
            <a:endParaRPr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n-US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A Day in the Customer's Life Template</a:t>
            </a:r>
            <a:endParaRPr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n-US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Customer Churn Mapping Template</a:t>
            </a:r>
            <a:endParaRPr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n-US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Customer Support Blueprint Template</a:t>
            </a:r>
            <a:endParaRPr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[Prompts in Brackets]: </a:t>
            </a:r>
            <a:r>
              <a:rPr lang="en-US" sz="1400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These are intended for you to erase and fill in with information for your specific project, such as project name or a due date. </a:t>
            </a:r>
            <a:endParaRPr>
              <a:solidFill>
                <a:srgbClr val="34485A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Once you’re ready to begin, delete the first three slides and start filling out your info below. </a:t>
            </a:r>
            <a:r>
              <a:rPr lang="en-US" sz="1400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Remember, you can add/edit/delete any wording or sections you see fit for your projects.</a:t>
            </a:r>
            <a:endParaRPr sz="1400" b="0"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3434115" y="1887818"/>
            <a:ext cx="5323900" cy="625200"/>
          </a:xfrm>
          <a:prstGeom prst="roundRect">
            <a:avLst>
              <a:gd name="adj" fmla="val 4563"/>
            </a:avLst>
          </a:prstGeom>
          <a:solidFill>
            <a:srgbClr val="FF7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2082190" y="1910446"/>
            <a:ext cx="82204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How to Use This Template:</a:t>
            </a:r>
            <a:endParaRPr sz="2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963494" y="1017202"/>
            <a:ext cx="10457793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4400"/>
              <a:buFont typeface="Avenir"/>
              <a:buNone/>
            </a:pPr>
            <a:r>
              <a:rPr lang="en-US" sz="4400" b="1">
                <a:solidFill>
                  <a:srgbClr val="34485A"/>
                </a:solidFill>
                <a:latin typeface="Avenir"/>
                <a:ea typeface="Avenir"/>
                <a:cs typeface="Avenir"/>
                <a:sym typeface="Avenir"/>
              </a:rPr>
              <a:t>Thanks for downloading this resource.</a:t>
            </a:r>
            <a:endParaRPr sz="4400" b="1">
              <a:solidFill>
                <a:srgbClr val="34485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5" name="Google Shape;125;p19" descr="https://lh5.googleusercontent.com/apEXRQSz2bntSyAKx_agcu8atjECSASwv_Q3UwaqHN786iFNxVF4a2FKeiNWnkcsAHIwWNB10eXnGMm4rcDea1tq_a4693bAdOUhmQUn_owUYcPX8mwvpv2Mf4KJcGch-7v6GZe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4215" y="-21676"/>
            <a:ext cx="127635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7"/>
            <a:ext cx="12192000" cy="685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21"/>
          <p:cNvGraphicFramePr/>
          <p:nvPr/>
        </p:nvGraphicFramePr>
        <p:xfrm>
          <a:off x="0" y="0"/>
          <a:ext cx="12192000" cy="6857975"/>
        </p:xfrm>
        <a:graphic>
          <a:graphicData uri="http://schemas.openxmlformats.org/drawingml/2006/table">
            <a:tbl>
              <a:tblPr>
                <a:noFill/>
                <a:tableStyleId>{C1494904-B892-430F-9533-EC8A06B84FB5}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876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Customer Journey: </a:t>
                      </a:r>
                      <a:endPara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Buyer’s Journey</a:t>
                      </a:r>
                      <a:endPara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1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Awareness Stage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1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Consideration Stage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1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Decision Stage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1DE"/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 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thinking or feeling?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customer’s action?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or where is the buyer researching?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will we move the buyer along his or her journey with us in mind?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22"/>
          <p:cNvGraphicFramePr/>
          <p:nvPr/>
        </p:nvGraphicFramePr>
        <p:xfrm>
          <a:off x="0" y="0"/>
          <a:ext cx="12192000" cy="6858100"/>
        </p:xfrm>
        <a:graphic>
          <a:graphicData uri="http://schemas.openxmlformats.org/drawingml/2006/table">
            <a:tbl>
              <a:tblPr>
                <a:noFill/>
                <a:tableStyleId>{C1494904-B892-430F-9533-EC8A06B84FB5}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1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Customer Journey: Current State</a:t>
                      </a:r>
                      <a:endPara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78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1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2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3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4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5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 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thinking or feeling?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customer’s action?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customer’s touchpoint with the business?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do we want to change about this step?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</a:tr>
              <a:tr h="1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and/or why will we make this change?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3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>
                <a:noFill/>
                <a:tableStyleId>{C1494904-B892-430F-9533-EC8A06B84FB5}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9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Customer Journey: Lead Nurturing</a:t>
                      </a:r>
                      <a:endPara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54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Stranger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Subscriber / Lead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MQL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Opportunity / Demo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Deal Closed to Go-Live/Handoff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lead 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thinking, feeling, or doing?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Who from our company is the lead hearing from or talking to?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content from our company is the lead interacting with?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can we do to expedite this process?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</a:tr>
              <a:tr h="120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can we do to make the lead more comfortable in decision making?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4"/>
          <p:cNvGraphicFramePr/>
          <p:nvPr/>
        </p:nvGraphicFramePr>
        <p:xfrm>
          <a:off x="0" y="0"/>
          <a:ext cx="12192000" cy="6858100"/>
        </p:xfrm>
        <a:graphic>
          <a:graphicData uri="http://schemas.openxmlformats.org/drawingml/2006/table">
            <a:tbl>
              <a:tblPr>
                <a:noFill/>
                <a:tableStyleId>{C1494904-B892-430F-9533-EC8A06B84FB5}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1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Customer Journey: Future State</a:t>
                      </a:r>
                      <a:endParaRPr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5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1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2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3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4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Step 5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 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thinking or feeling?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customer’s action?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customer’s touchpoint with the business?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does the above section differ than the current or previous state?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</a:tr>
              <a:tr h="1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Why do we feel this will alter the customer journey?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25"/>
          <p:cNvGraphicFramePr/>
          <p:nvPr/>
        </p:nvGraphicFramePr>
        <p:xfrm>
          <a:off x="0" y="0"/>
          <a:ext cx="12192000" cy="6858100"/>
        </p:xfrm>
        <a:graphic>
          <a:graphicData uri="http://schemas.openxmlformats.org/drawingml/2006/table">
            <a:tbl>
              <a:tblPr>
                <a:noFill/>
                <a:tableStyleId>{C1494904-B892-430F-9533-EC8A06B84FB5}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1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Customer Journey: A Day in the Life</a:t>
                      </a:r>
                      <a:endPara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8F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Early Morning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Late Morning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Afternoon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Evening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Nighttime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is the customer 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thinking or feeling?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are the customer’s actions or main priorities?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are the customer’s biggest pain points at this time?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does the customer interact with our product at this time?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</a:tr>
              <a:tr h="1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can our product be better utilized at this time?</a:t>
                      </a:r>
                      <a:endParaRPr i="1"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4485A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[Your info here]</a:t>
                      </a:r>
                      <a:endParaRPr>
                        <a:solidFill>
                          <a:srgbClr val="34485A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Macintosh PowerPoint</Application>
  <PresentationFormat>Widescreen</PresentationFormat>
  <Paragraphs>259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</vt:lpstr>
      <vt:lpstr>Calibri</vt:lpstr>
      <vt:lpstr>Office Theme</vt:lpstr>
      <vt:lpstr>Customer Journey Map Template</vt:lpstr>
      <vt:lpstr>PowerPoint Presentation</vt:lpstr>
      <vt:lpstr>How to Use This Template: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Journey Map Template</dc:title>
  <cp:lastModifiedBy>Carly Stec</cp:lastModifiedBy>
  <cp:revision>1</cp:revision>
  <dcterms:modified xsi:type="dcterms:W3CDTF">2021-04-21T20:02:26Z</dcterms:modified>
</cp:coreProperties>
</file>