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86" r:id="rId3"/>
    <p:sldId id="314" r:id="rId4"/>
    <p:sldId id="288" r:id="rId5"/>
    <p:sldId id="290" r:id="rId6"/>
    <p:sldId id="330" r:id="rId7"/>
    <p:sldId id="294" r:id="rId8"/>
    <p:sldId id="292" r:id="rId9"/>
    <p:sldId id="331" r:id="rId10"/>
    <p:sldId id="332" r:id="rId11"/>
    <p:sldId id="333" r:id="rId12"/>
    <p:sldId id="334" r:id="rId13"/>
    <p:sldId id="335" r:id="rId14"/>
    <p:sldId id="336" r:id="rId15"/>
    <p:sldId id="337" r:id="rId16"/>
    <p:sldId id="338" r:id="rId17"/>
    <p:sldId id="339" r:id="rId18"/>
    <p:sldId id="340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008080"/>
    <a:srgbClr val="3399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8FB837D-C827-4EFA-A057-4D05807E0F7C}" styleName="Styl s motivem 1 – zvýraznění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16. 4. 2023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0450508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16. 4. 2023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197299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16. 4. 2023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399736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16. 4. 2023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6002174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16. 4. 2023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35005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16. 4. 2023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729387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16. 4. 2023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915460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16. 4. 2023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22770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16. 4. 2023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739994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16. 4. 2023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36581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9BAEC6-A37A-4403-B919-4854A6448652}" type="datetimeFigureOut">
              <a:rPr lang="cs-CZ" smtClean="0"/>
              <a:pPr/>
              <a:t>16. 4. 2023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9688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9BAEC6-A37A-4403-B919-4854A6448652}" type="datetimeFigureOut">
              <a:rPr lang="cs-CZ" smtClean="0"/>
              <a:pPr/>
              <a:t>16. 4. 2023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A23C2D-3845-4F8C-9F64-DBE4B5B8108A}" type="slidenum">
              <a:rPr lang="cs-CZ" smtClean="0"/>
              <a:pPr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354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525178" y="514222"/>
            <a:ext cx="4784758" cy="6063916"/>
          </a:xfrm>
          <a:prstGeom prst="rect">
            <a:avLst/>
          </a:prstGeom>
          <a:solidFill>
            <a:srgbClr val="30787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 b="1" dirty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rgbClr val="FF0000"/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</a:endParaRPr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9" name="Nadpis 1"/>
          <p:cNvSpPr txBox="1">
            <a:spLocks/>
          </p:cNvSpPr>
          <p:nvPr/>
        </p:nvSpPr>
        <p:spPr>
          <a:xfrm>
            <a:off x="666806" y="1165203"/>
            <a:ext cx="4297080" cy="2283851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endParaRPr lang="cs-CZ" sz="4000" b="1" dirty="0"/>
          </a:p>
          <a:p>
            <a:pPr algn="l"/>
            <a:endParaRPr lang="cs-CZ" sz="4000" b="1" dirty="0"/>
          </a:p>
          <a:p>
            <a:r>
              <a:rPr lang="cs-CZ" sz="4000" b="1" dirty="0"/>
              <a:t>Dobrovolnictví</a:t>
            </a:r>
            <a:endParaRPr lang="en-GB" sz="40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Zástupný symbol pro obsah 2"/>
          <p:cNvSpPr txBox="1">
            <a:spLocks/>
          </p:cNvSpPr>
          <p:nvPr/>
        </p:nvSpPr>
        <p:spPr>
          <a:xfrm>
            <a:off x="396842" y="2976893"/>
            <a:ext cx="4837008" cy="2884351"/>
          </a:xfrm>
          <a:prstGeom prst="rect">
            <a:avLst/>
          </a:prstGeom>
        </p:spPr>
        <p:txBody>
          <a:bodyPr vert="horz" lIns="91440" tIns="45720" rIns="91440" bIns="45720" numCol="1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endParaRPr lang="cs-CZ" sz="2400" b="1" i="1" dirty="0">
              <a:solidFill>
                <a:srgbClr val="002060"/>
              </a:solidFill>
            </a:endParaRPr>
          </a:p>
          <a:p>
            <a:pPr marL="0" indent="0">
              <a:buNone/>
            </a:pPr>
            <a:r>
              <a:rPr lang="en-GB" sz="1200" dirty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</p:txBody>
      </p:sp>
      <p:sp>
        <p:nvSpPr>
          <p:cNvPr id="11" name="Zástupný symbol pro obsah 2"/>
          <p:cNvSpPr txBox="1">
            <a:spLocks/>
          </p:cNvSpPr>
          <p:nvPr/>
        </p:nvSpPr>
        <p:spPr>
          <a:xfrm>
            <a:off x="6207839" y="1994806"/>
            <a:ext cx="4806091" cy="340718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vert="horz" lIns="91440" tIns="45720" rIns="91440" bIns="45720" rtlCol="0">
            <a:no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Dobrovolná práce podle zákona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Dobrovolná práce mimo režim zákona</a:t>
            </a: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Příklady dobrovolnictví</a:t>
            </a: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cs-CZ" sz="2400" b="1" dirty="0">
              <a:solidFill>
                <a:srgbClr val="002060"/>
              </a:solidFill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cs-CZ" sz="2400" b="1" dirty="0">
                <a:solidFill>
                  <a:srgbClr val="002060"/>
                </a:solidFill>
                <a:cs typeface="Arial" panose="020B0604020202020204" pitchFamily="34" charset="0"/>
              </a:rPr>
              <a:t> </a:t>
            </a:r>
          </a:p>
        </p:txBody>
      </p:sp>
      <p:sp>
        <p:nvSpPr>
          <p:cNvPr id="3" name="TextovéPole 2"/>
          <p:cNvSpPr txBox="1"/>
          <p:nvPr/>
        </p:nvSpPr>
        <p:spPr>
          <a:xfrm>
            <a:off x="1104452" y="3872753"/>
            <a:ext cx="360381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>
                <a:solidFill>
                  <a:schemeClr val="bg1"/>
                </a:solidFill>
              </a:rPr>
              <a:t>Struktura přednášky</a:t>
            </a:r>
          </a:p>
        </p:txBody>
      </p:sp>
    </p:spTree>
    <p:extLst>
      <p:ext uri="{BB962C8B-B14F-4D97-AF65-F5344CB8AC3E}">
        <p14:creationId xmlns:p14="http://schemas.microsoft.com/office/powerpoint/2010/main" val="162852174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255E32C6-D1A3-418E-80A3-66518ECB4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dobrovolníka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7FD5AC8-D50B-4B34-B3F5-E68D6992758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lvl="0"/>
            <a:r>
              <a:rPr lang="cs-CZ" dirty="0"/>
              <a:t>Dodržovat zákon o dobrovolnické službě a podmínky výkonu dobrovolnické činnosti, které si dohodnul s vysílající organizací ve smlouvě.</a:t>
            </a:r>
          </a:p>
          <a:p>
            <a:pPr lvl="0"/>
            <a:r>
              <a:rPr lang="cs-CZ" dirty="0"/>
              <a:t>Absolvovat přípravu k dobrovolnické činnosti, kterou vykonává pro neziskovou organizaci.</a:t>
            </a:r>
          </a:p>
          <a:p>
            <a:pPr lvl="0"/>
            <a:r>
              <a:rPr lang="cs-CZ" dirty="0"/>
              <a:t>Pokud je to nutné, tak musí dobrovolník předložit výpis z evidence Rejstříku trestů ne starší než 3 měsíce, potvrzení o zdravotním stavu dobrovolníka ne starší než 3 měsíce a jiné doklady podle požadavků vysílající neziskové organizace </a:t>
            </a:r>
            <a:br>
              <a:rPr lang="cs-CZ" dirty="0"/>
            </a:br>
            <a:r>
              <a:rPr lang="cs-CZ" dirty="0"/>
              <a:t>a povahy dobrovolnické služby.</a:t>
            </a:r>
          </a:p>
          <a:p>
            <a:pPr lvl="0"/>
            <a:r>
              <a:rPr lang="cs-CZ" dirty="0"/>
              <a:t>Plnit úkoly, ke kterým se dobrovolník zavázal.</a:t>
            </a:r>
          </a:p>
          <a:p>
            <a:pPr lvl="0"/>
            <a:r>
              <a:rPr lang="cs-CZ" dirty="0"/>
              <a:t>Dodržovat mlčenlivost vůči vysílající neziskové organizaci i vůči jejím klientům.</a:t>
            </a:r>
          </a:p>
          <a:p>
            <a:pPr lvl="0"/>
            <a:r>
              <a:rPr lang="cs-CZ" dirty="0"/>
              <a:t>Ztotožnit se s posláním neziskové organizace, pro kterou dobrovolník svou činnost vykonává.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765155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7FD5AEE-D9B8-48C4-9DAA-FF4CCAF56E4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Dobrovolníci mimo režim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AC4AA56-6A4B-4DC3-A59A-638AD2327ED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Dobrovolnictví je možné také vykonávat mimo režim sociálních služeb. </a:t>
            </a:r>
          </a:p>
          <a:p>
            <a:r>
              <a:rPr lang="cs-CZ" dirty="0"/>
              <a:t>Takové dobrovolnictví není založeno smluvním vztahem, i tak z něho ale plynou pro dobrovolníka určité povinnosti, které ale nejsou právně vymahatelné. </a:t>
            </a:r>
            <a:endParaRPr lang="cs-CZ" dirty="0" smtClean="0"/>
          </a:p>
          <a:p>
            <a:r>
              <a:rPr lang="cs-CZ" dirty="0"/>
              <a:t>https://www.dobrovolnik.cz/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070647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870BB476-63CB-4CA1-ACD9-7D9C761135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Povinnosti dobrovolníka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B6FF710-A100-4CD9-AC27-DF8BAEF6FE1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Dobrovolník by měl:</a:t>
            </a:r>
          </a:p>
          <a:p>
            <a:pPr lvl="1"/>
            <a:r>
              <a:rPr lang="cs-CZ" dirty="0"/>
              <a:t>splnit úkoly, ke kterým se zavázal,</a:t>
            </a:r>
          </a:p>
          <a:p>
            <a:pPr lvl="1"/>
            <a:r>
              <a:rPr lang="cs-CZ" dirty="0"/>
              <a:t>být spolehlivý,</a:t>
            </a:r>
          </a:p>
          <a:p>
            <a:pPr lvl="1"/>
            <a:r>
              <a:rPr lang="cs-CZ" dirty="0"/>
              <a:t>dodržovat mlčenlivost,</a:t>
            </a:r>
          </a:p>
          <a:p>
            <a:pPr lvl="1"/>
            <a:r>
              <a:rPr lang="cs-CZ" dirty="0"/>
              <a:t>nezneužívat projevené důvěry,</a:t>
            </a:r>
          </a:p>
          <a:p>
            <a:pPr lvl="1"/>
            <a:r>
              <a:rPr lang="cs-CZ" dirty="0"/>
              <a:t>požádat o pomoc, pokud by ji při své činnosti potřeboval,</a:t>
            </a:r>
          </a:p>
          <a:p>
            <a:pPr lvl="1"/>
            <a:r>
              <a:rPr lang="cs-CZ" dirty="0"/>
              <a:t>znát a brát na vědomí své limity,</a:t>
            </a:r>
          </a:p>
          <a:p>
            <a:pPr lvl="1"/>
            <a:r>
              <a:rPr lang="cs-CZ" dirty="0"/>
              <a:t>být „týmovým hráčem“,</a:t>
            </a:r>
          </a:p>
          <a:p>
            <a:pPr lvl="1"/>
            <a:r>
              <a:rPr lang="cs-CZ" dirty="0"/>
              <a:t>ztotožnit se s posláním organizace, pro kterou dobrovolnickou činnost vykonává.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1466129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89A2155-157F-425E-8841-BF9566E248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Příklad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0A86D63D-E9CF-4A2F-9DC2-1B7AEEDBB7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b="1" dirty="0"/>
              <a:t>Jak funguje dobrovolnictví v mezinárodní humanitární organizaci ADRA ČR</a:t>
            </a:r>
          </a:p>
          <a:p>
            <a:r>
              <a:rPr lang="cs-CZ" dirty="0"/>
              <a:t>Posláním dobrovolnických center ADRA v České republice je propojovat svět lidí, kteří chtějí pomáhat, se světem lidí, kteří pomoc potřebují. </a:t>
            </a:r>
          </a:p>
          <a:p>
            <a:r>
              <a:rPr lang="cs-CZ" dirty="0"/>
              <a:t>Nezisková organizace ADRA usiluje o to, aby každý člověk, který se ocitne ve složité životní situaci, nezůstal sám, ale měl možnost získat lidskou podporu dobrovolníka.</a:t>
            </a:r>
          </a:p>
          <a:p>
            <a:pPr lvl="1"/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443606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17285E76-CD0D-41D3-A955-994FC4DF18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 v organizaci ADRA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21E19902-8899-4D94-836E-06661E90CA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Kdo může být dobrovolníkem?</a:t>
            </a:r>
          </a:p>
          <a:p>
            <a:pPr lvl="1"/>
            <a:r>
              <a:rPr lang="cs-CZ" dirty="0"/>
              <a:t>Dobrovolníkem se může stát osoba starší 15 let, v některých dobrovolnických programech (u pacientů v nemocnici, u dětí či jako dobrovolník v domácnosti) je potřebný věk nad 18 let. </a:t>
            </a:r>
          </a:p>
          <a:p>
            <a:pPr lvl="1"/>
            <a:r>
              <a:rPr lang="cs-CZ" dirty="0"/>
              <a:t>Dobrovolník je člověk, který se rozhodl věnovat svůj čas, své znalosti a dovednosti ve prospěch druhých, a to bez nároku na finanční odměnu.</a:t>
            </a:r>
          </a:p>
          <a:p>
            <a:pPr lvl="1"/>
            <a:r>
              <a:rPr lang="cs-CZ" dirty="0"/>
              <a:t>Důležité je vědět, že dobrovolník nenahrazuje pečovatelské či sociální služby, nenahrazuje činnost zaměstnanců v daném zařízení. </a:t>
            </a:r>
          </a:p>
          <a:p>
            <a:pPr lvl="1"/>
            <a:r>
              <a:rPr lang="cs-CZ" dirty="0"/>
              <a:t>Dobrovolník je pouze společníkem, kamarádem, který tráví svůj volný čas s klientem.</a:t>
            </a:r>
          </a:p>
          <a:p>
            <a:pPr lvl="1"/>
            <a:endParaRPr lang="cs-CZ" dirty="0"/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098391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4F613E4-1D9D-4320-A833-13F7115CEA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 v organizaci ADRA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A48A11B2-ABEB-4EED-AF5D-97ADD5858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Co musí splnit?</a:t>
            </a:r>
          </a:p>
          <a:p>
            <a:pPr lvl="1"/>
            <a:r>
              <a:rPr lang="cs-CZ" dirty="0"/>
              <a:t>Zájemce o dobrovolnictví musí absolvovat vstupní školení, kde se dozví základní informace o humanitární organizaci ADRA, dále o činnosti dobrovolnických center. </a:t>
            </a:r>
          </a:p>
          <a:p>
            <a:pPr lvl="1"/>
            <a:r>
              <a:rPr lang="cs-CZ" dirty="0"/>
              <a:t>Jsou mu představeny konkrétní dobrovolnické programy, ve kterých by mohl působit. </a:t>
            </a:r>
          </a:p>
          <a:p>
            <a:pPr lvl="1"/>
            <a:r>
              <a:rPr lang="cs-CZ" dirty="0"/>
              <a:t>Důležitou součástí školení jsou také práva a povinnosti dobrovolníka, návod, jak nejlépe navázat komunikaci s klientem, vysvětlení potřebných pojmů a nastínění první návštěvy u klienta.</a:t>
            </a:r>
          </a:p>
          <a:p>
            <a:pPr lvl="1"/>
            <a:r>
              <a:rPr lang="cs-CZ" dirty="0"/>
              <a:t>Po školení musí dobrovolník dodat čistý výpis z Rejstříku trestů ne starší než 3 měsíce a dále doklad o zdravotní způsobilosti ne starší než 3 měsíce. 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2477735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7AABBE7D-3662-45E7-920F-617B634F672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00062"/>
            <a:ext cx="10515600" cy="1325563"/>
          </a:xfrm>
        </p:spPr>
        <p:txBody>
          <a:bodyPr/>
          <a:lstStyle/>
          <a:p>
            <a:r>
              <a:rPr lang="cs-CZ" dirty="0"/>
              <a:t>Dobrovolnictví v organizaci ADRA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F093AAF0-B58D-4886-BEF9-2847C063014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cs-CZ" dirty="0"/>
              <a:t>Činnost Dobrovolnických center ADRA se řídí zákonem </a:t>
            </a:r>
            <a:br>
              <a:rPr lang="cs-CZ" dirty="0"/>
            </a:br>
            <a:r>
              <a:rPr lang="cs-CZ" dirty="0"/>
              <a:t>o dobrovolnické službě č. 198/2002 Sb. Všechny dobrovolnické programy jsou akreditovány Ministerstvem vnitra ČR.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34917794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C35D4EA5-355B-43E3-A9A4-BDAD6701B9B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 organizaci ADRA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E23411B5-7A59-4FA3-827E-2AB48D3891E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Jaké mají činnosti pro dobrovolníky?</a:t>
            </a:r>
          </a:p>
          <a:p>
            <a:pPr lvl="1" algn="just"/>
            <a:r>
              <a:rPr lang="cs-CZ" dirty="0"/>
              <a:t>Dobrovolníci tráví čas s klienty nejčastěji povídáním, nasloucháním, ale také čtením, hraním společenských her, procházkami. Pokud dobrovolník hraje na nějaký hudební nástroj, je možno domluvit skupinové zpívání, což je u seniorů a klientů s postižením velmi oblíbená činnost. Někteří dobrovolníci, působící v domovech seniorů či v denních stacionářích, připravují přednášky nebo besedy pro seniory. Jsou to dobrovolníci, kteří hodně cestují, kteří mají zajímavé povolání apod.</a:t>
            </a:r>
          </a:p>
          <a:p>
            <a:pPr lvl="1" algn="just"/>
            <a:r>
              <a:rPr lang="cs-CZ" dirty="0"/>
              <a:t>Jedná-li se o dobrovolnictví v Charitativních obchůdcích, pak dobrovolníci pomáhají při třídění oblečení, ukládání zboží do regálů, obsluhování zákazníků apod.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0818904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C5A766F-0963-46C4-B5C4-8626300744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 v organizaci ADRA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434EF98F-DD3C-42C1-959E-BD67BC27F3B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Je nutné školit v BOZP?</a:t>
            </a:r>
          </a:p>
          <a:p>
            <a:pPr lvl="1"/>
            <a:r>
              <a:rPr lang="cs-CZ" dirty="0"/>
              <a:t>Dobrovolníci jsou již na úvodním školení poučeni o dbaní na vlastní bezpečnost při pohybu v přijímajících zařízeních. </a:t>
            </a:r>
          </a:p>
          <a:p>
            <a:pPr lvl="1"/>
            <a:r>
              <a:rPr lang="cs-CZ" dirty="0"/>
              <a:t>Kontaktní osoby pak individuálně proškolují dobrovolníky v oblasti BOZP při vstupním (výběrovém) pohovoru.</a:t>
            </a:r>
          </a:p>
          <a:p>
            <a:pPr lvl="1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682890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1"/>
          <p:cNvSpPr txBox="1">
            <a:spLocks/>
          </p:cNvSpPr>
          <p:nvPr/>
        </p:nvSpPr>
        <p:spPr>
          <a:xfrm>
            <a:off x="251520" y="195486"/>
            <a:ext cx="4536504" cy="507703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62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endParaRPr lang="cs-CZ" dirty="0"/>
          </a:p>
        </p:txBody>
      </p:sp>
      <p:pic>
        <p:nvPicPr>
          <p:cNvPr id="6" name="Obrázek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507493" y="274187"/>
            <a:ext cx="1464833" cy="1127893"/>
          </a:xfrm>
          <a:prstGeom prst="rect">
            <a:avLst/>
          </a:prstGeom>
        </p:spPr>
      </p:pic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</a:t>
            </a:r>
          </a:p>
        </p:txBody>
      </p:sp>
      <p:sp>
        <p:nvSpPr>
          <p:cNvPr id="7" name="Zástupný symbol pro obsah 6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Neziskové organizace často využívají pro svoji činnost bezplatné práce dobrovolníků. </a:t>
            </a:r>
          </a:p>
          <a:p>
            <a:r>
              <a:rPr lang="cs-CZ" dirty="0"/>
              <a:t>Většina dobrovolníků funguje zapojením se do činnosti neziskové organizace (formální dobrovolnictví), mnozí lidé se ale zapojují do činností ve prospěch ostatních méně formálně, ať už jednotlivě, nebo jako součást skupiny. </a:t>
            </a:r>
          </a:p>
          <a:p>
            <a:r>
              <a:rPr lang="cs-CZ" dirty="0"/>
              <a:t>Neformální dobrovolníci jsou pak obtížně zjistitelní, a proto nebývají zahrnováni do výzkumu a statistik zabývajících se dobrovolnictvím.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2221441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Typy dobrovolné práce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praxi se rozlišují </a:t>
            </a:r>
            <a:r>
              <a:rPr lang="cs-CZ" b="1" i="1" dirty="0"/>
              <a:t>dva typy dobrovolné práce</a:t>
            </a:r>
            <a:r>
              <a:rPr lang="cs-CZ" dirty="0"/>
              <a:t>:</a:t>
            </a:r>
          </a:p>
          <a:p>
            <a:pPr lvl="1"/>
            <a:r>
              <a:rPr lang="cs-CZ" dirty="0"/>
              <a:t>dobrovolná práce, kterou upravuje zákon o dobrovolnické službě,</a:t>
            </a:r>
          </a:p>
          <a:p>
            <a:pPr lvl="1"/>
            <a:r>
              <a:rPr lang="cs-CZ" dirty="0"/>
              <a:t>dobrovolná práce mimo režim zákona o dobrovolnické službě.</a:t>
            </a:r>
          </a:p>
          <a:p>
            <a:pPr algn="just"/>
            <a:endParaRPr lang="cs-CZ" b="1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V České republice mezi nejrozšířenější a nestarší organizace spojené s dobrovolnictvím patří:</a:t>
            </a:r>
          </a:p>
          <a:p>
            <a:pPr lvl="1"/>
            <a:r>
              <a:rPr lang="cs-CZ" dirty="0"/>
              <a:t>sbory dobrovolných hasičů,</a:t>
            </a:r>
          </a:p>
          <a:p>
            <a:pPr lvl="1"/>
            <a:r>
              <a:rPr lang="cs-CZ" dirty="0"/>
              <a:t>Český červený kříž,</a:t>
            </a:r>
          </a:p>
          <a:p>
            <a:pPr lvl="1"/>
            <a:r>
              <a:rPr lang="cs-CZ" dirty="0"/>
              <a:t>neziskové organizace působící v oblasti sociálních či zdravotních služeb,</a:t>
            </a:r>
          </a:p>
          <a:p>
            <a:pPr lvl="1"/>
            <a:r>
              <a:rPr lang="cs-CZ" dirty="0"/>
              <a:t>turistické a okrašlovací spolky,</a:t>
            </a:r>
          </a:p>
          <a:p>
            <a:pPr lvl="1"/>
            <a:r>
              <a:rPr lang="cs-CZ" dirty="0"/>
              <a:t>spolky, sdružení a humanitární organizace, které se věnují pomoci lidem – seniorům, zdravotně postiženým, nebo sociálně slabším,</a:t>
            </a:r>
          </a:p>
          <a:p>
            <a:pPr lvl="1"/>
            <a:r>
              <a:rPr lang="cs-CZ" dirty="0"/>
              <a:t>organizace zaměřené na práci s dětmi a mládeží, </a:t>
            </a:r>
          </a:p>
          <a:p>
            <a:pPr lvl="1"/>
            <a:r>
              <a:rPr lang="cs-CZ" dirty="0"/>
              <a:t>různé tělovýchovné jednoty.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600" dirty="0" err="1"/>
              <a:t>Workcampy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b="1" dirty="0" err="1"/>
              <a:t>Workcamp</a:t>
            </a:r>
            <a:r>
              <a:rPr lang="cs-CZ" dirty="0"/>
              <a:t> je krátkodobý tuzemský či mezinárodní dobrovolnický projekt, zpravidla v délce dvou týdnů. </a:t>
            </a:r>
          </a:p>
          <a:p>
            <a:r>
              <a:rPr lang="cs-CZ" dirty="0"/>
              <a:t>Prostřednictvím </a:t>
            </a:r>
            <a:r>
              <a:rPr lang="cs-CZ" dirty="0" err="1"/>
              <a:t>workcampů</a:t>
            </a:r>
            <a:r>
              <a:rPr lang="cs-CZ" dirty="0"/>
              <a:t> jsou podporovány veřejně prospěšné projekty neziskových organizací, obcí a dalších subjektů.</a:t>
            </a:r>
          </a:p>
          <a:p>
            <a:r>
              <a:rPr lang="cs-CZ" dirty="0"/>
              <a:t>V České republice se pořádáním </a:t>
            </a:r>
            <a:r>
              <a:rPr lang="cs-CZ" dirty="0" err="1"/>
              <a:t>workcampů</a:t>
            </a:r>
            <a:r>
              <a:rPr lang="cs-CZ" dirty="0"/>
              <a:t> zabývají organizace, jako jsou například INDEX-SDA, </a:t>
            </a:r>
            <a:r>
              <a:rPr lang="cs-CZ" dirty="0" err="1"/>
              <a:t>z.s</a:t>
            </a:r>
            <a:r>
              <a:rPr lang="cs-CZ" dirty="0"/>
              <a:t>., </a:t>
            </a:r>
            <a:r>
              <a:rPr lang="cs-CZ" dirty="0" err="1"/>
              <a:t>Tamjdem</a:t>
            </a:r>
            <a:r>
              <a:rPr lang="cs-CZ" dirty="0"/>
              <a:t>, o.p.s., Duha, </a:t>
            </a:r>
            <a:r>
              <a:rPr lang="cs-CZ" dirty="0" err="1"/>
              <a:t>o.s</a:t>
            </a:r>
            <a:r>
              <a:rPr lang="cs-CZ" dirty="0"/>
              <a:t>. atd.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F020864A-1FFA-44D4-B734-B537DA5B8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Dobrovolnictví podle zákona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1537160F-6CDE-4536-8B64-6E57BE12DA1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Dobrovolnictví upravuje zákon č. 198/2002 Sb., o dobrovolnické službě a o změně některých zákonů. </a:t>
            </a:r>
          </a:p>
          <a:p>
            <a:r>
              <a:rPr lang="cs-CZ" dirty="0"/>
              <a:t>Zákon neupravuje dobrovolnictví jako celek, ale pouze vymezuje dobrovolnickou službu, která je státem podporována. </a:t>
            </a:r>
          </a:p>
        </p:txBody>
      </p:sp>
    </p:spTree>
    <p:extLst>
      <p:ext uri="{BB962C8B-B14F-4D97-AF65-F5344CB8AC3E}">
        <p14:creationId xmlns:p14="http://schemas.microsoft.com/office/powerpoint/2010/main" val="34802650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Dobrovolnictví podle zákona</a:t>
            </a:r>
            <a:endParaRPr lang="cs-CZ" cap="small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Dobrovolníci mohou podle § 115 odst. 2 zákona č.108/2006 Sb., o sociálních službách, působit v sociálních službách, kde je ovšem vycházeno z toho, že se jedná o tzv. akreditovaného dobrovolníka, který působí na základě zákona o dobrovolnické službě. </a:t>
            </a:r>
          </a:p>
          <a:p>
            <a:r>
              <a:rPr lang="cs-CZ" dirty="0"/>
              <a:t>Je zde rozlišováno mezi vysílající a přijímající organizací. 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55320" y="534942"/>
            <a:ext cx="10515600" cy="1325563"/>
          </a:xfrm>
        </p:spPr>
        <p:txBody>
          <a:bodyPr/>
          <a:lstStyle/>
          <a:p>
            <a:r>
              <a:rPr lang="cs-CZ" dirty="0"/>
              <a:t>Vysílající a přijímající organizace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cs-CZ" dirty="0"/>
              <a:t>Vysílající organizace je veřejně prospěšná právnická osoba, která má svoje sílo v České republice. Tato organizace dobrovolníky vybírá, eviduje, připravuje pro výkon dobrovolnické služby a uzavírá s nimi smlouvy o výkonu dobrovolnické služby.</a:t>
            </a:r>
          </a:p>
          <a:p>
            <a:r>
              <a:rPr lang="cs-CZ" dirty="0"/>
              <a:t>Oproti tomu přijímající organizace může být buď veřejně prospěšná právnická osoba, nebo také fyzická osoba, pro jejíž potřebu dobrovolník pracuje.</a:t>
            </a:r>
          </a:p>
          <a:p>
            <a:pPr lvl="0"/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="" xmlns:a16="http://schemas.microsoft.com/office/drawing/2014/main" id="{6FB624C8-92EC-45ED-8D22-1105587EF9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Výhody dobrovolnictví v akreditované organizaci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="" xmlns:a16="http://schemas.microsoft.com/office/drawing/2014/main" id="{81803A24-E6C7-4700-AB35-A6684FD6A5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cs-CZ" dirty="0"/>
              <a:t>Dobrovolníci v akreditované organizaci mají smluvně zajištěné postavení.</a:t>
            </a:r>
          </a:p>
          <a:p>
            <a:pPr lvl="0"/>
            <a:r>
              <a:rPr lang="cs-CZ" dirty="0"/>
              <a:t>Dobrovolníci jsou pojištění proti škodám na zdraví a majetku, které vzniknou jim osobně, nebo které by mohli neúmyslně způsobit dalším osobám.</a:t>
            </a:r>
          </a:p>
          <a:p>
            <a:pPr lvl="0"/>
            <a:r>
              <a:rPr lang="cs-CZ" dirty="0"/>
              <a:t>Dobrovolník má s výkonem dobrovolnické činnosti minimální finanční náklady – vysílající organizace může hradit stravné, ubytování, cestovné atd.</a:t>
            </a:r>
          </a:p>
          <a:p>
            <a:pPr lvl="0"/>
            <a:r>
              <a:rPr lang="cs-CZ" dirty="0"/>
              <a:t>Dobrovolníci mají nárok na poskytnutí kvalitní přípravy k výkonu dobrovolnické činnosti a na poskytnutí pracovních prostředků a ochranných pomůcek.</a:t>
            </a:r>
          </a:p>
          <a:p>
            <a:pPr lvl="0"/>
            <a:r>
              <a:rPr lang="cs-CZ" dirty="0"/>
              <a:t>Akreditované vysílající organizace mohou získat od ministerstev různé dotace na dobrovolnickou službu.</a:t>
            </a:r>
          </a:p>
        </p:txBody>
      </p:sp>
    </p:spTree>
    <p:extLst>
      <p:ext uri="{BB962C8B-B14F-4D97-AF65-F5344CB8AC3E}">
        <p14:creationId xmlns:p14="http://schemas.microsoft.com/office/powerpoint/2010/main" val="338226318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851</TotalTime>
  <Words>405</Words>
  <Application>Microsoft Office PowerPoint</Application>
  <PresentationFormat>Širokoúhlá obrazovka</PresentationFormat>
  <Paragraphs>95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Arial</vt:lpstr>
      <vt:lpstr>Calibri</vt:lpstr>
      <vt:lpstr>Calibri Light</vt:lpstr>
      <vt:lpstr>Times New Roman</vt:lpstr>
      <vt:lpstr>Motiv Office</vt:lpstr>
      <vt:lpstr>Prezentace aplikace PowerPoint</vt:lpstr>
      <vt:lpstr>Dobrovolnictví</vt:lpstr>
      <vt:lpstr>Typy dobrovolné práce</vt:lpstr>
      <vt:lpstr>Dobrovolnictví</vt:lpstr>
      <vt:lpstr>Workcampy</vt:lpstr>
      <vt:lpstr>Dobrovolnictví podle zákona</vt:lpstr>
      <vt:lpstr>Dobrovolnictví podle zákona</vt:lpstr>
      <vt:lpstr>Vysílající a přijímající organizace</vt:lpstr>
      <vt:lpstr>Výhody dobrovolnictví v akreditované organizaci</vt:lpstr>
      <vt:lpstr>Povinnosti dobrovolníka</vt:lpstr>
      <vt:lpstr>Dobrovolníci mimo režim zákona</vt:lpstr>
      <vt:lpstr>Povinnosti dobrovolníka</vt:lpstr>
      <vt:lpstr>Příklad</vt:lpstr>
      <vt:lpstr>Dobrovolnictví v organizaci ADRA</vt:lpstr>
      <vt:lpstr>Dobrovolnictví v organizaci ADRA</vt:lpstr>
      <vt:lpstr>Dobrovolnictví v organizaci ADRA</vt:lpstr>
      <vt:lpstr>Dobrovolnictví organizaci ADRA</vt:lpstr>
      <vt:lpstr>Dobrovolnictví v organizaci ADRA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Roman Šperka</dc:creator>
  <cp:lastModifiedBy>uzivatel</cp:lastModifiedBy>
  <cp:revision>133</cp:revision>
  <dcterms:created xsi:type="dcterms:W3CDTF">2016-11-25T20:36:16Z</dcterms:created>
  <dcterms:modified xsi:type="dcterms:W3CDTF">2023-04-16T18:41:59Z</dcterms:modified>
</cp:coreProperties>
</file>