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5" r:id="rId2"/>
    <p:sldId id="346" r:id="rId3"/>
    <p:sldId id="347" r:id="rId4"/>
    <p:sldId id="351" r:id="rId5"/>
    <p:sldId id="353" r:id="rId6"/>
    <p:sldId id="354" r:id="rId7"/>
    <p:sldId id="352" r:id="rId8"/>
    <p:sldId id="350" r:id="rId9"/>
    <p:sldId id="269" r:id="rId10"/>
    <p:sldId id="355" r:id="rId11"/>
    <p:sldId id="356" r:id="rId12"/>
    <p:sldId id="357" r:id="rId13"/>
    <p:sldId id="358" r:id="rId14"/>
    <p:sldId id="359" r:id="rId15"/>
    <p:sldId id="360" r:id="rId16"/>
    <p:sldId id="361" r:id="rId17"/>
    <p:sldId id="362" r:id="rId18"/>
    <p:sldId id="364" r:id="rId19"/>
    <p:sldId id="365" r:id="rId20"/>
    <p:sldId id="366" r:id="rId21"/>
    <p:sldId id="363" r:id="rId22"/>
    <p:sldId id="369" r:id="rId23"/>
    <p:sldId id="376" r:id="rId24"/>
    <p:sldId id="377" r:id="rId25"/>
    <p:sldId id="370" r:id="rId26"/>
    <p:sldId id="371" r:id="rId27"/>
    <p:sldId id="372" r:id="rId28"/>
    <p:sldId id="373" r:id="rId29"/>
    <p:sldId id="378" r:id="rId30"/>
    <p:sldId id="375" r:id="rId31"/>
    <p:sldId id="349" r:id="rId32"/>
    <p:sldId id="367" r:id="rId33"/>
    <p:sldId id="266" r:id="rId34"/>
    <p:sldId id="267" r:id="rId3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7" autoAdjust="0"/>
    <p:restoredTop sz="94660"/>
  </p:normalViewPr>
  <p:slideViewPr>
    <p:cSldViewPr>
      <p:cViewPr varScale="1">
        <p:scale>
          <a:sx n="113" d="100"/>
          <a:sy n="113" d="100"/>
        </p:scale>
        <p:origin x="523"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15.03.2022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38992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62831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40711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93165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04154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42218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93970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426172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43317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427643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335134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17773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80507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98199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112240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869601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351176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642890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167433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29013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3602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420723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52556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428088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11191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11993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24498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1016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95019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po.cz/dokument159758.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jakpodnikat.cz/podnikani-zivnosti.php" TargetMode="External"/><Relationship Id="rId4" Type="http://schemas.openxmlformats.org/officeDocument/2006/relationships/hyperlink" Target="http://www.businessinfo.cz/cs/online-nastroje/formulare.html?area=120#favorit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inancnisprava.cz/cs/financni-sprava/media-a-verejnost/nouzovy-stav/danove-informace/dotazy-a-odpovedi/e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Formální a legislativní nároky založení firmy</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62500" lnSpcReduction="20000"/>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Faktory ovlivňující právní volbu podnikání</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Typologie právních forem podnikání</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Živnostník nebo s.r.o.</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Další aspekty spojené s podnikáním:</a:t>
            </a: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legislativa, daně, cla, poplatky, podnikatel zaměstnavatel, EET,…</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3429619"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200" dirty="0">
                <a:solidFill>
                  <a:srgbClr val="002060"/>
                </a:solidFill>
                <a:latin typeface="Times New Roman" panose="02020603050405020304" pitchFamily="18" charset="0"/>
                <a:cs typeface="Times New Roman" panose="02020603050405020304" pitchFamily="18" charset="0"/>
              </a:rPr>
              <a:t>V rámci celé podnikatelské základny jsou živnostenská oprávnění v Česku nejčastěji vydávána v oblasti:</a:t>
            </a:r>
          </a:p>
          <a:p>
            <a:r>
              <a:rPr lang="cs-CZ" altLang="cs-CZ" sz="1200" dirty="0">
                <a:solidFill>
                  <a:srgbClr val="002060"/>
                </a:solidFill>
                <a:latin typeface="Times New Roman" panose="02020603050405020304" pitchFamily="18" charset="0"/>
                <a:cs typeface="Times New Roman" panose="02020603050405020304" pitchFamily="18" charset="0"/>
              </a:rPr>
              <a:t>zprostředkování (11 %), </a:t>
            </a:r>
          </a:p>
          <a:p>
            <a:r>
              <a:rPr lang="cs-CZ" altLang="cs-CZ" sz="1200" dirty="0">
                <a:solidFill>
                  <a:srgbClr val="002060"/>
                </a:solidFill>
                <a:latin typeface="Times New Roman" panose="02020603050405020304" pitchFamily="18" charset="0"/>
                <a:cs typeface="Times New Roman" panose="02020603050405020304" pitchFamily="18" charset="0"/>
              </a:rPr>
              <a:t>obchodu (7 %),</a:t>
            </a:r>
          </a:p>
          <a:p>
            <a:r>
              <a:rPr lang="cs-CZ" altLang="cs-CZ" sz="1200" dirty="0">
                <a:solidFill>
                  <a:srgbClr val="002060"/>
                </a:solidFill>
                <a:latin typeface="Times New Roman" panose="02020603050405020304" pitchFamily="18" charset="0"/>
                <a:cs typeface="Times New Roman" panose="02020603050405020304" pitchFamily="18" charset="0"/>
              </a:rPr>
              <a:t>provozování restaurací (5 %).</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přehled právních forem podnikání</a:t>
            </a:r>
          </a:p>
        </p:txBody>
      </p:sp>
      <p:graphicFrame>
        <p:nvGraphicFramePr>
          <p:cNvPr id="7" name="Tabulka 6">
            <a:extLst>
              <a:ext uri="{FF2B5EF4-FFF2-40B4-BE49-F238E27FC236}">
                <a16:creationId xmlns:a16="http://schemas.microsoft.com/office/drawing/2014/main" id="{D856494E-D5D7-4290-90A6-5BED71BCBD98}"/>
              </a:ext>
            </a:extLst>
          </p:cNvPr>
          <p:cNvGraphicFramePr>
            <a:graphicFrameLocks noGrp="1"/>
          </p:cNvGraphicFramePr>
          <p:nvPr>
            <p:extLst>
              <p:ext uri="{D42A27DB-BD31-4B8C-83A1-F6EECF244321}">
                <p14:modId xmlns:p14="http://schemas.microsoft.com/office/powerpoint/2010/main" val="2484101138"/>
              </p:ext>
            </p:extLst>
          </p:nvPr>
        </p:nvGraphicFramePr>
        <p:xfrm>
          <a:off x="3609131" y="1003092"/>
          <a:ext cx="4275236" cy="3478864"/>
        </p:xfrm>
        <a:graphic>
          <a:graphicData uri="http://schemas.openxmlformats.org/drawingml/2006/table">
            <a:tbl>
              <a:tblPr/>
              <a:tblGrid>
                <a:gridCol w="1466925">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864095">
                  <a:extLst>
                    <a:ext uri="{9D8B030D-6E8A-4147-A177-3AD203B41FA5}">
                      <a16:colId xmlns:a16="http://schemas.microsoft.com/office/drawing/2014/main" val="20003"/>
                    </a:ext>
                  </a:extLst>
                </a:gridCol>
              </a:tblGrid>
              <a:tr h="85021">
                <a:tc>
                  <a:txBody>
                    <a:bodyPr/>
                    <a:lstStyle/>
                    <a:p>
                      <a:pPr algn="ctr" fontAlgn="b"/>
                      <a:r>
                        <a:rPr lang="cs-CZ" sz="800" b="1" i="0" u="none" strike="noStrike" dirty="0">
                          <a:solidFill>
                            <a:srgbClr val="000000"/>
                          </a:solidFill>
                          <a:effectLst/>
                          <a:latin typeface="Calibri" panose="020F0502020204030204" pitchFamily="34" charset="0"/>
                        </a:rPr>
                        <a:t>Kraj</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800" b="1" i="0" u="none" strike="noStrike" dirty="0">
                          <a:solidFill>
                            <a:srgbClr val="000000"/>
                          </a:solidFill>
                          <a:effectLst/>
                          <a:latin typeface="Calibri" panose="020F0502020204030204" pitchFamily="34" charset="0"/>
                        </a:rPr>
                        <a:t>Hlavní město Praha</a:t>
                      </a:r>
                    </a:p>
                  </a:txBody>
                  <a:tcPr marL="9525" marR="9525" marT="95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800" b="1" i="0" u="none" strike="noStrike" dirty="0">
                          <a:solidFill>
                            <a:srgbClr val="000000"/>
                          </a:solidFill>
                          <a:effectLst/>
                          <a:latin typeface="Calibri" panose="020F0502020204030204" pitchFamily="34" charset="0"/>
                        </a:rPr>
                        <a:t>Moravskoslezský kraj</a:t>
                      </a:r>
                    </a:p>
                  </a:txBody>
                  <a:tcPr marL="9525" marR="9525" marT="95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800" b="1" i="0" u="none" strike="noStrike" dirty="0">
                          <a:solidFill>
                            <a:srgbClr val="000000"/>
                          </a:solidFill>
                          <a:effectLst/>
                          <a:latin typeface="Calibri" panose="020F0502020204030204" pitchFamily="34" charset="0"/>
                        </a:rPr>
                        <a:t>Celkem</a:t>
                      </a:r>
                    </a:p>
                  </a:txBody>
                  <a:tcPr marL="9525" marR="9525" marT="95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210">
                <a:tc>
                  <a:txBody>
                    <a:bodyPr/>
                    <a:lstStyle/>
                    <a:p>
                      <a:pPr algn="l" fontAlgn="b"/>
                      <a:r>
                        <a:rPr lang="cs-CZ" sz="800" b="1" i="1" u="none" strike="noStrike">
                          <a:solidFill>
                            <a:srgbClr val="000000"/>
                          </a:solidFill>
                          <a:effectLst/>
                          <a:latin typeface="Calibri" panose="020F0502020204030204" pitchFamily="34" charset="0"/>
                        </a:rPr>
                        <a:t>Celkem platných ŽO</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715 491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336 840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3 660 644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462">
                <a:tc>
                  <a:txBody>
                    <a:bodyPr/>
                    <a:lstStyle/>
                    <a:p>
                      <a:pPr algn="l" fontAlgn="b"/>
                      <a:r>
                        <a:rPr lang="cs-CZ" sz="800" b="1" i="1" u="none" strike="noStrike">
                          <a:solidFill>
                            <a:srgbClr val="000000"/>
                          </a:solidFill>
                          <a:effectLst/>
                          <a:latin typeface="Calibri" panose="020F0502020204030204" pitchFamily="34" charset="0"/>
                        </a:rPr>
                        <a:t>  pro živnosti  :  koncesované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48 464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0" i="0" u="none" strike="noStrike">
                          <a:solidFill>
                            <a:srgbClr val="000000"/>
                          </a:solidFill>
                          <a:effectLst/>
                          <a:latin typeface="Calibri" panose="020F0502020204030204" pitchFamily="34" charset="0"/>
                        </a:rPr>
                        <a:t>23 785</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1" i="0" u="none" strike="noStrike">
                          <a:solidFill>
                            <a:srgbClr val="000000"/>
                          </a:solidFill>
                          <a:effectLst/>
                          <a:latin typeface="Calibri" panose="020F0502020204030204" pitchFamily="34" charset="0"/>
                        </a:rPr>
                        <a:t>262 937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2210">
                <a:tc>
                  <a:txBody>
                    <a:bodyPr/>
                    <a:lstStyle/>
                    <a:p>
                      <a:pPr algn="l" fontAlgn="b"/>
                      <a:r>
                        <a:rPr lang="cs-CZ" sz="800" b="1" i="1" u="none" strike="noStrike">
                          <a:solidFill>
                            <a:srgbClr val="000000"/>
                          </a:solidFill>
                          <a:effectLst/>
                          <a:latin typeface="Calibri" panose="020F0502020204030204" pitchFamily="34" charset="0"/>
                        </a:rPr>
                        <a:t>                       :  vázané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65 248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cs-CZ" sz="800" b="0" i="0" u="none" strike="noStrike">
                          <a:solidFill>
                            <a:srgbClr val="000000"/>
                          </a:solidFill>
                          <a:effectLst/>
                          <a:latin typeface="Calibri" panose="020F0502020204030204" pitchFamily="34" charset="0"/>
                        </a:rPr>
                        <a:t>28 358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cs-CZ" sz="800" b="1" i="0" u="none" strike="noStrike">
                          <a:solidFill>
                            <a:srgbClr val="000000"/>
                          </a:solidFill>
                          <a:effectLst/>
                          <a:latin typeface="Calibri" panose="020F0502020204030204" pitchFamily="34" charset="0"/>
                        </a:rPr>
                        <a:t>299 786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2210">
                <a:tc>
                  <a:txBody>
                    <a:bodyPr/>
                    <a:lstStyle/>
                    <a:p>
                      <a:pPr algn="l" fontAlgn="b"/>
                      <a:r>
                        <a:rPr lang="cs-CZ" sz="800" b="1" i="1" u="none" strike="noStrike">
                          <a:solidFill>
                            <a:srgbClr val="000000"/>
                          </a:solidFill>
                          <a:effectLst/>
                          <a:latin typeface="Calibri" panose="020F0502020204030204" pitchFamily="34" charset="0"/>
                        </a:rPr>
                        <a:t>                       :  řemeslné</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118 794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cs-CZ" sz="800" b="0" i="0" u="none" strike="noStrike">
                          <a:solidFill>
                            <a:srgbClr val="000000"/>
                          </a:solidFill>
                          <a:effectLst/>
                          <a:latin typeface="Calibri" panose="020F0502020204030204" pitchFamily="34" charset="0"/>
                        </a:rPr>
                        <a:t>93 676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cs-CZ" sz="800" b="1" i="0" u="none" strike="noStrike">
                          <a:solidFill>
                            <a:srgbClr val="000000"/>
                          </a:solidFill>
                          <a:effectLst/>
                          <a:latin typeface="Calibri" panose="020F0502020204030204" pitchFamily="34" charset="0"/>
                        </a:rPr>
                        <a:t>981 317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2210">
                <a:tc>
                  <a:txBody>
                    <a:bodyPr/>
                    <a:lstStyle/>
                    <a:p>
                      <a:pPr algn="l" fontAlgn="b"/>
                      <a:r>
                        <a:rPr lang="cs-CZ" sz="800" b="1" i="1" u="none" strike="noStrike">
                          <a:solidFill>
                            <a:srgbClr val="000000"/>
                          </a:solidFill>
                          <a:effectLst/>
                          <a:latin typeface="Calibri" panose="020F0502020204030204" pitchFamily="34" charset="0"/>
                        </a:rPr>
                        <a:t>                       :  volné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482 985</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191 021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2 116 604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2210">
                <a:tc>
                  <a:txBody>
                    <a:bodyPr/>
                    <a:lstStyle/>
                    <a:p>
                      <a:pPr algn="l" fontAlgn="b"/>
                      <a:r>
                        <a:rPr lang="cs-CZ" sz="800" b="1" i="1" u="none" strike="noStrike">
                          <a:solidFill>
                            <a:srgbClr val="000000"/>
                          </a:solidFill>
                          <a:effectLst/>
                          <a:latin typeface="Calibri" panose="020F0502020204030204" pitchFamily="34" charset="0"/>
                        </a:rPr>
                        <a:t>ŽO pro fyzické osoby</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430 734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0" i="0" u="none" strike="noStrike">
                          <a:solidFill>
                            <a:srgbClr val="000000"/>
                          </a:solidFill>
                          <a:effectLst/>
                          <a:latin typeface="Calibri" panose="020F0502020204030204" pitchFamily="34" charset="0"/>
                        </a:rPr>
                        <a:t>271 628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1" i="0" u="none" strike="noStrike">
                          <a:solidFill>
                            <a:srgbClr val="000000"/>
                          </a:solidFill>
                          <a:effectLst/>
                          <a:latin typeface="Calibri" panose="020F0502020204030204" pitchFamily="34" charset="0"/>
                        </a:rPr>
                        <a:t>2 854 598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2210">
                <a:tc>
                  <a:txBody>
                    <a:bodyPr/>
                    <a:lstStyle/>
                    <a:p>
                      <a:pPr algn="l" fontAlgn="b"/>
                      <a:r>
                        <a:rPr lang="cs-CZ" sz="800" b="1" i="1" u="none" strike="noStrike">
                          <a:solidFill>
                            <a:srgbClr val="000000"/>
                          </a:solidFill>
                          <a:effectLst/>
                          <a:latin typeface="Calibri" panose="020F0502020204030204" pitchFamily="34" charset="0"/>
                        </a:rPr>
                        <a:t>ŽO pro právnické osoby</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284 757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65 212</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806 046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2210">
                <a:tc>
                  <a:txBody>
                    <a:bodyPr/>
                    <a:lstStyle/>
                    <a:p>
                      <a:pPr algn="l" fontAlgn="b"/>
                      <a:r>
                        <a:rPr lang="cs-CZ" sz="800" b="1" i="1"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dirty="0">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1"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2210">
                <a:tc>
                  <a:txBody>
                    <a:bodyPr/>
                    <a:lstStyle/>
                    <a:p>
                      <a:pPr algn="l" fontAlgn="b"/>
                      <a:r>
                        <a:rPr lang="cs-CZ" sz="800" b="1" i="1" u="none" strike="noStrike">
                          <a:solidFill>
                            <a:srgbClr val="000000"/>
                          </a:solidFill>
                          <a:effectLst/>
                          <a:latin typeface="Calibri" panose="020F0502020204030204" pitchFamily="34" charset="0"/>
                        </a:rPr>
                        <a:t>ŽO pro cizince</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38 226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5 801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113 817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2210">
                <a:tc>
                  <a:txBody>
                    <a:bodyPr/>
                    <a:lstStyle/>
                    <a:p>
                      <a:pPr algn="l" fontAlgn="b"/>
                      <a:r>
                        <a:rPr lang="cs-CZ" sz="800" b="1" i="1"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1"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2210">
                <a:tc>
                  <a:txBody>
                    <a:bodyPr/>
                    <a:lstStyle/>
                    <a:p>
                      <a:pPr algn="l" fontAlgn="b"/>
                      <a:r>
                        <a:rPr lang="cs-CZ" sz="800" b="1" i="1" u="none" strike="noStrike">
                          <a:solidFill>
                            <a:srgbClr val="000000"/>
                          </a:solidFill>
                          <a:effectLst/>
                          <a:latin typeface="Calibri" panose="020F0502020204030204" pitchFamily="34" charset="0"/>
                        </a:rPr>
                        <a:t>Podnikatelé celkem</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521 419</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221 170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2 468 334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2210">
                <a:tc>
                  <a:txBody>
                    <a:bodyPr/>
                    <a:lstStyle/>
                    <a:p>
                      <a:pPr algn="l" fontAlgn="b"/>
                      <a:r>
                        <a:rPr lang="cs-CZ" sz="800" b="1" i="1" u="none" strike="noStrike">
                          <a:solidFill>
                            <a:srgbClr val="000000"/>
                          </a:solidFill>
                          <a:effectLst/>
                          <a:latin typeface="Calibri" panose="020F0502020204030204" pitchFamily="34" charset="0"/>
                        </a:rPr>
                        <a:t>    - z toho : fyzické osoby</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333 110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0" i="0" u="none" strike="noStrike">
                          <a:solidFill>
                            <a:srgbClr val="000000"/>
                          </a:solidFill>
                          <a:effectLst/>
                          <a:latin typeface="Calibri" panose="020F0502020204030204" pitchFamily="34" charset="0"/>
                        </a:rPr>
                        <a:t>187 700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1" i="0" u="none" strike="noStrike" dirty="0">
                          <a:solidFill>
                            <a:srgbClr val="0070C0"/>
                          </a:solidFill>
                          <a:effectLst/>
                          <a:latin typeface="Calibri" panose="020F0502020204030204" pitchFamily="34" charset="0"/>
                        </a:rPr>
                        <a:t>2 009 927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3462">
                <a:tc>
                  <a:txBody>
                    <a:bodyPr/>
                    <a:lstStyle/>
                    <a:p>
                      <a:pPr algn="l" fontAlgn="b"/>
                      <a:r>
                        <a:rPr lang="cs-CZ" sz="800" b="1" i="1" u="none" strike="noStrike">
                          <a:solidFill>
                            <a:srgbClr val="000000"/>
                          </a:solidFill>
                          <a:effectLst/>
                          <a:latin typeface="Calibri" panose="020F0502020204030204" pitchFamily="34" charset="0"/>
                        </a:rPr>
                        <a:t>                 : právnické osoby</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188 309</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33 470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cs-CZ" sz="800" b="1" i="0" u="none" strike="noStrike" dirty="0">
                          <a:solidFill>
                            <a:srgbClr val="0070C0"/>
                          </a:solidFill>
                          <a:effectLst/>
                          <a:latin typeface="Calibri" panose="020F0502020204030204" pitchFamily="34" charset="0"/>
                        </a:rPr>
                        <a:t>458 407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2210">
                <a:tc>
                  <a:txBody>
                    <a:bodyPr/>
                    <a:lstStyle/>
                    <a:p>
                      <a:pPr algn="l" fontAlgn="b"/>
                      <a:r>
                        <a:rPr lang="cs-CZ" sz="800" b="1" i="1"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dirty="0">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800" b="1"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3462">
                <a:tc>
                  <a:txBody>
                    <a:bodyPr/>
                    <a:lstStyle/>
                    <a:p>
                      <a:pPr algn="l" fontAlgn="b"/>
                      <a:r>
                        <a:rPr lang="cs-CZ" sz="800" b="1" i="1" u="none" strike="noStrike">
                          <a:solidFill>
                            <a:srgbClr val="000000"/>
                          </a:solidFill>
                          <a:effectLst/>
                          <a:latin typeface="Calibri" panose="020F0502020204030204" pitchFamily="34" charset="0"/>
                        </a:rPr>
                        <a:t>Podnikatelé cizinci celkem</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32 600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4 118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87 228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22210">
                <a:tc>
                  <a:txBody>
                    <a:bodyPr/>
                    <a:lstStyle/>
                    <a:p>
                      <a:pPr algn="l" fontAlgn="b"/>
                      <a:r>
                        <a:rPr lang="cs-CZ" sz="800" b="1" i="1"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800" b="1" i="0" u="none" strike="noStrike">
                          <a:solidFill>
                            <a:srgbClr val="000000"/>
                          </a:solidFill>
                          <a:effectLst/>
                          <a:latin typeface="Calibri" panose="020F0502020204030204" pitchFamily="34" charset="0"/>
                        </a:rPr>
                        <a:t> </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3462">
                <a:tc>
                  <a:txBody>
                    <a:bodyPr/>
                    <a:lstStyle/>
                    <a:p>
                      <a:pPr algn="l" fontAlgn="b"/>
                      <a:r>
                        <a:rPr lang="cs-CZ" sz="800" b="1" i="1" u="none" strike="noStrike">
                          <a:solidFill>
                            <a:srgbClr val="000000"/>
                          </a:solidFill>
                          <a:effectLst/>
                          <a:latin typeface="Calibri" panose="020F0502020204030204" pitchFamily="34" charset="0"/>
                        </a:rPr>
                        <a:t>Počet obyvatel</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1 290 073</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1 206 599</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1" i="0" u="none" strike="noStrike">
                          <a:solidFill>
                            <a:srgbClr val="000000"/>
                          </a:solidFill>
                          <a:effectLst/>
                          <a:latin typeface="Calibri" panose="020F0502020204030204" pitchFamily="34" charset="0"/>
                        </a:rPr>
                        <a:t>10 597 473</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3462">
                <a:tc>
                  <a:txBody>
                    <a:bodyPr/>
                    <a:lstStyle/>
                    <a:p>
                      <a:pPr algn="l" fontAlgn="b"/>
                      <a:r>
                        <a:rPr lang="pl-PL" sz="800" b="1" i="1" u="none" strike="noStrike">
                          <a:solidFill>
                            <a:srgbClr val="000000"/>
                          </a:solidFill>
                          <a:effectLst/>
                          <a:latin typeface="Calibri" panose="020F0502020204030204" pitchFamily="34" charset="0"/>
                        </a:rPr>
                        <a:t>Počet ŽO na 1000 obyvatel</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554,61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0" i="0" u="none" strike="noStrike">
                          <a:solidFill>
                            <a:srgbClr val="000000"/>
                          </a:solidFill>
                          <a:effectLst/>
                          <a:latin typeface="Calibri" panose="020F0502020204030204" pitchFamily="34" charset="0"/>
                        </a:rPr>
                        <a:t>279,16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cs-CZ" sz="800" b="1" i="0" u="none" strike="noStrike">
                          <a:solidFill>
                            <a:srgbClr val="000000"/>
                          </a:solidFill>
                          <a:effectLst/>
                          <a:latin typeface="Calibri" panose="020F0502020204030204" pitchFamily="34" charset="0"/>
                        </a:rPr>
                        <a:t>345,43</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7848">
                <a:tc>
                  <a:txBody>
                    <a:bodyPr/>
                    <a:lstStyle/>
                    <a:p>
                      <a:pPr algn="l" fontAlgn="b"/>
                      <a:r>
                        <a:rPr lang="pl-PL" sz="800" b="1" i="1" u="none" strike="noStrike">
                          <a:solidFill>
                            <a:srgbClr val="000000"/>
                          </a:solidFill>
                          <a:effectLst/>
                          <a:latin typeface="Calibri" panose="020F0502020204030204" pitchFamily="34" charset="0"/>
                        </a:rPr>
                        <a:t>Počet podnikatelů na 1000 obyv.</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404,18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cs-CZ" sz="800" b="0" i="0" u="none" strike="noStrike">
                          <a:solidFill>
                            <a:srgbClr val="000000"/>
                          </a:solidFill>
                          <a:effectLst/>
                          <a:latin typeface="Calibri" panose="020F0502020204030204" pitchFamily="34" charset="0"/>
                        </a:rPr>
                        <a:t>183,30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cs-CZ" sz="800" b="1" i="0" u="none" strike="noStrike">
                          <a:solidFill>
                            <a:srgbClr val="000000"/>
                          </a:solidFill>
                          <a:effectLst/>
                          <a:latin typeface="Calibri" panose="020F0502020204030204" pitchFamily="34" charset="0"/>
                        </a:rPr>
                        <a:t>232,92</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3462">
                <a:tc>
                  <a:txBody>
                    <a:bodyPr/>
                    <a:lstStyle/>
                    <a:p>
                      <a:pPr algn="l" fontAlgn="b"/>
                      <a:r>
                        <a:rPr lang="pl-PL" sz="800" b="1" i="1" u="none" strike="noStrike">
                          <a:solidFill>
                            <a:srgbClr val="000000"/>
                          </a:solidFill>
                          <a:effectLst/>
                          <a:latin typeface="Calibri" panose="020F0502020204030204" pitchFamily="34" charset="0"/>
                        </a:rPr>
                        <a:t>Počet ŽO na 1 podnikatele</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dirty="0">
                          <a:solidFill>
                            <a:srgbClr val="000000"/>
                          </a:solidFill>
                          <a:effectLst/>
                          <a:latin typeface="Calibri" panose="020F0502020204030204" pitchFamily="34" charset="0"/>
                        </a:rPr>
                        <a:t>1,37</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cs-CZ" sz="800" b="0" i="0" u="none" strike="noStrike">
                          <a:solidFill>
                            <a:srgbClr val="000000"/>
                          </a:solidFill>
                          <a:effectLst/>
                          <a:latin typeface="Calibri" panose="020F0502020204030204" pitchFamily="34" charset="0"/>
                        </a:rPr>
                        <a:t>1,52</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cs-CZ" sz="800" b="1" i="0" u="none" strike="noStrike" dirty="0">
                          <a:solidFill>
                            <a:srgbClr val="0070C0"/>
                          </a:solidFill>
                          <a:effectLst/>
                          <a:latin typeface="Calibri" panose="020F0502020204030204" pitchFamily="34" charset="0"/>
                        </a:rPr>
                        <a:t>1,48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2" name="Obdélník 1">
            <a:extLst>
              <a:ext uri="{FF2B5EF4-FFF2-40B4-BE49-F238E27FC236}">
                <a16:creationId xmlns:a16="http://schemas.microsoft.com/office/drawing/2014/main" id="{C9CA768F-9C8C-4457-9AAB-11DC90032DAB}"/>
              </a:ext>
            </a:extLst>
          </p:cNvPr>
          <p:cNvSpPr/>
          <p:nvPr/>
        </p:nvSpPr>
        <p:spPr>
          <a:xfrm>
            <a:off x="3527884" y="4473521"/>
            <a:ext cx="4572000" cy="276999"/>
          </a:xfrm>
          <a:prstGeom prst="rect">
            <a:avLst/>
          </a:prstGeom>
        </p:spPr>
        <p:txBody>
          <a:bodyPr>
            <a:spAutoFit/>
          </a:bodyPr>
          <a:lstStyle/>
          <a:p>
            <a:pPr algn="just">
              <a:spcBef>
                <a:spcPct val="0"/>
              </a:spcBef>
            </a:pPr>
            <a:r>
              <a:rPr lang="cs-CZ" altLang="en-US" sz="600" i="1" dirty="0"/>
              <a:t>Zdroj: https://www.mpo.cz/cz/podnikani/zivnostenske-podnikani/statisticke-udaje-o-podnikatelich/prehled-podnikatelu-a-zivnosti-dle-kraju--225453/</a:t>
            </a:r>
          </a:p>
        </p:txBody>
      </p:sp>
      <p:sp>
        <p:nvSpPr>
          <p:cNvPr id="3" name="Obdélník 2">
            <a:extLst>
              <a:ext uri="{FF2B5EF4-FFF2-40B4-BE49-F238E27FC236}">
                <a16:creationId xmlns:a16="http://schemas.microsoft.com/office/drawing/2014/main" id="{62EB5DCF-E516-4142-8A90-982261A03239}"/>
              </a:ext>
            </a:extLst>
          </p:cNvPr>
          <p:cNvSpPr/>
          <p:nvPr/>
        </p:nvSpPr>
        <p:spPr>
          <a:xfrm>
            <a:off x="4158208" y="765453"/>
            <a:ext cx="4572000" cy="246221"/>
          </a:xfrm>
          <a:prstGeom prst="rect">
            <a:avLst/>
          </a:prstGeom>
        </p:spPr>
        <p:txBody>
          <a:bodyPr>
            <a:spAutoFit/>
          </a:bodyPr>
          <a:lstStyle/>
          <a:p>
            <a:pPr algn="just">
              <a:spcBef>
                <a:spcPct val="0"/>
              </a:spcBef>
            </a:pPr>
            <a:r>
              <a:rPr lang="cs-CZ" altLang="en-US" sz="1000" b="1" dirty="0"/>
              <a:t>Počty podnikatelů a živností (4. čtvrtletí 2017)</a:t>
            </a:r>
          </a:p>
        </p:txBody>
      </p:sp>
      <p:pic>
        <p:nvPicPr>
          <p:cNvPr id="8" name="Obrázek 1">
            <a:extLst>
              <a:ext uri="{FF2B5EF4-FFF2-40B4-BE49-F238E27FC236}">
                <a16:creationId xmlns:a16="http://schemas.microsoft.com/office/drawing/2014/main" id="{ACEC0ADB-4CA2-4314-A58B-F5339A0BC19B}"/>
              </a:ext>
            </a:extLst>
          </p:cNvPr>
          <p:cNvPicPr>
            <a:picLocks noChangeAspect="1"/>
          </p:cNvPicPr>
          <p:nvPr/>
        </p:nvPicPr>
        <p:blipFill>
          <a:blip r:embed="rId3">
            <a:extLst>
              <a:ext uri="{28A0092B-C50C-407E-A947-70E740481C1C}">
                <a14:useLocalDpi xmlns:a14="http://schemas.microsoft.com/office/drawing/2010/main" val="0"/>
              </a:ext>
            </a:extLst>
          </a:blip>
          <a:srcRect l="20074" t="26199" r="39763" b="23399"/>
          <a:stretch>
            <a:fillRect/>
          </a:stretch>
        </p:blipFill>
        <p:spPr bwMode="auto">
          <a:xfrm>
            <a:off x="162281" y="2223899"/>
            <a:ext cx="3382835" cy="238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2">
            <a:extLst>
              <a:ext uri="{FF2B5EF4-FFF2-40B4-BE49-F238E27FC236}">
                <a16:creationId xmlns:a16="http://schemas.microsoft.com/office/drawing/2014/main" id="{C8704141-B558-4EA6-84B4-7D9A5FE94F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936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Právnické osoby jsou definovány </a:t>
            </a:r>
            <a:r>
              <a:rPr lang="cs-CZ" altLang="cs-CZ" sz="1400" i="1" dirty="0">
                <a:solidFill>
                  <a:srgbClr val="002060"/>
                </a:solidFill>
                <a:latin typeface="Times New Roman" panose="02020603050405020304" pitchFamily="18" charset="0"/>
                <a:cs typeface="Times New Roman" panose="02020603050405020304" pitchFamily="18" charset="0"/>
              </a:rPr>
              <a:t>Zákonem o obchodních korporacích </a:t>
            </a:r>
            <a:r>
              <a:rPr lang="cs-CZ" altLang="cs-CZ" sz="1400" dirty="0">
                <a:solidFill>
                  <a:srgbClr val="002060"/>
                </a:solidFill>
                <a:latin typeface="Times New Roman" panose="02020603050405020304" pitchFamily="18" charset="0"/>
                <a:cs typeface="Times New Roman" panose="02020603050405020304" pitchFamily="18" charset="0"/>
              </a:rPr>
              <a:t>(zákon č. 90/2012 Sb.) jako obchodní korporace. Česká legislativa zná pět druhů korporací: s.r.o., a.s., v.o.s., k.s. a družstvo.</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Společnost s ručením omezeným – s.r.o.</a:t>
            </a:r>
          </a:p>
          <a:p>
            <a:r>
              <a:rPr lang="cs-CZ" altLang="cs-CZ" sz="1400" dirty="0">
                <a:solidFill>
                  <a:srgbClr val="002060"/>
                </a:solidFill>
                <a:latin typeface="Times New Roman" panose="02020603050405020304" pitchFamily="18" charset="0"/>
                <a:cs typeface="Times New Roman" panose="02020603050405020304" pitchFamily="18" charset="0"/>
              </a:rPr>
              <a:t>Založení: fyzickými nebo právnickými osobami (i jen 1 osoba).</a:t>
            </a:r>
          </a:p>
          <a:p>
            <a:r>
              <a:rPr lang="cs-CZ" altLang="cs-CZ" sz="1400" dirty="0">
                <a:solidFill>
                  <a:srgbClr val="002060"/>
                </a:solidFill>
                <a:latin typeface="Times New Roman" panose="02020603050405020304" pitchFamily="18" charset="0"/>
                <a:cs typeface="Times New Roman" panose="02020603050405020304" pitchFamily="18" charset="0"/>
              </a:rPr>
              <a:t>Základní kapitál: min. 1 Kč.</a:t>
            </a:r>
          </a:p>
          <a:p>
            <a:r>
              <a:rPr lang="cs-CZ" altLang="cs-CZ" sz="1400" dirty="0">
                <a:solidFill>
                  <a:srgbClr val="002060"/>
                </a:solidFill>
                <a:latin typeface="Times New Roman" panose="02020603050405020304" pitchFamily="18" charset="0"/>
                <a:cs typeface="Times New Roman" panose="02020603050405020304" pitchFamily="18" charset="0"/>
              </a:rPr>
              <a:t>Ručení majetkem: společnost ručí veškerým majetkem, společník do výše nesplaceného vkladu.</a:t>
            </a:r>
          </a:p>
          <a:p>
            <a:r>
              <a:rPr lang="cs-CZ" altLang="cs-CZ" sz="1400" dirty="0">
                <a:solidFill>
                  <a:srgbClr val="002060"/>
                </a:solidFill>
                <a:latin typeface="Times New Roman" panose="02020603050405020304" pitchFamily="18" charset="0"/>
                <a:cs typeface="Times New Roman" panose="02020603050405020304" pitchFamily="18" charset="0"/>
              </a:rPr>
              <a:t>Orgány: valná hromada – nejvyšší orgán, statutární orgán – jednatel či jednatelé.</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Veřejná obchodní společnost – v.o.s.</a:t>
            </a:r>
          </a:p>
          <a:p>
            <a:r>
              <a:rPr lang="cs-CZ" altLang="cs-CZ" sz="1400" dirty="0">
                <a:solidFill>
                  <a:srgbClr val="002060"/>
                </a:solidFill>
                <a:latin typeface="Times New Roman" panose="02020603050405020304" pitchFamily="18" charset="0"/>
                <a:cs typeface="Times New Roman" panose="02020603050405020304" pitchFamily="18" charset="0"/>
              </a:rPr>
              <a:t>Založení: min. dvě osoby.</a:t>
            </a:r>
          </a:p>
          <a:p>
            <a:r>
              <a:rPr lang="cs-CZ" altLang="cs-CZ" sz="1400" dirty="0">
                <a:solidFill>
                  <a:srgbClr val="002060"/>
                </a:solidFill>
                <a:latin typeface="Times New Roman" panose="02020603050405020304" pitchFamily="18" charset="0"/>
                <a:cs typeface="Times New Roman" panose="02020603050405020304" pitchFamily="18" charset="0"/>
              </a:rPr>
              <a:t>Základní kapitál: není stanoven.</a:t>
            </a:r>
          </a:p>
          <a:p>
            <a:r>
              <a:rPr lang="cs-CZ" altLang="cs-CZ" sz="1400" dirty="0">
                <a:solidFill>
                  <a:srgbClr val="002060"/>
                </a:solidFill>
                <a:latin typeface="Times New Roman" panose="02020603050405020304" pitchFamily="18" charset="0"/>
                <a:cs typeface="Times New Roman" panose="02020603050405020304" pitchFamily="18" charset="0"/>
              </a:rPr>
              <a:t>Ručení majetkem: osoby ručí svým majetkem (společně a nerozdílně).</a:t>
            </a:r>
          </a:p>
          <a:p>
            <a:r>
              <a:rPr lang="cs-CZ" altLang="cs-CZ" sz="1400" dirty="0">
                <a:solidFill>
                  <a:srgbClr val="002060"/>
                </a:solidFill>
                <a:latin typeface="Times New Roman" panose="02020603050405020304" pitchFamily="18" charset="0"/>
                <a:cs typeface="Times New Roman" panose="02020603050405020304" pitchFamily="18" charset="0"/>
              </a:rPr>
              <a:t>Vznik: zápisem do Obchodního rejstříku</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přehled právních forem podnikání</a:t>
            </a:r>
          </a:p>
        </p:txBody>
      </p:sp>
      <p:sp>
        <p:nvSpPr>
          <p:cNvPr id="7" name="Zástupný symbol pro obsah 2">
            <a:extLst>
              <a:ext uri="{FF2B5EF4-FFF2-40B4-BE49-F238E27FC236}">
                <a16:creationId xmlns:a16="http://schemas.microsoft.com/office/drawing/2014/main" id="{713AC68C-7101-49B7-A593-2199C950507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5707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animEffect transition="in" filter="fade">
                                      <p:cBhvr>
                                        <p:cTn id="16" dur="500"/>
                                        <p:tgtEl>
                                          <p:spTgt spid="1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fade">
                                      <p:cBhvr>
                                        <p:cTn id="19" dur="500"/>
                                        <p:tgtEl>
                                          <p:spTgt spid="16">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animEffect transition="in" filter="fade">
                                      <p:cBhvr>
                                        <p:cTn id="24" dur="500"/>
                                        <p:tgtEl>
                                          <p:spTgt spid="1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animEffect transition="in" filter="fade">
                                      <p:cBhvr>
                                        <p:cTn id="30" dur="500"/>
                                        <p:tgtEl>
                                          <p:spTgt spid="1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animEffect transition="in" filter="fade">
                                      <p:cBhvr>
                                        <p:cTn id="33" dur="500"/>
                                        <p:tgtEl>
                                          <p:spTgt spid="16">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2" end="12"/>
                                            </p:txEl>
                                          </p:spTgt>
                                        </p:tgtEl>
                                        <p:attrNameLst>
                                          <p:attrName>style.visibility</p:attrName>
                                        </p:attrNameLst>
                                      </p:cBhvr>
                                      <p:to>
                                        <p:strVal val="visible"/>
                                      </p:to>
                                    </p:set>
                                    <p:animEffect transition="in" filter="fade">
                                      <p:cBhvr>
                                        <p:cTn id="36"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Právnické osoby jsou definovány </a:t>
            </a:r>
            <a:r>
              <a:rPr lang="cs-CZ" altLang="cs-CZ" sz="1400" i="1" dirty="0">
                <a:solidFill>
                  <a:srgbClr val="002060"/>
                </a:solidFill>
                <a:latin typeface="Times New Roman" panose="02020603050405020304" pitchFamily="18" charset="0"/>
                <a:cs typeface="Times New Roman" panose="02020603050405020304" pitchFamily="18" charset="0"/>
              </a:rPr>
              <a:t>Zákonem o obchodních korporacích </a:t>
            </a:r>
            <a:r>
              <a:rPr lang="cs-CZ" altLang="cs-CZ" sz="1400" dirty="0">
                <a:solidFill>
                  <a:srgbClr val="002060"/>
                </a:solidFill>
                <a:latin typeface="Times New Roman" panose="02020603050405020304" pitchFamily="18" charset="0"/>
                <a:cs typeface="Times New Roman" panose="02020603050405020304" pitchFamily="18" charset="0"/>
              </a:rPr>
              <a:t>(zákon č. 90/2012 Sb.) jako obchodní korporace. Česká legislativa zná pět druhů korporací: s.r.o., a.s., v.o.s., k.s. a družstvo.</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Akciová společnost – a.s.</a:t>
            </a:r>
          </a:p>
          <a:p>
            <a:r>
              <a:rPr lang="cs-CZ" altLang="cs-CZ" sz="1400" dirty="0">
                <a:solidFill>
                  <a:srgbClr val="002060"/>
                </a:solidFill>
                <a:latin typeface="Times New Roman" panose="02020603050405020304" pitchFamily="18" charset="0"/>
                <a:cs typeface="Times New Roman" panose="02020603050405020304" pitchFamily="18" charset="0"/>
              </a:rPr>
              <a:t>Založení: jeden zakladatel (pouze právnická osoba) nebo více zakladatelů.</a:t>
            </a:r>
          </a:p>
          <a:p>
            <a:r>
              <a:rPr lang="cs-CZ" altLang="cs-CZ" sz="1400" dirty="0">
                <a:solidFill>
                  <a:srgbClr val="002060"/>
                </a:solidFill>
                <a:latin typeface="Times New Roman" panose="02020603050405020304" pitchFamily="18" charset="0"/>
                <a:cs typeface="Times New Roman" panose="02020603050405020304" pitchFamily="18" charset="0"/>
              </a:rPr>
              <a:t>Základní kapitál: rozvržený na určitý počet akcií o určité jmenovité hodnotě (ZK při veřejné nabídce akcií min. 20 000 000 Kč, ZK bez veřejné nabídky akcií min. 2 000 000 Kč).</a:t>
            </a:r>
          </a:p>
          <a:p>
            <a:r>
              <a:rPr lang="cs-CZ" altLang="cs-CZ" sz="1400" dirty="0">
                <a:solidFill>
                  <a:srgbClr val="002060"/>
                </a:solidFill>
                <a:latin typeface="Times New Roman" panose="02020603050405020304" pitchFamily="18" charset="0"/>
                <a:cs typeface="Times New Roman" panose="02020603050405020304" pitchFamily="18" charset="0"/>
              </a:rPr>
              <a:t>Ručení majetkem: celým svým majetkem, akcionáři neručí za závazky společnosti.</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Komanditní společnost – k.s.</a:t>
            </a:r>
          </a:p>
          <a:p>
            <a:r>
              <a:rPr lang="cs-CZ" altLang="cs-CZ" sz="1400" dirty="0">
                <a:solidFill>
                  <a:srgbClr val="002060"/>
                </a:solidFill>
                <a:latin typeface="Times New Roman" panose="02020603050405020304" pitchFamily="18" charset="0"/>
                <a:cs typeface="Times New Roman" panose="02020603050405020304" pitchFamily="18" charset="0"/>
              </a:rPr>
              <a:t>Založení: dva a více společníků.</a:t>
            </a:r>
          </a:p>
          <a:p>
            <a:r>
              <a:rPr lang="cs-CZ" altLang="cs-CZ" sz="1400" dirty="0">
                <a:solidFill>
                  <a:srgbClr val="002060"/>
                </a:solidFill>
                <a:latin typeface="Times New Roman" panose="02020603050405020304" pitchFamily="18" charset="0"/>
                <a:cs typeface="Times New Roman" panose="02020603050405020304" pitchFamily="18" charset="0"/>
              </a:rPr>
              <a:t>Základní kapitál: vkládá </a:t>
            </a:r>
            <a:r>
              <a:rPr lang="cs-CZ" altLang="cs-CZ" sz="1400" dirty="0" err="1">
                <a:solidFill>
                  <a:srgbClr val="002060"/>
                </a:solidFill>
                <a:latin typeface="Times New Roman" panose="02020603050405020304" pitchFamily="18" charset="0"/>
                <a:cs typeface="Times New Roman" panose="02020603050405020304" pitchFamily="18" charset="0"/>
              </a:rPr>
              <a:t>komandista</a:t>
            </a:r>
            <a:r>
              <a:rPr lang="cs-CZ" altLang="cs-CZ" sz="1400" dirty="0">
                <a:solidFill>
                  <a:srgbClr val="002060"/>
                </a:solidFill>
                <a:latin typeface="Times New Roman" panose="02020603050405020304" pitchFamily="18" charset="0"/>
                <a:cs typeface="Times New Roman" panose="02020603050405020304" pitchFamily="18" charset="0"/>
              </a:rPr>
              <a:t> v min. výši 5 000 Kč.</a:t>
            </a:r>
          </a:p>
          <a:p>
            <a:r>
              <a:rPr lang="cs-CZ" altLang="cs-CZ" sz="1400" dirty="0">
                <a:solidFill>
                  <a:srgbClr val="002060"/>
                </a:solidFill>
                <a:latin typeface="Times New Roman" panose="02020603050405020304" pitchFamily="18" charset="0"/>
                <a:cs typeface="Times New Roman" panose="02020603050405020304" pitchFamily="18" charset="0"/>
              </a:rPr>
              <a:t>Ručení majetkem: </a:t>
            </a:r>
            <a:r>
              <a:rPr lang="cs-CZ" altLang="cs-CZ" sz="1400" dirty="0" err="1">
                <a:solidFill>
                  <a:srgbClr val="002060"/>
                </a:solidFill>
                <a:latin typeface="Times New Roman" panose="02020603050405020304" pitchFamily="18" charset="0"/>
                <a:cs typeface="Times New Roman" panose="02020603050405020304" pitchFamily="18" charset="0"/>
              </a:rPr>
              <a:t>komandisté</a:t>
            </a:r>
            <a:r>
              <a:rPr lang="cs-CZ" altLang="cs-CZ" sz="1400" dirty="0">
                <a:solidFill>
                  <a:srgbClr val="002060"/>
                </a:solidFill>
                <a:latin typeface="Times New Roman" panose="02020603050405020304" pitchFamily="18" charset="0"/>
                <a:cs typeface="Times New Roman" panose="02020603050405020304" pitchFamily="18" charset="0"/>
              </a:rPr>
              <a:t> ručí do výše vkladu, komplementář ručí celým svým majetkem.</a:t>
            </a:r>
          </a:p>
          <a:p>
            <a:r>
              <a:rPr lang="cs-CZ" altLang="cs-CZ" sz="1400" dirty="0">
                <a:solidFill>
                  <a:srgbClr val="002060"/>
                </a:solidFill>
                <a:latin typeface="Times New Roman" panose="02020603050405020304" pitchFamily="18" charset="0"/>
                <a:cs typeface="Times New Roman" panose="02020603050405020304" pitchFamily="18" charset="0"/>
              </a:rPr>
              <a:t>Orgány: společnost vedou komplementáři.</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přehled právních forem podnikání</a:t>
            </a:r>
          </a:p>
        </p:txBody>
      </p:sp>
      <p:sp>
        <p:nvSpPr>
          <p:cNvPr id="7" name="Zástupný symbol pro obsah 2">
            <a:extLst>
              <a:ext uri="{FF2B5EF4-FFF2-40B4-BE49-F238E27FC236}">
                <a16:creationId xmlns:a16="http://schemas.microsoft.com/office/drawing/2014/main" id="{8EE431D1-4E14-41DE-A7A5-E6F1C6BF578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54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animEffect transition="in" filter="fade">
                                      <p:cBhvr>
                                        <p:cTn id="16" dur="500"/>
                                        <p:tgtEl>
                                          <p:spTgt spid="1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animEffect transition="in" filter="fade">
                                      <p:cBhvr>
                                        <p:cTn id="21" dur="500"/>
                                        <p:tgtEl>
                                          <p:spTgt spid="1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animEffect transition="in" filter="fade">
                                      <p:cBhvr>
                                        <p:cTn id="24" dur="500"/>
                                        <p:tgtEl>
                                          <p:spTgt spid="1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animEffect transition="in" filter="fade">
                                      <p:cBhvr>
                                        <p:cTn id="30" dur="500"/>
                                        <p:tgtEl>
                                          <p:spTgt spid="1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animEffect transition="in" filter="fade">
                                      <p:cBhvr>
                                        <p:cTn id="33"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Družstvo</a:t>
            </a:r>
          </a:p>
          <a:p>
            <a:r>
              <a:rPr lang="cs-CZ" altLang="cs-CZ" sz="1400" dirty="0">
                <a:solidFill>
                  <a:srgbClr val="002060"/>
                </a:solidFill>
                <a:latin typeface="Times New Roman" panose="02020603050405020304" pitchFamily="18" charset="0"/>
                <a:cs typeface="Times New Roman" panose="02020603050405020304" pitchFamily="18" charset="0"/>
              </a:rPr>
              <a:t>Založení: min. 5 fyzických osob nebo min. 2 právnické osoby.</a:t>
            </a:r>
          </a:p>
          <a:p>
            <a:r>
              <a:rPr lang="cs-CZ" altLang="cs-CZ" sz="1400" dirty="0">
                <a:solidFill>
                  <a:srgbClr val="002060"/>
                </a:solidFill>
                <a:latin typeface="Times New Roman" panose="02020603050405020304" pitchFamily="18" charset="0"/>
                <a:cs typeface="Times New Roman" panose="02020603050405020304" pitchFamily="18" charset="0"/>
              </a:rPr>
              <a:t>Popis: společenství neuzavřeného počtu osob založené za účelem podnikání nebo zajišťování hospodářských, sociálních nebo jiných potřeb svých členů.</a:t>
            </a:r>
          </a:p>
          <a:p>
            <a:r>
              <a:rPr lang="cs-CZ" altLang="cs-CZ" sz="1400" dirty="0">
                <a:solidFill>
                  <a:srgbClr val="002060"/>
                </a:solidFill>
                <a:latin typeface="Times New Roman" panose="02020603050405020304" pitchFamily="18" charset="0"/>
                <a:cs typeface="Times New Roman" panose="02020603050405020304" pitchFamily="18" charset="0"/>
              </a:rPr>
              <a:t>Ručení majetkem: družstvo ručí celým svým majetkem, členové neručí za závazky družstva.</a:t>
            </a:r>
          </a:p>
          <a:p>
            <a:r>
              <a:rPr lang="cs-CZ" altLang="cs-CZ" sz="1400" dirty="0">
                <a:solidFill>
                  <a:srgbClr val="002060"/>
                </a:solidFill>
                <a:latin typeface="Times New Roman" panose="02020603050405020304" pitchFamily="18" charset="0"/>
                <a:cs typeface="Times New Roman" panose="02020603050405020304" pitchFamily="18" charset="0"/>
              </a:rPr>
              <a:t>Družstvo je dalším subjektem, který má možnost dle ZOK podnikat; jeho podstatou je skutečnost, že jeho vlastníci (členové družstva) do družstva nevnáší peníze, ale většinou jiné majetkové hodnoty (v zemědělských družstvech to bývá půda, zvířata či později tzv. transformační podíly, v bytových družstvech činnost členů při výstavbě bytových domů).</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Evropská společnost – SE (</a:t>
            </a:r>
            <a:r>
              <a:rPr lang="cs-CZ" altLang="cs-CZ" sz="1400" dirty="0" err="1">
                <a:solidFill>
                  <a:srgbClr val="002060"/>
                </a:solidFill>
                <a:latin typeface="Times New Roman" panose="02020603050405020304" pitchFamily="18" charset="0"/>
                <a:cs typeface="Times New Roman" panose="02020603050405020304" pitchFamily="18" charset="0"/>
              </a:rPr>
              <a:t>Societas</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Europea</a:t>
            </a:r>
            <a:r>
              <a:rPr lang="cs-CZ" alt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Základní kapitál: 120 tis. euro rozvržených na určitý počet akcií o určité jmenovité hodnotě.</a:t>
            </a:r>
          </a:p>
          <a:p>
            <a:r>
              <a:rPr lang="cs-CZ" altLang="cs-CZ" sz="1400" dirty="0">
                <a:solidFill>
                  <a:srgbClr val="002060"/>
                </a:solidFill>
                <a:latin typeface="Times New Roman" panose="02020603050405020304" pitchFamily="18" charset="0"/>
                <a:cs typeface="Times New Roman" panose="02020603050405020304" pitchFamily="18" charset="0"/>
              </a:rPr>
              <a:t>Orgány: nejvyšším orgánem je valná hromada.</a:t>
            </a:r>
          </a:p>
          <a:p>
            <a:r>
              <a:rPr lang="cs-CZ" altLang="cs-CZ" sz="1400" dirty="0">
                <a:solidFill>
                  <a:srgbClr val="002060"/>
                </a:solidFill>
                <a:latin typeface="Times New Roman" panose="02020603050405020304" pitchFamily="18" charset="0"/>
                <a:cs typeface="Times New Roman" panose="02020603050405020304" pitchFamily="18" charset="0"/>
              </a:rPr>
              <a:t>Ručení majetkem: celým svým majetkem, akcionáři neručí za závazky společnosti.</a:t>
            </a:r>
          </a:p>
          <a:p>
            <a:r>
              <a:rPr lang="cs-CZ" altLang="cs-CZ" sz="1400" dirty="0">
                <a:solidFill>
                  <a:srgbClr val="002060"/>
                </a:solidFill>
                <a:latin typeface="Times New Roman" panose="02020603050405020304" pitchFamily="18" charset="0"/>
                <a:cs typeface="Times New Roman" panose="02020603050405020304" pitchFamily="18" charset="0"/>
              </a:rPr>
              <a:t>Tento typ obchodní společnosti má umožnit podnikatelům provádět svou hospodářskou činnost ve spojení s ostatními podnikateli členských států EU.</a:t>
            </a:r>
          </a:p>
          <a:p>
            <a:r>
              <a:rPr lang="cs-CZ" altLang="cs-CZ" sz="1400" dirty="0">
                <a:solidFill>
                  <a:srgbClr val="002060"/>
                </a:solidFill>
                <a:latin typeface="Times New Roman" panose="02020603050405020304" pitchFamily="18" charset="0"/>
                <a:cs typeface="Times New Roman" panose="02020603050405020304" pitchFamily="18" charset="0"/>
              </a:rPr>
              <a:t>Evropská společnost může mít sídlo v jakémkoliv členské zemi EU. Během své existence navíc může přesídlit do jiného členského státu. Může si tak zvolit stát s nejvhodnějšími podmínkami pro podnikání, především z pohledu daňového zatížení nebo komplikovanosti administrativy.</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přehled právních forem podnikání</a:t>
            </a:r>
          </a:p>
        </p:txBody>
      </p:sp>
      <p:sp>
        <p:nvSpPr>
          <p:cNvPr id="7" name="Zástupný symbol pro obsah 2">
            <a:extLst>
              <a:ext uri="{FF2B5EF4-FFF2-40B4-BE49-F238E27FC236}">
                <a16:creationId xmlns:a16="http://schemas.microsoft.com/office/drawing/2014/main" id="{613C6752-4F7F-4655-B70E-3136DBE0A0E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5730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9" end="9"/>
                                            </p:txEl>
                                          </p:spTgt>
                                        </p:tgtEl>
                                        <p:attrNameLst>
                                          <p:attrName>style.visibility</p:attrName>
                                        </p:attrNameLst>
                                      </p:cBhvr>
                                      <p:to>
                                        <p:strVal val="visible"/>
                                      </p:to>
                                    </p:set>
                                    <p:animEffect transition="in" filter="fade">
                                      <p:cBhvr>
                                        <p:cTn id="30" dur="500"/>
                                        <p:tgtEl>
                                          <p:spTgt spid="16">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animEffect transition="in" filter="fade">
                                      <p:cBhvr>
                                        <p:cTn id="33" dur="500"/>
                                        <p:tgtEl>
                                          <p:spTgt spid="16">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1" end="11"/>
                                            </p:txEl>
                                          </p:spTgt>
                                        </p:tgtEl>
                                        <p:attrNameLst>
                                          <p:attrName>style.visibility</p:attrName>
                                        </p:attrNameLst>
                                      </p:cBhvr>
                                      <p:to>
                                        <p:strVal val="visible"/>
                                      </p:to>
                                    </p:set>
                                    <p:animEffect transition="in" filter="fade">
                                      <p:cBhvr>
                                        <p:cTn id="36" dur="500"/>
                                        <p:tgtEl>
                                          <p:spTgt spid="16">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12" end="12"/>
                                            </p:txEl>
                                          </p:spTgt>
                                        </p:tgtEl>
                                        <p:attrNameLst>
                                          <p:attrName>style.visibility</p:attrName>
                                        </p:attrNameLst>
                                      </p:cBhvr>
                                      <p:to>
                                        <p:strVal val="visible"/>
                                      </p:to>
                                    </p:set>
                                    <p:animEffect transition="in" filter="fade">
                                      <p:cBhvr>
                                        <p:cTn id="39"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Evropská společnost – SE (</a:t>
            </a:r>
            <a:r>
              <a:rPr lang="cs-CZ" altLang="cs-CZ" sz="1400" dirty="0" err="1">
                <a:solidFill>
                  <a:srgbClr val="002060"/>
                </a:solidFill>
                <a:latin typeface="Times New Roman" panose="02020603050405020304" pitchFamily="18" charset="0"/>
                <a:cs typeface="Times New Roman" panose="02020603050405020304" pitchFamily="18" charset="0"/>
              </a:rPr>
              <a:t>Societas</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Europea</a:t>
            </a:r>
            <a:r>
              <a:rPr lang="cs-CZ" alt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K založení evropské společnosti může dojít následujícími způsoby: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Fúzí již existujících obchodních společností (typu akciové nebo evropské společnosti), které podléhají právu alespoň dvou různých členských států. Fúze může proběhnout sloučením i splynutím – při sloučení přebírá právní formu SE přejímající společnost, při splynutí má tuto formu nově vytvořená společnost.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Vytvořením holdingové evropské společnosti, kdy propojenými společnostmi mohou být jak akciové či evropské společnosti, tak společnosti s ručením omezeným, které podléhají právu alespoň dvou různých členských států, případně měly minimálně dva roky dceřinou společnost podléhající právu jiného členského státu. Tyto společnosti vytvoří SE vkladem svých akcií činících alespoň 50procentní podíl na hlasovacích právech, za které obdrží akcie evropské společnosti.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Založením dceřiné společnosti obchodními společnosti, které byly založeny podle práva alespoň dvou různých členských států nebo měly po dobu nejméně dvou let dceřinou společnost v jiném členském státě, a které mají svoje sídlo na území Evropského společenství. Ty mohou založit SE jako svou dceřinou společnost úpisem akcií, přičemž upsání jednotlivých podílů se řídí národním právním řádem zakládajících zemí. Založit dceřinou společnost může i sama jediná a již existující evropská společnost.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Změnou právní formy existující národní akciové společnosti na evropskou společnost. To může učinit pouze taková akciová společnost, která měla nejméně po dva roky dceřinou společnost podléhající právu jiné členského státu než toho, kterým se řídí sama mateřská akciová společnost. Taková společnost musí být založena podle práva některého z členských států Evropské unie nebo Evropského hospodářského prostoru, a musí mít své sídlo i hlavní správu na území Evropského společenství. Změna právní formy původní společnost neruší a zůstává tedy zachována právní kontinuita.</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přehled právních forem podnikání</a:t>
            </a:r>
          </a:p>
        </p:txBody>
      </p:sp>
      <p:sp>
        <p:nvSpPr>
          <p:cNvPr id="7" name="Zástupný symbol pro obsah 2">
            <a:extLst>
              <a:ext uri="{FF2B5EF4-FFF2-40B4-BE49-F238E27FC236}">
                <a16:creationId xmlns:a16="http://schemas.microsoft.com/office/drawing/2014/main" id="{2E9BD905-153A-405D-9999-285A3C432D9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18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6" end="6"/>
                                            </p:txEl>
                                          </p:spTgt>
                                        </p:tgtEl>
                                        <p:attrNameLst>
                                          <p:attrName>style.visibility</p:attrName>
                                        </p:attrNameLst>
                                      </p:cBhvr>
                                      <p:to>
                                        <p:strVal val="visible"/>
                                      </p:to>
                                    </p:set>
                                    <p:animEffect transition="in" filter="fade">
                                      <p:cBhvr>
                                        <p:cTn id="12" dur="500"/>
                                        <p:tgtEl>
                                          <p:spTgt spid="1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8" end="8"/>
                                            </p:txEl>
                                          </p:spTgt>
                                        </p:tgtEl>
                                        <p:attrNameLst>
                                          <p:attrName>style.visibility</p:attrName>
                                        </p:attrNameLst>
                                      </p:cBhvr>
                                      <p:to>
                                        <p:strVal val="visible"/>
                                      </p:to>
                                    </p:set>
                                    <p:animEffect transition="in" filter="fade">
                                      <p:cBhvr>
                                        <p:cTn id="17" dur="500"/>
                                        <p:tgtEl>
                                          <p:spTgt spid="1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0" end="10"/>
                                            </p:txEl>
                                          </p:spTgt>
                                        </p:tgtEl>
                                        <p:attrNameLst>
                                          <p:attrName>style.visibility</p:attrName>
                                        </p:attrNameLst>
                                      </p:cBhvr>
                                      <p:to>
                                        <p:strVal val="visible"/>
                                      </p:to>
                                    </p:set>
                                    <p:animEffect transition="in" filter="fade">
                                      <p:cBhvr>
                                        <p:cTn id="22"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Živnostník nebo společnost s ručením omezeným?</a:t>
            </a:r>
          </a:p>
        </p:txBody>
      </p:sp>
      <p:pic>
        <p:nvPicPr>
          <p:cNvPr id="2" name="Obrázek 1">
            <a:extLst>
              <a:ext uri="{FF2B5EF4-FFF2-40B4-BE49-F238E27FC236}">
                <a16:creationId xmlns:a16="http://schemas.microsoft.com/office/drawing/2014/main" id="{59FA8BA2-C9A3-4EDD-AB6C-504587FDF27F}"/>
              </a:ext>
            </a:extLst>
          </p:cNvPr>
          <p:cNvPicPr>
            <a:picLocks noChangeAspect="1"/>
          </p:cNvPicPr>
          <p:nvPr/>
        </p:nvPicPr>
        <p:blipFill rotWithShape="1">
          <a:blip r:embed="rId3"/>
          <a:srcRect l="28737" t="22000" r="26764" b="10801"/>
          <a:stretch/>
        </p:blipFill>
        <p:spPr>
          <a:xfrm>
            <a:off x="1763688" y="860162"/>
            <a:ext cx="4176464" cy="3547703"/>
          </a:xfrm>
          <a:prstGeom prst="rect">
            <a:avLst/>
          </a:prstGeom>
        </p:spPr>
      </p:pic>
      <p:sp>
        <p:nvSpPr>
          <p:cNvPr id="7" name="Obdélník 6">
            <a:extLst>
              <a:ext uri="{FF2B5EF4-FFF2-40B4-BE49-F238E27FC236}">
                <a16:creationId xmlns:a16="http://schemas.microsoft.com/office/drawing/2014/main" id="{6EA675AB-2ED8-4D76-8E49-E88C508E23BD}"/>
              </a:ext>
            </a:extLst>
          </p:cNvPr>
          <p:cNvSpPr/>
          <p:nvPr/>
        </p:nvSpPr>
        <p:spPr>
          <a:xfrm>
            <a:off x="1742852" y="4354689"/>
            <a:ext cx="4572000" cy="184666"/>
          </a:xfrm>
          <a:prstGeom prst="rect">
            <a:avLst/>
          </a:prstGeom>
        </p:spPr>
        <p:txBody>
          <a:bodyPr>
            <a:spAutoFit/>
          </a:bodyPr>
          <a:lstStyle/>
          <a:p>
            <a:pPr algn="just">
              <a:spcBef>
                <a:spcPct val="0"/>
              </a:spcBef>
            </a:pPr>
            <a:r>
              <a:rPr lang="cs-CZ" altLang="en-US" sz="600" i="1" dirty="0"/>
              <a:t>Zdroj: Hospodářská komora – Příručka pro podnikání (2018)</a:t>
            </a:r>
          </a:p>
        </p:txBody>
      </p:sp>
      <p:sp>
        <p:nvSpPr>
          <p:cNvPr id="8" name="Zástupný symbol pro obsah 2">
            <a:extLst>
              <a:ext uri="{FF2B5EF4-FFF2-40B4-BE49-F238E27FC236}">
                <a16:creationId xmlns:a16="http://schemas.microsoft.com/office/drawing/2014/main" id="{4222966D-5D3F-4CBA-A650-511B54EA72ED}"/>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5955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Živnostník nebo společnost s ručením omezeným?</a:t>
            </a:r>
          </a:p>
        </p:txBody>
      </p:sp>
      <p:pic>
        <p:nvPicPr>
          <p:cNvPr id="2" name="Obrázek 1">
            <a:extLst>
              <a:ext uri="{FF2B5EF4-FFF2-40B4-BE49-F238E27FC236}">
                <a16:creationId xmlns:a16="http://schemas.microsoft.com/office/drawing/2014/main" id="{59FA8BA2-C9A3-4EDD-AB6C-504587FDF27F}"/>
              </a:ext>
            </a:extLst>
          </p:cNvPr>
          <p:cNvPicPr>
            <a:picLocks noChangeAspect="1"/>
          </p:cNvPicPr>
          <p:nvPr/>
        </p:nvPicPr>
        <p:blipFill rotWithShape="1">
          <a:blip r:embed="rId3"/>
          <a:srcRect l="28737" t="22000" r="26764" b="10801"/>
          <a:stretch/>
        </p:blipFill>
        <p:spPr>
          <a:xfrm>
            <a:off x="1763688" y="797898"/>
            <a:ext cx="4176464" cy="3547703"/>
          </a:xfrm>
          <a:prstGeom prst="rect">
            <a:avLst/>
          </a:prstGeom>
        </p:spPr>
      </p:pic>
      <p:sp>
        <p:nvSpPr>
          <p:cNvPr id="7" name="Obdélník 6">
            <a:extLst>
              <a:ext uri="{FF2B5EF4-FFF2-40B4-BE49-F238E27FC236}">
                <a16:creationId xmlns:a16="http://schemas.microsoft.com/office/drawing/2014/main" id="{6EA675AB-2ED8-4D76-8E49-E88C508E23BD}"/>
              </a:ext>
            </a:extLst>
          </p:cNvPr>
          <p:cNvSpPr/>
          <p:nvPr/>
        </p:nvSpPr>
        <p:spPr>
          <a:xfrm>
            <a:off x="1698712" y="4574470"/>
            <a:ext cx="4572000" cy="184666"/>
          </a:xfrm>
          <a:prstGeom prst="rect">
            <a:avLst/>
          </a:prstGeom>
        </p:spPr>
        <p:txBody>
          <a:bodyPr>
            <a:spAutoFit/>
          </a:bodyPr>
          <a:lstStyle/>
          <a:p>
            <a:pPr algn="just">
              <a:spcBef>
                <a:spcPct val="0"/>
              </a:spcBef>
            </a:pPr>
            <a:r>
              <a:rPr lang="cs-CZ" altLang="en-US" sz="600" i="1" dirty="0"/>
              <a:t>Zdroj: Hospodářská komora – Příručka pro podnikání (2018)</a:t>
            </a:r>
          </a:p>
        </p:txBody>
      </p:sp>
      <p:pic>
        <p:nvPicPr>
          <p:cNvPr id="3" name="Obrázek 2">
            <a:extLst>
              <a:ext uri="{FF2B5EF4-FFF2-40B4-BE49-F238E27FC236}">
                <a16:creationId xmlns:a16="http://schemas.microsoft.com/office/drawing/2014/main" id="{9129F937-4C07-4D9C-B48F-260711DA527D}"/>
              </a:ext>
            </a:extLst>
          </p:cNvPr>
          <p:cNvPicPr>
            <a:picLocks noChangeAspect="1"/>
          </p:cNvPicPr>
          <p:nvPr/>
        </p:nvPicPr>
        <p:blipFill rotWithShape="1">
          <a:blip r:embed="rId4"/>
          <a:srcRect l="28738" t="27600" r="26309" b="10557"/>
          <a:stretch/>
        </p:blipFill>
        <p:spPr>
          <a:xfrm>
            <a:off x="1763688" y="1388354"/>
            <a:ext cx="4248472" cy="3231888"/>
          </a:xfrm>
          <a:prstGeom prst="rect">
            <a:avLst/>
          </a:prstGeom>
        </p:spPr>
      </p:pic>
      <p:sp>
        <p:nvSpPr>
          <p:cNvPr id="8" name="Zástupný symbol pro obsah 2">
            <a:extLst>
              <a:ext uri="{FF2B5EF4-FFF2-40B4-BE49-F238E27FC236}">
                <a16:creationId xmlns:a16="http://schemas.microsoft.com/office/drawing/2014/main" id="{F24D5D99-581E-4F99-BBEC-CEAD789FD91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40299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Živnostník nebo společnost s ručením omezeným?</a:t>
            </a:r>
          </a:p>
        </p:txBody>
      </p:sp>
      <p:sp>
        <p:nvSpPr>
          <p:cNvPr id="7" name="Obdélník 6">
            <a:extLst>
              <a:ext uri="{FF2B5EF4-FFF2-40B4-BE49-F238E27FC236}">
                <a16:creationId xmlns:a16="http://schemas.microsoft.com/office/drawing/2014/main" id="{6EA675AB-2ED8-4D76-8E49-E88C508E23BD}"/>
              </a:ext>
            </a:extLst>
          </p:cNvPr>
          <p:cNvSpPr/>
          <p:nvPr/>
        </p:nvSpPr>
        <p:spPr>
          <a:xfrm>
            <a:off x="4644010" y="3948483"/>
            <a:ext cx="4572000" cy="184666"/>
          </a:xfrm>
          <a:prstGeom prst="rect">
            <a:avLst/>
          </a:prstGeom>
        </p:spPr>
        <p:txBody>
          <a:bodyPr>
            <a:spAutoFit/>
          </a:bodyPr>
          <a:lstStyle/>
          <a:p>
            <a:pPr algn="just">
              <a:spcBef>
                <a:spcPct val="0"/>
              </a:spcBef>
            </a:pPr>
            <a:r>
              <a:rPr lang="cs-CZ" altLang="en-US" sz="600" i="1" dirty="0"/>
              <a:t>Zdroj: Hospodářská komora – Příručka pro podnikání (2018)</a:t>
            </a:r>
          </a:p>
        </p:txBody>
      </p:sp>
      <p:pic>
        <p:nvPicPr>
          <p:cNvPr id="3" name="Obrázek 2">
            <a:extLst>
              <a:ext uri="{FF2B5EF4-FFF2-40B4-BE49-F238E27FC236}">
                <a16:creationId xmlns:a16="http://schemas.microsoft.com/office/drawing/2014/main" id="{2F4CB395-2755-45D7-95A5-1951E9B855EE}"/>
              </a:ext>
            </a:extLst>
          </p:cNvPr>
          <p:cNvPicPr>
            <a:picLocks noChangeAspect="1"/>
          </p:cNvPicPr>
          <p:nvPr/>
        </p:nvPicPr>
        <p:blipFill rotWithShape="1">
          <a:blip r:embed="rId3"/>
          <a:srcRect l="28738" t="31800" r="27163" b="27600"/>
          <a:stretch/>
        </p:blipFill>
        <p:spPr>
          <a:xfrm>
            <a:off x="4678414" y="1851670"/>
            <a:ext cx="4145458" cy="2146755"/>
          </a:xfrm>
          <a:prstGeom prst="rect">
            <a:avLst/>
          </a:prstGeom>
        </p:spPr>
      </p:pic>
      <p:sp>
        <p:nvSpPr>
          <p:cNvPr id="4" name="Obdélník 3">
            <a:extLst>
              <a:ext uri="{FF2B5EF4-FFF2-40B4-BE49-F238E27FC236}">
                <a16:creationId xmlns:a16="http://schemas.microsoft.com/office/drawing/2014/main" id="{3750D02B-9691-4E38-B1BA-7988057A688C}"/>
              </a:ext>
            </a:extLst>
          </p:cNvPr>
          <p:cNvSpPr/>
          <p:nvPr/>
        </p:nvSpPr>
        <p:spPr>
          <a:xfrm>
            <a:off x="179512" y="811614"/>
            <a:ext cx="4320480" cy="3305520"/>
          </a:xfrm>
          <a:prstGeom prst="rect">
            <a:avLst/>
          </a:prstGeom>
        </p:spPr>
        <p:txBody>
          <a:bodyPr wrap="square">
            <a:spAutoFit/>
          </a:bodyPr>
          <a:lstStyle/>
          <a:p>
            <a:pPr marL="285750" indent="-2857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Výhodou živnosti </a:t>
            </a:r>
            <a:r>
              <a:rPr lang="cs-CZ" sz="1200" dirty="0">
                <a:solidFill>
                  <a:srgbClr val="002060"/>
                </a:solidFill>
                <a:latin typeface="Times New Roman" panose="02020603050405020304" pitchFamily="18" charset="0"/>
                <a:cs typeface="Times New Roman" panose="02020603050405020304" pitchFamily="18" charset="0"/>
              </a:rPr>
              <a:t>je její snadné založení - stačí navštívit živnostenský úřad, kde se vyplní jednotný registrační formulář pro zřízení oprávnění a nahlásit registraci na finanční úřad, zdravotní pojišťovnu a Českou správu sociálního zabezpečení.</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Vhodné pro drobné podnikatele bez zaměstnanců a méně rizikové aktivity.</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V případě řemeslných/vázaných/koncesovaných živností je navíc vyžadováno prokázání odborné způsobilosti, musí se tedy doložit odpovídající kvalifikace. </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Náklady na zřízení většinou činí 1000 korun. Založení podnikání je tak rychlé, jednoduché, s nízkými nároky na administrativu a obvykle s nízkými náklady.</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96CA090F-46FA-4D39-A918-03EDA27E51E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080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Živnostník nebo společnost s ručením omezeným?</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344816" cy="2677656"/>
          </a:xfrm>
          <a:prstGeom prst="rect">
            <a:avLst/>
          </a:prstGeom>
        </p:spPr>
        <p:txBody>
          <a:bodyPr wrap="square">
            <a:spAutoFit/>
          </a:bodyPr>
          <a:lstStyle/>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Nižší nároky na administrativu provázejí živnostníka i během celého podnikání. Velký podíl na tom má fakt, že neexistuje povinnost vést účetnictví, maximálně daňovou evidenci v případě, že neuplatňujete paušál. Na rozdíl od účetnictví nemá daňová evidence předepsanou formu, musí však obsahovat údaje o příjmech a výdajích a o majetku a závazcích.</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Pokud se živnostník rozhodne naopak uplatňovat paušály, musí si nechávat pouze vydané faktury a výpisy z účtů. Má možnost uplatnit výdaje ve výši 40 až 80 procent příjmů. Lze využívat jen do té doby, dokud není plátce DPH.</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Nevýhody živnosti-shrnutí</a:t>
            </a:r>
            <a:r>
              <a:rPr lang="cs-CZ" sz="1200" dirty="0">
                <a:solidFill>
                  <a:srgbClr val="002060"/>
                </a:solidFill>
                <a:latin typeface="Times New Roman" panose="02020603050405020304" pitchFamily="18" charset="0"/>
                <a:cs typeface="Times New Roman" panose="02020603050405020304" pitchFamily="18" charset="0"/>
              </a:rPr>
              <a:t>: neomezené ručení, tj. za dluhy ručí živnostníci celým svým majetkem, tedy i tím, který je ve společném jmění manželů, podnikatelský a soukromý majetek nejsou odděleny, přístup k cizímu kapitálu (typicky úvěr) méně dostupný, obtížné získat veřejné zakázky.</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80C23700-DA17-4F98-B126-E05BE95CDFA6}"/>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8355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Živnostník nebo společnost s ručením omezeným?</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344816" cy="3637919"/>
          </a:xfrm>
          <a:prstGeom prst="rect">
            <a:avLst/>
          </a:prstGeom>
        </p:spPr>
        <p:txBody>
          <a:bodyPr wrap="square">
            <a:spAutoFit/>
          </a:bodyPr>
          <a:lstStyle/>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Jednotný registrační formulář (JRF) </a:t>
            </a:r>
            <a:r>
              <a:rPr lang="cs-CZ" sz="1200" dirty="0">
                <a:solidFill>
                  <a:srgbClr val="002060"/>
                </a:solidFill>
                <a:latin typeface="Times New Roman" panose="02020603050405020304" pitchFamily="18" charset="0"/>
                <a:cs typeface="Times New Roman" panose="02020603050405020304" pitchFamily="18" charset="0"/>
                <a:hlinkClick r:id="rId3"/>
              </a:rPr>
              <a:t>http://www.mpo.cz/dokument159758.html</a:t>
            </a:r>
            <a:endParaRPr lang="cs-CZ" sz="1200" dirty="0">
              <a:solidFill>
                <a:srgbClr val="002060"/>
              </a:solidFill>
              <a:latin typeface="Times New Roman" panose="02020603050405020304" pitchFamily="18" charset="0"/>
              <a:cs typeface="Times New Roman" panose="02020603050405020304" pitchFamily="18" charset="0"/>
            </a:endParaRPr>
          </a:p>
          <a:p>
            <a:pPr marL="628650" lvl="1"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nahrazuje různé typy formulářů pro podání, které podnikatel musí učinit před vstupem do podnikání, ale i během podnikání, a to na živnostenském úřadě, příslušné správě sociálního pojištění a zdravotní pojišťovně. </a:t>
            </a:r>
          </a:p>
          <a:p>
            <a:pPr marL="628650" lvl="1"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Požadované náležitosti z jednotlivých úřadů se sjednotily do jednoho formuláře, zpřehlednily se pro podnikatele a současně se odstranilo opakované vyplňování totožných, zejména identifikačních údajů na registračních či přihlašovacích formulářích určených pro všechny dotčené orgány.</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Ukázka formuláře pro podnikatele (obory, instituce) </a:t>
            </a:r>
            <a:r>
              <a:rPr lang="cs-CZ" sz="1200" dirty="0">
                <a:solidFill>
                  <a:srgbClr val="002060"/>
                </a:solidFill>
                <a:latin typeface="Times New Roman" panose="02020603050405020304" pitchFamily="18" charset="0"/>
                <a:cs typeface="Times New Roman" panose="02020603050405020304" pitchFamily="18" charset="0"/>
                <a:hlinkClick r:id="rId4"/>
              </a:rPr>
              <a:t>http://www.businessinfo.cz/cs/online-nastroje/formulare.html?area=120#favorite</a:t>
            </a:r>
            <a:endParaRPr lang="cs-CZ" sz="12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Ukázka základního přehledu – živnosti </a:t>
            </a:r>
            <a:r>
              <a:rPr lang="cs-CZ" sz="1200" dirty="0">
                <a:solidFill>
                  <a:srgbClr val="002060"/>
                </a:solidFill>
                <a:latin typeface="Times New Roman" panose="02020603050405020304" pitchFamily="18" charset="0"/>
                <a:cs typeface="Times New Roman" panose="02020603050405020304" pitchFamily="18" charset="0"/>
                <a:hlinkClick r:id="rId5"/>
              </a:rPr>
              <a:t>http://www.jakpodnikat.cz/podnikani-zivnosti.php</a:t>
            </a: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A35C22DA-4434-42C9-BF9A-E43C9556DE4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9917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Definice „podnikání“</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Faktory ovlivňující právní volbu podnikání</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Základní přehled právních forem podnikání</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Živnostník nebo společnost s ručením omezeným</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pl-PL" sz="1400" b="1" dirty="0">
                <a:solidFill>
                  <a:srgbClr val="002060"/>
                </a:solidFill>
                <a:latin typeface="Times New Roman" panose="02020603050405020304" pitchFamily="18" charset="0"/>
                <a:cs typeface="Times New Roman" panose="02020603050405020304" pitchFamily="18" charset="0"/>
              </a:rPr>
              <a:t>Další aspekty spojené s podnikáním </a:t>
            </a: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Živnostník nebo společnost s ručením omezeným?</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850285"/>
          </a:xfrm>
          <a:prstGeom prst="rect">
            <a:avLst/>
          </a:prstGeom>
        </p:spPr>
        <p:txBody>
          <a:bodyPr wrap="square">
            <a:spAutoFit/>
          </a:bodyPr>
          <a:lstStyle/>
          <a:p>
            <a:pPr marL="285750" indent="-2857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Hlavní výhodu s.r.o. je omezené </a:t>
            </a:r>
            <a:r>
              <a:rPr lang="cs-CZ" sz="1100" b="1" dirty="0">
                <a:solidFill>
                  <a:srgbClr val="002060"/>
                </a:solidFill>
                <a:latin typeface="Times New Roman" panose="02020603050405020304" pitchFamily="18" charset="0"/>
                <a:cs typeface="Times New Roman" panose="02020603050405020304" pitchFamily="18" charset="0"/>
              </a:rPr>
              <a:t>ručení</a:t>
            </a:r>
            <a:r>
              <a:rPr lang="cs-CZ" sz="1100" dirty="0">
                <a:solidFill>
                  <a:srgbClr val="002060"/>
                </a:solidFill>
                <a:latin typeface="Times New Roman" panose="02020603050405020304" pitchFamily="18" charset="0"/>
                <a:cs typeface="Times New Roman" panose="02020603050405020304" pitchFamily="18" charset="0"/>
              </a:rPr>
              <a:t>. U právnických osob vstupuje tedy do obchodních vztahů pouze společnost, nikoliv osobně společníci - závazky z uzavřených smluvních vztahů na ně osobně nedopadají.</a:t>
            </a:r>
          </a:p>
          <a:p>
            <a:pPr marL="285750" indent="-285750">
              <a:spcBef>
                <a:spcPct val="20000"/>
              </a:spcBef>
              <a:buFont typeface="Arial" panose="020B0604020202020204" pitchFamily="34" charset="0"/>
              <a:buChar char="•"/>
              <a:defRPr/>
            </a:pPr>
            <a:endParaRPr lang="cs-CZ" sz="11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100" b="1" dirty="0">
                <a:solidFill>
                  <a:srgbClr val="002060"/>
                </a:solidFill>
                <a:latin typeface="Times New Roman" panose="02020603050405020304" pitchFamily="18" charset="0"/>
                <a:cs typeface="Times New Roman" panose="02020603050405020304" pitchFamily="18" charset="0"/>
              </a:rPr>
              <a:t>Základní kapitál </a:t>
            </a:r>
            <a:r>
              <a:rPr lang="cs-CZ" sz="1100" dirty="0">
                <a:solidFill>
                  <a:srgbClr val="002060"/>
                </a:solidFill>
                <a:latin typeface="Times New Roman" panose="02020603050405020304" pitchFamily="18" charset="0"/>
                <a:cs typeface="Times New Roman" panose="02020603050405020304" pitchFamily="18" charset="0"/>
              </a:rPr>
              <a:t>– od ledna roku 2014 jde pouze o symbolickou korunu.</a:t>
            </a:r>
          </a:p>
          <a:p>
            <a:pPr>
              <a:spcBef>
                <a:spcPct val="20000"/>
              </a:spcBef>
              <a:defRPr/>
            </a:pPr>
            <a:endParaRPr lang="cs-CZ" sz="11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100" b="1" dirty="0">
                <a:solidFill>
                  <a:srgbClr val="002060"/>
                </a:solidFill>
                <a:latin typeface="Times New Roman" panose="02020603050405020304" pitchFamily="18" charset="0"/>
                <a:cs typeface="Times New Roman" panose="02020603050405020304" pitchFamily="18" charset="0"/>
              </a:rPr>
              <a:t>Přístup k cizím zdrojům</a:t>
            </a:r>
            <a:r>
              <a:rPr lang="cs-CZ" sz="1100" dirty="0">
                <a:solidFill>
                  <a:srgbClr val="002060"/>
                </a:solidFill>
                <a:latin typeface="Times New Roman" panose="02020603050405020304" pitchFamily="18" charset="0"/>
                <a:cs typeface="Times New Roman" panose="02020603050405020304" pitchFamily="18" charset="0"/>
              </a:rPr>
              <a:t>. Právnická osoba rovněž platí pouze daň z příjmů (19 %) a srážkovou daň ze zisku rozděleného mezi společníky (15 %, neplatí ale sociální a zdravotní pojištění) a celkově má výrazně lepší možnosti optimalizace daní. Běžnou praxí je, že podnikatel kombinuje nižší měsíční mzdu, kterou sobě jako zaměstnanci vyplácí, s podíly na zisku společnosti.</a:t>
            </a:r>
          </a:p>
          <a:p>
            <a:pPr marL="285750" indent="-285750">
              <a:spcBef>
                <a:spcPct val="20000"/>
              </a:spcBef>
              <a:buFont typeface="Arial" panose="020B0604020202020204" pitchFamily="34" charset="0"/>
              <a:buChar char="•"/>
              <a:defRPr/>
            </a:pPr>
            <a:endParaRPr lang="cs-CZ" sz="11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Možnost </a:t>
            </a:r>
            <a:r>
              <a:rPr lang="cs-CZ" sz="1100" b="1" dirty="0">
                <a:solidFill>
                  <a:srgbClr val="002060"/>
                </a:solidFill>
                <a:latin typeface="Times New Roman" panose="02020603050405020304" pitchFamily="18" charset="0"/>
                <a:cs typeface="Times New Roman" panose="02020603050405020304" pitchFamily="18" charset="0"/>
              </a:rPr>
              <a:t>předání společnosti </a:t>
            </a:r>
            <a:r>
              <a:rPr lang="cs-CZ" sz="1100" dirty="0">
                <a:solidFill>
                  <a:srgbClr val="002060"/>
                </a:solidFill>
                <a:latin typeface="Times New Roman" panose="02020603050405020304" pitchFamily="18" charset="0"/>
                <a:cs typeface="Times New Roman" panose="02020603050405020304" pitchFamily="18" charset="0"/>
              </a:rPr>
              <a:t>jednateli nebo dalším společníkům, popřípadě její prodej - hodnota se totiž časem může zvyšovat.</a:t>
            </a:r>
          </a:p>
          <a:p>
            <a:pPr marL="285750" indent="-285750">
              <a:spcBef>
                <a:spcPct val="20000"/>
              </a:spcBef>
              <a:buFont typeface="Arial" panose="020B0604020202020204" pitchFamily="34" charset="0"/>
              <a:buChar char="•"/>
              <a:defRPr/>
            </a:pPr>
            <a:endParaRPr lang="cs-CZ" sz="11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Je potřeba mimo jiné </a:t>
            </a:r>
            <a:r>
              <a:rPr lang="cs-CZ" sz="1100" b="1" dirty="0">
                <a:solidFill>
                  <a:srgbClr val="002060"/>
                </a:solidFill>
                <a:latin typeface="Times New Roman" panose="02020603050405020304" pitchFamily="18" charset="0"/>
                <a:cs typeface="Times New Roman" panose="02020603050405020304" pitchFamily="18" charset="0"/>
              </a:rPr>
              <a:t>sepsat společenskou smlouvu </a:t>
            </a:r>
            <a:r>
              <a:rPr lang="cs-CZ" sz="1100" dirty="0">
                <a:solidFill>
                  <a:srgbClr val="002060"/>
                </a:solidFill>
                <a:latin typeface="Times New Roman" panose="02020603050405020304" pitchFamily="18" charset="0"/>
                <a:cs typeface="Times New Roman" panose="02020603050405020304" pitchFamily="18" charset="0"/>
              </a:rPr>
              <a:t>formou notářského zápisu, získat živnostenské oprávnění, zapsat se do Obchodního rejstříku, zaregistrovat se u finančního úřadu. </a:t>
            </a:r>
            <a:r>
              <a:rPr lang="cs-CZ" sz="1100" b="1" dirty="0">
                <a:solidFill>
                  <a:srgbClr val="002060"/>
                </a:solidFill>
                <a:latin typeface="Times New Roman" panose="02020603050405020304" pitchFamily="18" charset="0"/>
                <a:cs typeface="Times New Roman" panose="02020603050405020304" pitchFamily="18" charset="0"/>
              </a:rPr>
              <a:t>Soudní poplatek </a:t>
            </a:r>
            <a:r>
              <a:rPr lang="cs-CZ" sz="1100" dirty="0">
                <a:solidFill>
                  <a:srgbClr val="002060"/>
                </a:solidFill>
                <a:latin typeface="Times New Roman" panose="02020603050405020304" pitchFamily="18" charset="0"/>
                <a:cs typeface="Times New Roman" panose="02020603050405020304" pitchFamily="18" charset="0"/>
              </a:rPr>
              <a:t>za zápis do veřejného rejstříku činí 6 tisíc, na 4 tisíce je pak stanovena odměna za notářský zápis. Celkové náklady ale bývají vyšší dle nároků společníků.</a:t>
            </a:r>
          </a:p>
          <a:p>
            <a:pPr>
              <a:spcBef>
                <a:spcPct val="20000"/>
              </a:spcBef>
              <a:defRPr/>
            </a:pPr>
            <a:endParaRPr lang="cs-CZ" sz="11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r>
              <a:rPr lang="cs-CZ" sz="1100" b="1" dirty="0">
                <a:solidFill>
                  <a:srgbClr val="002060"/>
                </a:solidFill>
                <a:latin typeface="Times New Roman" panose="02020603050405020304" pitchFamily="18" charset="0"/>
                <a:cs typeface="Times New Roman" panose="02020603050405020304" pitchFamily="18" charset="0"/>
              </a:rPr>
              <a:t>Nevýhody s.r.o.</a:t>
            </a:r>
            <a:r>
              <a:rPr lang="cs-CZ" sz="1100" dirty="0">
                <a:solidFill>
                  <a:srgbClr val="002060"/>
                </a:solidFill>
                <a:latin typeface="Times New Roman" panose="02020603050405020304" pitchFamily="18" charset="0"/>
                <a:cs typeface="Times New Roman" panose="02020603050405020304" pitchFamily="18" charset="0"/>
              </a:rPr>
              <a:t>: musí vést účetnictví, více administrativních formalit spojených se zahájením, provozováním i ukončením podnikání, vyšší administrativní náklady spojené se založením i ukončením činnosti, dvojí zdanění, kdy nejdříve je zdaněn zisk společnosti daní z příjmů právnických osob a poté vyplacená dividenda či jiný příjem konkrétního společníka je zdaněn jako příjem fyzické osoby. Dochází tak k zaplacení jak daně z příjmu právnických, tak z příjmu fyzických osob.</a:t>
            </a:r>
          </a:p>
          <a:p>
            <a:pPr marL="285750" indent="-285750">
              <a:spcBef>
                <a:spcPct val="20000"/>
              </a:spcBef>
              <a:buFont typeface="Arial" panose="020B0604020202020204" pitchFamily="34" charset="0"/>
              <a:buChar char="•"/>
              <a:defRPr/>
            </a:pPr>
            <a:endParaRPr lang="cs-CZ" sz="11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50BD2EA5-1F13-47B9-92F7-B62DCD31E31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8965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231654"/>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Podnikání a finance</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základní pravidlo: oddělit soukromé peníze od peněz k podnikání nebo alespoň vést evidenci peněz k/z podnikání a ostatních peněz,</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založit podnikatelský účet – není povinné, ale v případě většího množství plateb je to praktické z hlediska evidence plateb,</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základní povinnosti: vést účetnictví, daňovou evidenci nebo přehled o příjmech a majetku, </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platit daně a veřejnoprávní pojištění vč. záloh,</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pojištění odpovědnosti za škodu – soukromé pojištění dle nabídky pojišťoven (liší se pojistné, spoluúčast, maximální plnění a výluky z pojištění), není povinné (s výjimkou některých podnikatelů), ale chrání podnikatele před riziky vyplývajícími z podnikání.</a:t>
            </a:r>
          </a:p>
        </p:txBody>
      </p:sp>
      <p:sp>
        <p:nvSpPr>
          <p:cNvPr id="8" name="Zástupný symbol pro obsah 2">
            <a:extLst>
              <a:ext uri="{FF2B5EF4-FFF2-40B4-BE49-F238E27FC236}">
                <a16:creationId xmlns:a16="http://schemas.microsoft.com/office/drawing/2014/main" id="{900EB908-12EC-4DA9-BBEE-837E1616D2E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1827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268587"/>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Účetnictví versus daňová evidence</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povinnost vést účetnictví – všechny právnické osoby (zákon o účetnictví – č. 563 /1991 Sb.), u fyzických osob dobrovolné (s výjimkou osob zapsaných v obchodním rejstříku a osob s obratem nad 25 mil. Kč ročně),</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daňová evidence – OSVČ (zákon o dani z příjmů – č. 586/1992 Sb.),</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OSVČ - výdajové paušály (omezena maximální výše), pokud nejsou uplatňovány skutečné náklady (účetnictví) nebo výdaje (daňová evidence). V rámci podnikání nelze pro různé zdroje příjmů kombinovat paušál a skutečné náklady/výdaje.</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C8BF69C7-71D3-40DB-9090-E0EC6DAF802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292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933384"/>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Podnikatel jako zaměstnavatel - Mzdové náklady na zaměstnance</a:t>
            </a:r>
          </a:p>
          <a:p>
            <a:pPr marL="171450" indent="-1714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Superhrubá mzda: </a:t>
            </a:r>
            <a:r>
              <a:rPr lang="cs-CZ" sz="1200" dirty="0">
                <a:solidFill>
                  <a:srgbClr val="002060"/>
                </a:solidFill>
                <a:latin typeface="Times New Roman" panose="02020603050405020304" pitchFamily="18" charset="0"/>
                <a:cs typeface="Times New Roman" panose="02020603050405020304" pitchFamily="18" charset="0"/>
              </a:rPr>
              <a:t>používala se do konce roku 2020 jako základ daně zaměstnance. Superhrubá mzda jsou celkové náklady zaměstnavatele na mzdu nebo plat, tedy součet hrubé mzdy a sociálního a zdravotního pojištění za zaměstnavatele </a:t>
            </a:r>
            <a:r>
              <a:rPr lang="cs-CZ" sz="1200" dirty="0">
                <a:solidFill>
                  <a:srgbClr val="FF0000"/>
                </a:solidFill>
                <a:latin typeface="Times New Roman" panose="02020603050405020304" pitchFamily="18" charset="0"/>
                <a:cs typeface="Times New Roman" panose="02020603050405020304" pitchFamily="18" charset="0"/>
              </a:rPr>
              <a:t>(v roce 2021 již neplatí).</a:t>
            </a:r>
          </a:p>
          <a:p>
            <a:pPr marL="171450" indent="-1714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Základ daně: </a:t>
            </a:r>
            <a:r>
              <a:rPr lang="cs-CZ" sz="1200" dirty="0">
                <a:solidFill>
                  <a:srgbClr val="FF0000"/>
                </a:solidFill>
                <a:latin typeface="Times New Roman" panose="02020603050405020304" pitchFamily="18" charset="0"/>
                <a:cs typeface="Times New Roman" panose="02020603050405020304" pitchFamily="18" charset="0"/>
              </a:rPr>
              <a:t>od roku 2021 je základem daně zaokrouhlená hrubá mzda</a:t>
            </a:r>
            <a:r>
              <a:rPr lang="cs-CZ" sz="1200" dirty="0">
                <a:solidFill>
                  <a:srgbClr val="002060"/>
                </a:solidFill>
                <a:latin typeface="Times New Roman" panose="02020603050405020304" pitchFamily="18" charset="0"/>
                <a:cs typeface="Times New Roman" panose="02020603050405020304" pitchFamily="18" charset="0"/>
              </a:rPr>
              <a:t>, do konce roku 2020 to byla zaokrouhlená superhrubá mzda.</a:t>
            </a:r>
          </a:p>
          <a:p>
            <a:pPr marL="171450" indent="-1714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Odvody za zaměstnavatele: </a:t>
            </a:r>
            <a:r>
              <a:rPr lang="cs-CZ" sz="1200" dirty="0">
                <a:solidFill>
                  <a:srgbClr val="002060"/>
                </a:solidFill>
                <a:latin typeface="Times New Roman" panose="02020603050405020304" pitchFamily="18" charset="0"/>
                <a:cs typeface="Times New Roman" panose="02020603050405020304" pitchFamily="18" charset="0"/>
              </a:rPr>
              <a:t>Zaměstnavatel od července 2019 platí sociální pojištění 24,8 % z hrubé mzdy (dříve to bylo 25 % z hrubé mzdy), ale maximálně  z 1 701 168 Kč (tzv. maximální vyměřovací základ). Na zdravotní pojištění odvádí zaměstnavatel 9 % z hrubé mzdy, na rozdíl od sociálního pojištění zde není stanoven maximální vyměřovací základ.</a:t>
            </a:r>
          </a:p>
          <a:p>
            <a:pPr marL="171450" indent="-1714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Odvody za zaměstnance: </a:t>
            </a:r>
            <a:r>
              <a:rPr lang="cs-CZ" sz="1200" dirty="0">
                <a:solidFill>
                  <a:srgbClr val="002060"/>
                </a:solidFill>
                <a:latin typeface="Times New Roman" panose="02020603050405020304" pitchFamily="18" charset="0"/>
                <a:cs typeface="Times New Roman" panose="02020603050405020304" pitchFamily="18" charset="0"/>
              </a:rPr>
              <a:t>Zaměstnanec ze své hrubé mzdy platí 6,5  % na sociální pojištění a 4,5 % na zdravotní pojištění.</a:t>
            </a:r>
          </a:p>
          <a:p>
            <a:pPr marL="171450" indent="-1714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Záloha na daň: </a:t>
            </a:r>
            <a:r>
              <a:rPr lang="cs-CZ" sz="1200" dirty="0">
                <a:solidFill>
                  <a:srgbClr val="002060"/>
                </a:solidFill>
                <a:latin typeface="Times New Roman" panose="02020603050405020304" pitchFamily="18" charset="0"/>
                <a:cs typeface="Times New Roman" panose="02020603050405020304" pitchFamily="18" charset="0"/>
              </a:rPr>
              <a:t>vypočte se 15 % (resp. 23 % pro příjmy přes 141 764 Kč) z hrubé mzdy, od kterých se odečtou slevy na dani - sleva na poplatníka a na děti, případně slevy pro studenta denního studia nebo na různé stupně invalidity. Všechny tyto slevy je nutné vyplnit u zaměstnavatele do Prohlášení poplatníka daně z příjmů fyzických osob ze závislé činnosti.</a:t>
            </a:r>
          </a:p>
          <a:p>
            <a:pPr marL="171450" indent="-171450">
              <a:spcBef>
                <a:spcPct val="20000"/>
              </a:spcBef>
              <a:buFont typeface="Arial" panose="020B0604020202020204" pitchFamily="34" charset="0"/>
              <a:buChar char="•"/>
              <a:defRPr/>
            </a:pPr>
            <a:r>
              <a:rPr lang="cs-CZ" sz="1200" b="1" dirty="0">
                <a:solidFill>
                  <a:srgbClr val="002060"/>
                </a:solidFill>
                <a:latin typeface="Times New Roman" panose="02020603050405020304" pitchFamily="18" charset="0"/>
                <a:cs typeface="Times New Roman" panose="02020603050405020304" pitchFamily="18" charset="0"/>
              </a:rPr>
              <a:t>Daňový bonus: </a:t>
            </a:r>
            <a:r>
              <a:rPr lang="cs-CZ" sz="1200" dirty="0">
                <a:solidFill>
                  <a:srgbClr val="002060"/>
                </a:solidFill>
                <a:latin typeface="Times New Roman" panose="02020603050405020304" pitchFamily="18" charset="0"/>
                <a:cs typeface="Times New Roman" panose="02020603050405020304" pitchFamily="18" charset="0"/>
              </a:rPr>
              <a:t>použije se v případě, kdy daňové zvýhodnění na dítě/děti je vyšší než vypočítaná záloha na daň. </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6903E0C9-44A8-4108-B468-DA84502593D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5836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2677656"/>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Podnikatel jako zaměstnavatel</a:t>
            </a:r>
          </a:p>
          <a:p>
            <a:pPr>
              <a:spcBef>
                <a:spcPct val="20000"/>
              </a:spcBef>
              <a:defRPr/>
            </a:pPr>
            <a:endParaRPr lang="cs-CZ" sz="1200" b="1" dirty="0">
              <a:solidFill>
                <a:srgbClr val="002060"/>
              </a:solidFill>
              <a:latin typeface="Times New Roman" panose="02020603050405020304" pitchFamily="18" charset="0"/>
              <a:cs typeface="Times New Roman" panose="02020603050405020304" pitchFamily="18" charset="0"/>
            </a:endParaRP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r>
              <a:rPr lang="cs-CZ" sz="1200" dirty="0">
                <a:solidFill>
                  <a:srgbClr val="002060"/>
                </a:solidFill>
                <a:latin typeface="Times New Roman" panose="02020603050405020304" pitchFamily="18" charset="0"/>
                <a:cs typeface="Times New Roman" panose="02020603050405020304" pitchFamily="18" charset="0"/>
              </a:rPr>
              <a:t>Základní povinnosti zaměstnavatele podléhající kontrole státních orgánů především inspekce práce:</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registrace zaměstnanců u ČSSZ, příslušné zdravotní pojišťovny, registrace zaměstnavatele u příslušného finančního úřadu (plátce daně z příjmů FO vybírané srážkou, plátce daně z příjmů FO ze závislé činnosti)</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zákonné pojištění odpovědnosti za škodu (pracovní úrazy, nemoci z povolání),</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zajištění BOZP, OP,</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pracovnělékařské služby,</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vedení a archivace personální dokumentace (mzdová agenda, osobní spisy),</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vnitřní předpisy, pracovní řád, organizační směrnice, interní pokyny.</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6903E0C9-44A8-4108-B468-DA84502593D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7639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748719"/>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Povinnost právnických osob ve vztahu ke sbírce listin</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r>
              <a:rPr lang="cs-CZ" sz="1200" dirty="0">
                <a:solidFill>
                  <a:srgbClr val="002060"/>
                </a:solidFill>
                <a:latin typeface="Times New Roman" panose="02020603050405020304" pitchFamily="18" charset="0"/>
                <a:cs typeface="Times New Roman" panose="02020603050405020304" pitchFamily="18" charset="0"/>
              </a:rPr>
              <a:t>Osoby zapsané v obchodním rejstříku jsou povinny zakládat zejména následující listiny:</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Zakladatelské právní jednání </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Rozhodnutí o volbě, jmenování, odvolání či jiném ukončení funkce členů statutárních orgánů, likvidátorů, či vedoucích obchodních závodů</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Výroční zprávy (ve lhůtě do 30 dnů po schválení příslušným orgánem – zpravidla valnou hromadou)</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Řádné, mimořádné, konsolidované účetní závěrky (ve lhůtě 30 dnů po schválení příslušným orgánem – zpravidla valnou hromadou)</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Návrh rozdělení zisku a jeho konečná podoba nebo vypořádání ztráty (pokud nejsou součástí řádné účetní závěrky)</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Rozhodnutí o zrušení právnické osoby</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93E43713-DC59-4239-895A-8FD89BD489C0}"/>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0857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4044184"/>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Daně a cla</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r>
              <a:rPr lang="cs-CZ" sz="1200" dirty="0">
                <a:solidFill>
                  <a:srgbClr val="002060"/>
                </a:solidFill>
                <a:latin typeface="Times New Roman" panose="02020603050405020304" pitchFamily="18" charset="0"/>
                <a:cs typeface="Times New Roman" panose="02020603050405020304" pitchFamily="18" charset="0"/>
              </a:rPr>
              <a:t>Daň z příjmu FO</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předmětem daně: především příjmy z podnikání a další příjmy stanovené zákonem.</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příjem z dědění a darování je od 1. 1. 2014 předmětem daně z příjmů.</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plátce: OSVČ.</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sazba daně 15 %.</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zdaňovací období: kalendářní rok.</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r>
              <a:rPr lang="cs-CZ" sz="1200" dirty="0">
                <a:solidFill>
                  <a:srgbClr val="002060"/>
                </a:solidFill>
                <a:latin typeface="Times New Roman" panose="02020603050405020304" pitchFamily="18" charset="0"/>
                <a:cs typeface="Times New Roman" panose="02020603050405020304" pitchFamily="18" charset="0"/>
              </a:rPr>
              <a:t>Daň z příjmu PO</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předmětem jsou příjmy (výnosy) z veškeré činnosti právnických osob a z nakládání</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s majetkem.</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plátce: právnická osoba, tj. například společnost s ručením omezeným.</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sazba daně 19 %.</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zdaňovací období: kalendářní rok nebo hospodářský rok (12 měsíců začínajících jiným</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měsícem než leden); přechodné období může být kratší nebo delší než 12 měsíců.</a:t>
            </a: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285750" indent="-2857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CF482FE-7421-4936-8C6F-1CE9C731F4FD}"/>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157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2" end="12"/>
                                            </p:txEl>
                                          </p:spTgt>
                                        </p:tgtEl>
                                        <p:attrNameLst>
                                          <p:attrName>style.visibility</p:attrName>
                                        </p:attrNameLst>
                                      </p:cBhvr>
                                      <p:to>
                                        <p:strVal val="visible"/>
                                      </p:to>
                                    </p:set>
                                    <p:animEffect transition="in" filter="fade">
                                      <p:cBhvr>
                                        <p:cTn id="30" dur="500"/>
                                        <p:tgtEl>
                                          <p:spTgt spid="4">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animEffect transition="in" filter="fade">
                                      <p:cBhvr>
                                        <p:cTn id="33" dur="500"/>
                                        <p:tgtEl>
                                          <p:spTgt spid="4">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4" end="14"/>
                                            </p:txEl>
                                          </p:spTgt>
                                        </p:tgtEl>
                                        <p:attrNameLst>
                                          <p:attrName>style.visibility</p:attrName>
                                        </p:attrNameLst>
                                      </p:cBhvr>
                                      <p:to>
                                        <p:strVal val="visible"/>
                                      </p:to>
                                    </p:set>
                                    <p:animEffect transition="in" filter="fade">
                                      <p:cBhvr>
                                        <p:cTn id="36" dur="500"/>
                                        <p:tgtEl>
                                          <p:spTgt spid="4">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animEffect transition="in" filter="fade">
                                      <p:cBhvr>
                                        <p:cTn id="39"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82092" y="731475"/>
            <a:ext cx="7632848" cy="4031873"/>
          </a:xfrm>
          <a:prstGeom prst="rect">
            <a:avLst/>
          </a:prstGeom>
        </p:spPr>
        <p:txBody>
          <a:bodyPr wrap="square">
            <a:spAutoFit/>
          </a:bodyPr>
          <a:lstStyle/>
          <a:p>
            <a:pPr>
              <a:spcBef>
                <a:spcPct val="20000"/>
              </a:spcBef>
              <a:defRPr/>
            </a:pPr>
            <a:r>
              <a:rPr lang="cs-CZ" sz="1000" b="1" dirty="0">
                <a:solidFill>
                  <a:srgbClr val="002060"/>
                </a:solidFill>
                <a:latin typeface="Times New Roman" panose="02020603050405020304" pitchFamily="18" charset="0"/>
                <a:cs typeface="Times New Roman" panose="02020603050405020304" pitchFamily="18" charset="0"/>
              </a:rPr>
              <a:t>Daně a cla - </a:t>
            </a:r>
            <a:r>
              <a:rPr lang="cs-CZ" sz="1000" dirty="0">
                <a:solidFill>
                  <a:srgbClr val="002060"/>
                </a:solidFill>
                <a:latin typeface="Times New Roman" panose="02020603050405020304" pitchFamily="18" charset="0"/>
                <a:cs typeface="Times New Roman" panose="02020603050405020304" pitchFamily="18" charset="0"/>
              </a:rPr>
              <a:t>Daň z přidané hodnoty</a:t>
            </a: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Předmětem daně je dodání zboží, dovoz zboží nebo poskytnutí služby za úplatu v rámci uskutečňování podnikatelské činnosti. Některá plnění jsou od daně osvobozena, přičemž podnikatel poskytující tato osvobozená plnění má v některých případech nárok na odpočet DPH (např. vývoz zboží) a u jiných nárok na odpočet není (např. finanční služby).</a:t>
            </a: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U vybraných elektronicky poskytovaných služeb lze DPH přiznávat pouze v ČR, i když jsou zákazníci také z jiných členských států EU. Při dodání elektronických služeb spotřebitelům mimo EU může podnikateli vzniknout povinnost registrovat se k DPH v zemi, kde spotřebitel bydlí.</a:t>
            </a: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V případě zásilkového prodeje zboží spotřebitelům do jiných členských států EU se nejprve uplatňuje česká DPH a při překročení obratu se musí podnikatel registrovat k DPH v zemi kam je zboží zasíláno.</a:t>
            </a: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Předmětem daně je to, co podnikatel k hodnotě statku či služby přidal svojí ekonomickou činností. Každý daňový subjekt je povinen zdanit veškerou produkci, zároveň je mu umožněno, aby si snížil daňovou povinnost o výši daně, kterou sám zaplatil v cenách nákupu pro zamýšlenou produkci.</a:t>
            </a:r>
          </a:p>
          <a:p>
            <a:pPr marL="171450" indent="-171450">
              <a:spcBef>
                <a:spcPct val="20000"/>
              </a:spcBef>
              <a:buFont typeface="Arial" panose="020B0604020202020204" pitchFamily="34" charset="0"/>
              <a:buChar char="•"/>
              <a:defRPr/>
            </a:pPr>
            <a:endParaRPr lang="cs-CZ" sz="10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Plátce: povinně se plátcem DPH stane osoba uskutečňující ekonomickou činnost zejména:</a:t>
            </a:r>
          </a:p>
          <a:p>
            <a:pPr marL="628650" lvl="1"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překročením obratu 1 000 000 Kč za předchozích 12 kalendářních měsíců,</a:t>
            </a:r>
          </a:p>
          <a:p>
            <a:pPr marL="628650" lvl="1"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pořízením zboží z jiného členského státu v EU v hodnotě nad 326 tisíc Kč, dopravního prostředku nebo zboží se spotřební daní,</a:t>
            </a:r>
          </a:p>
          <a:p>
            <a:pPr marL="628650" lvl="1"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přijetím služby od zahraniční osoby registrované k DPH jinde než v ČR, která nemá v ČR provozovnu, případně od osoby, která nemá v EU sídlo, místo podnikání, provozovnu, místo pobytu ani místo, kde se obvykle zdržuje, i když není registrována k DPH.</a:t>
            </a: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Sazba: základní sazba daně je 21 %, snížená sazba 15 % nebo 10 %.</a:t>
            </a: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Zdaňovací období: měsíc, čtvrtletí (pouze na žádost plátce a při obratu do 10 mil. Kč ročně).</a:t>
            </a:r>
          </a:p>
          <a:p>
            <a:pPr marL="171450" indent="-171450">
              <a:spcBef>
                <a:spcPct val="20000"/>
              </a:spcBef>
              <a:buFont typeface="Arial" panose="020B0604020202020204" pitchFamily="34" charset="0"/>
              <a:buChar char="•"/>
              <a:defRPr/>
            </a:pPr>
            <a:endParaRPr lang="cs-CZ" sz="10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000" dirty="0">
                <a:solidFill>
                  <a:srgbClr val="002060"/>
                </a:solidFill>
                <a:latin typeface="Times New Roman" panose="02020603050405020304" pitchFamily="18" charset="0"/>
                <a:cs typeface="Times New Roman" panose="02020603050405020304" pitchFamily="18" charset="0"/>
              </a:rPr>
              <a:t>Veškerá podání, která se týkají daně z přidané hodnoty, musí plátci daně podávat elektronicky, tj. přiznání k DPH, kontrolní hlášení, souhrnné hlášení, INTRASTAT (podává se na celní úřad). </a:t>
            </a:r>
          </a:p>
        </p:txBody>
      </p:sp>
      <p:sp>
        <p:nvSpPr>
          <p:cNvPr id="7" name="Zástupný symbol pro obsah 2">
            <a:extLst>
              <a:ext uri="{FF2B5EF4-FFF2-40B4-BE49-F238E27FC236}">
                <a16:creationId xmlns:a16="http://schemas.microsoft.com/office/drawing/2014/main" id="{01CCB198-082F-4BA4-99A3-17D329E7BBF4}"/>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4584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500"/>
                                        <p:tgtEl>
                                          <p:spTgt spid="4">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834896"/>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EET – elektronická evidence tržeb</a:t>
            </a: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Od 1. 12. 2016 jsou poskytovatelé pohostinských, stravovacích a ubytovacích služeb povinni evidovat veškerou svou tržbu, od 1.3.2017 jsou do elektronické evidence zapojeni podnikatelů v odvětví velkoobchodu a maloobchodu.</a:t>
            </a:r>
          </a:p>
          <a:p>
            <a:pPr marL="628650" lvl="1"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Kontrola: vykonává Česká obchodní inspekce a orgány finanční správy (finanční úřady, celní úřady).</a:t>
            </a:r>
          </a:p>
          <a:p>
            <a:pPr marL="628650" lvl="1"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Sankce: pokuta do výše 500.000,- Kč, uzavření provozovny nebo pozastavení činnosti.</a:t>
            </a:r>
          </a:p>
          <a:p>
            <a:pPr marL="628650" lvl="1"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AKTUÁLNĚ platí: </a:t>
            </a:r>
          </a:p>
          <a:p>
            <a:pPr marL="628650" lvl="1" indent="-171450">
              <a:spcBef>
                <a:spcPct val="20000"/>
              </a:spcBef>
              <a:buFont typeface="Arial" panose="020B0604020202020204" pitchFamily="34" charset="0"/>
              <a:buChar char="•"/>
              <a:defRPr/>
            </a:pPr>
            <a:r>
              <a:rPr lang="cs-CZ" sz="1200" dirty="0">
                <a:solidFill>
                  <a:srgbClr val="FF0000"/>
                </a:solidFill>
                <a:latin typeface="Times New Roman" panose="02020603050405020304" pitchFamily="18" charset="0"/>
                <a:cs typeface="Times New Roman" panose="02020603050405020304" pitchFamily="18" charset="0"/>
              </a:rPr>
              <a:t>Zákon č. 449/2020 Sb., kterým se mění zákon č. 137/2020 Sb., o některých úpravách v oblasti evidence tržeb v souvislosti s vyhlášením nouzového stavu, ve znění pozdějších předpisů, který nabyl účinnosti ke dni 3. listopadu 2020, prodlužuje odklad elektronické evidence tržeb až do 31. prosince 2022 jak pro subjekty, které spadaly do prvních dvou vln (tedy velkoobchod, maloobchod, stravovací a ubytovací služby), tak pro subjekty, které měly původně začít evidovat od 1. května 2020. Povinnost evidovat tržby tak vzniká subjektům, bez ohledu na to, do které fáze evidence tržeb spadají, k datu 1. ledna 2023. Pozastavení EET se týká běžného, zjednodušeného i zvláštního režimu evidence tržeb </a:t>
            </a:r>
            <a:r>
              <a:rPr lang="cs-CZ" sz="800" i="1" dirty="0">
                <a:solidFill>
                  <a:srgbClr val="FF0000"/>
                </a:solidFill>
                <a:latin typeface="Times New Roman" panose="02020603050405020304" pitchFamily="18" charset="0"/>
                <a:cs typeface="Times New Roman" panose="02020603050405020304" pitchFamily="18" charset="0"/>
              </a:rPr>
              <a:t>(</a:t>
            </a:r>
            <a:r>
              <a:rPr lang="cs-CZ" sz="800" i="1" dirty="0">
                <a:solidFill>
                  <a:srgbClr val="FF0000"/>
                </a:solidFill>
                <a:latin typeface="Times New Roman" panose="02020603050405020304" pitchFamily="18" charset="0"/>
                <a:cs typeface="Times New Roman" panose="02020603050405020304" pitchFamily="18" charset="0"/>
                <a:hlinkClick r:id="rId3"/>
              </a:rPr>
              <a:t>https://www.financnisprava.cz/</a:t>
            </a:r>
            <a:r>
              <a:rPr lang="cs-CZ" sz="800" i="1" dirty="0" err="1">
                <a:solidFill>
                  <a:srgbClr val="FF0000"/>
                </a:solidFill>
                <a:latin typeface="Times New Roman" panose="02020603050405020304" pitchFamily="18" charset="0"/>
                <a:cs typeface="Times New Roman" panose="02020603050405020304" pitchFamily="18" charset="0"/>
                <a:hlinkClick r:id="rId3"/>
              </a:rPr>
              <a:t>cs</a:t>
            </a:r>
            <a:r>
              <a:rPr lang="cs-CZ" sz="800" i="1" dirty="0">
                <a:solidFill>
                  <a:srgbClr val="FF0000"/>
                </a:solidFill>
                <a:latin typeface="Times New Roman" panose="02020603050405020304" pitchFamily="18" charset="0"/>
                <a:cs typeface="Times New Roman" panose="02020603050405020304" pitchFamily="18" charset="0"/>
                <a:hlinkClick r:id="rId3"/>
              </a:rPr>
              <a:t>/</a:t>
            </a:r>
            <a:r>
              <a:rPr lang="cs-CZ" sz="800" i="1" dirty="0" err="1">
                <a:solidFill>
                  <a:srgbClr val="FF0000"/>
                </a:solidFill>
                <a:latin typeface="Times New Roman" panose="02020603050405020304" pitchFamily="18" charset="0"/>
                <a:cs typeface="Times New Roman" panose="02020603050405020304" pitchFamily="18" charset="0"/>
                <a:hlinkClick r:id="rId3"/>
              </a:rPr>
              <a:t>financni-sprava</a:t>
            </a:r>
            <a:r>
              <a:rPr lang="cs-CZ" sz="800" i="1" dirty="0">
                <a:solidFill>
                  <a:srgbClr val="FF0000"/>
                </a:solidFill>
                <a:latin typeface="Times New Roman" panose="02020603050405020304" pitchFamily="18" charset="0"/>
                <a:cs typeface="Times New Roman" panose="02020603050405020304" pitchFamily="18" charset="0"/>
                <a:hlinkClick r:id="rId3"/>
              </a:rPr>
              <a:t>/media-a-</a:t>
            </a:r>
            <a:r>
              <a:rPr lang="cs-CZ" sz="800" i="1" dirty="0" err="1">
                <a:solidFill>
                  <a:srgbClr val="FF0000"/>
                </a:solidFill>
                <a:latin typeface="Times New Roman" panose="02020603050405020304" pitchFamily="18" charset="0"/>
                <a:cs typeface="Times New Roman" panose="02020603050405020304" pitchFamily="18" charset="0"/>
                <a:hlinkClick r:id="rId3"/>
              </a:rPr>
              <a:t>verejnost</a:t>
            </a:r>
            <a:r>
              <a:rPr lang="cs-CZ" sz="800" i="1" dirty="0">
                <a:solidFill>
                  <a:srgbClr val="FF0000"/>
                </a:solidFill>
                <a:latin typeface="Times New Roman" panose="02020603050405020304" pitchFamily="18" charset="0"/>
                <a:cs typeface="Times New Roman" panose="02020603050405020304" pitchFamily="18" charset="0"/>
                <a:hlinkClick r:id="rId3"/>
              </a:rPr>
              <a:t>/</a:t>
            </a:r>
            <a:r>
              <a:rPr lang="cs-CZ" sz="800" i="1" dirty="0" err="1">
                <a:solidFill>
                  <a:srgbClr val="FF0000"/>
                </a:solidFill>
                <a:latin typeface="Times New Roman" panose="02020603050405020304" pitchFamily="18" charset="0"/>
                <a:cs typeface="Times New Roman" panose="02020603050405020304" pitchFamily="18" charset="0"/>
                <a:hlinkClick r:id="rId3"/>
              </a:rPr>
              <a:t>nouzovy</a:t>
            </a:r>
            <a:r>
              <a:rPr lang="cs-CZ" sz="800" i="1" dirty="0">
                <a:solidFill>
                  <a:srgbClr val="FF0000"/>
                </a:solidFill>
                <a:latin typeface="Times New Roman" panose="02020603050405020304" pitchFamily="18" charset="0"/>
                <a:cs typeface="Times New Roman" panose="02020603050405020304" pitchFamily="18" charset="0"/>
                <a:hlinkClick r:id="rId3"/>
              </a:rPr>
              <a:t>-stav/</a:t>
            </a:r>
            <a:r>
              <a:rPr lang="cs-CZ" sz="800" i="1" dirty="0" err="1">
                <a:solidFill>
                  <a:srgbClr val="FF0000"/>
                </a:solidFill>
                <a:latin typeface="Times New Roman" panose="02020603050405020304" pitchFamily="18" charset="0"/>
                <a:cs typeface="Times New Roman" panose="02020603050405020304" pitchFamily="18" charset="0"/>
                <a:hlinkClick r:id="rId3"/>
              </a:rPr>
              <a:t>danove</a:t>
            </a:r>
            <a:r>
              <a:rPr lang="cs-CZ" sz="800" i="1" dirty="0">
                <a:solidFill>
                  <a:srgbClr val="FF0000"/>
                </a:solidFill>
                <a:latin typeface="Times New Roman" panose="02020603050405020304" pitchFamily="18" charset="0"/>
                <a:cs typeface="Times New Roman" panose="02020603050405020304" pitchFamily="18" charset="0"/>
                <a:hlinkClick r:id="rId3"/>
              </a:rPr>
              <a:t>-informace/dotazy-a-</a:t>
            </a:r>
            <a:r>
              <a:rPr lang="cs-CZ" sz="800" i="1" dirty="0" err="1">
                <a:solidFill>
                  <a:srgbClr val="FF0000"/>
                </a:solidFill>
                <a:latin typeface="Times New Roman" panose="02020603050405020304" pitchFamily="18" charset="0"/>
                <a:cs typeface="Times New Roman" panose="02020603050405020304" pitchFamily="18" charset="0"/>
                <a:hlinkClick r:id="rId3"/>
              </a:rPr>
              <a:t>odpovedi</a:t>
            </a:r>
            <a:r>
              <a:rPr lang="cs-CZ" sz="800" i="1" dirty="0">
                <a:solidFill>
                  <a:srgbClr val="FF0000"/>
                </a:solidFill>
                <a:latin typeface="Times New Roman" panose="02020603050405020304" pitchFamily="18" charset="0"/>
                <a:cs typeface="Times New Roman" panose="02020603050405020304" pitchFamily="18" charset="0"/>
                <a:hlinkClick r:id="rId3"/>
              </a:rPr>
              <a:t>/</a:t>
            </a:r>
            <a:r>
              <a:rPr lang="cs-CZ" sz="800" i="1" dirty="0" err="1">
                <a:solidFill>
                  <a:srgbClr val="FF0000"/>
                </a:solidFill>
                <a:latin typeface="Times New Roman" panose="02020603050405020304" pitchFamily="18" charset="0"/>
                <a:cs typeface="Times New Roman" panose="02020603050405020304" pitchFamily="18" charset="0"/>
                <a:hlinkClick r:id="rId3"/>
              </a:rPr>
              <a:t>eet</a:t>
            </a:r>
            <a:r>
              <a:rPr lang="cs-CZ" sz="800" i="1" dirty="0">
                <a:solidFill>
                  <a:srgbClr val="FF0000"/>
                </a:solidFill>
                <a:latin typeface="Times New Roman" panose="02020603050405020304" pitchFamily="18" charset="0"/>
                <a:cs typeface="Times New Roman" panose="02020603050405020304" pitchFamily="18" charset="0"/>
              </a:rPr>
              <a:t>)</a:t>
            </a:r>
          </a:p>
          <a:p>
            <a:pPr marL="628650" lvl="1" indent="-171450">
              <a:spcBef>
                <a:spcPct val="20000"/>
              </a:spcBef>
              <a:buFont typeface="Arial" panose="020B0604020202020204" pitchFamily="34" charset="0"/>
              <a:buChar char="•"/>
              <a:defRPr/>
            </a:pPr>
            <a:r>
              <a:rPr lang="cs-CZ" sz="1200" dirty="0">
                <a:solidFill>
                  <a:srgbClr val="FF0000"/>
                </a:solidFill>
                <a:latin typeface="Times New Roman" panose="02020603050405020304" pitchFamily="18" charset="0"/>
                <a:cs typeface="Times New Roman" panose="02020603050405020304" pitchFamily="18" charset="0"/>
              </a:rPr>
              <a:t>V důsledku pozastavení EET nemusí poplatníci z 3. a 4. vlny s evidencí tržeb do 31. prosince 2022 začínat. Pokud však mají vše potřebné pro evidenci tržeb a chtějí své tržby evidovat, mohou tak učinit, ale budou evidovat dobrovolně nad rámec jejich povinností.</a:t>
            </a:r>
          </a:p>
          <a:p>
            <a:pPr marL="171450" indent="-171450">
              <a:spcBef>
                <a:spcPct val="20000"/>
              </a:spcBef>
              <a:buFont typeface="Arial" panose="020B0604020202020204" pitchFamily="34" charset="0"/>
              <a:buChar char="•"/>
              <a:defRPr/>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D6272AC9-899C-44AF-A100-0A01BA2544FD}"/>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2955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1791260"/>
          </a:xfrm>
          <a:prstGeom prst="rect">
            <a:avLst/>
          </a:prstGeom>
        </p:spPr>
        <p:txBody>
          <a:bodyPr wrap="square">
            <a:spAutoFit/>
          </a:bodyPr>
          <a:lstStyle/>
          <a:p>
            <a:pPr>
              <a:spcBef>
                <a:spcPct val="20000"/>
              </a:spcBef>
              <a:defRPr/>
            </a:pPr>
            <a:r>
              <a:rPr lang="cs-CZ" sz="1200" b="1" dirty="0">
                <a:solidFill>
                  <a:srgbClr val="002060"/>
                </a:solidFill>
                <a:latin typeface="Times New Roman" panose="02020603050405020304" pitchFamily="18" charset="0"/>
                <a:cs typeface="Times New Roman" panose="02020603050405020304" pitchFamily="18" charset="0"/>
              </a:rPr>
              <a:t>Kontrolní hlášení k DPH</a:t>
            </a:r>
          </a:p>
          <a:p>
            <a:pPr>
              <a:spcBef>
                <a:spcPct val="20000"/>
              </a:spcBef>
              <a:defRPr/>
            </a:pPr>
            <a:endParaRPr lang="cs-CZ" sz="12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povinnost podávat kontrolní hlášení vzniká plátcům DPH</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jde o speciální daňové tvrzení, které nenahrazuje řádné daňové přiznání k DPH</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právnické osoby podávají vždy měsíčně, fyzické osoby s přiznáním k DPH</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může být podáno pouze elektronicky</a:t>
            </a:r>
          </a:p>
          <a:p>
            <a:pPr marL="171450" indent="-171450">
              <a:spcBef>
                <a:spcPct val="20000"/>
              </a:spcBef>
              <a:buFont typeface="Arial" panose="020B0604020202020204" pitchFamily="34" charset="0"/>
              <a:buChar char="•"/>
              <a:defRPr/>
            </a:pPr>
            <a:r>
              <a:rPr lang="cs-CZ" sz="1200" dirty="0">
                <a:solidFill>
                  <a:srgbClr val="002060"/>
                </a:solidFill>
                <a:latin typeface="Times New Roman" panose="02020603050405020304" pitchFamily="18" charset="0"/>
                <a:cs typeface="Times New Roman" panose="02020603050405020304" pitchFamily="18" charset="0"/>
              </a:rPr>
              <a:t>za nesplnění povinnosti podat kontrolní hlášení, vzniká plátci povinnost uhradit pokutu v rozmezí od 1.000,- Kč – 500.000,- Kč (s možností prominutí)</a:t>
            </a:r>
          </a:p>
        </p:txBody>
      </p:sp>
      <p:sp>
        <p:nvSpPr>
          <p:cNvPr id="7" name="Zástupný symbol pro obsah 2">
            <a:extLst>
              <a:ext uri="{FF2B5EF4-FFF2-40B4-BE49-F238E27FC236}">
                <a16:creationId xmlns:a16="http://schemas.microsoft.com/office/drawing/2014/main" id="{D6272AC9-899C-44AF-A100-0A01BA2544FD}"/>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318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Poskytnout základní přehled informací pro podnikání z pohledu formální a legislativních nařízení, které musí respektovat podnikatel.</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Získat přehled a znalosti o základních typologiích právních forem podnikání a vymezení kritérií volby vhodné právní formy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Zdůraznit rozdíly mezi živností a společností s ručením omezeným, které představují nejčastější způsoby zahájení podnikání.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
        <p:nvSpPr>
          <p:cNvPr id="7" name="Zástupný symbol pro obsah 2">
            <a:extLst>
              <a:ext uri="{FF2B5EF4-FFF2-40B4-BE49-F238E27FC236}">
                <a16:creationId xmlns:a16="http://schemas.microsoft.com/office/drawing/2014/main" id="{2CCDB819-0A0E-461B-9EEF-CADBC4FB7CC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0245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1728192"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Další aspekty spojené s podnikáním </a:t>
            </a:r>
          </a:p>
        </p:txBody>
      </p:sp>
      <p:sp>
        <p:nvSpPr>
          <p:cNvPr id="4" name="Obdélník 3">
            <a:extLst>
              <a:ext uri="{FF2B5EF4-FFF2-40B4-BE49-F238E27FC236}">
                <a16:creationId xmlns:a16="http://schemas.microsoft.com/office/drawing/2014/main" id="{3750D02B-9691-4E38-B1BA-7988057A688C}"/>
              </a:ext>
            </a:extLst>
          </p:cNvPr>
          <p:cNvSpPr/>
          <p:nvPr/>
        </p:nvSpPr>
        <p:spPr>
          <a:xfrm>
            <a:off x="179512" y="811614"/>
            <a:ext cx="7632848" cy="3985706"/>
          </a:xfrm>
          <a:prstGeom prst="rect">
            <a:avLst/>
          </a:prstGeom>
        </p:spPr>
        <p:txBody>
          <a:bodyPr wrap="square">
            <a:spAutoFit/>
          </a:bodyPr>
          <a:lstStyle/>
          <a:p>
            <a:pPr>
              <a:spcBef>
                <a:spcPct val="20000"/>
              </a:spcBef>
              <a:defRPr/>
            </a:pPr>
            <a:r>
              <a:rPr lang="cs-CZ" sz="1100" b="1" dirty="0">
                <a:solidFill>
                  <a:srgbClr val="002060"/>
                </a:solidFill>
                <a:latin typeface="Times New Roman" panose="02020603050405020304" pitchFamily="18" charset="0"/>
                <a:cs typeface="Times New Roman" panose="02020603050405020304" pitchFamily="18" charset="0"/>
              </a:rPr>
              <a:t>Daně a cla</a:t>
            </a:r>
          </a:p>
          <a:p>
            <a:pPr>
              <a:spcBef>
                <a:spcPct val="20000"/>
              </a:spcBef>
              <a:defRPr/>
            </a:pPr>
            <a:endParaRPr lang="cs-CZ" sz="1100" dirty="0">
              <a:solidFill>
                <a:srgbClr val="002060"/>
              </a:solidFill>
              <a:latin typeface="Times New Roman" panose="02020603050405020304" pitchFamily="18" charset="0"/>
              <a:cs typeface="Times New Roman" panose="02020603050405020304" pitchFamily="18" charset="0"/>
            </a:endParaRP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Spotřební daně</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Silniční daň </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Daň z nemovitých věci</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Daň z nabytí nemovitých věcí (dřívější daň z převodu nemovitosti) – poslanci 15. září 2020 definitivně potvrdili zrušení daně z nabytí nemovitých věcí </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Ostatní daně – daň z energetických produktů (ekologické daně) – zdaňují se vybrané energetické produkty – uhlí, plyn, elektřina</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Daň z hazardních her</a:t>
            </a:r>
          </a:p>
          <a:p>
            <a:pPr>
              <a:spcBef>
                <a:spcPct val="20000"/>
              </a:spcBef>
              <a:defRPr/>
            </a:pPr>
            <a:endParaRPr lang="cs-CZ" sz="11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r>
              <a:rPr lang="cs-CZ" sz="1100" b="1" dirty="0">
                <a:solidFill>
                  <a:srgbClr val="002060"/>
                </a:solidFill>
                <a:latin typeface="Times New Roman" panose="02020603050405020304" pitchFamily="18" charset="0"/>
                <a:cs typeface="Times New Roman" panose="02020603050405020304" pitchFamily="18" charset="0"/>
              </a:rPr>
              <a:t>Cla</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Základem je celní hodnota zboží, tzn. kupní cena zboží a hodnota dopravy na hranice</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Sazba určena celním sazebníkem podle druhu zboží (zařazení do celní nomenklatury) a původu zboží (možnost využití celních preferencí)</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Správu vykonávají celní orgány - celní řízení elektronické</a:t>
            </a:r>
          </a:p>
          <a:p>
            <a:pPr marL="171450" indent="-171450">
              <a:spcBef>
                <a:spcPct val="20000"/>
              </a:spcBef>
              <a:buFont typeface="Arial" panose="020B0604020202020204" pitchFamily="34" charset="0"/>
              <a:buChar char="•"/>
              <a:defRPr/>
            </a:pPr>
            <a:r>
              <a:rPr lang="cs-CZ" sz="1100" dirty="0">
                <a:solidFill>
                  <a:srgbClr val="002060"/>
                </a:solidFill>
                <a:latin typeface="Times New Roman" panose="02020603050405020304" pitchFamily="18" charset="0"/>
                <a:cs typeface="Times New Roman" panose="02020603050405020304" pitchFamily="18" charset="0"/>
              </a:rPr>
              <a:t>Celní předpisy vč. sazeb shodné pro celou EU</a:t>
            </a:r>
          </a:p>
          <a:p>
            <a:pPr marL="171450" indent="-171450">
              <a:spcBef>
                <a:spcPct val="20000"/>
              </a:spcBef>
              <a:buFont typeface="Arial" panose="020B0604020202020204" pitchFamily="34" charset="0"/>
              <a:buChar char="•"/>
              <a:defRPr/>
            </a:pPr>
            <a:endParaRPr lang="cs-CZ" sz="1100" dirty="0">
              <a:solidFill>
                <a:srgbClr val="002060"/>
              </a:solidFill>
              <a:latin typeface="Times New Roman" panose="02020603050405020304" pitchFamily="18" charset="0"/>
              <a:cs typeface="Times New Roman" panose="02020603050405020304" pitchFamily="18" charset="0"/>
            </a:endParaRPr>
          </a:p>
          <a:p>
            <a:pPr>
              <a:spcBef>
                <a:spcPct val="20000"/>
              </a:spcBef>
              <a:defRPr/>
            </a:pPr>
            <a:r>
              <a:rPr lang="cs-CZ" sz="1100" b="1" dirty="0">
                <a:solidFill>
                  <a:srgbClr val="002060"/>
                </a:solidFill>
                <a:latin typeface="Times New Roman" panose="02020603050405020304" pitchFamily="18" charset="0"/>
                <a:cs typeface="Times New Roman" panose="02020603050405020304" pitchFamily="18" charset="0"/>
              </a:rPr>
              <a:t>Poplatky</a:t>
            </a:r>
          </a:p>
          <a:p>
            <a:pPr>
              <a:spcBef>
                <a:spcPct val="20000"/>
              </a:spcBef>
              <a:defRPr/>
            </a:pPr>
            <a:r>
              <a:rPr lang="cs-CZ" sz="1100" dirty="0">
                <a:solidFill>
                  <a:srgbClr val="002060"/>
                </a:solidFill>
                <a:latin typeface="Times New Roman" panose="02020603050405020304" pitchFamily="18" charset="0"/>
                <a:cs typeface="Times New Roman" panose="02020603050405020304" pitchFamily="18" charset="0"/>
              </a:rPr>
              <a:t>Správní, soudní, místní, poplatky právnickým osobám vykonávajícím kolektivní správu autorských majetkových práv (OSA, INTERGRAM).</a:t>
            </a:r>
          </a:p>
        </p:txBody>
      </p:sp>
      <p:sp>
        <p:nvSpPr>
          <p:cNvPr id="7" name="Zástupný symbol pro obsah 2">
            <a:extLst>
              <a:ext uri="{FF2B5EF4-FFF2-40B4-BE49-F238E27FC236}">
                <a16:creationId xmlns:a16="http://schemas.microsoft.com/office/drawing/2014/main" id="{ECC8F4F9-C875-4EB7-B821-2A213E7AB783}"/>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30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fade">
                                      <p:cBhvr>
                                        <p:cTn id="30" dur="500"/>
                                        <p:tgtEl>
                                          <p:spTgt spid="4">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fade">
                                      <p:cBhvr>
                                        <p:cTn id="33" dur="500"/>
                                        <p:tgtEl>
                                          <p:spTgt spid="4">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animEffect transition="in" filter="fade">
                                      <p:cBhvr>
                                        <p:cTn id="36" dur="500"/>
                                        <p:tgtEl>
                                          <p:spTgt spid="4">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animEffect transition="in" filter="fade">
                                      <p:cBhvr>
                                        <p:cTn id="41"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Kdy se Vám vyplatí podnikat jako OSVČ</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Když jste na podnikání sami, anebo plánujete být </a:t>
            </a:r>
            <a:r>
              <a:rPr lang="cs-CZ" altLang="cs-CZ" sz="1400" dirty="0" err="1">
                <a:solidFill>
                  <a:srgbClr val="002060"/>
                </a:solidFill>
                <a:latin typeface="Times New Roman" panose="02020603050405020304" pitchFamily="18" charset="0"/>
                <a:cs typeface="Times New Roman" panose="02020603050405020304" pitchFamily="18" charset="0"/>
              </a:rPr>
              <a:t>freelencerem</a:t>
            </a:r>
            <a:r>
              <a:rPr lang="cs-CZ" altLang="cs-CZ" sz="1400" dirty="0">
                <a:solidFill>
                  <a:srgbClr val="002060"/>
                </a:solidFill>
                <a:latin typeface="Times New Roman" panose="02020603050405020304" pitchFamily="18" charset="0"/>
                <a:cs typeface="Times New Roman" panose="02020603050405020304" pitchFamily="18" charset="0"/>
              </a:rPr>
              <a:t> - ve většině případů nemá smysl zakládat s.r.o., když budete podnikat takzvaně na volné noze – třeba dělat grafické práce nebo být účetním poradcem. V případech, kdy bude podnikání stát na Vašich nepřenositelných dovednostech nebo znalostech a budete chtít budovat osobní značku založenou na Vašem civilním jménu, je lepší zvolit OSVČ.</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pl-PL" altLang="cs-CZ" sz="1400" dirty="0">
                <a:solidFill>
                  <a:srgbClr val="002060"/>
                </a:solidFill>
                <a:latin typeface="Times New Roman" panose="02020603050405020304" pitchFamily="18" charset="0"/>
                <a:cs typeface="Times New Roman" panose="02020603050405020304" pitchFamily="18" charset="0"/>
              </a:rPr>
              <a:t>Když nemáte na začátku kapitál nebo jej nechcete utrácet za formality – založení OSVČ Vás vyjde na cca 1 050 Kč, zatímco s.r.o. Vás bude stát minimálně 10 250 Kč, bez základního vkladu do společnosti, bez konzultací s právníky (společenská smlouva). To platí pro situaci, kdy si budete s.r.o. zakládat na vlastní pěst. </a:t>
            </a:r>
          </a:p>
          <a:p>
            <a:endParaRPr lang="pl-PL"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Když chcete začít podnikat ihned, nejlépe ještě dnes - když půjdete na živnostenský úřad a ohlásíte tam živnost, vydají Vám rovnou výpis ze živnostenského rejstříku a Vy můžete začít podnikat ihned, de facto už v moment, kdy budete vycházet z budovy úřadu, můžete začít přijímat první zakázky/objednávky. Založení s.r.o., pokud si ho budete vyřizovat sami, bude trvat asi měsíc (čeká se na zápis do Obchodního rejstříku).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
        <p:nvSpPr>
          <p:cNvPr id="7" name="Zástupný symbol pro obsah 2">
            <a:extLst>
              <a:ext uri="{FF2B5EF4-FFF2-40B4-BE49-F238E27FC236}">
                <a16:creationId xmlns:a16="http://schemas.microsoft.com/office/drawing/2014/main" id="{5EE8AB0E-EF76-4ACC-BCB6-89050F57AB5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085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Kdy se Vám vyplatí založit s.r.o.</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Když nebudete za závazky vzniklé podnikáním chtít ručit svým vlastním majetkem - OSVČ, ačkoliv se jinak zdá výhodnější (je to rychlejší, méně administrativně náročné a levnější), má jedno velké riziko – pokud se Vám nebude dařit a vezmete si např. úvěr, který nebudete moci splácet nebo bez rozmyslu nakoupíte ve velkém u dodavatele a nebudete mít na zaplacení jeho faktury, pak budete muset sáhnout do svých vlastních či rodinných úspor, protože OSVČ za závazky vzniklé podnikání ručí svým vlastním majetkem. U s.r.o. jste jako jednatel či společník od tohoto rizika chráněni – ručíte jen do výše vašeho podílu v s.r.o.</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Když chcete budovat značku, resp. obchodní jméno firmy - jako OSVČ vystupujete při podnikání pod svým vlastním civilním jménem. Nemůžete si svoje podnikání nijak pojmenovat, prostě už navždy budete fakturovat jako Petr Novák, pakliže se tak jmenujete. Výsadu pojmenovat svou firmu najdete u s.r.o. U ní se zapisuje do Obchodního rejstříku obchodní jméno společnosti a firma pak vystupuje pod ním. Je tak možnost budovat značku a vůbec, image a důvěryhodnost Vašeho podnikání se tím mnohonásobně zvýší.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Když si do budoucnosti přeci jen pomýšlíte na založení vlastní firmy - pokud je Vaší vizí být majitelem firmy, rovnou raději založte s.r.o., i když by pro Vás OSVČ bylo aktuálně výhodnější. Proč? Protože potenciální přechod z OSVČ na s.r.o. není jednoduchý, bude Vás stát nemalé úsilí a stejně tolik peněz, jako byste založili rovnou s.r.o. nebo si ho nechali založit na míru.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
        <p:nvSpPr>
          <p:cNvPr id="7" name="Zástupný symbol pro obsah 2">
            <a:extLst>
              <a:ext uri="{FF2B5EF4-FFF2-40B4-BE49-F238E27FC236}">
                <a16:creationId xmlns:a16="http://schemas.microsoft.com/office/drawing/2014/main" id="{43F4A669-D141-425E-B377-1885229564B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690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 Nový občanský zákoník definuje podnikání?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Definice podnikatele je u nás součástí zákona (§ 420 Nového občanského zákoníku).</a:t>
            </a:r>
          </a:p>
          <a:p>
            <a:r>
              <a:rPr lang="cs-CZ" altLang="cs-CZ" sz="1400" i="1" dirty="0">
                <a:solidFill>
                  <a:srgbClr val="002060"/>
                </a:solidFill>
                <a:latin typeface="Times New Roman" panose="02020603050405020304" pitchFamily="18" charset="0"/>
                <a:cs typeface="Times New Roman" panose="02020603050405020304" pitchFamily="18" charset="0"/>
              </a:rPr>
              <a:t>"Kdo samostatně vykonává na vlastní účet a odpovědnost výdělečnou činnost živnostenským nebo obdobným způsobem se záměrem činit tak soustavně za účelem dosažení zisku, je považován se zřetelem k této činnosti za podnikatele.„</a:t>
            </a:r>
          </a:p>
          <a:p>
            <a:pPr marL="0" indent="0">
              <a:buNone/>
            </a:pPr>
            <a:endParaRPr lang="cs-CZ" altLang="cs-CZ" sz="1400"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Soustavná činnost </a:t>
            </a:r>
            <a:r>
              <a:rPr lang="cs-CZ" altLang="cs-CZ" sz="1400" dirty="0">
                <a:solidFill>
                  <a:srgbClr val="002060"/>
                </a:solidFill>
                <a:latin typeface="Times New Roman" panose="02020603050405020304" pitchFamily="18" charset="0"/>
                <a:cs typeface="Times New Roman" panose="02020603050405020304" pitchFamily="18" charset="0"/>
              </a:rPr>
              <a:t>neznamená činnost nepřetržitou, ale takovou, která je vykonávána s vidinou, že bude vykonávána i nadále. Nesmí se jednat o činnost náhodnou, nahodilou nebo příležitostnou – ta není podnikáním. Za soustavnou činnost však lze považovat i to, když je podnikatel zaměstnán a podniká pouze ve svém volném čase nebo podniká pouze v určité roční době. Podnikáním je i činnost prováděná několikrát do roka s úmyslem ji opakovat.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Samostatnost indikuje</a:t>
            </a:r>
            <a:r>
              <a:rPr lang="cs-CZ" altLang="cs-CZ" sz="1400" dirty="0">
                <a:solidFill>
                  <a:srgbClr val="002060"/>
                </a:solidFill>
                <a:latin typeface="Times New Roman" panose="02020603050405020304" pitchFamily="18" charset="0"/>
                <a:cs typeface="Times New Roman" panose="02020603050405020304" pitchFamily="18" charset="0"/>
              </a:rPr>
              <a:t>, že osoba, která činnost provozuje, může sama rozhodovat o době a místě výkonu činnosti a organizaci práce podle své vlastní svobodné úvahy a volby. Dále musí finančně sama zajišťovat chod podnikání a sama čerpat a rozhodovat o použití zisku z činnosti. Pokud činnost nevykazuje tyto vlastnosti, nejedná se o samostatnou činnost, ale může naplňovat charakteristiku nezákonného švarcsystému.</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Podnikání je…</a:t>
            </a:r>
          </a:p>
        </p:txBody>
      </p:sp>
      <p:sp>
        <p:nvSpPr>
          <p:cNvPr id="7" name="Zástupný symbol pro obsah 2">
            <a:extLst>
              <a:ext uri="{FF2B5EF4-FFF2-40B4-BE49-F238E27FC236}">
                <a16:creationId xmlns:a16="http://schemas.microsoft.com/office/drawing/2014/main" id="{305795B2-A007-4A0E-8A9A-88107BE17D04}"/>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33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fade">
                                      <p:cBhvr>
                                        <p:cTn id="15" dur="500"/>
                                        <p:tgtEl>
                                          <p:spTgt spid="1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7" end="7"/>
                                            </p:txEl>
                                          </p:spTgt>
                                        </p:tgtEl>
                                        <p:attrNameLst>
                                          <p:attrName>style.visibility</p:attrName>
                                        </p:attrNameLst>
                                      </p:cBhvr>
                                      <p:to>
                                        <p:strVal val="visible"/>
                                      </p:to>
                                    </p:set>
                                    <p:animEffect transition="in" filter="fade">
                                      <p:cBhvr>
                                        <p:cTn id="20"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 Nový občanský zákoník definuje podnikání?</a:t>
            </a:r>
          </a:p>
          <a:p>
            <a:pPr marL="0" indent="0">
              <a:buNone/>
            </a:pPr>
            <a:endParaRPr lang="cs-CZ" altLang="cs-CZ" sz="1400"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Podnikatel provádí svoji činnost </a:t>
            </a:r>
            <a:r>
              <a:rPr lang="cs-CZ" altLang="cs-CZ" sz="1400" b="1" dirty="0">
                <a:solidFill>
                  <a:srgbClr val="002060"/>
                </a:solidFill>
                <a:latin typeface="Times New Roman" panose="02020603050405020304" pitchFamily="18" charset="0"/>
                <a:cs typeface="Times New Roman" panose="02020603050405020304" pitchFamily="18" charset="0"/>
              </a:rPr>
              <a:t>pod vlastním jménem </a:t>
            </a:r>
            <a:r>
              <a:rPr lang="cs-CZ" altLang="cs-CZ" sz="1400" dirty="0">
                <a:solidFill>
                  <a:srgbClr val="002060"/>
                </a:solidFill>
                <a:latin typeface="Times New Roman" panose="02020603050405020304" pitchFamily="18" charset="0"/>
                <a:cs typeface="Times New Roman" panose="02020603050405020304" pitchFamily="18" charset="0"/>
              </a:rPr>
              <a:t>a je-li zapsán do obchodního rejstříku, pod názvem firmy. Tím vystupuje z anonymity a osoby, které jednají podle jeho pokynů, musí jednat jeho jménem nebo jménem firmy. Nelze tedy podnikat na někoho jiného.</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Vlastní odpovědnost </a:t>
            </a:r>
            <a:r>
              <a:rPr lang="cs-CZ" altLang="cs-CZ" sz="1400" dirty="0">
                <a:solidFill>
                  <a:srgbClr val="002060"/>
                </a:solidFill>
                <a:latin typeface="Times New Roman" panose="02020603050405020304" pitchFamily="18" charset="0"/>
                <a:cs typeface="Times New Roman" panose="02020603050405020304" pitchFamily="18" charset="0"/>
              </a:rPr>
              <a:t>je důležitým rysem podnikání, nelze se zbavit rizika a odpovědnosti vyplývající z podnikání. </a:t>
            </a:r>
          </a:p>
          <a:p>
            <a:r>
              <a:rPr lang="cs-CZ" altLang="cs-CZ" sz="1400" dirty="0">
                <a:solidFill>
                  <a:srgbClr val="002060"/>
                </a:solidFill>
                <a:latin typeface="Times New Roman" panose="02020603050405020304" pitchFamily="18" charset="0"/>
                <a:cs typeface="Times New Roman" panose="02020603050405020304" pitchFamily="18" charset="0"/>
              </a:rPr>
              <a:t>Podnikatel – fyzická osoba odpovídá za veškeré závazky vyplývající z jeho podnikání celým svým majetkem. To znamená, že nejen obchodním, ale i majetkem určeným pro vlastní potřebu. Slovo "</a:t>
            </a:r>
            <a:r>
              <a:rPr lang="cs-CZ" altLang="cs-CZ" sz="1400" b="1" i="1" dirty="0">
                <a:solidFill>
                  <a:srgbClr val="002060"/>
                </a:solidFill>
                <a:latin typeface="Times New Roman" panose="02020603050405020304" pitchFamily="18" charset="0"/>
                <a:cs typeface="Times New Roman" panose="02020603050405020304" pitchFamily="18" charset="0"/>
              </a:rPr>
              <a:t>odpovídá</a:t>
            </a:r>
            <a:r>
              <a:rPr lang="cs-CZ" altLang="cs-CZ" sz="1400" dirty="0">
                <a:solidFill>
                  <a:srgbClr val="002060"/>
                </a:solidFill>
                <a:latin typeface="Times New Roman" panose="02020603050405020304" pitchFamily="18" charset="0"/>
                <a:cs typeface="Times New Roman" panose="02020603050405020304" pitchFamily="18" charset="0"/>
              </a:rPr>
              <a:t>" má v této souvislosti tvrdší význam, než slovo ručí. Např. společníci společnosti s ručením omezeným za závazky společnosti pouze ručí, a to pouze do výše svých nesplacených vkladů. Společnost s.r.o. za své závazky potom ručí prvotně celým svým základním jměním.</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Dosažení zisku </a:t>
            </a:r>
            <a:r>
              <a:rPr lang="cs-CZ" altLang="cs-CZ" sz="1400" dirty="0">
                <a:solidFill>
                  <a:srgbClr val="002060"/>
                </a:solidFill>
                <a:latin typeface="Times New Roman" panose="02020603050405020304" pitchFamily="18" charset="0"/>
                <a:cs typeface="Times New Roman" panose="02020603050405020304" pitchFamily="18" charset="0"/>
              </a:rPr>
              <a:t>je hlavním cílem podnikatelského snažení. Za podnikání se obecně považuje i to, když hospodaření skončí ztrátou, nelze z toho však vyvozovat, že právě ztráta je smyslem podnikání. Smyslem je neustálý růst hodnoty firmy a to bez dosahovaných zisků není možné. Pokud není vašim úmyslem dosahovat zisku, nejedná se o podnikání.</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Podnikání je…</a:t>
            </a:r>
          </a:p>
        </p:txBody>
      </p:sp>
      <p:sp>
        <p:nvSpPr>
          <p:cNvPr id="7" name="Zástupný symbol pro obsah 2">
            <a:extLst>
              <a:ext uri="{FF2B5EF4-FFF2-40B4-BE49-F238E27FC236}">
                <a16:creationId xmlns:a16="http://schemas.microsoft.com/office/drawing/2014/main" id="{5D59280E-9C6D-43B1-B8DA-BDCD6618C8C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468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Živnostenský zákon (zákon č. 455/1991 Sb.)</a:t>
            </a:r>
          </a:p>
          <a:p>
            <a:r>
              <a:rPr lang="cs-CZ" altLang="cs-CZ" sz="1400" dirty="0">
                <a:solidFill>
                  <a:srgbClr val="002060"/>
                </a:solidFill>
                <a:latin typeface="Times New Roman" panose="02020603050405020304" pitchFamily="18" charset="0"/>
                <a:cs typeface="Times New Roman" panose="02020603050405020304" pitchFamily="18" charset="0"/>
              </a:rPr>
              <a:t>Zákon o obchodních korporacích (zákon č. 90/2012 Sb.)</a:t>
            </a:r>
          </a:p>
          <a:p>
            <a:r>
              <a:rPr lang="cs-CZ" altLang="cs-CZ" sz="1400" dirty="0">
                <a:solidFill>
                  <a:srgbClr val="002060"/>
                </a:solidFill>
                <a:latin typeface="Times New Roman" panose="02020603050405020304" pitchFamily="18" charset="0"/>
                <a:cs typeface="Times New Roman" panose="02020603050405020304" pitchFamily="18" charset="0"/>
              </a:rPr>
              <a:t>Občanský zákoník (zákon č. 89/2012 Sb.)</a:t>
            </a:r>
          </a:p>
          <a:p>
            <a:r>
              <a:rPr lang="cs-CZ" altLang="cs-CZ" sz="1400" dirty="0">
                <a:solidFill>
                  <a:srgbClr val="002060"/>
                </a:solidFill>
                <a:latin typeface="Times New Roman" panose="02020603050405020304" pitchFamily="18" charset="0"/>
                <a:cs typeface="Times New Roman" panose="02020603050405020304" pitchFamily="18" charset="0"/>
              </a:rPr>
              <a:t>Zákon o účetnictví (zákon č. 563 /1991 Sb.)</a:t>
            </a:r>
          </a:p>
          <a:p>
            <a:r>
              <a:rPr lang="cs-CZ" altLang="cs-CZ" sz="1400" dirty="0">
                <a:solidFill>
                  <a:srgbClr val="002060"/>
                </a:solidFill>
                <a:latin typeface="Times New Roman" panose="02020603050405020304" pitchFamily="18" charset="0"/>
                <a:cs typeface="Times New Roman" panose="02020603050405020304" pitchFamily="18" charset="0"/>
              </a:rPr>
              <a:t>Zákoník práce (zákon č. 262/2006 Sb.)</a:t>
            </a:r>
          </a:p>
          <a:p>
            <a:r>
              <a:rPr lang="cs-CZ" altLang="cs-CZ" sz="1400" dirty="0">
                <a:solidFill>
                  <a:srgbClr val="002060"/>
                </a:solidFill>
                <a:latin typeface="Times New Roman" panose="02020603050405020304" pitchFamily="18" charset="0"/>
                <a:cs typeface="Times New Roman" panose="02020603050405020304" pitchFamily="18" charset="0"/>
              </a:rPr>
              <a:t>Daň z příjmů (zákon č. 586/1992 Sb.)</a:t>
            </a:r>
          </a:p>
          <a:p>
            <a:r>
              <a:rPr lang="cs-CZ" altLang="cs-CZ" sz="1400" dirty="0">
                <a:solidFill>
                  <a:srgbClr val="002060"/>
                </a:solidFill>
                <a:latin typeface="Times New Roman" panose="02020603050405020304" pitchFamily="18" charset="0"/>
                <a:cs typeface="Times New Roman" panose="02020603050405020304" pitchFamily="18" charset="0"/>
              </a:rPr>
              <a:t>Daň z přidané hodnoty (zákon č. 235/2004 Sb.)</a:t>
            </a:r>
          </a:p>
          <a:p>
            <a:r>
              <a:rPr lang="cs-CZ" altLang="cs-CZ" sz="1400" dirty="0">
                <a:solidFill>
                  <a:srgbClr val="002060"/>
                </a:solidFill>
                <a:latin typeface="Times New Roman" panose="02020603050405020304" pitchFamily="18" charset="0"/>
                <a:cs typeface="Times New Roman" panose="02020603050405020304" pitchFamily="18" charset="0"/>
              </a:rPr>
              <a:t>Spotřební daně (zákon č. 353/2003 Sb.)</a:t>
            </a:r>
          </a:p>
          <a:p>
            <a:r>
              <a:rPr lang="cs-CZ" altLang="cs-CZ" sz="1400" dirty="0">
                <a:solidFill>
                  <a:srgbClr val="002060"/>
                </a:solidFill>
                <a:latin typeface="Times New Roman" panose="02020603050405020304" pitchFamily="18" charset="0"/>
                <a:cs typeface="Times New Roman" panose="02020603050405020304" pitchFamily="18" charset="0"/>
              </a:rPr>
              <a:t>Silniční daň (zákon č. 16/1993 Sb.)</a:t>
            </a:r>
          </a:p>
          <a:p>
            <a:r>
              <a:rPr lang="cs-CZ" altLang="cs-CZ" sz="1400" dirty="0">
                <a:solidFill>
                  <a:srgbClr val="002060"/>
                </a:solidFill>
                <a:latin typeface="Times New Roman" panose="02020603050405020304" pitchFamily="18" charset="0"/>
                <a:cs typeface="Times New Roman" panose="02020603050405020304" pitchFamily="18" charset="0"/>
              </a:rPr>
              <a:t>Zákon o dani z nemovitých věcí (zákon č. 338/1992 Sb.)</a:t>
            </a:r>
          </a:p>
          <a:p>
            <a:r>
              <a:rPr lang="cs-CZ" altLang="cs-CZ" sz="1400" dirty="0">
                <a:solidFill>
                  <a:srgbClr val="002060"/>
                </a:solidFill>
                <a:latin typeface="Times New Roman" panose="02020603050405020304" pitchFamily="18" charset="0"/>
                <a:cs typeface="Times New Roman" panose="02020603050405020304" pitchFamily="18" charset="0"/>
              </a:rPr>
              <a:t>Zdravotní pojištění (zákon č. 592/1992 Sb., o pojistném na všeobecné zdravotní pojištění)</a:t>
            </a:r>
          </a:p>
          <a:p>
            <a:r>
              <a:rPr lang="cs-CZ" altLang="cs-CZ" sz="1400" dirty="0">
                <a:solidFill>
                  <a:srgbClr val="002060"/>
                </a:solidFill>
                <a:latin typeface="Times New Roman" panose="02020603050405020304" pitchFamily="18" charset="0"/>
                <a:cs typeface="Times New Roman" panose="02020603050405020304" pitchFamily="18" charset="0"/>
              </a:rPr>
              <a:t>Sociální pojištění (zákon č. 589/1992 Sb., o pojistném na sociální zabezpečení a příspěvku na státní politiku);</a:t>
            </a:r>
          </a:p>
          <a:p>
            <a:r>
              <a:rPr lang="cs-CZ" altLang="cs-CZ" sz="1400" dirty="0">
                <a:solidFill>
                  <a:srgbClr val="002060"/>
                </a:solidFill>
                <a:latin typeface="Times New Roman" panose="02020603050405020304" pitchFamily="18" charset="0"/>
                <a:cs typeface="Times New Roman" panose="02020603050405020304" pitchFamily="18" charset="0"/>
              </a:rPr>
              <a:t>Nemocenské pojištění (zákon č. 187/2006 Sb.);</a:t>
            </a:r>
          </a:p>
          <a:p>
            <a:r>
              <a:rPr lang="cs-CZ" altLang="cs-CZ" sz="1400" dirty="0">
                <a:solidFill>
                  <a:srgbClr val="002060"/>
                </a:solidFill>
                <a:latin typeface="Times New Roman" panose="02020603050405020304" pitchFamily="18" charset="0"/>
                <a:cs typeface="Times New Roman" panose="02020603050405020304" pitchFamily="18" charset="0"/>
              </a:rPr>
              <a:t>Insolvenční zákon (zákon č. 182/2006 Sb., o úpadku a způsobech jeho řešení)</a:t>
            </a:r>
          </a:p>
          <a:p>
            <a:r>
              <a:rPr lang="cs-CZ" altLang="cs-CZ" sz="1400" dirty="0">
                <a:solidFill>
                  <a:srgbClr val="002060"/>
                </a:solidFill>
                <a:latin typeface="Times New Roman" panose="02020603050405020304" pitchFamily="18" charset="0"/>
                <a:cs typeface="Times New Roman" panose="02020603050405020304" pitchFamily="18" charset="0"/>
              </a:rPr>
              <a:t>Stavební předpisy (zákon č. 183/2006 Sb., stavební zákon)</a:t>
            </a:r>
          </a:p>
          <a:p>
            <a:r>
              <a:rPr lang="cs-CZ" altLang="cs-CZ" sz="1400" dirty="0">
                <a:solidFill>
                  <a:srgbClr val="002060"/>
                </a:solidFill>
                <a:latin typeface="Times New Roman" panose="02020603050405020304" pitchFamily="18" charset="0"/>
                <a:cs typeface="Times New Roman" panose="02020603050405020304" pitchFamily="18" charset="0"/>
              </a:rPr>
              <a:t>Hygienické předpisy (zákon č. 258/2000 </a:t>
            </a:r>
            <a:r>
              <a:rPr lang="cs-CZ" altLang="cs-CZ" sz="1400" dirty="0" err="1">
                <a:solidFill>
                  <a:srgbClr val="002060"/>
                </a:solidFill>
                <a:latin typeface="Times New Roman" panose="02020603050405020304" pitchFamily="18" charset="0"/>
                <a:cs typeface="Times New Roman" panose="02020603050405020304" pitchFamily="18" charset="0"/>
              </a:rPr>
              <a:t>Sb</a:t>
            </a:r>
            <a:r>
              <a:rPr lang="cs-CZ" altLang="cs-CZ" sz="1400" dirty="0">
                <a:solidFill>
                  <a:srgbClr val="002060"/>
                </a:solidFill>
                <a:latin typeface="Times New Roman" panose="02020603050405020304" pitchFamily="18" charset="0"/>
                <a:cs typeface="Times New Roman" panose="02020603050405020304" pitchFamily="18" charset="0"/>
              </a:rPr>
              <a:t>, o ochraně veřejného zdraví)</a:t>
            </a:r>
          </a:p>
          <a:p>
            <a:r>
              <a:rPr lang="cs-CZ" altLang="cs-CZ" sz="1400" dirty="0">
                <a:solidFill>
                  <a:srgbClr val="002060"/>
                </a:solidFill>
                <a:latin typeface="Times New Roman" panose="02020603050405020304" pitchFamily="18" charset="0"/>
                <a:cs typeface="Times New Roman" panose="02020603050405020304" pitchFamily="18" charset="0"/>
              </a:rPr>
              <a:t>Požární předpisy (zákon č. 133/1985 Sb., o požární ochraně)</a:t>
            </a:r>
          </a:p>
          <a:p>
            <a:r>
              <a:rPr lang="cs-CZ" altLang="cs-CZ" sz="1400" dirty="0">
                <a:solidFill>
                  <a:srgbClr val="002060"/>
                </a:solidFill>
                <a:latin typeface="Times New Roman" panose="02020603050405020304" pitchFamily="18" charset="0"/>
                <a:cs typeface="Times New Roman" panose="02020603050405020304" pitchFamily="18" charset="0"/>
              </a:rPr>
              <a:t>Ochrana památkové péče (zákon č. 20/1987 Sb., o státní památkové péči)</a:t>
            </a:r>
          </a:p>
          <a:p>
            <a:r>
              <a:rPr lang="cs-CZ" altLang="cs-CZ" sz="1400" dirty="0">
                <a:solidFill>
                  <a:srgbClr val="002060"/>
                </a:solidFill>
                <a:latin typeface="Times New Roman" panose="02020603050405020304" pitchFamily="18" charset="0"/>
                <a:cs typeface="Times New Roman" panose="02020603050405020304" pitchFamily="18" charset="0"/>
              </a:rPr>
              <a:t>Ochrana osobních údajů (zákon č. 101/2000 Sb., o ochraně osobních údajů)</a:t>
            </a:r>
          </a:p>
          <a:p>
            <a:r>
              <a:rPr lang="cs-CZ" altLang="cs-CZ" sz="1400" dirty="0">
                <a:solidFill>
                  <a:srgbClr val="002060"/>
                </a:solidFill>
                <a:latin typeface="Times New Roman" panose="02020603050405020304" pitchFamily="18" charset="0"/>
                <a:cs typeface="Times New Roman" panose="02020603050405020304" pitchFamily="18" charset="0"/>
              </a:rPr>
              <a:t>EET (zákon č. 112/2016 Sb., o evidenci tržeb)</a:t>
            </a:r>
          </a:p>
          <a:p>
            <a:r>
              <a:rPr lang="cs-CZ" altLang="cs-CZ" sz="1400" dirty="0">
                <a:solidFill>
                  <a:srgbClr val="002060"/>
                </a:solidFill>
                <a:latin typeface="Times New Roman" panose="02020603050405020304" pitchFamily="18" charset="0"/>
                <a:cs typeface="Times New Roman" panose="02020603050405020304" pitchFamily="18" charset="0"/>
              </a:rPr>
              <a:t>Pravidla pro zasílání elektronických obchodních sdělení (zákon č. 480/2004 Sb., o některých službách informační společnosti)</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legislativní dokumenty</a:t>
            </a:r>
          </a:p>
        </p:txBody>
      </p:sp>
      <p:sp>
        <p:nvSpPr>
          <p:cNvPr id="7" name="Zástupný symbol pro obsah 2">
            <a:extLst>
              <a:ext uri="{FF2B5EF4-FFF2-40B4-BE49-F238E27FC236}">
                <a16:creationId xmlns:a16="http://schemas.microsoft.com/office/drawing/2014/main" id="{391A8E0E-BE76-475D-9D13-2A8D41D4153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4179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Způsob a rozsah ručení</a:t>
            </a:r>
            <a:r>
              <a:rPr lang="cs-CZ" altLang="cs-CZ" sz="1400" dirty="0">
                <a:solidFill>
                  <a:srgbClr val="002060"/>
                </a:solidFill>
                <a:latin typeface="Times New Roman" panose="02020603050405020304" pitchFamily="18" charset="0"/>
                <a:cs typeface="Times New Roman" panose="02020603050405020304" pitchFamily="18" charset="0"/>
              </a:rPr>
              <a:t> je důsledkem podnikatelského rizika</a:t>
            </a:r>
          </a:p>
          <a:p>
            <a:r>
              <a:rPr lang="cs-CZ" altLang="cs-CZ" sz="1400" dirty="0">
                <a:solidFill>
                  <a:srgbClr val="002060"/>
                </a:solidFill>
                <a:latin typeface="Times New Roman" panose="02020603050405020304" pitchFamily="18" charset="0"/>
                <a:cs typeface="Times New Roman" panose="02020603050405020304" pitchFamily="18" charset="0"/>
              </a:rPr>
              <a:t>ručení omezené (podnikatel ručí pouze do určité hranice, která je dána právní úpravou - např. s.r.o.)</a:t>
            </a:r>
          </a:p>
          <a:p>
            <a:r>
              <a:rPr lang="cs-CZ" altLang="cs-CZ" sz="1400" dirty="0">
                <a:solidFill>
                  <a:srgbClr val="002060"/>
                </a:solidFill>
                <a:latin typeface="Times New Roman" panose="02020603050405020304" pitchFamily="18" charset="0"/>
                <a:cs typeface="Times New Roman" panose="02020603050405020304" pitchFamily="18" charset="0"/>
              </a:rPr>
              <a:t>ručení neomezené (podnikatel ručí za závazky podniku celým svým, tj. i osobním majetkem - např. živnostník).</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Velikost kapitálu</a:t>
            </a:r>
          </a:p>
          <a:p>
            <a:r>
              <a:rPr lang="cs-CZ" altLang="cs-CZ" sz="1400" dirty="0">
                <a:solidFill>
                  <a:srgbClr val="002060"/>
                </a:solidFill>
                <a:latin typeface="Times New Roman" panose="02020603050405020304" pitchFamily="18" charset="0"/>
                <a:cs typeface="Times New Roman" panose="02020603050405020304" pitchFamily="18" charset="0"/>
              </a:rPr>
              <a:t>rozsah počátečního kapitálu potřebného pro založení podniku je zákonem stanoven jako minimální hranice pro komanditisty v komanditní společnosti, společníky v kapitálových společnostech a členy družstva. Při založení firmy je velikost kapitálu, se kterým je možné podnikat, dána především záměrem a oborem podnikání.</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Oprávnění k řízení </a:t>
            </a:r>
            <a:r>
              <a:rPr lang="cs-CZ" altLang="cs-CZ" sz="1400" dirty="0">
                <a:solidFill>
                  <a:srgbClr val="002060"/>
                </a:solidFill>
                <a:latin typeface="Times New Roman" panose="02020603050405020304" pitchFamily="18" charset="0"/>
                <a:cs typeface="Times New Roman" panose="02020603050405020304" pitchFamily="18" charset="0"/>
              </a:rPr>
              <a:t>- způsob řízení a zmocnění vést podnik. Obvykle jsou využívány dva přístupy:</a:t>
            </a:r>
          </a:p>
          <a:p>
            <a:r>
              <a:rPr lang="cs-CZ" altLang="cs-CZ" sz="1400" dirty="0">
                <a:solidFill>
                  <a:srgbClr val="002060"/>
                </a:solidFill>
                <a:latin typeface="Times New Roman" panose="02020603050405020304" pitchFamily="18" charset="0"/>
                <a:cs typeface="Times New Roman" panose="02020603050405020304" pitchFamily="18" charset="0"/>
              </a:rPr>
              <a:t>buď to předepisuje legislativa (např. a.s.),</a:t>
            </a:r>
          </a:p>
          <a:p>
            <a:r>
              <a:rPr lang="cs-CZ" altLang="cs-CZ" sz="1400" dirty="0">
                <a:solidFill>
                  <a:srgbClr val="002060"/>
                </a:solidFill>
                <a:latin typeface="Times New Roman" panose="02020603050405020304" pitchFamily="18" charset="0"/>
                <a:cs typeface="Times New Roman" panose="02020603050405020304" pitchFamily="18" charset="0"/>
              </a:rPr>
              <a:t>nebo je ponechána tato otázka na zvážení majitelů, společníků a je formalizována ve společenské smlouvě.</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Počet zakladatelů </a:t>
            </a:r>
          </a:p>
          <a:p>
            <a:r>
              <a:rPr lang="cs-CZ" altLang="cs-CZ" sz="1400" dirty="0">
                <a:solidFill>
                  <a:srgbClr val="002060"/>
                </a:solidFill>
                <a:latin typeface="Times New Roman" panose="02020603050405020304" pitchFamily="18" charset="0"/>
                <a:cs typeface="Times New Roman" panose="02020603050405020304" pitchFamily="18" charset="0"/>
              </a:rPr>
              <a:t>rozdílný pro jednotlivé formy podniků. Bude-li zakladatel sám, musí zjistit, která z právních úprav tuto možnost respektuje. Problém ovšem může nastat i v situaci, kdy zakladatelů bude více a každý zároveň bude chtít mít stejný hlas při rozhodování o chodu firmy.</a:t>
            </a:r>
          </a:p>
        </p:txBody>
      </p:sp>
      <p:sp>
        <p:nvSpPr>
          <p:cNvPr id="6" name="Nadpis 5"/>
          <p:cNvSpPr>
            <a:spLocks noGrp="1"/>
          </p:cNvSpPr>
          <p:nvPr>
            <p:ph type="title"/>
          </p:nvPr>
        </p:nvSpPr>
        <p:spPr>
          <a:xfrm>
            <a:off x="179512" y="195486"/>
            <a:ext cx="6696744" cy="507703"/>
          </a:xfrm>
        </p:spPr>
        <p:txBody>
          <a:bodyPr/>
          <a:lstStyle/>
          <a:p>
            <a:r>
              <a:rPr lang="cs-CZ" dirty="0"/>
              <a:t>Faktory ovlivňující volbu právní formy podnikání</a:t>
            </a:r>
          </a:p>
        </p:txBody>
      </p:sp>
      <p:sp>
        <p:nvSpPr>
          <p:cNvPr id="7" name="Zástupný symbol pro obsah 2">
            <a:extLst>
              <a:ext uri="{FF2B5EF4-FFF2-40B4-BE49-F238E27FC236}">
                <a16:creationId xmlns:a16="http://schemas.microsoft.com/office/drawing/2014/main" id="{817A97D0-CD65-48F9-A600-B7CBF7B97563}"/>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788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 calcmode="lin" valueType="num">
                                      <p:cBhvr additive="base">
                                        <p:cTn id="1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animEffect transition="in" filter="fade">
                                      <p:cBhvr>
                                        <p:cTn id="31" dur="500"/>
                                        <p:tgtEl>
                                          <p:spTgt spid="1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9" end="9"/>
                                            </p:txEl>
                                          </p:spTgt>
                                        </p:tgtEl>
                                        <p:attrNameLst>
                                          <p:attrName>style.visibility</p:attrName>
                                        </p:attrNameLst>
                                      </p:cBhvr>
                                      <p:to>
                                        <p:strVal val="visible"/>
                                      </p:to>
                                    </p:set>
                                    <p:animEffect transition="in" filter="fade">
                                      <p:cBhvr>
                                        <p:cTn id="36" dur="500"/>
                                        <p:tgtEl>
                                          <p:spTgt spid="1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11" end="11"/>
                                            </p:txEl>
                                          </p:spTgt>
                                        </p:tgtEl>
                                        <p:attrNameLst>
                                          <p:attrName>style.visibility</p:attrName>
                                        </p:attrNameLst>
                                      </p:cBhvr>
                                      <p:to>
                                        <p:strVal val="visible"/>
                                      </p:to>
                                    </p:set>
                                    <p:animEffect transition="in" filter="fade">
                                      <p:cBhvr>
                                        <p:cTn id="41" dur="500"/>
                                        <p:tgtEl>
                                          <p:spTgt spid="16">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12" end="12"/>
                                            </p:txEl>
                                          </p:spTgt>
                                        </p:tgtEl>
                                        <p:attrNameLst>
                                          <p:attrName>style.visibility</p:attrName>
                                        </p:attrNameLst>
                                      </p:cBhvr>
                                      <p:to>
                                        <p:strVal val="visible"/>
                                      </p:to>
                                    </p:set>
                                    <p:animEffect transition="in" filter="fade">
                                      <p:cBhvr>
                                        <p:cTn id="46"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Administrativní náročnost</a:t>
            </a:r>
          </a:p>
          <a:p>
            <a:r>
              <a:rPr lang="cs-CZ" altLang="cs-CZ" sz="1400" dirty="0">
                <a:solidFill>
                  <a:srgbClr val="002060"/>
                </a:solidFill>
                <a:latin typeface="Times New Roman" panose="02020603050405020304" pitchFamily="18" charset="0"/>
                <a:cs typeface="Times New Roman" panose="02020603050405020304" pitchFamily="18" charset="0"/>
              </a:rPr>
              <a:t>činnosti a úkony nezbytné k administrativnímu vzniku, k vyhotovení zakladatelské listiny, smlouvy, stanov, notářsky ověřených dokladů, k vydání živnostenského oprávnění, se zápisem do Obchodního rejstříku apod.</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Účast na zisku a ztrátě </a:t>
            </a:r>
          </a:p>
          <a:p>
            <a:r>
              <a:rPr lang="cs-CZ" altLang="cs-CZ" sz="1400" dirty="0">
                <a:solidFill>
                  <a:srgbClr val="002060"/>
                </a:solidFill>
                <a:latin typeface="Times New Roman" panose="02020603050405020304" pitchFamily="18" charset="0"/>
                <a:cs typeface="Times New Roman" panose="02020603050405020304" pitchFamily="18" charset="0"/>
              </a:rPr>
              <a:t>spojena s mírou rizika podnikatele, tedy většinou ručením, jež ten který společník na sebe přebírá. Tato problematika bývá součástí dohody o rozdělení zisku formulována ve společenské smlouvě. Výjimkou tvoří případy, kdy dělení plyne ze zákona (např. u a.s. podíl na zisku u akcionáře - dividenda - závisí na rozhodnutí valné hromady).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Daňové zatížení </a:t>
            </a:r>
          </a:p>
          <a:p>
            <a:r>
              <a:rPr lang="cs-CZ" altLang="cs-CZ" sz="1400" dirty="0">
                <a:solidFill>
                  <a:srgbClr val="002060"/>
                </a:solidFill>
                <a:latin typeface="Times New Roman" panose="02020603050405020304" pitchFamily="18" charset="0"/>
                <a:cs typeface="Times New Roman" panose="02020603050405020304" pitchFamily="18" charset="0"/>
              </a:rPr>
              <a:t>hlediskem pro rozhodování o právní formě, v současné době platí podnikatelé:</a:t>
            </a:r>
          </a:p>
          <a:p>
            <a:pPr lvl="1"/>
            <a:r>
              <a:rPr lang="cs-CZ" altLang="cs-CZ" sz="1000" dirty="0">
                <a:solidFill>
                  <a:srgbClr val="002060"/>
                </a:solidFill>
                <a:latin typeface="Times New Roman" panose="02020603050405020304" pitchFamily="18" charset="0"/>
                <a:cs typeface="Times New Roman" panose="02020603050405020304" pitchFamily="18" charset="0"/>
              </a:rPr>
              <a:t>daně přímé (daň z příjmů fyzických a právnických osob, daň z nemovitostí a daň z převodu nemovitostí a silniční daň),</a:t>
            </a:r>
          </a:p>
          <a:p>
            <a:pPr lvl="1"/>
            <a:r>
              <a:rPr lang="cs-CZ" altLang="cs-CZ" sz="1000" dirty="0">
                <a:solidFill>
                  <a:srgbClr val="002060"/>
                </a:solidFill>
                <a:latin typeface="Times New Roman" panose="02020603050405020304" pitchFamily="18" charset="0"/>
                <a:cs typeface="Times New Roman" panose="02020603050405020304" pitchFamily="18" charset="0"/>
              </a:rPr>
              <a:t>daně nepřímé (daň z přidané hodnoty, daň spotřební).</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Přístup k cizímu kapitálu </a:t>
            </a:r>
          </a:p>
          <a:p>
            <a:r>
              <a:rPr lang="cs-CZ" altLang="cs-CZ" sz="1400" dirty="0">
                <a:solidFill>
                  <a:srgbClr val="002060"/>
                </a:solidFill>
                <a:latin typeface="Times New Roman" panose="02020603050405020304" pitchFamily="18" charset="0"/>
                <a:cs typeface="Times New Roman" panose="02020603050405020304" pitchFamily="18" charset="0"/>
              </a:rPr>
              <a:t>finanční možnosti, tj. přístup k cizímu kapitálu, resp. úvěrové možnosti jednotlivých forem. Ty se většinou odvíjí od výše kapitálu, kterým daná společnost disponuje, způsobu a míry ručení společníků.</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Zveřejňovací povinnost</a:t>
            </a:r>
          </a:p>
          <a:p>
            <a:r>
              <a:rPr lang="cs-CZ" altLang="cs-CZ" sz="1400" dirty="0">
                <a:solidFill>
                  <a:srgbClr val="002060"/>
                </a:solidFill>
                <a:latin typeface="Times New Roman" panose="02020603050405020304" pitchFamily="18" charset="0"/>
                <a:cs typeface="Times New Roman" panose="02020603050405020304" pitchFamily="18" charset="0"/>
              </a:rPr>
              <a:t>povinnost publikovat výsledky hospodaření.</a:t>
            </a:r>
          </a:p>
        </p:txBody>
      </p:sp>
      <p:sp>
        <p:nvSpPr>
          <p:cNvPr id="6" name="Nadpis 5"/>
          <p:cNvSpPr>
            <a:spLocks noGrp="1"/>
          </p:cNvSpPr>
          <p:nvPr>
            <p:ph type="title"/>
          </p:nvPr>
        </p:nvSpPr>
        <p:spPr>
          <a:xfrm>
            <a:off x="179512" y="195486"/>
            <a:ext cx="6696744" cy="507703"/>
          </a:xfrm>
        </p:spPr>
        <p:txBody>
          <a:bodyPr/>
          <a:lstStyle/>
          <a:p>
            <a:r>
              <a:rPr lang="cs-CZ" dirty="0"/>
              <a:t>Faktory ovlivňující volbu právní formy podnikání</a:t>
            </a:r>
          </a:p>
        </p:txBody>
      </p:sp>
      <p:sp>
        <p:nvSpPr>
          <p:cNvPr id="7" name="Zástupný symbol pro obsah 2">
            <a:extLst>
              <a:ext uri="{FF2B5EF4-FFF2-40B4-BE49-F238E27FC236}">
                <a16:creationId xmlns:a16="http://schemas.microsoft.com/office/drawing/2014/main" id="{5345FF66-B0F0-4783-9833-DCA7BA400BD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2751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1" end="11"/>
                                            </p:txEl>
                                          </p:spTgt>
                                        </p:tgtEl>
                                        <p:attrNameLst>
                                          <p:attrName>style.visibility</p:attrName>
                                        </p:attrNameLst>
                                      </p:cBhvr>
                                      <p:to>
                                        <p:strVal val="visible"/>
                                      </p:to>
                                    </p:set>
                                    <p:animEffect transition="in" filter="fade">
                                      <p:cBhvr>
                                        <p:cTn id="37" dur="500"/>
                                        <p:tgtEl>
                                          <p:spTgt spid="16">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xEl>
                                              <p:pRg st="12" end="12"/>
                                            </p:txEl>
                                          </p:spTgt>
                                        </p:tgtEl>
                                        <p:attrNameLst>
                                          <p:attrName>style.visibility</p:attrName>
                                        </p:attrNameLst>
                                      </p:cBhvr>
                                      <p:to>
                                        <p:strVal val="visible"/>
                                      </p:to>
                                    </p:set>
                                    <p:animEffect transition="in" filter="fade">
                                      <p:cBhvr>
                                        <p:cTn id="40" dur="500"/>
                                        <p:tgtEl>
                                          <p:spTgt spid="16">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14" end="14"/>
                                            </p:txEl>
                                          </p:spTgt>
                                        </p:tgtEl>
                                        <p:attrNameLst>
                                          <p:attrName>style.visibility</p:attrName>
                                        </p:attrNameLst>
                                      </p:cBhvr>
                                      <p:to>
                                        <p:strVal val="visible"/>
                                      </p:to>
                                    </p:set>
                                    <p:animEffect transition="in" filter="fade">
                                      <p:cBhvr>
                                        <p:cTn id="45" dur="500"/>
                                        <p:tgtEl>
                                          <p:spTgt spid="16">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xEl>
                                              <p:pRg st="15" end="15"/>
                                            </p:txEl>
                                          </p:spTgt>
                                        </p:tgtEl>
                                        <p:attrNameLst>
                                          <p:attrName>style.visibility</p:attrName>
                                        </p:attrNameLst>
                                      </p:cBhvr>
                                      <p:to>
                                        <p:strVal val="visible"/>
                                      </p:to>
                                    </p:set>
                                    <p:animEffect transition="in" filter="fade">
                                      <p:cBhvr>
                                        <p:cTn id="48"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Fyzická osoba může samostatně podnikat jako OSVČ (osoba samostatně výdělečně činná) nebo může založit obchodní společnost (právnická osoba). </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Živnosti – ohlašovací a koncesované</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Živnosti volné </a:t>
            </a:r>
            <a:r>
              <a:rPr lang="cs-CZ" altLang="cs-CZ" sz="1400" dirty="0">
                <a:solidFill>
                  <a:srgbClr val="002060"/>
                </a:solidFill>
                <a:latin typeface="Times New Roman" panose="02020603050405020304" pitchFamily="18" charset="0"/>
                <a:cs typeface="Times New Roman" panose="02020603050405020304" pitchFamily="18" charset="0"/>
              </a:rPr>
              <a:t>– není požadována konkrétní kvalifikace, jen výpis z trestního rejstříku (těmito živnostmi jsou např. různé zprostředkovatelské činnosti, běžné obchodní činnosti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Živnosti řemeslné </a:t>
            </a:r>
            <a:r>
              <a:rPr lang="cs-CZ" altLang="cs-CZ" sz="1400" dirty="0">
                <a:solidFill>
                  <a:srgbClr val="002060"/>
                </a:solidFill>
                <a:latin typeface="Times New Roman" panose="02020603050405020304" pitchFamily="18" charset="0"/>
                <a:cs typeface="Times New Roman" panose="02020603050405020304" pitchFamily="18" charset="0"/>
              </a:rPr>
              <a:t>– je třeba vyučení či jinak definované vzdělání v určitém oboru nebo šestiletá praxe v daných činnostech či povoláních (těmito živnostmi jsou např. truhlářství, kovářství, zámečnictví, zednictví, klempířství, kosmetické služby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Živnosti vázané </a:t>
            </a:r>
            <a:r>
              <a:rPr lang="cs-CZ" altLang="cs-CZ" sz="1400" dirty="0">
                <a:solidFill>
                  <a:srgbClr val="002060"/>
                </a:solidFill>
                <a:latin typeface="Times New Roman" panose="02020603050405020304" pitchFamily="18" charset="0"/>
                <a:cs typeface="Times New Roman" panose="02020603050405020304" pitchFamily="18" charset="0"/>
              </a:rPr>
              <a:t>– kromě potřebné kvalifikace jsou tu navíc požadavky vycházející z různých předpisů a zákonů (těmito živnostmi jsou např. vedení účetnictví, montáž, opravy a revize vybraných elektrických zařízení, výroba chemických výrobků, oční optika, masérské služby, psychologické poradenství,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Živnosti koncesované </a:t>
            </a:r>
            <a:r>
              <a:rPr lang="cs-CZ" altLang="cs-CZ" sz="1400" dirty="0">
                <a:solidFill>
                  <a:srgbClr val="002060"/>
                </a:solidFill>
                <a:latin typeface="Times New Roman" panose="02020603050405020304" pitchFamily="18" charset="0"/>
                <a:cs typeface="Times New Roman" panose="02020603050405020304" pitchFamily="18" charset="0"/>
              </a:rPr>
              <a:t>– u nich jsou pro jednotlivé živnosti předepsány různé požadavky vycházející z příslušných předpisů a zákonů (včetně kvalifikačních) a navíc na rozdíl od ohlašovacích živností se k žádosti vyjadřuje určitý orgán státní správy (např. ke směnárenské činnosti je to Česká národní banka). V případě kladného výsledku, obdrží žadatel kromě živnostenského listu také tzv. koncesní listinu. Mezi koncesované živnosti patří např. výroba, opravy, prodej a půjčování zbraní, poskytování telekomunikačních služeb, taxislužba,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96744" cy="507703"/>
          </a:xfrm>
        </p:spPr>
        <p:txBody>
          <a:bodyPr/>
          <a:lstStyle/>
          <a:p>
            <a:r>
              <a:rPr lang="cs-CZ" dirty="0"/>
              <a:t>Základní přehled právních forem podnikání</a:t>
            </a:r>
          </a:p>
        </p:txBody>
      </p:sp>
      <p:sp>
        <p:nvSpPr>
          <p:cNvPr id="7" name="Zástupný symbol pro obsah 2">
            <a:extLst>
              <a:ext uri="{FF2B5EF4-FFF2-40B4-BE49-F238E27FC236}">
                <a16:creationId xmlns:a16="http://schemas.microsoft.com/office/drawing/2014/main" id="{2E23E952-D231-4503-8D33-BB741FB52A2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5. Přednáška – Formální a legislativní nároky založení firmy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16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3746</TotalTime>
  <Words>5925</Words>
  <Application>Microsoft Office PowerPoint</Application>
  <PresentationFormat>Předvádění na obrazovce (16:9)</PresentationFormat>
  <Paragraphs>562</Paragraphs>
  <Slides>34</Slides>
  <Notes>31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Arial</vt:lpstr>
      <vt:lpstr>Calibri</vt:lpstr>
      <vt:lpstr>Enriqueta</vt:lpstr>
      <vt:lpstr>Times New Roman</vt:lpstr>
      <vt:lpstr>Wingdings</vt:lpstr>
      <vt:lpstr>SLU</vt:lpstr>
      <vt:lpstr>Formální a legislativní nároky založení firmy</vt:lpstr>
      <vt:lpstr>Struktura přednášky</vt:lpstr>
      <vt:lpstr>Cílem přednášky je…</vt:lpstr>
      <vt:lpstr>Podnikání je…</vt:lpstr>
      <vt:lpstr>Podnikání je…</vt:lpstr>
      <vt:lpstr>Základní legislativní dokumenty</vt:lpstr>
      <vt:lpstr>Faktory ovlivňující volbu právní formy podnikání</vt:lpstr>
      <vt:lpstr>Faktory ovlivňující volbu právní formy podnikání</vt:lpstr>
      <vt:lpstr>Základní přehled právních forem podnikání</vt:lpstr>
      <vt:lpstr>Základní přehled právních forem podnikání</vt:lpstr>
      <vt:lpstr>Základní přehled právních forem podnikání</vt:lpstr>
      <vt:lpstr>Základní přehled právních forem podnikání</vt:lpstr>
      <vt:lpstr>Základní přehled právních forem podnikání</vt:lpstr>
      <vt:lpstr>Základní přehled právních forem podnikání</vt:lpstr>
      <vt:lpstr>Živnostník nebo společnost s ručením omezeným?</vt:lpstr>
      <vt:lpstr>Živnostník nebo společnost s ručením omezeným?</vt:lpstr>
      <vt:lpstr>Živnostník nebo společnost s ručením omezeným?</vt:lpstr>
      <vt:lpstr>Živnostník nebo společnost s ručením omezeným?</vt:lpstr>
      <vt:lpstr>Živnostník nebo společnost s ručením omezeným?</vt:lpstr>
      <vt:lpstr>Živnostník nebo společnost s ručením omezeným?</vt:lpstr>
      <vt:lpstr>Další aspekty spojené s podnikáním </vt:lpstr>
      <vt:lpstr>Další aspekty spojené s podnikáním </vt:lpstr>
      <vt:lpstr>Další aspekty spojené s podnikáním </vt:lpstr>
      <vt:lpstr>Další aspekty spojené s podnikáním </vt:lpstr>
      <vt:lpstr>Další aspekty spojené s podnikáním </vt:lpstr>
      <vt:lpstr>Další aspekty spojené s podnikáním </vt:lpstr>
      <vt:lpstr>Další aspekty spojené s podnikáním </vt:lpstr>
      <vt:lpstr>Další aspekty spojené s podnikáním </vt:lpstr>
      <vt:lpstr>Další aspekty spojené s podnikáním </vt:lpstr>
      <vt:lpstr>Další aspekty spojené s podnikáním </vt:lpstr>
      <vt:lpstr>Shrnutí</vt:lpstr>
      <vt:lpstr>Shrnutí</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136</cp:revision>
  <dcterms:created xsi:type="dcterms:W3CDTF">2016-07-06T15:42:34Z</dcterms:created>
  <dcterms:modified xsi:type="dcterms:W3CDTF">2022-03-15T08:12:16Z</dcterms:modified>
</cp:coreProperties>
</file>