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48" r:id="rId3"/>
    <p:sldId id="351" r:id="rId4"/>
    <p:sldId id="352" r:id="rId5"/>
    <p:sldId id="353" r:id="rId6"/>
    <p:sldId id="355" r:id="rId7"/>
    <p:sldId id="356" r:id="rId8"/>
    <p:sldId id="357" r:id="rId9"/>
    <p:sldId id="354" r:id="rId10"/>
    <p:sldId id="343" r:id="rId11"/>
    <p:sldId id="309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1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22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0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529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582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615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807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49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Produkt/služba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Value </a:t>
            </a:r>
            <a:r>
              <a:rPr lang="cs-CZ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hodnotový </a:t>
            </a:r>
            <a:r>
              <a:rPr lang="cs-CZ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Přemýšlet jako potencionální zákazník – mapa empatie zákazníka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týmu projektu podnikatelského plánu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Produkt/služba</a:t>
            </a:r>
          </a:p>
          <a:p>
            <a:pPr marL="285750" indent="-285750" algn="just">
              <a:defRPr/>
            </a:pPr>
            <a:r>
              <a:rPr lang="cs-CZ" sz="1200" dirty="0">
                <a:solidFill>
                  <a:prstClr val="black"/>
                </a:solidFill>
                <a:latin typeface="Calibri"/>
              </a:rPr>
              <a:t>Úspěšnost podnikání kriticky závisí na nabízené službě nebo produktu. Úspěšnost produktu/služby zase závisí na míře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saturace potřeb trhu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Základní otázkou je, </a:t>
            </a:r>
            <a:r>
              <a:rPr lang="cs-CZ" sz="1200" b="1" dirty="0">
                <a:solidFill>
                  <a:srgbClr val="0070C0"/>
                </a:solidFill>
                <a:latin typeface="Calibri"/>
              </a:rPr>
              <a:t>jaký problém je řešen a co to přinese zákazníkům, jak se splní jejich potřeba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Nemusí se vždy jednat o revoluční objev, ale stačí být efektivnější, inovativní ve smyslu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kvalitnějšího provedení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285750" indent="-285750" algn="just">
              <a:defRPr/>
            </a:pPr>
            <a:endParaRPr lang="cs-CZ" sz="1200" dirty="0">
              <a:solidFill>
                <a:prstClr val="black"/>
              </a:solidFill>
              <a:latin typeface="Calibri"/>
            </a:endParaRPr>
          </a:p>
          <a:p>
            <a:pPr marL="285750" indent="-285750" algn="just">
              <a:defRPr/>
            </a:pPr>
            <a:r>
              <a:rPr lang="cs-CZ" sz="1200" dirty="0">
                <a:solidFill>
                  <a:prstClr val="black"/>
                </a:solidFill>
                <a:latin typeface="Calibri"/>
              </a:rPr>
              <a:t>Problém, který podnikání řeší je většinou problémem lidským, na jeho řešení se musí nazírat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empaticky a zákaznickou optikou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Tento typ přemýšlení může generovat i nové nápady, mnoho úspěšných produktů vzniklo z původně vedlejších produktů a nahradilo ty hlavní. Dobré řešení poskytuje zákazníkům užitek, zvyšuje jejich kvalitu života a po této zkušenosti se mohou stát loajální ke společnosti. Obecně platí, že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obyčejný nápad neobyčejně provedený je úspěšnější než neobyčejný nápad obyčejně provedený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285750" indent="-285750" algn="just">
              <a:defRPr/>
            </a:pPr>
            <a:endParaRPr lang="cs-CZ" sz="1200" dirty="0">
              <a:solidFill>
                <a:prstClr val="black"/>
              </a:solidFill>
              <a:latin typeface="Calibri"/>
            </a:endParaRPr>
          </a:p>
          <a:p>
            <a:pPr marL="285750" indent="-285750" algn="just">
              <a:defRPr/>
            </a:pPr>
            <a:r>
              <a:rPr lang="cs-CZ" sz="1200" dirty="0">
                <a:solidFill>
                  <a:prstClr val="black"/>
                </a:solidFill>
                <a:latin typeface="Calibri"/>
              </a:rPr>
              <a:t>Tato část není jen o strohém popisu produktu/služby, ale právě i </a:t>
            </a:r>
            <a:r>
              <a:rPr lang="cs-CZ" sz="1200" b="1" dirty="0">
                <a:solidFill>
                  <a:srgbClr val="0070C0"/>
                </a:solidFill>
                <a:latin typeface="Calibri"/>
              </a:rPr>
              <a:t>o popsání problému a jeho řešení (proč, jak, kdy, kde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). I když půjde o popis technologického produktu, neměl by se používat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žargon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 či příliš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odborná terminologie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Tato skutečnost by mohla negativně působit zejména na potencionální investory, kteří nemají dostatečně hlubokou znalost konkrétního odvětví. Psát tedy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jednoduše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, a </a:t>
            </a:r>
            <a:r>
              <a:rPr lang="cs-CZ" sz="1200" b="1" dirty="0">
                <a:solidFill>
                  <a:prstClr val="black"/>
                </a:solidFill>
                <a:latin typeface="Calibri"/>
              </a:rPr>
              <a:t>srozumitelně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Pro popsání produktů nebo jejich portfolia je možné pomoci si tabulkou (např. </a:t>
            </a:r>
            <a:r>
              <a:rPr lang="cs-CZ" sz="1200" b="1" dirty="0">
                <a:solidFill>
                  <a:srgbClr val="0070C0"/>
                </a:solidFill>
                <a:latin typeface="Calibri"/>
              </a:rPr>
              <a:t>matice BCG, </a:t>
            </a:r>
            <a:r>
              <a:rPr lang="cs-CZ" sz="1200" b="1" dirty="0" err="1">
                <a:solidFill>
                  <a:srgbClr val="0070C0"/>
                </a:solidFill>
                <a:latin typeface="Calibri"/>
              </a:rPr>
              <a:t>benchmarking</a:t>
            </a:r>
            <a:r>
              <a:rPr lang="cs-CZ" sz="1200" b="1" dirty="0">
                <a:solidFill>
                  <a:srgbClr val="0070C0"/>
                </a:solidFill>
                <a:latin typeface="Calibri"/>
              </a:rPr>
              <a:t> a podobně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), podrobnější materiál jako kresby nebo technické specifikace jsou vhodné do přílohy podnikatelského plánu</a:t>
            </a:r>
            <a:r>
              <a:rPr lang="cs-CZ" sz="14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</p:spTree>
    <p:extLst>
      <p:ext uri="{BB962C8B-B14F-4D97-AF65-F5344CB8AC3E}">
        <p14:creationId xmlns:p14="http://schemas.microsoft.com/office/powerpoint/2010/main" val="79234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Produkt/služba </a:t>
            </a:r>
            <a:r>
              <a:rPr lang="cs-CZ" sz="1400" dirty="0">
                <a:solidFill>
                  <a:prstClr val="black"/>
                </a:solidFill>
                <a:latin typeface="Calibri"/>
              </a:rPr>
              <a:t>- jednotlivé body, které by neměly být vynechány: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defRPr/>
            </a:pPr>
            <a:r>
              <a:rPr lang="cs-CZ" sz="14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cs-CZ" sz="1100" b="1" dirty="0">
                <a:solidFill>
                  <a:srgbClr val="0070C0"/>
                </a:solidFill>
                <a:latin typeface="Calibri"/>
              </a:rPr>
              <a:t>Popis služby/produktu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Vyjmenovat a popsat produkty/služby (hlavní rysy)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Vylepšení dosavadních služeb nebo zcela nový objev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Potřeba a problémy na trhu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Saturování potřeba a výhody pro zákazníka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Zpětná vazba od zákazníků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Zákazníkovo důvod pro koupi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Budoucí produkty (strategie do budoucna, stádium vývoje a vztah mezi vývojem a potřebou trhů)</a:t>
            </a:r>
          </a:p>
          <a:p>
            <a:pPr marL="0" indent="0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 </a:t>
            </a:r>
            <a:r>
              <a:rPr lang="cs-CZ" sz="1100" b="1" dirty="0">
                <a:solidFill>
                  <a:srgbClr val="0070C0"/>
                </a:solidFill>
                <a:latin typeface="Calibri"/>
              </a:rPr>
              <a:t>Konkurenční srovnání</a:t>
            </a:r>
            <a:endParaRPr lang="cs-CZ" sz="1100" dirty="0">
              <a:solidFill>
                <a:srgbClr val="0070C0"/>
              </a:solidFill>
              <a:latin typeface="Calibri"/>
            </a:endParaRP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Obecné srovnání produktů s konkurencí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Silné a slabé stránky produktů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Specifické rysy (odlišení se od konkurence)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Unikátnost a konkurenční výhoda (cena, kvalita, služby)</a:t>
            </a:r>
          </a:p>
          <a:p>
            <a:pPr marL="0" indent="0">
              <a:defRPr/>
            </a:pPr>
            <a:r>
              <a:rPr lang="cs-CZ" sz="1100" b="1" dirty="0">
                <a:solidFill>
                  <a:srgbClr val="0070C0"/>
                </a:solidFill>
                <a:latin typeface="Calibri"/>
              </a:rPr>
              <a:t>Technologie</a:t>
            </a:r>
            <a:r>
              <a:rPr lang="cs-CZ" sz="11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100" dirty="0">
                <a:solidFill>
                  <a:prstClr val="black"/>
                </a:solidFill>
                <a:latin typeface="Calibri"/>
              </a:rPr>
              <a:t>(pouze u projektů v kontaktu s technologií)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Technologické produkty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Technologie zasahující produkt (výrobní procesy)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Technologie jako zdroj konkurenční výhody</a:t>
            </a: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Zabezpečení (patenty, licence, užitné vzory)</a:t>
            </a:r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</p:spTree>
    <p:extLst>
      <p:ext uri="{BB962C8B-B14F-4D97-AF65-F5344CB8AC3E}">
        <p14:creationId xmlns:p14="http://schemas.microsoft.com/office/powerpoint/2010/main" val="131038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-108520" y="1114699"/>
            <a:ext cx="3888432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None/>
              <a:defRPr/>
            </a:pPr>
            <a:r>
              <a:rPr lang="cs-CZ" sz="1100" b="1" dirty="0">
                <a:solidFill>
                  <a:prstClr val="black"/>
                </a:solidFill>
                <a:latin typeface="Calibri"/>
              </a:rPr>
              <a:t>Produkt/služba </a:t>
            </a:r>
            <a:r>
              <a:rPr lang="cs-CZ" sz="1100" dirty="0">
                <a:solidFill>
                  <a:prstClr val="black"/>
                </a:solidFill>
                <a:latin typeface="Calibri"/>
              </a:rPr>
              <a:t>– můžete využít přístup </a:t>
            </a:r>
            <a:r>
              <a:rPr lang="cs-CZ" sz="1100" b="1" dirty="0">
                <a:solidFill>
                  <a:prstClr val="black"/>
                </a:solidFill>
                <a:latin typeface="Calibri"/>
              </a:rPr>
              <a:t>Value </a:t>
            </a:r>
            <a:r>
              <a:rPr lang="cs-CZ" sz="1100" b="1" dirty="0" err="1">
                <a:solidFill>
                  <a:prstClr val="black"/>
                </a:solidFill>
                <a:latin typeface="Calibri"/>
              </a:rPr>
              <a:t>Proposition</a:t>
            </a:r>
            <a:r>
              <a:rPr lang="cs-CZ" sz="11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100" b="1" dirty="0" err="1">
                <a:solidFill>
                  <a:prstClr val="black"/>
                </a:solidFill>
                <a:latin typeface="Calibri"/>
              </a:rPr>
              <a:t>Canvas</a:t>
            </a:r>
            <a:r>
              <a:rPr lang="cs-CZ" sz="11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100" dirty="0">
                <a:solidFill>
                  <a:prstClr val="black"/>
                </a:solidFill>
                <a:latin typeface="Calibri"/>
              </a:rPr>
              <a:t>(VPC)</a:t>
            </a:r>
          </a:p>
          <a:p>
            <a:pPr marL="685800" lvl="1">
              <a:defRPr/>
            </a:pPr>
            <a:endParaRPr lang="cs-CZ" sz="1100" dirty="0">
              <a:solidFill>
                <a:prstClr val="black"/>
              </a:solidFill>
              <a:latin typeface="Calibri"/>
            </a:endParaRPr>
          </a:p>
          <a:p>
            <a:pPr marL="685800" lvl="1">
              <a:defRPr/>
            </a:pPr>
            <a:r>
              <a:rPr lang="cs-CZ" sz="1100" dirty="0">
                <a:solidFill>
                  <a:prstClr val="black"/>
                </a:solidFill>
                <a:latin typeface="Calibri"/>
              </a:rPr>
              <a:t>Je relativně snadná a efektivní technika, která vám umožní rozklíčovat (později také designovat, testovat a spravovat) reálné potřeby vašich zákazníků. Pomůže vám </a:t>
            </a:r>
            <a:r>
              <a:rPr lang="cs-CZ" sz="1100" b="1" dirty="0">
                <a:solidFill>
                  <a:prstClr val="black"/>
                </a:solidFill>
                <a:latin typeface="Calibri"/>
              </a:rPr>
              <a:t>nalézt vhodné produkty/služby</a:t>
            </a:r>
            <a:r>
              <a:rPr lang="cs-CZ" sz="1100" dirty="0">
                <a:solidFill>
                  <a:prstClr val="black"/>
                </a:solidFill>
                <a:latin typeface="Calibri"/>
              </a:rPr>
              <a:t>, které máte danému zákazníkovi nabídnout a zároveň poukáže na slabiny každé z vámi nabízených služeb/produktů.  </a:t>
            </a:r>
          </a:p>
          <a:p>
            <a:pPr marL="685800" lvl="1">
              <a:defRPr/>
            </a:pPr>
            <a:endParaRPr lang="cs-CZ" altLang="cs-CZ" sz="1100" dirty="0">
              <a:solidFill>
                <a:prstClr val="black"/>
              </a:solidFill>
              <a:latin typeface="Calibri"/>
            </a:endParaRPr>
          </a:p>
          <a:p>
            <a:pPr marL="685800" lvl="1">
              <a:defRPr/>
            </a:pPr>
            <a:r>
              <a:rPr lang="cs-CZ" altLang="cs-CZ" sz="1100" dirty="0">
                <a:solidFill>
                  <a:prstClr val="black"/>
                </a:solidFill>
                <a:latin typeface="Calibri"/>
              </a:rPr>
              <a:t>VPC se můžete dívat jako na nástroj, který vám pomůže vytvořit zadání. Pomůže </a:t>
            </a:r>
            <a:r>
              <a:rPr lang="cs-CZ" altLang="cs-CZ" sz="1100" b="1" dirty="0">
                <a:solidFill>
                  <a:prstClr val="black"/>
                </a:solidFill>
                <a:latin typeface="Calibri"/>
              </a:rPr>
              <a:t>vám ověřit si vaše hypotézy</a:t>
            </a:r>
            <a:r>
              <a:rPr lang="cs-CZ" altLang="cs-CZ" sz="1100" dirty="0">
                <a:solidFill>
                  <a:prstClr val="black"/>
                </a:solidFill>
                <a:latin typeface="Calibri"/>
              </a:rPr>
              <a:t> toho, co vaše zákazníky trápí, co potřebují. Při tvorbě vašeho VPC schématu  využijete veškeré stávající znalosti, které máte o svých zákaznících.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2769CCD-D54D-4EF0-98C3-68FC000F5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36" y="1088409"/>
            <a:ext cx="4932091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94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94887"/>
            <a:ext cx="3888432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Dvě části – zákazník a produkt/služba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Pro každý segment hodnotový </a:t>
            </a:r>
            <a:r>
              <a:rPr lang="cs-CZ" sz="1400" dirty="0" err="1">
                <a:solidFill>
                  <a:prstClr val="black"/>
                </a:solidFill>
                <a:latin typeface="Calibri"/>
              </a:rPr>
              <a:t>Canvas</a:t>
            </a: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Smyslem je vytvořit vzájemné propojení produktu a zákazníka a vytvářet tak trvalou a udržitelnou hodnotu (opakované nákupu)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1. </a:t>
            </a:r>
            <a:r>
              <a:rPr lang="cs-CZ" sz="1400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Zákazník</a:t>
            </a:r>
            <a:r>
              <a:rPr lang="cs-CZ" sz="1400" dirty="0">
                <a:solidFill>
                  <a:prstClr val="black"/>
                </a:solidFill>
                <a:latin typeface="Calibri"/>
              </a:rPr>
              <a:t> – popsat každou oblast detailně (viz např. mapa empatie – přednáška č. 3)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2. </a:t>
            </a:r>
            <a:r>
              <a:rPr lang="cs-CZ" sz="1400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Produkt</a:t>
            </a:r>
          </a:p>
          <a:p>
            <a:pPr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Výrobek/služba – podstata našeho řešení, co nabízíme</a:t>
            </a:r>
          </a:p>
          <a:p>
            <a:pPr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Úleva od trápení – jak konkrétně náš výrobek/služba pomůže zákazníkovi před, při a po plnění jejich úkolů (provedení činnosti). </a:t>
            </a:r>
          </a:p>
          <a:p>
            <a:pPr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Benefity/zlepšení – jaké pozitivní dopady na život zákazníků náš výrobek nebo služba má.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2769CCD-D54D-4EF0-98C3-68FC000F5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36" y="1088409"/>
            <a:ext cx="4932091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29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8173" y="843558"/>
            <a:ext cx="3888432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Customer Profile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Pravá část diagramu se nazývá Customer Profile. Věnuje se tedy vašemu zákazníkovi a popisuje jeho Job(s), Pains a Gains.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Job(s)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Definují jednotlivé úkoly, problémy nebo potřeby, které vaši zákazníci řeší. Ať už ve svém profesním nebo soukromém životě.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Pains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Popisují jaké obavy (obtíže) mají zákazníci před, během, ale i po plnění jednotlivých Job(s). Mohou se týkat technických problémů, negativních emocí apod.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Gains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Zaznamenávají touhy, výstupy a benefity, které zákazníci očekávají. Může to být např. příjemné uživatelské prostředí nové aplikace, ušetření nákladů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2769CCD-D54D-4EF0-98C3-68FC000F5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36" y="1088409"/>
            <a:ext cx="4932091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0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3888432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Value Map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Na levé straně diagramu je zobrazena tzv. Value Map, tedy seznam toho, co nabízíte svým zákazníkům. Skládá se z Product Servises, Pain Relivers a Gain Creators.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Product servises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Product servises je seznam vašich služeb/produktů, které pomáhají zdárně vyřešit jednotlivé Job(s) vašeho zákazníka.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Pain Relivers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Pain Relivers popisují způsoby, kterými lze eliminovat jednotlivé Pain(s) vašeho zákazníka.</a:t>
            </a:r>
          </a:p>
          <a:p>
            <a:pPr marL="0" indent="0">
              <a:buNone/>
              <a:defRPr/>
            </a:pPr>
            <a:endParaRPr lang="cs-CZ" sz="1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400" dirty="0">
                <a:solidFill>
                  <a:srgbClr val="0070C0"/>
                </a:solidFill>
                <a:latin typeface="Calibri"/>
              </a:rPr>
              <a:t>Gain Creators</a:t>
            </a:r>
          </a:p>
          <a:p>
            <a:pPr marL="0" indent="0">
              <a:buNone/>
              <a:defRPr/>
            </a:pPr>
            <a:r>
              <a:rPr lang="cs-CZ" sz="1400" dirty="0">
                <a:solidFill>
                  <a:prstClr val="black"/>
                </a:solidFill>
                <a:latin typeface="Calibri"/>
              </a:rPr>
              <a:t>Gain Creators doslova definují, jak vaše služby/produkty naplní očekávané Gains, které vaši zákazníci mají.</a:t>
            </a:r>
          </a:p>
          <a:p>
            <a:pPr marL="0" indent="0">
              <a:buNone/>
              <a:defRPr/>
            </a:pPr>
            <a:endParaRPr lang="cs-CZ" sz="1400" dirty="0" err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2769CCD-D54D-4EF0-98C3-68FC000F5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36" y="1088409"/>
            <a:ext cx="4932091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Produkt/služba</a:t>
            </a:r>
          </a:p>
        </p:txBody>
      </p:sp>
      <p:pic>
        <p:nvPicPr>
          <p:cNvPr id="1026" name="Picture 2" descr="https://miro.medium.com/max/2086/1*1BXTokttYN9hlrJtlLfE3w.png">
            <a:extLst>
              <a:ext uri="{FF2B5EF4-FFF2-40B4-BE49-F238E27FC236}">
                <a16:creationId xmlns:a16="http://schemas.microsoft.com/office/drawing/2014/main" id="{B22DFE63-4B90-4057-A24E-9827BCB4A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788436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51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Calibri"/>
              </a:rPr>
              <a:t>Z pohledu zabezpečení realizace je velice významný tým (jednotlivec, skupina, tým spolupracovníků, zakladatelů apod.)</a:t>
            </a:r>
          </a:p>
          <a:p>
            <a:pPr marL="0" indent="0">
              <a:buNone/>
              <a:defRPr/>
            </a:pPr>
            <a:endParaRPr lang="cs-CZ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Calibri"/>
              </a:rPr>
              <a:t>V úvodních úvahách o složení je nutné promyslet a zvážit:</a:t>
            </a:r>
          </a:p>
          <a:p>
            <a:pPr marL="0" indent="0">
              <a:buNone/>
              <a:defRPr/>
            </a:pPr>
            <a:endParaRPr lang="cs-CZ" sz="18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sz="1800" b="1" dirty="0">
                <a:solidFill>
                  <a:prstClr val="black"/>
                </a:solidFill>
                <a:latin typeface="Calibri"/>
              </a:rPr>
              <a:t>Organizační struktura </a:t>
            </a:r>
            <a:r>
              <a:rPr lang="cs-CZ" sz="1800" dirty="0">
                <a:solidFill>
                  <a:prstClr val="black"/>
                </a:solidFill>
                <a:latin typeface="Calibri"/>
              </a:rPr>
              <a:t>celého projektu (PP) – struktura řízení, formální/neformální, leadership, delegování atd.</a:t>
            </a:r>
          </a:p>
          <a:p>
            <a:pPr>
              <a:defRPr/>
            </a:pPr>
            <a:endParaRPr lang="cs-CZ" sz="18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sz="1800" b="1" dirty="0">
                <a:solidFill>
                  <a:prstClr val="black"/>
                </a:solidFill>
                <a:latin typeface="Calibri"/>
              </a:rPr>
              <a:t>Personální zajištění </a:t>
            </a:r>
            <a:r>
              <a:rPr lang="cs-CZ" sz="1800" dirty="0">
                <a:solidFill>
                  <a:prstClr val="black"/>
                </a:solidFill>
                <a:latin typeface="Calibri"/>
              </a:rPr>
              <a:t>realizace podnikatelské činnosti (kdo, co a jak bude provádět a podílet se na konkrétních činnostech)</a:t>
            </a:r>
          </a:p>
          <a:p>
            <a:pPr>
              <a:defRPr/>
            </a:pPr>
            <a:endParaRPr lang="cs-CZ" sz="18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sz="1800" dirty="0">
                <a:solidFill>
                  <a:prstClr val="black"/>
                </a:solidFill>
                <a:latin typeface="Calibri"/>
              </a:rPr>
              <a:t>Vymezit </a:t>
            </a:r>
            <a:r>
              <a:rPr lang="cs-CZ" sz="1800" b="1" dirty="0">
                <a:solidFill>
                  <a:prstClr val="black"/>
                </a:solidFill>
                <a:latin typeface="Calibri"/>
              </a:rPr>
              <a:t>kompetence</a:t>
            </a:r>
            <a:r>
              <a:rPr lang="cs-CZ" sz="1800" dirty="0">
                <a:solidFill>
                  <a:prstClr val="black"/>
                </a:solidFill>
                <a:latin typeface="Calibri"/>
              </a:rPr>
              <a:t> pracovních míst a jejich obsazení (odborné, znalostní, osobní apod.)</a:t>
            </a:r>
          </a:p>
          <a:p>
            <a:pPr>
              <a:defRPr/>
            </a:pPr>
            <a:endParaRPr lang="cs-CZ" sz="18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sz="1800" b="1" dirty="0">
                <a:solidFill>
                  <a:prstClr val="black"/>
                </a:solidFill>
                <a:latin typeface="Calibri"/>
              </a:rPr>
              <a:t>Mzdové náklady </a:t>
            </a:r>
            <a:r>
              <a:rPr lang="cs-CZ" sz="1800" dirty="0">
                <a:solidFill>
                  <a:prstClr val="black"/>
                </a:solidFill>
                <a:latin typeface="Calibri"/>
              </a:rPr>
              <a:t>a možnost optimalizace personálních zdrojů (forma odměny, zapojení členů týmu apod.)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</a:t>
            </a:r>
          </a:p>
        </p:txBody>
      </p:sp>
    </p:spTree>
    <p:extLst>
      <p:ext uri="{BB962C8B-B14F-4D97-AF65-F5344CB8AC3E}">
        <p14:creationId xmlns:p14="http://schemas.microsoft.com/office/powerpoint/2010/main" val="32703172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11054</TotalTime>
  <Words>1037</Words>
  <Application>Microsoft Office PowerPoint</Application>
  <PresentationFormat>Předvádění na obrazovce (16:9)</PresentationFormat>
  <Paragraphs>136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Produkt/služba Tým </vt:lpstr>
      <vt:lpstr>Produkt/služba</vt:lpstr>
      <vt:lpstr>Produkt/služba</vt:lpstr>
      <vt:lpstr>Produkt/služba</vt:lpstr>
      <vt:lpstr>Produkt/služba</vt:lpstr>
      <vt:lpstr>Produkt/služba</vt:lpstr>
      <vt:lpstr>Produkt/služba</vt:lpstr>
      <vt:lpstr>Produkt/služba</vt:lpstr>
      <vt:lpstr>Tým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164</cp:revision>
  <dcterms:created xsi:type="dcterms:W3CDTF">2016-07-06T15:42:34Z</dcterms:created>
  <dcterms:modified xsi:type="dcterms:W3CDTF">2021-03-22T19:01:59Z</dcterms:modified>
</cp:coreProperties>
</file>