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348" r:id="rId3"/>
    <p:sldId id="351" r:id="rId4"/>
    <p:sldId id="352" r:id="rId5"/>
    <p:sldId id="353" r:id="rId6"/>
    <p:sldId id="355" r:id="rId7"/>
    <p:sldId id="356" r:id="rId8"/>
    <p:sldId id="357" r:id="rId9"/>
    <p:sldId id="354" r:id="rId10"/>
    <p:sldId id="343" r:id="rId11"/>
    <p:sldId id="309" r:id="rId12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12C8C85-51F0-491E-9774-3900AFEF0FD7}" styleName="Světlý styl 2 – zvýraznění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3" d="100"/>
          <a:sy n="143" d="100"/>
        </p:scale>
        <p:origin x="684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22.03.2021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10163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92222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5066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45295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25820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26152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18071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74982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Produkt/služba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Tým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395536" y="2499742"/>
            <a:ext cx="5256584" cy="208823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Tvorba Value </a:t>
            </a:r>
            <a:r>
              <a:rPr lang="cs-CZ" sz="1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Proposition</a:t>
            </a:r>
            <a:r>
              <a:rPr lang="cs-CZ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Canvas</a:t>
            </a:r>
            <a:r>
              <a:rPr lang="cs-CZ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hodnotový </a:t>
            </a:r>
            <a:r>
              <a:rPr lang="cs-CZ" sz="1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canvas</a:t>
            </a:r>
            <a:endParaRPr lang="cs-CZ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cs-CZ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Přemýšlet jako potencionální zákazník – mapa empatie zákazníka</a:t>
            </a:r>
          </a:p>
          <a:p>
            <a:pPr marL="0" indent="0" algn="r">
              <a:buNone/>
            </a:pPr>
            <a:endParaRPr lang="cs-CZ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cs-CZ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Tvorba týmu projektu podnikatelského plánu</a:t>
            </a:r>
          </a:p>
          <a:p>
            <a:pPr marL="0" indent="0" algn="r">
              <a:buNone/>
            </a:pPr>
            <a:endParaRPr lang="cs-CZ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23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23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23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23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23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23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23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23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23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23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084168" y="3723878"/>
            <a:ext cx="2888103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r>
              <a:rPr lang="cs-CZ" altLang="cs-CZ" sz="900" b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Pavel Adámek, Ph.D.</a:t>
            </a:r>
          </a:p>
          <a:p>
            <a:pPr algn="r"/>
            <a:r>
              <a:rPr lang="pl-PL" altLang="cs-CZ" sz="900" b="1" i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adamek@opf.slu.cz</a:t>
            </a:r>
          </a:p>
          <a:p>
            <a:pPr algn="r"/>
            <a:r>
              <a:rPr lang="pl-PL" altLang="cs-CZ" sz="900" b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podnikové ekonomiky a managementu</a:t>
            </a:r>
          </a:p>
          <a:p>
            <a:pPr algn="r"/>
            <a:endParaRPr lang="cs-CZ" altLang="cs-CZ" sz="9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1923678"/>
            <a:ext cx="2880320" cy="2664295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endParaRPr lang="pl-PL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4067944" y="2067694"/>
            <a:ext cx="4104456" cy="252027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ctr">
              <a:buNone/>
            </a:pPr>
            <a:r>
              <a:rPr lang="cs-CZ" sz="1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………….</a:t>
            </a:r>
          </a:p>
          <a:p>
            <a:pPr marL="0" indent="0" algn="ctr">
              <a:buNone/>
            </a:pPr>
            <a:r>
              <a:rPr lang="cs-CZ" sz="1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………….</a:t>
            </a:r>
          </a:p>
          <a:p>
            <a:pPr marL="0" indent="0" algn="ctr">
              <a:buNone/>
            </a:pPr>
            <a:r>
              <a:rPr lang="cs-CZ" sz="1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………….</a:t>
            </a:r>
          </a:p>
          <a:p>
            <a:pPr marL="0" indent="0" algn="ctr">
              <a:buNone/>
            </a:pPr>
            <a:endParaRPr lang="cs-CZ" sz="1400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244827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Dotazy a diskuse </a:t>
            </a:r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</a:t>
            </a:r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17132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br>
              <a:rPr lang="cs-CZ" sz="4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Děkuji za pozornost</a:t>
            </a:r>
            <a:br>
              <a:rPr lang="cs-CZ" sz="4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4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4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20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přeji Vám úspěšný den </a:t>
            </a:r>
            <a:r>
              <a:rPr lang="cs-CZ" sz="20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</a:t>
            </a:r>
            <a:endParaRPr lang="cs-CZ" sz="20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r>
              <a:rPr lang="cs-CZ" altLang="cs-CZ" sz="900" b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Pavel Adámek, Ph.D.</a:t>
            </a:r>
          </a:p>
          <a:p>
            <a:pPr algn="r"/>
            <a:r>
              <a:rPr lang="cs-CZ" altLang="cs-CZ" sz="900" b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adamek@opf.slu.cz</a:t>
            </a:r>
            <a:endParaRPr lang="cs-CZ" altLang="cs-CZ" sz="9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09203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79512" y="703189"/>
            <a:ext cx="7776864" cy="40288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+mj-lt"/>
              <a:buAutoNum type="arabicPeriod"/>
            </a:pPr>
            <a:endParaRPr lang="cs-CZ" altLang="cs-CZ" sz="13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r>
              <a:rPr lang="cs-CZ" sz="1400" b="1" dirty="0">
                <a:solidFill>
                  <a:prstClr val="black"/>
                </a:solidFill>
                <a:latin typeface="Calibri"/>
              </a:rPr>
              <a:t>Produkt/služba</a:t>
            </a:r>
          </a:p>
          <a:p>
            <a:pPr marL="285750" indent="-285750" algn="just">
              <a:defRPr/>
            </a:pPr>
            <a:r>
              <a:rPr lang="cs-CZ" sz="1200" dirty="0">
                <a:solidFill>
                  <a:prstClr val="black"/>
                </a:solidFill>
                <a:latin typeface="Calibri"/>
              </a:rPr>
              <a:t>Úspěšnost podnikání kriticky závisí na nabízené službě nebo produktu. Úspěšnost produktu/služby zase závisí na míře </a:t>
            </a:r>
            <a:r>
              <a:rPr lang="cs-CZ" sz="1200" b="1" dirty="0">
                <a:solidFill>
                  <a:prstClr val="black"/>
                </a:solidFill>
                <a:latin typeface="Calibri"/>
              </a:rPr>
              <a:t>saturace potřeb trhu</a:t>
            </a:r>
            <a:r>
              <a:rPr lang="cs-CZ" sz="1200" dirty="0">
                <a:solidFill>
                  <a:prstClr val="black"/>
                </a:solidFill>
                <a:latin typeface="Calibri"/>
              </a:rPr>
              <a:t>. Základní otázkou je, </a:t>
            </a:r>
            <a:r>
              <a:rPr lang="cs-CZ" sz="1200" b="1" dirty="0">
                <a:solidFill>
                  <a:srgbClr val="0070C0"/>
                </a:solidFill>
                <a:latin typeface="Calibri"/>
              </a:rPr>
              <a:t>jaký problém je řešen a co to přinese zákazníkům, jak se splní jejich potřeba</a:t>
            </a:r>
            <a:r>
              <a:rPr lang="cs-CZ" sz="1200" dirty="0">
                <a:solidFill>
                  <a:prstClr val="black"/>
                </a:solidFill>
                <a:latin typeface="Calibri"/>
              </a:rPr>
              <a:t>. Nemusí se vždy jednat o revoluční objev, ale stačí být efektivnější, inovativní ve smyslu </a:t>
            </a:r>
            <a:r>
              <a:rPr lang="cs-CZ" sz="1200" b="1" dirty="0">
                <a:solidFill>
                  <a:prstClr val="black"/>
                </a:solidFill>
                <a:latin typeface="Calibri"/>
              </a:rPr>
              <a:t>kvalitnějšího provedení</a:t>
            </a:r>
            <a:r>
              <a:rPr lang="cs-CZ" sz="1200" dirty="0">
                <a:solidFill>
                  <a:prstClr val="black"/>
                </a:solidFill>
                <a:latin typeface="Calibri"/>
              </a:rPr>
              <a:t>.</a:t>
            </a:r>
          </a:p>
          <a:p>
            <a:pPr marL="285750" indent="-285750" algn="just">
              <a:defRPr/>
            </a:pPr>
            <a:endParaRPr lang="cs-CZ" sz="1200" dirty="0">
              <a:solidFill>
                <a:prstClr val="black"/>
              </a:solidFill>
              <a:latin typeface="Calibri"/>
            </a:endParaRPr>
          </a:p>
          <a:p>
            <a:pPr marL="285750" indent="-285750" algn="just">
              <a:defRPr/>
            </a:pPr>
            <a:r>
              <a:rPr lang="cs-CZ" sz="1200" dirty="0">
                <a:solidFill>
                  <a:prstClr val="black"/>
                </a:solidFill>
                <a:latin typeface="Calibri"/>
              </a:rPr>
              <a:t>Problém, který podnikání řeší je většinou problémem lidským, na jeho řešení se musí nazírat </a:t>
            </a:r>
            <a:r>
              <a:rPr lang="cs-CZ" sz="1200" b="1" dirty="0">
                <a:solidFill>
                  <a:prstClr val="black"/>
                </a:solidFill>
                <a:latin typeface="Calibri"/>
              </a:rPr>
              <a:t>empaticky a zákaznickou optikou</a:t>
            </a:r>
            <a:r>
              <a:rPr lang="cs-CZ" sz="1200" dirty="0">
                <a:solidFill>
                  <a:prstClr val="black"/>
                </a:solidFill>
                <a:latin typeface="Calibri"/>
              </a:rPr>
              <a:t>. Tento typ přemýšlení může generovat i nové nápady, mnoho úspěšných produktů vzniklo z původně vedlejších produktů a nahradilo ty hlavní. Dobré řešení poskytuje zákazníkům užitek, zvyšuje jejich kvalitu života a po této zkušenosti se mohou stát loajální ke společnosti. Obecně platí, že </a:t>
            </a:r>
            <a:r>
              <a:rPr lang="cs-CZ" sz="1200" b="1" dirty="0">
                <a:solidFill>
                  <a:prstClr val="black"/>
                </a:solidFill>
                <a:latin typeface="Calibri"/>
              </a:rPr>
              <a:t>obyčejný nápad neobyčejně provedený je úspěšnější než neobyčejný nápad obyčejně provedený</a:t>
            </a:r>
            <a:r>
              <a:rPr lang="cs-CZ" sz="1200" dirty="0">
                <a:solidFill>
                  <a:prstClr val="black"/>
                </a:solidFill>
                <a:latin typeface="Calibri"/>
              </a:rPr>
              <a:t>.</a:t>
            </a:r>
          </a:p>
          <a:p>
            <a:pPr marL="285750" indent="-285750" algn="just">
              <a:defRPr/>
            </a:pPr>
            <a:endParaRPr lang="cs-CZ" sz="1200" dirty="0">
              <a:solidFill>
                <a:prstClr val="black"/>
              </a:solidFill>
              <a:latin typeface="Calibri"/>
            </a:endParaRPr>
          </a:p>
          <a:p>
            <a:pPr marL="285750" indent="-285750" algn="just">
              <a:defRPr/>
            </a:pPr>
            <a:r>
              <a:rPr lang="cs-CZ" sz="1200" dirty="0">
                <a:solidFill>
                  <a:prstClr val="black"/>
                </a:solidFill>
                <a:latin typeface="Calibri"/>
              </a:rPr>
              <a:t>Tato část není jen o strohém popisu produktu/služby, ale právě i </a:t>
            </a:r>
            <a:r>
              <a:rPr lang="cs-CZ" sz="1200" b="1" dirty="0">
                <a:solidFill>
                  <a:srgbClr val="0070C0"/>
                </a:solidFill>
                <a:latin typeface="Calibri"/>
              </a:rPr>
              <a:t>o popsání problému a jeho řešení (proč, jak, kdy, kde</a:t>
            </a:r>
            <a:r>
              <a:rPr lang="cs-CZ" sz="1200" dirty="0">
                <a:solidFill>
                  <a:prstClr val="black"/>
                </a:solidFill>
                <a:latin typeface="Calibri"/>
              </a:rPr>
              <a:t>). I když půjde o popis technologického produktu, neměl by se používat </a:t>
            </a:r>
            <a:r>
              <a:rPr lang="cs-CZ" sz="1200" b="1" dirty="0">
                <a:solidFill>
                  <a:prstClr val="black"/>
                </a:solidFill>
                <a:latin typeface="Calibri"/>
              </a:rPr>
              <a:t>žargon</a:t>
            </a:r>
            <a:r>
              <a:rPr lang="cs-CZ" sz="1200" dirty="0">
                <a:solidFill>
                  <a:prstClr val="black"/>
                </a:solidFill>
                <a:latin typeface="Calibri"/>
              </a:rPr>
              <a:t> či příliš </a:t>
            </a:r>
            <a:r>
              <a:rPr lang="cs-CZ" sz="1200" b="1" dirty="0">
                <a:solidFill>
                  <a:prstClr val="black"/>
                </a:solidFill>
                <a:latin typeface="Calibri"/>
              </a:rPr>
              <a:t>odborná terminologie</a:t>
            </a:r>
            <a:r>
              <a:rPr lang="cs-CZ" sz="1200" dirty="0">
                <a:solidFill>
                  <a:prstClr val="black"/>
                </a:solidFill>
                <a:latin typeface="Calibri"/>
              </a:rPr>
              <a:t>. Tato skutečnost by mohla negativně působit zejména na potencionální investory, kteří nemají dostatečně hlubokou znalost konkrétního odvětví. Psát tedy </a:t>
            </a:r>
            <a:r>
              <a:rPr lang="cs-CZ" sz="1200" b="1" dirty="0">
                <a:solidFill>
                  <a:prstClr val="black"/>
                </a:solidFill>
                <a:latin typeface="Calibri"/>
              </a:rPr>
              <a:t>jednoduše</a:t>
            </a:r>
            <a:r>
              <a:rPr lang="cs-CZ" sz="1200" dirty="0">
                <a:solidFill>
                  <a:prstClr val="black"/>
                </a:solidFill>
                <a:latin typeface="Calibri"/>
              </a:rPr>
              <a:t>, a </a:t>
            </a:r>
            <a:r>
              <a:rPr lang="cs-CZ" sz="1200" b="1" dirty="0">
                <a:solidFill>
                  <a:prstClr val="black"/>
                </a:solidFill>
                <a:latin typeface="Calibri"/>
              </a:rPr>
              <a:t>srozumitelně</a:t>
            </a:r>
            <a:r>
              <a:rPr lang="cs-CZ" sz="1200" dirty="0">
                <a:solidFill>
                  <a:prstClr val="black"/>
                </a:solidFill>
                <a:latin typeface="Calibri"/>
              </a:rPr>
              <a:t>. Pro popsání produktů nebo jejich portfolia je možné pomoci si tabulkou (např. </a:t>
            </a:r>
            <a:r>
              <a:rPr lang="cs-CZ" sz="1200" b="1" dirty="0">
                <a:solidFill>
                  <a:srgbClr val="0070C0"/>
                </a:solidFill>
                <a:latin typeface="Calibri"/>
              </a:rPr>
              <a:t>matice BCG, </a:t>
            </a:r>
            <a:r>
              <a:rPr lang="cs-CZ" sz="1200" b="1" dirty="0" err="1">
                <a:solidFill>
                  <a:srgbClr val="0070C0"/>
                </a:solidFill>
                <a:latin typeface="Calibri"/>
              </a:rPr>
              <a:t>benchmarking</a:t>
            </a:r>
            <a:r>
              <a:rPr lang="cs-CZ" sz="1200" b="1" dirty="0">
                <a:solidFill>
                  <a:srgbClr val="0070C0"/>
                </a:solidFill>
                <a:latin typeface="Calibri"/>
              </a:rPr>
              <a:t> a podobně</a:t>
            </a:r>
            <a:r>
              <a:rPr lang="cs-CZ" sz="1200" dirty="0">
                <a:solidFill>
                  <a:prstClr val="black"/>
                </a:solidFill>
                <a:latin typeface="Calibri"/>
              </a:rPr>
              <a:t>), podrobnější materiál jako kresby nebo technické specifikace jsou vhodné do přílohy podnikatelského plánu</a:t>
            </a:r>
            <a:r>
              <a:rPr lang="cs-CZ" sz="1400" dirty="0">
                <a:solidFill>
                  <a:prstClr val="black"/>
                </a:solidFill>
                <a:latin typeface="Calibri"/>
              </a:rPr>
              <a:t>.</a:t>
            </a:r>
          </a:p>
          <a:p>
            <a:pPr>
              <a:buFont typeface="+mj-lt"/>
              <a:buAutoNum type="arabicPeriod" startAt="6"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Produkt/služba</a:t>
            </a:r>
          </a:p>
        </p:txBody>
      </p:sp>
    </p:spTree>
    <p:extLst>
      <p:ext uri="{BB962C8B-B14F-4D97-AF65-F5344CB8AC3E}">
        <p14:creationId xmlns:p14="http://schemas.microsoft.com/office/powerpoint/2010/main" val="7923488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79512" y="703189"/>
            <a:ext cx="7776864" cy="4028801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cs-CZ" sz="1400" b="1" dirty="0">
                <a:solidFill>
                  <a:prstClr val="black"/>
                </a:solidFill>
                <a:latin typeface="Calibri"/>
              </a:rPr>
              <a:t>Produkt/služba </a:t>
            </a:r>
            <a:r>
              <a:rPr lang="cs-CZ" sz="1400" dirty="0">
                <a:solidFill>
                  <a:prstClr val="black"/>
                </a:solidFill>
                <a:latin typeface="Calibri"/>
              </a:rPr>
              <a:t>- jednotlivé body, které by neměly být vynechány:</a:t>
            </a:r>
          </a:p>
          <a:p>
            <a:pPr marL="0" indent="0">
              <a:buNone/>
              <a:defRPr/>
            </a:pPr>
            <a:endParaRPr lang="cs-CZ" sz="1400" dirty="0">
              <a:solidFill>
                <a:prstClr val="black"/>
              </a:solidFill>
              <a:latin typeface="Calibri"/>
            </a:endParaRPr>
          </a:p>
          <a:p>
            <a:pPr marL="0" indent="0">
              <a:defRPr/>
            </a:pPr>
            <a:r>
              <a:rPr lang="cs-CZ" sz="1400" b="1" dirty="0">
                <a:solidFill>
                  <a:srgbClr val="0070C0"/>
                </a:solidFill>
                <a:latin typeface="Calibri"/>
              </a:rPr>
              <a:t> </a:t>
            </a:r>
            <a:r>
              <a:rPr lang="cs-CZ" sz="1100" b="1" dirty="0">
                <a:solidFill>
                  <a:srgbClr val="0070C0"/>
                </a:solidFill>
                <a:latin typeface="Calibri"/>
              </a:rPr>
              <a:t>Popis služby/produktu</a:t>
            </a:r>
          </a:p>
          <a:p>
            <a:pPr marL="685800" lvl="1">
              <a:defRPr/>
            </a:pPr>
            <a:r>
              <a:rPr lang="cs-CZ" sz="1100" dirty="0">
                <a:solidFill>
                  <a:prstClr val="black"/>
                </a:solidFill>
                <a:latin typeface="Calibri"/>
              </a:rPr>
              <a:t>Vyjmenovat a popsat produkty/služby (hlavní rysy)</a:t>
            </a:r>
          </a:p>
          <a:p>
            <a:pPr marL="685800" lvl="1">
              <a:defRPr/>
            </a:pPr>
            <a:r>
              <a:rPr lang="cs-CZ" sz="1100" dirty="0">
                <a:solidFill>
                  <a:prstClr val="black"/>
                </a:solidFill>
                <a:latin typeface="Calibri"/>
              </a:rPr>
              <a:t>Vylepšení dosavadních služeb nebo zcela nový objev</a:t>
            </a:r>
          </a:p>
          <a:p>
            <a:pPr marL="685800" lvl="1">
              <a:defRPr/>
            </a:pPr>
            <a:r>
              <a:rPr lang="cs-CZ" sz="1100" dirty="0">
                <a:solidFill>
                  <a:prstClr val="black"/>
                </a:solidFill>
                <a:latin typeface="Calibri"/>
              </a:rPr>
              <a:t>Potřeba a problémy na trhu</a:t>
            </a:r>
          </a:p>
          <a:p>
            <a:pPr marL="685800" lvl="1">
              <a:defRPr/>
            </a:pPr>
            <a:r>
              <a:rPr lang="cs-CZ" sz="1100" dirty="0">
                <a:solidFill>
                  <a:prstClr val="black"/>
                </a:solidFill>
                <a:latin typeface="Calibri"/>
              </a:rPr>
              <a:t>Saturování potřeba a výhody pro zákazníka</a:t>
            </a:r>
          </a:p>
          <a:p>
            <a:pPr marL="685800" lvl="1">
              <a:defRPr/>
            </a:pPr>
            <a:r>
              <a:rPr lang="cs-CZ" sz="1100" dirty="0">
                <a:solidFill>
                  <a:prstClr val="black"/>
                </a:solidFill>
                <a:latin typeface="Calibri"/>
              </a:rPr>
              <a:t>Zpětná vazba od zákazníků</a:t>
            </a:r>
          </a:p>
          <a:p>
            <a:pPr marL="685800" lvl="1">
              <a:defRPr/>
            </a:pPr>
            <a:r>
              <a:rPr lang="cs-CZ" sz="1100" dirty="0">
                <a:solidFill>
                  <a:prstClr val="black"/>
                </a:solidFill>
                <a:latin typeface="Calibri"/>
              </a:rPr>
              <a:t>Zákazníkovo důvod pro koupi</a:t>
            </a:r>
          </a:p>
          <a:p>
            <a:pPr marL="685800" lvl="1">
              <a:defRPr/>
            </a:pPr>
            <a:r>
              <a:rPr lang="cs-CZ" sz="1100" dirty="0">
                <a:solidFill>
                  <a:prstClr val="black"/>
                </a:solidFill>
                <a:latin typeface="Calibri"/>
              </a:rPr>
              <a:t>Budoucí produkty (strategie do budoucna, stádium vývoje a vztah mezi vývojem a potřebou trhů)</a:t>
            </a:r>
          </a:p>
          <a:p>
            <a:pPr marL="0" indent="0">
              <a:defRPr/>
            </a:pPr>
            <a:r>
              <a:rPr lang="cs-CZ" sz="1100" dirty="0">
                <a:solidFill>
                  <a:prstClr val="black"/>
                </a:solidFill>
                <a:latin typeface="Calibri"/>
              </a:rPr>
              <a:t> </a:t>
            </a:r>
            <a:r>
              <a:rPr lang="cs-CZ" sz="1100" b="1" dirty="0">
                <a:solidFill>
                  <a:srgbClr val="0070C0"/>
                </a:solidFill>
                <a:latin typeface="Calibri"/>
              </a:rPr>
              <a:t>Konkurenční srovnání</a:t>
            </a:r>
            <a:endParaRPr lang="cs-CZ" sz="1100" dirty="0">
              <a:solidFill>
                <a:srgbClr val="0070C0"/>
              </a:solidFill>
              <a:latin typeface="Calibri"/>
            </a:endParaRPr>
          </a:p>
          <a:p>
            <a:pPr marL="685800" lvl="1">
              <a:defRPr/>
            </a:pPr>
            <a:r>
              <a:rPr lang="cs-CZ" sz="1100" dirty="0">
                <a:solidFill>
                  <a:prstClr val="black"/>
                </a:solidFill>
                <a:latin typeface="Calibri"/>
              </a:rPr>
              <a:t>Obecné srovnání produktů s konkurencí</a:t>
            </a:r>
          </a:p>
          <a:p>
            <a:pPr marL="685800" lvl="1">
              <a:defRPr/>
            </a:pPr>
            <a:r>
              <a:rPr lang="cs-CZ" sz="1100" dirty="0">
                <a:solidFill>
                  <a:prstClr val="black"/>
                </a:solidFill>
                <a:latin typeface="Calibri"/>
              </a:rPr>
              <a:t>Silné a slabé stránky produktů</a:t>
            </a:r>
          </a:p>
          <a:p>
            <a:pPr marL="685800" lvl="1">
              <a:defRPr/>
            </a:pPr>
            <a:r>
              <a:rPr lang="cs-CZ" sz="1100" dirty="0">
                <a:solidFill>
                  <a:prstClr val="black"/>
                </a:solidFill>
                <a:latin typeface="Calibri"/>
              </a:rPr>
              <a:t>Specifické rysy (odlišení se od konkurence)</a:t>
            </a:r>
          </a:p>
          <a:p>
            <a:pPr marL="685800" lvl="1">
              <a:defRPr/>
            </a:pPr>
            <a:r>
              <a:rPr lang="cs-CZ" sz="1100" dirty="0">
                <a:solidFill>
                  <a:prstClr val="black"/>
                </a:solidFill>
                <a:latin typeface="Calibri"/>
              </a:rPr>
              <a:t>Unikátnost a konkurenční výhoda (cena, kvalita, služby)</a:t>
            </a:r>
          </a:p>
          <a:p>
            <a:pPr marL="0" indent="0">
              <a:defRPr/>
            </a:pPr>
            <a:r>
              <a:rPr lang="cs-CZ" sz="1100" b="1" dirty="0">
                <a:solidFill>
                  <a:srgbClr val="0070C0"/>
                </a:solidFill>
                <a:latin typeface="Calibri"/>
              </a:rPr>
              <a:t>Technologie</a:t>
            </a:r>
            <a:r>
              <a:rPr lang="cs-CZ" sz="1100" b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cs-CZ" sz="1100" dirty="0">
                <a:solidFill>
                  <a:prstClr val="black"/>
                </a:solidFill>
                <a:latin typeface="Calibri"/>
              </a:rPr>
              <a:t>(pouze u projektů v kontaktu s technologií)</a:t>
            </a:r>
          </a:p>
          <a:p>
            <a:pPr marL="685800" lvl="1">
              <a:defRPr/>
            </a:pPr>
            <a:r>
              <a:rPr lang="cs-CZ" sz="1100" dirty="0">
                <a:solidFill>
                  <a:prstClr val="black"/>
                </a:solidFill>
                <a:latin typeface="Calibri"/>
              </a:rPr>
              <a:t>Technologické produkty</a:t>
            </a:r>
          </a:p>
          <a:p>
            <a:pPr marL="685800" lvl="1">
              <a:defRPr/>
            </a:pPr>
            <a:r>
              <a:rPr lang="cs-CZ" sz="1100" dirty="0">
                <a:solidFill>
                  <a:prstClr val="black"/>
                </a:solidFill>
                <a:latin typeface="Calibri"/>
              </a:rPr>
              <a:t>Technologie zasahující produkt (výrobní procesy)</a:t>
            </a:r>
          </a:p>
          <a:p>
            <a:pPr marL="685800" lvl="1">
              <a:defRPr/>
            </a:pPr>
            <a:r>
              <a:rPr lang="cs-CZ" sz="1100" dirty="0">
                <a:solidFill>
                  <a:prstClr val="black"/>
                </a:solidFill>
                <a:latin typeface="Calibri"/>
              </a:rPr>
              <a:t>Technologie jako zdroj konkurenční výhody</a:t>
            </a:r>
          </a:p>
          <a:p>
            <a:pPr marL="685800" lvl="1">
              <a:defRPr/>
            </a:pPr>
            <a:r>
              <a:rPr lang="cs-CZ" sz="1100" dirty="0">
                <a:solidFill>
                  <a:prstClr val="black"/>
                </a:solidFill>
                <a:latin typeface="Calibri"/>
              </a:rPr>
              <a:t>Zabezpečení (patenty, licence, užitné vzory)</a:t>
            </a:r>
          </a:p>
          <a:p>
            <a:pPr>
              <a:buFont typeface="+mj-lt"/>
              <a:buAutoNum type="arabicPeriod" startAt="6"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Produkt/služba</a:t>
            </a:r>
          </a:p>
        </p:txBody>
      </p:sp>
    </p:spTree>
    <p:extLst>
      <p:ext uri="{BB962C8B-B14F-4D97-AF65-F5344CB8AC3E}">
        <p14:creationId xmlns:p14="http://schemas.microsoft.com/office/powerpoint/2010/main" val="13103828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-108520" y="1114699"/>
            <a:ext cx="3888432" cy="40288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00050" lvl="1" indent="0">
              <a:buNone/>
              <a:defRPr/>
            </a:pPr>
            <a:r>
              <a:rPr lang="cs-CZ" sz="1100" b="1" dirty="0">
                <a:solidFill>
                  <a:prstClr val="black"/>
                </a:solidFill>
                <a:latin typeface="Calibri"/>
              </a:rPr>
              <a:t>Produkt/služba </a:t>
            </a:r>
            <a:r>
              <a:rPr lang="cs-CZ" sz="1100" dirty="0">
                <a:solidFill>
                  <a:prstClr val="black"/>
                </a:solidFill>
                <a:latin typeface="Calibri"/>
              </a:rPr>
              <a:t>– můžete využít přístup </a:t>
            </a:r>
            <a:r>
              <a:rPr lang="cs-CZ" sz="1100" b="1" dirty="0">
                <a:solidFill>
                  <a:prstClr val="black"/>
                </a:solidFill>
                <a:latin typeface="Calibri"/>
              </a:rPr>
              <a:t>Value </a:t>
            </a:r>
            <a:r>
              <a:rPr lang="cs-CZ" sz="1100" b="1" dirty="0" err="1">
                <a:solidFill>
                  <a:prstClr val="black"/>
                </a:solidFill>
                <a:latin typeface="Calibri"/>
              </a:rPr>
              <a:t>Proposition</a:t>
            </a:r>
            <a:r>
              <a:rPr lang="cs-CZ" sz="1100" b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cs-CZ" sz="1100" b="1" dirty="0" err="1">
                <a:solidFill>
                  <a:prstClr val="black"/>
                </a:solidFill>
                <a:latin typeface="Calibri"/>
              </a:rPr>
              <a:t>Canvas</a:t>
            </a:r>
            <a:r>
              <a:rPr lang="cs-CZ" sz="1100" b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cs-CZ" sz="1100" dirty="0">
                <a:solidFill>
                  <a:prstClr val="black"/>
                </a:solidFill>
                <a:latin typeface="Calibri"/>
              </a:rPr>
              <a:t>(VPC)</a:t>
            </a:r>
          </a:p>
          <a:p>
            <a:pPr marL="685800" lvl="1">
              <a:defRPr/>
            </a:pPr>
            <a:endParaRPr lang="cs-CZ" sz="1100" dirty="0">
              <a:solidFill>
                <a:prstClr val="black"/>
              </a:solidFill>
              <a:latin typeface="Calibri"/>
            </a:endParaRPr>
          </a:p>
          <a:p>
            <a:pPr marL="685800" lvl="1">
              <a:defRPr/>
            </a:pPr>
            <a:r>
              <a:rPr lang="cs-CZ" sz="1100" dirty="0">
                <a:solidFill>
                  <a:prstClr val="black"/>
                </a:solidFill>
                <a:latin typeface="Calibri"/>
              </a:rPr>
              <a:t>Je relativně snadná a efektivní technika, která vám umožní rozklíčovat (později také designovat, testovat a spravovat) reálné potřeby vašich zákazníků. Pomůže vám </a:t>
            </a:r>
            <a:r>
              <a:rPr lang="cs-CZ" sz="1100" b="1" dirty="0">
                <a:solidFill>
                  <a:prstClr val="black"/>
                </a:solidFill>
                <a:latin typeface="Calibri"/>
              </a:rPr>
              <a:t>nalézt vhodné produkty/služby</a:t>
            </a:r>
            <a:r>
              <a:rPr lang="cs-CZ" sz="1100" dirty="0">
                <a:solidFill>
                  <a:prstClr val="black"/>
                </a:solidFill>
                <a:latin typeface="Calibri"/>
              </a:rPr>
              <a:t>, které máte danému zákazníkovi nabídnout a zároveň poukáže na slabiny každé z vámi nabízených služeb/produktů.  </a:t>
            </a:r>
          </a:p>
          <a:p>
            <a:pPr marL="685800" lvl="1">
              <a:defRPr/>
            </a:pPr>
            <a:endParaRPr lang="cs-CZ" altLang="cs-CZ" sz="1100" dirty="0">
              <a:solidFill>
                <a:prstClr val="black"/>
              </a:solidFill>
              <a:latin typeface="Calibri"/>
            </a:endParaRPr>
          </a:p>
          <a:p>
            <a:pPr marL="685800" lvl="1">
              <a:defRPr/>
            </a:pPr>
            <a:r>
              <a:rPr lang="cs-CZ" altLang="cs-CZ" sz="1100" dirty="0">
                <a:solidFill>
                  <a:prstClr val="black"/>
                </a:solidFill>
                <a:latin typeface="Calibri"/>
              </a:rPr>
              <a:t>VPC se můžete dívat jako na nástroj, který vám pomůže vytvořit zadání. Pomůže </a:t>
            </a:r>
            <a:r>
              <a:rPr lang="cs-CZ" altLang="cs-CZ" sz="1100" b="1" dirty="0">
                <a:solidFill>
                  <a:prstClr val="black"/>
                </a:solidFill>
                <a:latin typeface="Calibri"/>
              </a:rPr>
              <a:t>vám ověřit si vaše hypotézy</a:t>
            </a:r>
            <a:r>
              <a:rPr lang="cs-CZ" altLang="cs-CZ" sz="1100" dirty="0">
                <a:solidFill>
                  <a:prstClr val="black"/>
                </a:solidFill>
                <a:latin typeface="Calibri"/>
              </a:rPr>
              <a:t> toho, co vaše zákazníky trápí, co potřebují. Při tvorbě vašeho VPC schématu  využijete veškeré stávající znalosti, které máte o svých zákaznících.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Produkt/služba</a:t>
            </a: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92769CCD-D54D-4EF0-98C3-68FC000F59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03736" y="1088409"/>
            <a:ext cx="4932091" cy="3310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39450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79512" y="894887"/>
            <a:ext cx="3888432" cy="402880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cs-CZ" sz="1400" dirty="0">
                <a:solidFill>
                  <a:prstClr val="black"/>
                </a:solidFill>
                <a:latin typeface="Calibri"/>
              </a:rPr>
              <a:t>Dvě části – zákazník a produkt/služba</a:t>
            </a:r>
          </a:p>
          <a:p>
            <a:pPr marL="0" indent="0">
              <a:buNone/>
              <a:defRPr/>
            </a:pPr>
            <a:endParaRPr lang="cs-CZ" sz="1400" dirty="0">
              <a:solidFill>
                <a:prstClr val="black"/>
              </a:solidFill>
              <a:latin typeface="Calibri"/>
            </a:endParaRPr>
          </a:p>
          <a:p>
            <a:pPr>
              <a:defRPr/>
            </a:pPr>
            <a:r>
              <a:rPr lang="cs-CZ" sz="1400" dirty="0">
                <a:solidFill>
                  <a:prstClr val="black"/>
                </a:solidFill>
                <a:latin typeface="Calibri"/>
              </a:rPr>
              <a:t>Pro každý segment hodnotový </a:t>
            </a:r>
            <a:r>
              <a:rPr lang="cs-CZ" sz="1400" dirty="0" err="1">
                <a:solidFill>
                  <a:prstClr val="black"/>
                </a:solidFill>
                <a:latin typeface="Calibri"/>
              </a:rPr>
              <a:t>Canvas</a:t>
            </a:r>
            <a:endParaRPr lang="cs-CZ" sz="1400" dirty="0">
              <a:solidFill>
                <a:prstClr val="black"/>
              </a:solidFill>
              <a:latin typeface="Calibri"/>
            </a:endParaRPr>
          </a:p>
          <a:p>
            <a:pPr>
              <a:defRPr/>
            </a:pPr>
            <a:endParaRPr lang="cs-CZ" sz="1400" dirty="0">
              <a:solidFill>
                <a:prstClr val="black"/>
              </a:solidFill>
              <a:latin typeface="Calibri"/>
            </a:endParaRPr>
          </a:p>
          <a:p>
            <a:pPr>
              <a:defRPr/>
            </a:pPr>
            <a:r>
              <a:rPr lang="cs-CZ" sz="1400" dirty="0">
                <a:solidFill>
                  <a:prstClr val="black"/>
                </a:solidFill>
                <a:latin typeface="Calibri"/>
              </a:rPr>
              <a:t>Smyslem je vytvořit vzájemné propojení produktu a zákazníka a vytvářet tak trvalou a udržitelnou hodnotu (opakované nákupu)</a:t>
            </a:r>
          </a:p>
          <a:p>
            <a:pPr marL="0" indent="0">
              <a:buNone/>
              <a:defRPr/>
            </a:pPr>
            <a:endParaRPr lang="cs-CZ" sz="1400" dirty="0">
              <a:solidFill>
                <a:prstClr val="black"/>
              </a:solidFill>
              <a:latin typeface="Calibri"/>
            </a:endParaRPr>
          </a:p>
          <a:p>
            <a:pPr marL="0" indent="0">
              <a:buNone/>
              <a:defRPr/>
            </a:pPr>
            <a:endParaRPr lang="cs-CZ" sz="1400" dirty="0">
              <a:solidFill>
                <a:prstClr val="black"/>
              </a:solidFill>
              <a:latin typeface="Calibri"/>
            </a:endParaRPr>
          </a:p>
          <a:p>
            <a:pPr marL="0" indent="0">
              <a:buNone/>
              <a:defRPr/>
            </a:pPr>
            <a:r>
              <a:rPr lang="cs-CZ" sz="1400" dirty="0">
                <a:solidFill>
                  <a:prstClr val="black"/>
                </a:solidFill>
                <a:latin typeface="Calibri"/>
              </a:rPr>
              <a:t>1. </a:t>
            </a:r>
            <a:r>
              <a:rPr lang="cs-CZ" sz="1400" dirty="0">
                <a:solidFill>
                  <a:prstClr val="black"/>
                </a:solidFill>
                <a:highlight>
                  <a:srgbClr val="FFFF00"/>
                </a:highlight>
                <a:latin typeface="Calibri"/>
              </a:rPr>
              <a:t>Zákazník</a:t>
            </a:r>
            <a:r>
              <a:rPr lang="cs-CZ" sz="1400" dirty="0">
                <a:solidFill>
                  <a:prstClr val="black"/>
                </a:solidFill>
                <a:latin typeface="Calibri"/>
              </a:rPr>
              <a:t> – popsat každou oblast detailně (viz např. mapa empatie – přednáška č. 3)</a:t>
            </a:r>
          </a:p>
          <a:p>
            <a:pPr marL="0" indent="0">
              <a:buNone/>
              <a:defRPr/>
            </a:pPr>
            <a:endParaRPr lang="cs-CZ" sz="1400" dirty="0">
              <a:solidFill>
                <a:prstClr val="black"/>
              </a:solidFill>
              <a:latin typeface="Calibri"/>
            </a:endParaRPr>
          </a:p>
          <a:p>
            <a:pPr marL="0" indent="0">
              <a:buNone/>
              <a:defRPr/>
            </a:pPr>
            <a:r>
              <a:rPr lang="cs-CZ" sz="1400" dirty="0">
                <a:solidFill>
                  <a:prstClr val="black"/>
                </a:solidFill>
                <a:latin typeface="Calibri"/>
              </a:rPr>
              <a:t>2. </a:t>
            </a:r>
            <a:r>
              <a:rPr lang="cs-CZ" sz="1400" dirty="0">
                <a:solidFill>
                  <a:prstClr val="black"/>
                </a:solidFill>
                <a:highlight>
                  <a:srgbClr val="FFFF00"/>
                </a:highlight>
                <a:latin typeface="Calibri"/>
              </a:rPr>
              <a:t>Produkt</a:t>
            </a:r>
          </a:p>
          <a:p>
            <a:pPr>
              <a:defRPr/>
            </a:pPr>
            <a:r>
              <a:rPr lang="cs-CZ" sz="1400" dirty="0">
                <a:solidFill>
                  <a:prstClr val="black"/>
                </a:solidFill>
                <a:latin typeface="Calibri"/>
              </a:rPr>
              <a:t>Výrobek/služba – podstata našeho řešení, co nabízíme</a:t>
            </a:r>
          </a:p>
          <a:p>
            <a:pPr>
              <a:defRPr/>
            </a:pPr>
            <a:r>
              <a:rPr lang="cs-CZ" sz="1400" dirty="0">
                <a:solidFill>
                  <a:prstClr val="black"/>
                </a:solidFill>
                <a:latin typeface="Calibri"/>
              </a:rPr>
              <a:t>Úleva od trápení – jak konkrétně náš výrobek/služba pomůže zákazníkovi před, při a po plnění jejich úkolů (provedení činnosti). </a:t>
            </a:r>
          </a:p>
          <a:p>
            <a:pPr>
              <a:defRPr/>
            </a:pPr>
            <a:r>
              <a:rPr lang="cs-CZ" sz="1400" dirty="0">
                <a:solidFill>
                  <a:prstClr val="black"/>
                </a:solidFill>
                <a:latin typeface="Calibri"/>
              </a:rPr>
              <a:t>Benefity/zlepšení – jaké pozitivní dopady na život zákazníků náš výrobek nebo služba má.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Produkt/služba</a:t>
            </a: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92769CCD-D54D-4EF0-98C3-68FC000F59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03736" y="1088409"/>
            <a:ext cx="4932091" cy="3310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32917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08173" y="843558"/>
            <a:ext cx="3888432" cy="402880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cs-CZ" sz="1400" dirty="0">
                <a:solidFill>
                  <a:srgbClr val="0070C0"/>
                </a:solidFill>
                <a:latin typeface="Calibri"/>
              </a:rPr>
              <a:t>Customer Profile</a:t>
            </a:r>
          </a:p>
          <a:p>
            <a:pPr marL="0" indent="0">
              <a:buNone/>
              <a:defRPr/>
            </a:pPr>
            <a:r>
              <a:rPr lang="cs-CZ" sz="1400" dirty="0">
                <a:solidFill>
                  <a:prstClr val="black"/>
                </a:solidFill>
                <a:latin typeface="Calibri"/>
              </a:rPr>
              <a:t>Pravá část diagramu se nazývá Customer Profile. Věnuje se tedy vašemu zákazníkovi a popisuje jeho Job(s), Pains a Gains.</a:t>
            </a:r>
          </a:p>
          <a:p>
            <a:pPr marL="0" indent="0">
              <a:buNone/>
              <a:defRPr/>
            </a:pPr>
            <a:endParaRPr lang="cs-CZ" sz="1400" dirty="0">
              <a:solidFill>
                <a:prstClr val="black"/>
              </a:solidFill>
              <a:latin typeface="Calibri"/>
            </a:endParaRPr>
          </a:p>
          <a:p>
            <a:pPr marL="0" indent="0">
              <a:buNone/>
              <a:defRPr/>
            </a:pPr>
            <a:r>
              <a:rPr lang="cs-CZ" sz="1400" dirty="0">
                <a:solidFill>
                  <a:srgbClr val="0070C0"/>
                </a:solidFill>
                <a:latin typeface="Calibri"/>
              </a:rPr>
              <a:t>Job(s)</a:t>
            </a:r>
          </a:p>
          <a:p>
            <a:pPr marL="0" indent="0">
              <a:buNone/>
              <a:defRPr/>
            </a:pPr>
            <a:r>
              <a:rPr lang="cs-CZ" sz="1400" dirty="0">
                <a:solidFill>
                  <a:prstClr val="black"/>
                </a:solidFill>
                <a:latin typeface="Calibri"/>
              </a:rPr>
              <a:t>Definují jednotlivé úkoly, problémy nebo potřeby, které vaši zákazníci řeší. Ať už ve svém profesním nebo soukromém životě.</a:t>
            </a:r>
          </a:p>
          <a:p>
            <a:pPr marL="0" indent="0">
              <a:buNone/>
              <a:defRPr/>
            </a:pPr>
            <a:endParaRPr lang="cs-CZ" sz="1400" dirty="0">
              <a:solidFill>
                <a:prstClr val="black"/>
              </a:solidFill>
              <a:latin typeface="Calibri"/>
            </a:endParaRPr>
          </a:p>
          <a:p>
            <a:pPr marL="0" indent="0">
              <a:buNone/>
              <a:defRPr/>
            </a:pPr>
            <a:r>
              <a:rPr lang="cs-CZ" sz="1400" dirty="0">
                <a:solidFill>
                  <a:srgbClr val="0070C0"/>
                </a:solidFill>
                <a:latin typeface="Calibri"/>
              </a:rPr>
              <a:t>Pains</a:t>
            </a:r>
          </a:p>
          <a:p>
            <a:pPr marL="0" indent="0">
              <a:buNone/>
              <a:defRPr/>
            </a:pPr>
            <a:r>
              <a:rPr lang="cs-CZ" sz="1400" dirty="0">
                <a:solidFill>
                  <a:prstClr val="black"/>
                </a:solidFill>
                <a:latin typeface="Calibri"/>
              </a:rPr>
              <a:t>Popisují jaké obavy (obtíže) mají zákazníci před, během, ale i po plnění jednotlivých Job(s). Mohou se týkat technických problémů, negativních emocí apod.</a:t>
            </a:r>
          </a:p>
          <a:p>
            <a:pPr marL="0" indent="0">
              <a:buNone/>
              <a:defRPr/>
            </a:pPr>
            <a:endParaRPr lang="cs-CZ" sz="1400" dirty="0">
              <a:solidFill>
                <a:prstClr val="black"/>
              </a:solidFill>
              <a:latin typeface="Calibri"/>
            </a:endParaRPr>
          </a:p>
          <a:p>
            <a:pPr marL="0" indent="0">
              <a:buNone/>
              <a:defRPr/>
            </a:pPr>
            <a:r>
              <a:rPr lang="cs-CZ" sz="1400" dirty="0">
                <a:solidFill>
                  <a:srgbClr val="0070C0"/>
                </a:solidFill>
                <a:latin typeface="Calibri"/>
              </a:rPr>
              <a:t>Gains</a:t>
            </a:r>
          </a:p>
          <a:p>
            <a:pPr marL="0" indent="0">
              <a:buNone/>
              <a:defRPr/>
            </a:pPr>
            <a:r>
              <a:rPr lang="cs-CZ" sz="1400" dirty="0">
                <a:solidFill>
                  <a:prstClr val="black"/>
                </a:solidFill>
                <a:latin typeface="Calibri"/>
              </a:rPr>
              <a:t>Zaznamenávají touhy, výstupy a benefity, které zákazníci očekávají. Může to být např. příjemné uživatelské prostředí nové aplikace, ušetření nákladů apod.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Produkt/služba</a:t>
            </a: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92769CCD-D54D-4EF0-98C3-68FC000F59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03736" y="1088409"/>
            <a:ext cx="4932091" cy="3310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53057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79512" y="703189"/>
            <a:ext cx="3888432" cy="402880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cs-CZ" sz="1400" dirty="0">
                <a:solidFill>
                  <a:srgbClr val="0070C0"/>
                </a:solidFill>
                <a:latin typeface="Calibri"/>
              </a:rPr>
              <a:t>Value Map</a:t>
            </a:r>
          </a:p>
          <a:p>
            <a:pPr marL="0" indent="0">
              <a:buNone/>
              <a:defRPr/>
            </a:pPr>
            <a:r>
              <a:rPr lang="cs-CZ" sz="1400" dirty="0">
                <a:solidFill>
                  <a:prstClr val="black"/>
                </a:solidFill>
                <a:latin typeface="Calibri"/>
              </a:rPr>
              <a:t>Na levé straně diagramu je zobrazena tzv. Value Map, tedy seznam toho, co nabízíte svým zákazníkům. Skládá se z Product Servises, Pain Relivers a Gain Creators.</a:t>
            </a:r>
          </a:p>
          <a:p>
            <a:pPr marL="0" indent="0">
              <a:buNone/>
              <a:defRPr/>
            </a:pPr>
            <a:endParaRPr lang="cs-CZ" sz="1400" dirty="0">
              <a:solidFill>
                <a:prstClr val="black"/>
              </a:solidFill>
              <a:latin typeface="Calibri"/>
            </a:endParaRPr>
          </a:p>
          <a:p>
            <a:pPr marL="0" indent="0">
              <a:buNone/>
              <a:defRPr/>
            </a:pPr>
            <a:r>
              <a:rPr lang="cs-CZ" sz="1400" dirty="0">
                <a:solidFill>
                  <a:srgbClr val="0070C0"/>
                </a:solidFill>
                <a:latin typeface="Calibri"/>
              </a:rPr>
              <a:t>Product servises</a:t>
            </a:r>
          </a:p>
          <a:p>
            <a:pPr marL="0" indent="0">
              <a:buNone/>
              <a:defRPr/>
            </a:pPr>
            <a:r>
              <a:rPr lang="cs-CZ" sz="1400" dirty="0">
                <a:solidFill>
                  <a:prstClr val="black"/>
                </a:solidFill>
                <a:latin typeface="Calibri"/>
              </a:rPr>
              <a:t>Product servises je seznam vašich služeb/produktů, které pomáhají zdárně vyřešit jednotlivé Job(s) vašeho zákazníka.</a:t>
            </a:r>
          </a:p>
          <a:p>
            <a:pPr marL="0" indent="0">
              <a:buNone/>
              <a:defRPr/>
            </a:pPr>
            <a:endParaRPr lang="cs-CZ" sz="1400" dirty="0">
              <a:solidFill>
                <a:prstClr val="black"/>
              </a:solidFill>
              <a:latin typeface="Calibri"/>
            </a:endParaRPr>
          </a:p>
          <a:p>
            <a:pPr marL="0" indent="0">
              <a:buNone/>
              <a:defRPr/>
            </a:pPr>
            <a:r>
              <a:rPr lang="cs-CZ" sz="1400" dirty="0">
                <a:solidFill>
                  <a:srgbClr val="0070C0"/>
                </a:solidFill>
                <a:latin typeface="Calibri"/>
              </a:rPr>
              <a:t>Pain Relivers</a:t>
            </a:r>
          </a:p>
          <a:p>
            <a:pPr marL="0" indent="0">
              <a:buNone/>
              <a:defRPr/>
            </a:pPr>
            <a:r>
              <a:rPr lang="cs-CZ" sz="1400" dirty="0">
                <a:solidFill>
                  <a:prstClr val="black"/>
                </a:solidFill>
                <a:latin typeface="Calibri"/>
              </a:rPr>
              <a:t>Pain Relivers popisují způsoby, kterými lze eliminovat jednotlivé Pain(s) vašeho zákazníka.</a:t>
            </a:r>
          </a:p>
          <a:p>
            <a:pPr marL="0" indent="0">
              <a:buNone/>
              <a:defRPr/>
            </a:pPr>
            <a:endParaRPr lang="cs-CZ" sz="1400" dirty="0">
              <a:solidFill>
                <a:prstClr val="black"/>
              </a:solidFill>
              <a:latin typeface="Calibri"/>
            </a:endParaRPr>
          </a:p>
          <a:p>
            <a:pPr marL="0" indent="0">
              <a:buNone/>
              <a:defRPr/>
            </a:pPr>
            <a:r>
              <a:rPr lang="cs-CZ" sz="1400" dirty="0">
                <a:solidFill>
                  <a:srgbClr val="0070C0"/>
                </a:solidFill>
                <a:latin typeface="Calibri"/>
              </a:rPr>
              <a:t>Gain Creators</a:t>
            </a:r>
          </a:p>
          <a:p>
            <a:pPr marL="0" indent="0">
              <a:buNone/>
              <a:defRPr/>
            </a:pPr>
            <a:r>
              <a:rPr lang="cs-CZ" sz="1400" dirty="0">
                <a:solidFill>
                  <a:prstClr val="black"/>
                </a:solidFill>
                <a:latin typeface="Calibri"/>
              </a:rPr>
              <a:t>Gain Creators doslova definují, jak vaše služby/produkty naplní očekávané Gains, které vaši zákazníci mají.</a:t>
            </a:r>
          </a:p>
          <a:p>
            <a:pPr marL="0" indent="0">
              <a:buNone/>
              <a:defRPr/>
            </a:pPr>
            <a:endParaRPr lang="cs-CZ" sz="1400" dirty="0" err="1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Produkt/služba</a:t>
            </a: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92769CCD-D54D-4EF0-98C3-68FC000F59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03736" y="1088409"/>
            <a:ext cx="4932091" cy="3310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436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Produkt/služba</a:t>
            </a:r>
          </a:p>
        </p:txBody>
      </p:sp>
      <p:pic>
        <p:nvPicPr>
          <p:cNvPr id="1026" name="Picture 2" descr="https://miro.medium.com/max/2086/1*1BXTokttYN9hlrJtlLfE3w.png">
            <a:extLst>
              <a:ext uri="{FF2B5EF4-FFF2-40B4-BE49-F238E27FC236}">
                <a16:creationId xmlns:a16="http://schemas.microsoft.com/office/drawing/2014/main" id="{B22DFE63-4B90-4057-A24E-9827BCB4A1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7884367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85102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79512" y="703189"/>
            <a:ext cx="7776864" cy="402880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cs-CZ" sz="1800" dirty="0">
                <a:solidFill>
                  <a:prstClr val="black"/>
                </a:solidFill>
                <a:latin typeface="Calibri"/>
              </a:rPr>
              <a:t>Z pohledu zabezpečení realizace je velice významný tým (jednotlivec, skupina, tým spolupracovníků, zakladatelů apod.)</a:t>
            </a:r>
          </a:p>
          <a:p>
            <a:pPr marL="0" indent="0">
              <a:buNone/>
              <a:defRPr/>
            </a:pPr>
            <a:endParaRPr lang="cs-CZ" sz="1800" dirty="0">
              <a:solidFill>
                <a:prstClr val="black"/>
              </a:solidFill>
              <a:latin typeface="Calibri"/>
            </a:endParaRPr>
          </a:p>
          <a:p>
            <a:pPr marL="0" indent="0">
              <a:buNone/>
              <a:defRPr/>
            </a:pPr>
            <a:r>
              <a:rPr lang="cs-CZ" sz="1800" dirty="0">
                <a:solidFill>
                  <a:prstClr val="black"/>
                </a:solidFill>
                <a:latin typeface="Calibri"/>
              </a:rPr>
              <a:t>V úvodních úvahách o složení je nutné promyslet a zvážit:</a:t>
            </a:r>
          </a:p>
          <a:p>
            <a:pPr marL="0" indent="0">
              <a:buNone/>
              <a:defRPr/>
            </a:pPr>
            <a:endParaRPr lang="cs-CZ" sz="1800" dirty="0">
              <a:solidFill>
                <a:prstClr val="black"/>
              </a:solidFill>
              <a:latin typeface="Calibri"/>
            </a:endParaRPr>
          </a:p>
          <a:p>
            <a:pPr>
              <a:defRPr/>
            </a:pPr>
            <a:r>
              <a:rPr lang="cs-CZ" sz="1800" b="1" dirty="0">
                <a:solidFill>
                  <a:prstClr val="black"/>
                </a:solidFill>
                <a:latin typeface="Calibri"/>
              </a:rPr>
              <a:t>Organizační struktura </a:t>
            </a:r>
            <a:r>
              <a:rPr lang="cs-CZ" sz="1800" dirty="0">
                <a:solidFill>
                  <a:prstClr val="black"/>
                </a:solidFill>
                <a:latin typeface="Calibri"/>
              </a:rPr>
              <a:t>celého projektu (PP) – struktura řízení, formální/neformální, leadership, delegování atd.</a:t>
            </a:r>
          </a:p>
          <a:p>
            <a:pPr>
              <a:defRPr/>
            </a:pPr>
            <a:endParaRPr lang="cs-CZ" sz="1800" dirty="0">
              <a:solidFill>
                <a:prstClr val="black"/>
              </a:solidFill>
              <a:latin typeface="Calibri"/>
            </a:endParaRPr>
          </a:p>
          <a:p>
            <a:pPr>
              <a:defRPr/>
            </a:pPr>
            <a:r>
              <a:rPr lang="cs-CZ" sz="1800" b="1" dirty="0">
                <a:solidFill>
                  <a:prstClr val="black"/>
                </a:solidFill>
                <a:latin typeface="Calibri"/>
              </a:rPr>
              <a:t>Personální zajištění </a:t>
            </a:r>
            <a:r>
              <a:rPr lang="cs-CZ" sz="1800" dirty="0">
                <a:solidFill>
                  <a:prstClr val="black"/>
                </a:solidFill>
                <a:latin typeface="Calibri"/>
              </a:rPr>
              <a:t>realizace podnikatelské činnosti (kdo, co a jak bude provádět a podílet se na konkrétních činnostech)</a:t>
            </a:r>
          </a:p>
          <a:p>
            <a:pPr>
              <a:defRPr/>
            </a:pPr>
            <a:endParaRPr lang="cs-CZ" sz="1800" dirty="0">
              <a:solidFill>
                <a:prstClr val="black"/>
              </a:solidFill>
              <a:latin typeface="Calibri"/>
            </a:endParaRPr>
          </a:p>
          <a:p>
            <a:pPr>
              <a:defRPr/>
            </a:pPr>
            <a:r>
              <a:rPr lang="cs-CZ" sz="1800" dirty="0">
                <a:solidFill>
                  <a:prstClr val="black"/>
                </a:solidFill>
                <a:latin typeface="Calibri"/>
              </a:rPr>
              <a:t>Vymezit </a:t>
            </a:r>
            <a:r>
              <a:rPr lang="cs-CZ" sz="1800" b="1" dirty="0">
                <a:solidFill>
                  <a:prstClr val="black"/>
                </a:solidFill>
                <a:latin typeface="Calibri"/>
              </a:rPr>
              <a:t>kompetence</a:t>
            </a:r>
            <a:r>
              <a:rPr lang="cs-CZ" sz="1800" dirty="0">
                <a:solidFill>
                  <a:prstClr val="black"/>
                </a:solidFill>
                <a:latin typeface="Calibri"/>
              </a:rPr>
              <a:t> pracovních míst a jejich obsazení (odborné, znalostní, osobní apod.)</a:t>
            </a:r>
          </a:p>
          <a:p>
            <a:pPr>
              <a:defRPr/>
            </a:pPr>
            <a:endParaRPr lang="cs-CZ" sz="1800" dirty="0">
              <a:solidFill>
                <a:prstClr val="black"/>
              </a:solidFill>
              <a:latin typeface="Calibri"/>
            </a:endParaRPr>
          </a:p>
          <a:p>
            <a:pPr>
              <a:defRPr/>
            </a:pPr>
            <a:r>
              <a:rPr lang="cs-CZ" sz="1800" b="1" dirty="0">
                <a:solidFill>
                  <a:prstClr val="black"/>
                </a:solidFill>
                <a:latin typeface="Calibri"/>
              </a:rPr>
              <a:t>Mzdové náklady </a:t>
            </a:r>
            <a:r>
              <a:rPr lang="cs-CZ" sz="1800" dirty="0">
                <a:solidFill>
                  <a:prstClr val="black"/>
                </a:solidFill>
                <a:latin typeface="Calibri"/>
              </a:rPr>
              <a:t>a možnost optimalizace personálních zdrojů (forma odměny, zapojení členů týmu apod.)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Tým</a:t>
            </a:r>
          </a:p>
        </p:txBody>
      </p:sp>
    </p:spTree>
    <p:extLst>
      <p:ext uri="{BB962C8B-B14F-4D97-AF65-F5344CB8AC3E}">
        <p14:creationId xmlns:p14="http://schemas.microsoft.com/office/powerpoint/2010/main" val="3270317276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11054</TotalTime>
  <Words>1037</Words>
  <Application>Microsoft Office PowerPoint</Application>
  <PresentationFormat>Předvádění na obrazovce (16:9)</PresentationFormat>
  <Paragraphs>136</Paragraphs>
  <Slides>11</Slides>
  <Notes>8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6" baseType="lpstr">
      <vt:lpstr>Arial</vt:lpstr>
      <vt:lpstr>Calibri</vt:lpstr>
      <vt:lpstr>Times New Roman</vt:lpstr>
      <vt:lpstr>Wingdings</vt:lpstr>
      <vt:lpstr>SLU</vt:lpstr>
      <vt:lpstr>Produkt/služba Tým </vt:lpstr>
      <vt:lpstr>Produkt/služba</vt:lpstr>
      <vt:lpstr>Produkt/služba</vt:lpstr>
      <vt:lpstr>Produkt/služba</vt:lpstr>
      <vt:lpstr>Produkt/služba</vt:lpstr>
      <vt:lpstr>Produkt/služba</vt:lpstr>
      <vt:lpstr>Produkt/služba</vt:lpstr>
      <vt:lpstr>Produkt/služba</vt:lpstr>
      <vt:lpstr>Tým</vt:lpstr>
      <vt:lpstr>Prezentace aplikace PowerPoint</vt:lpstr>
      <vt:lpstr> Děkuji za pozornost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Pavel Adámek</cp:lastModifiedBy>
  <cp:revision>164</cp:revision>
  <dcterms:created xsi:type="dcterms:W3CDTF">2016-07-06T15:42:34Z</dcterms:created>
  <dcterms:modified xsi:type="dcterms:W3CDTF">2021-03-22T19:01:59Z</dcterms:modified>
</cp:coreProperties>
</file>