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51" r:id="rId3"/>
    <p:sldId id="328" r:id="rId4"/>
    <p:sldId id="444" r:id="rId5"/>
    <p:sldId id="336" r:id="rId6"/>
    <p:sldId id="441" r:id="rId7"/>
    <p:sldId id="446" r:id="rId8"/>
    <p:sldId id="333" r:id="rId9"/>
    <p:sldId id="438" r:id="rId10"/>
    <p:sldId id="445" r:id="rId11"/>
    <p:sldId id="335" r:id="rId12"/>
    <p:sldId id="439" r:id="rId13"/>
    <p:sldId id="332" r:id="rId14"/>
    <p:sldId id="329" r:id="rId15"/>
    <p:sldId id="437" r:id="rId16"/>
    <p:sldId id="447" r:id="rId17"/>
    <p:sldId id="436" r:id="rId18"/>
    <p:sldId id="442" r:id="rId19"/>
  </p:sldIdLst>
  <p:sldSz cx="12192000" cy="6858000"/>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E7BF3DAD-2AF3-47C9-8563-BD1567CF4C8B}">
          <p14:sldIdLst>
            <p14:sldId id="256"/>
            <p14:sldId id="351"/>
            <p14:sldId id="328"/>
            <p14:sldId id="444"/>
            <p14:sldId id="336"/>
            <p14:sldId id="441"/>
            <p14:sldId id="446"/>
            <p14:sldId id="333"/>
            <p14:sldId id="438"/>
            <p14:sldId id="445"/>
            <p14:sldId id="335"/>
            <p14:sldId id="439"/>
            <p14:sldId id="332"/>
            <p14:sldId id="329"/>
            <p14:sldId id="437"/>
            <p14:sldId id="447"/>
            <p14:sldId id="436"/>
            <p14:sldId id="442"/>
          </p14:sldIdLst>
        </p14:section>
        <p14:section name="Oddíl bez názvu" id="{C4A0E06C-195D-4B98-8DCF-78C03E4A094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2397" autoAdjust="0"/>
  </p:normalViewPr>
  <p:slideViewPr>
    <p:cSldViewPr snapToGrid="0">
      <p:cViewPr varScale="1">
        <p:scale>
          <a:sx n="70" d="100"/>
          <a:sy n="70" d="100"/>
        </p:scale>
        <p:origin x="112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EC2091-FD6B-4E8A-AC87-0E08255A38FE}" type="datetimeFigureOut">
              <a:rPr lang="en-GB" smtClean="0"/>
              <a:t>13/04/2023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B588A3-4746-4419-A5AD-079D6C518B03}" type="slidenum">
              <a:rPr lang="en-GB" smtClean="0"/>
              <a:t>‹#›</a:t>
            </a:fld>
            <a:endParaRPr lang="en-GB"/>
          </a:p>
        </p:txBody>
      </p:sp>
    </p:spTree>
    <p:extLst>
      <p:ext uri="{BB962C8B-B14F-4D97-AF65-F5344CB8AC3E}">
        <p14:creationId xmlns:p14="http://schemas.microsoft.com/office/powerpoint/2010/main" val="291387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C009-72BC-400C-B9E2-0FE064DC77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2CE62A-83E3-4277-802A-A36BC7E85A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4DD039-095B-4FE9-9625-08F5607527A5}"/>
              </a:ext>
            </a:extLst>
          </p:cNvPr>
          <p:cNvSpPr>
            <a:spLocks noGrp="1"/>
          </p:cNvSpPr>
          <p:nvPr>
            <p:ph type="dt" sz="half" idx="10"/>
          </p:nvPr>
        </p:nvSpPr>
        <p:spPr/>
        <p:txBody>
          <a:bodyPr/>
          <a:lstStyle/>
          <a:p>
            <a:fld id="{63FA3A90-C842-41CB-B04C-92D0ABA85A86}" type="datetimeFigureOut">
              <a:rPr lang="en-US" smtClean="0"/>
              <a:t>4/13/2023</a:t>
            </a:fld>
            <a:endParaRPr lang="en-US"/>
          </a:p>
        </p:txBody>
      </p:sp>
      <p:sp>
        <p:nvSpPr>
          <p:cNvPr id="5" name="Footer Placeholder 4">
            <a:extLst>
              <a:ext uri="{FF2B5EF4-FFF2-40B4-BE49-F238E27FC236}">
                <a16:creationId xmlns:a16="http://schemas.microsoft.com/office/drawing/2014/main" id="{CA3E0E6C-B6CB-4E52-8447-5A72529F85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F92EF8-FD2F-49BC-BD04-D0A3D35FEB55}"/>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396087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14161-E591-45F9-B02D-09B134996A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572375-6986-4D0E-AB65-481D61FB6E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08F182-2DFC-424E-BF98-7B444D22819D}"/>
              </a:ext>
            </a:extLst>
          </p:cNvPr>
          <p:cNvSpPr>
            <a:spLocks noGrp="1"/>
          </p:cNvSpPr>
          <p:nvPr>
            <p:ph type="dt" sz="half" idx="10"/>
          </p:nvPr>
        </p:nvSpPr>
        <p:spPr/>
        <p:txBody>
          <a:bodyPr/>
          <a:lstStyle/>
          <a:p>
            <a:fld id="{63FA3A90-C842-41CB-B04C-92D0ABA85A86}" type="datetimeFigureOut">
              <a:rPr lang="en-US" smtClean="0"/>
              <a:t>4/13/2023</a:t>
            </a:fld>
            <a:endParaRPr lang="en-US"/>
          </a:p>
        </p:txBody>
      </p:sp>
      <p:sp>
        <p:nvSpPr>
          <p:cNvPr id="5" name="Footer Placeholder 4">
            <a:extLst>
              <a:ext uri="{FF2B5EF4-FFF2-40B4-BE49-F238E27FC236}">
                <a16:creationId xmlns:a16="http://schemas.microsoft.com/office/drawing/2014/main" id="{57786B62-B562-4A62-9E35-ACAF132B76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96B717-4F57-432D-BE73-035198A19D24}"/>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251806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2B3336-6D37-422D-B0EF-9B32817303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AD5F7B-538D-49F5-84EF-3269B15B04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116778-5FF5-47E5-B333-1D688F5EF966}"/>
              </a:ext>
            </a:extLst>
          </p:cNvPr>
          <p:cNvSpPr>
            <a:spLocks noGrp="1"/>
          </p:cNvSpPr>
          <p:nvPr>
            <p:ph type="dt" sz="half" idx="10"/>
          </p:nvPr>
        </p:nvSpPr>
        <p:spPr/>
        <p:txBody>
          <a:bodyPr/>
          <a:lstStyle/>
          <a:p>
            <a:fld id="{63FA3A90-C842-41CB-B04C-92D0ABA85A86}" type="datetimeFigureOut">
              <a:rPr lang="en-US" smtClean="0"/>
              <a:t>4/13/2023</a:t>
            </a:fld>
            <a:endParaRPr lang="en-US"/>
          </a:p>
        </p:txBody>
      </p:sp>
      <p:sp>
        <p:nvSpPr>
          <p:cNvPr id="5" name="Footer Placeholder 4">
            <a:extLst>
              <a:ext uri="{FF2B5EF4-FFF2-40B4-BE49-F238E27FC236}">
                <a16:creationId xmlns:a16="http://schemas.microsoft.com/office/drawing/2014/main" id="{953D2AE9-660E-4D6C-B21D-D044017385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9CC5F-4E93-42D3-82FC-0C023BCD0A28}"/>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161384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0EFE7-D3A3-4438-B9DD-5B48C2850C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EA7BE6-48EB-44DF-A573-762414C291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897B2D-9772-48B0-99E5-FCCA3A7A96B2}"/>
              </a:ext>
            </a:extLst>
          </p:cNvPr>
          <p:cNvSpPr>
            <a:spLocks noGrp="1"/>
          </p:cNvSpPr>
          <p:nvPr>
            <p:ph type="dt" sz="half" idx="10"/>
          </p:nvPr>
        </p:nvSpPr>
        <p:spPr/>
        <p:txBody>
          <a:bodyPr/>
          <a:lstStyle/>
          <a:p>
            <a:fld id="{63FA3A90-C842-41CB-B04C-92D0ABA85A86}" type="datetimeFigureOut">
              <a:rPr lang="en-US" smtClean="0"/>
              <a:t>4/13/2023</a:t>
            </a:fld>
            <a:endParaRPr lang="en-US"/>
          </a:p>
        </p:txBody>
      </p:sp>
      <p:sp>
        <p:nvSpPr>
          <p:cNvPr id="5" name="Footer Placeholder 4">
            <a:extLst>
              <a:ext uri="{FF2B5EF4-FFF2-40B4-BE49-F238E27FC236}">
                <a16:creationId xmlns:a16="http://schemas.microsoft.com/office/drawing/2014/main" id="{C0E4F932-9648-4854-B6D2-5FC779B0E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BB9AB0-7D5E-4824-96EF-60665472FA2F}"/>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3344564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2BDB7-4CEE-470B-908B-CB2613EA8C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577E62-598F-4EEB-805E-D1E120FF0E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A041D4-47CA-4F6F-8364-A7D9CBC7D3B0}"/>
              </a:ext>
            </a:extLst>
          </p:cNvPr>
          <p:cNvSpPr>
            <a:spLocks noGrp="1"/>
          </p:cNvSpPr>
          <p:nvPr>
            <p:ph type="dt" sz="half" idx="10"/>
          </p:nvPr>
        </p:nvSpPr>
        <p:spPr/>
        <p:txBody>
          <a:bodyPr/>
          <a:lstStyle/>
          <a:p>
            <a:fld id="{63FA3A90-C842-41CB-B04C-92D0ABA85A86}" type="datetimeFigureOut">
              <a:rPr lang="en-US" smtClean="0"/>
              <a:t>4/13/2023</a:t>
            </a:fld>
            <a:endParaRPr lang="en-US"/>
          </a:p>
        </p:txBody>
      </p:sp>
      <p:sp>
        <p:nvSpPr>
          <p:cNvPr id="5" name="Footer Placeholder 4">
            <a:extLst>
              <a:ext uri="{FF2B5EF4-FFF2-40B4-BE49-F238E27FC236}">
                <a16:creationId xmlns:a16="http://schemas.microsoft.com/office/drawing/2014/main" id="{E3CEB398-5372-4463-9280-FFE13B866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E35D91-964F-4FAD-A0EE-91C9AAC32587}"/>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208533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259BB-B070-4D3F-AEEA-0D12976709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F78393-CC5D-4EBB-80EA-4788544E51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717972-D5F6-420C-858F-9545C27EF9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2A0232-3EFE-4B19-92D0-3B49DDE16D85}"/>
              </a:ext>
            </a:extLst>
          </p:cNvPr>
          <p:cNvSpPr>
            <a:spLocks noGrp="1"/>
          </p:cNvSpPr>
          <p:nvPr>
            <p:ph type="dt" sz="half" idx="10"/>
          </p:nvPr>
        </p:nvSpPr>
        <p:spPr/>
        <p:txBody>
          <a:bodyPr/>
          <a:lstStyle/>
          <a:p>
            <a:fld id="{63FA3A90-C842-41CB-B04C-92D0ABA85A86}" type="datetimeFigureOut">
              <a:rPr lang="en-US" smtClean="0"/>
              <a:t>4/13/2023</a:t>
            </a:fld>
            <a:endParaRPr lang="en-US"/>
          </a:p>
        </p:txBody>
      </p:sp>
      <p:sp>
        <p:nvSpPr>
          <p:cNvPr id="6" name="Footer Placeholder 5">
            <a:extLst>
              <a:ext uri="{FF2B5EF4-FFF2-40B4-BE49-F238E27FC236}">
                <a16:creationId xmlns:a16="http://schemas.microsoft.com/office/drawing/2014/main" id="{C32598C8-B0AF-4B72-908F-5EF0093475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304623-6DD4-4B1D-9B66-DCEEE6AF0099}"/>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161956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FF144-2600-4E01-B215-F842D381B2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88D824-7974-4159-BC0F-2BD4B5711A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EB0484-2250-4348-B178-9E9EB3CC3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2E6076-B5E1-4588-AC68-F8E28C4AD0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CF3CAF-4CD7-4580-9C78-5DA345B8C4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F75405-F873-4492-9032-CF0AE542E1EC}"/>
              </a:ext>
            </a:extLst>
          </p:cNvPr>
          <p:cNvSpPr>
            <a:spLocks noGrp="1"/>
          </p:cNvSpPr>
          <p:nvPr>
            <p:ph type="dt" sz="half" idx="10"/>
          </p:nvPr>
        </p:nvSpPr>
        <p:spPr/>
        <p:txBody>
          <a:bodyPr/>
          <a:lstStyle/>
          <a:p>
            <a:fld id="{63FA3A90-C842-41CB-B04C-92D0ABA85A86}" type="datetimeFigureOut">
              <a:rPr lang="en-US" smtClean="0"/>
              <a:t>4/13/2023</a:t>
            </a:fld>
            <a:endParaRPr lang="en-US"/>
          </a:p>
        </p:txBody>
      </p:sp>
      <p:sp>
        <p:nvSpPr>
          <p:cNvPr id="8" name="Footer Placeholder 7">
            <a:extLst>
              <a:ext uri="{FF2B5EF4-FFF2-40B4-BE49-F238E27FC236}">
                <a16:creationId xmlns:a16="http://schemas.microsoft.com/office/drawing/2014/main" id="{5795C893-7702-48C3-B236-389CA23864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A3F1F8-02A5-46D8-B390-44B9E0A860F1}"/>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55126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1D4EC-2C1E-4C21-A015-27E9C7F3D7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12FBD2-DF96-4EFB-BA29-4C9E0255185C}"/>
              </a:ext>
            </a:extLst>
          </p:cNvPr>
          <p:cNvSpPr>
            <a:spLocks noGrp="1"/>
          </p:cNvSpPr>
          <p:nvPr>
            <p:ph type="dt" sz="half" idx="10"/>
          </p:nvPr>
        </p:nvSpPr>
        <p:spPr/>
        <p:txBody>
          <a:bodyPr/>
          <a:lstStyle/>
          <a:p>
            <a:fld id="{63FA3A90-C842-41CB-B04C-92D0ABA85A86}" type="datetimeFigureOut">
              <a:rPr lang="en-US" smtClean="0"/>
              <a:t>4/13/2023</a:t>
            </a:fld>
            <a:endParaRPr lang="en-US"/>
          </a:p>
        </p:txBody>
      </p:sp>
      <p:sp>
        <p:nvSpPr>
          <p:cNvPr id="4" name="Footer Placeholder 3">
            <a:extLst>
              <a:ext uri="{FF2B5EF4-FFF2-40B4-BE49-F238E27FC236}">
                <a16:creationId xmlns:a16="http://schemas.microsoft.com/office/drawing/2014/main" id="{F1474805-F245-4266-847A-3AF885FE8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E80E35-B954-4ED4-A181-77CDDCBBF3C1}"/>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1109182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15B30D-494E-4B29-AE5A-48138D4387A8}"/>
              </a:ext>
            </a:extLst>
          </p:cNvPr>
          <p:cNvSpPr>
            <a:spLocks noGrp="1"/>
          </p:cNvSpPr>
          <p:nvPr>
            <p:ph type="dt" sz="half" idx="10"/>
          </p:nvPr>
        </p:nvSpPr>
        <p:spPr/>
        <p:txBody>
          <a:bodyPr/>
          <a:lstStyle/>
          <a:p>
            <a:fld id="{63FA3A90-C842-41CB-B04C-92D0ABA85A86}" type="datetimeFigureOut">
              <a:rPr lang="en-US" smtClean="0"/>
              <a:t>4/13/2023</a:t>
            </a:fld>
            <a:endParaRPr lang="en-US"/>
          </a:p>
        </p:txBody>
      </p:sp>
      <p:sp>
        <p:nvSpPr>
          <p:cNvPr id="3" name="Footer Placeholder 2">
            <a:extLst>
              <a:ext uri="{FF2B5EF4-FFF2-40B4-BE49-F238E27FC236}">
                <a16:creationId xmlns:a16="http://schemas.microsoft.com/office/drawing/2014/main" id="{271FDA72-EA5F-4196-B995-8E24495AFD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671868-FECE-4429-9218-18011539A669}"/>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162771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CD12F-026C-4DD1-8F0A-AD37F6D73A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5868C4-D6AE-4F2B-9684-2216D8020E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A2333A-2918-407E-9CD9-DD7CAA2A0A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D28B0A-0A82-4829-A830-E11C92046675}"/>
              </a:ext>
            </a:extLst>
          </p:cNvPr>
          <p:cNvSpPr>
            <a:spLocks noGrp="1"/>
          </p:cNvSpPr>
          <p:nvPr>
            <p:ph type="dt" sz="half" idx="10"/>
          </p:nvPr>
        </p:nvSpPr>
        <p:spPr/>
        <p:txBody>
          <a:bodyPr/>
          <a:lstStyle/>
          <a:p>
            <a:fld id="{63FA3A90-C842-41CB-B04C-92D0ABA85A86}" type="datetimeFigureOut">
              <a:rPr lang="en-US" smtClean="0"/>
              <a:t>4/13/2023</a:t>
            </a:fld>
            <a:endParaRPr lang="en-US"/>
          </a:p>
        </p:txBody>
      </p:sp>
      <p:sp>
        <p:nvSpPr>
          <p:cNvPr id="6" name="Footer Placeholder 5">
            <a:extLst>
              <a:ext uri="{FF2B5EF4-FFF2-40B4-BE49-F238E27FC236}">
                <a16:creationId xmlns:a16="http://schemas.microsoft.com/office/drawing/2014/main" id="{3730A8DA-F179-44D0-BA8D-830DFFA32B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008208-0159-497F-A3DA-6834B3C6734A}"/>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3662051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2E610-2F32-4F0F-93C6-2B010B0980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066B16-5FB6-4EE2-AD48-9E74117B79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1B17BA-B0E2-413A-98DA-F4FD63A02C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D11819-6B3E-40CB-959D-52FD43AD3FAE}"/>
              </a:ext>
            </a:extLst>
          </p:cNvPr>
          <p:cNvSpPr>
            <a:spLocks noGrp="1"/>
          </p:cNvSpPr>
          <p:nvPr>
            <p:ph type="dt" sz="half" idx="10"/>
          </p:nvPr>
        </p:nvSpPr>
        <p:spPr/>
        <p:txBody>
          <a:bodyPr/>
          <a:lstStyle/>
          <a:p>
            <a:fld id="{63FA3A90-C842-41CB-B04C-92D0ABA85A86}" type="datetimeFigureOut">
              <a:rPr lang="en-US" smtClean="0"/>
              <a:t>4/13/2023</a:t>
            </a:fld>
            <a:endParaRPr lang="en-US"/>
          </a:p>
        </p:txBody>
      </p:sp>
      <p:sp>
        <p:nvSpPr>
          <p:cNvPr id="6" name="Footer Placeholder 5">
            <a:extLst>
              <a:ext uri="{FF2B5EF4-FFF2-40B4-BE49-F238E27FC236}">
                <a16:creationId xmlns:a16="http://schemas.microsoft.com/office/drawing/2014/main" id="{630F1044-BD44-466F-8FED-88C6C85CB9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B2BF6D-6EF2-400E-9D4A-7898C10F6CE9}"/>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3295740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473F86-CEFE-493B-86CC-21FA737F9B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8DC3F0-3478-4D26-A6F6-D2EA99D306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5284DB-6893-46B8-B813-E7F707A1E6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A3A90-C842-41CB-B04C-92D0ABA85A86}" type="datetimeFigureOut">
              <a:rPr lang="en-US" smtClean="0"/>
              <a:t>4/13/2023</a:t>
            </a:fld>
            <a:endParaRPr lang="en-US"/>
          </a:p>
        </p:txBody>
      </p:sp>
      <p:sp>
        <p:nvSpPr>
          <p:cNvPr id="5" name="Footer Placeholder 4">
            <a:extLst>
              <a:ext uri="{FF2B5EF4-FFF2-40B4-BE49-F238E27FC236}">
                <a16:creationId xmlns:a16="http://schemas.microsoft.com/office/drawing/2014/main" id="{6A962C7E-1B2C-4784-99B1-125468FDBA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AC5F91-615F-4EA3-A0CD-2BF503C6C6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ADAFF-5707-4A45-979C-2428D2FC91FB}" type="slidenum">
              <a:rPr lang="en-US" smtClean="0"/>
              <a:t>‹#›</a:t>
            </a:fld>
            <a:endParaRPr lang="en-US"/>
          </a:p>
        </p:txBody>
      </p:sp>
    </p:spTree>
    <p:extLst>
      <p:ext uri="{BB962C8B-B14F-4D97-AF65-F5344CB8AC3E}">
        <p14:creationId xmlns:p14="http://schemas.microsoft.com/office/powerpoint/2010/main" val="2435566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A44CE9D-26E9-4C97-A310-DAA57AA750E4}"/>
              </a:ext>
            </a:extLst>
          </p:cNvPr>
          <p:cNvSpPr>
            <a:spLocks noGrp="1"/>
          </p:cNvSpPr>
          <p:nvPr>
            <p:ph type="ctrTitle"/>
          </p:nvPr>
        </p:nvSpPr>
        <p:spPr>
          <a:xfrm>
            <a:off x="1524003" y="1999615"/>
            <a:ext cx="9144000" cy="2764028"/>
          </a:xfrm>
          <a:effectLst>
            <a:outerShdw blurRad="50800" dist="38100" algn="l" rotWithShape="0">
              <a:prstClr val="black">
                <a:alpha val="40000"/>
              </a:prstClr>
            </a:outerShdw>
          </a:effectLst>
        </p:spPr>
        <p:txBody>
          <a:bodyPr anchor="ctr">
            <a:normAutofit/>
          </a:bodyPr>
          <a:lstStyle/>
          <a:p>
            <a:r>
              <a:rPr lang="en-GB" sz="7200" dirty="0"/>
              <a:t>Global Business Environment</a:t>
            </a:r>
            <a:r>
              <a:rPr lang="cs-CZ" sz="7200" dirty="0"/>
              <a:t> </a:t>
            </a:r>
            <a:endParaRPr lang="en-GB" sz="7200" dirty="0"/>
          </a:p>
        </p:txBody>
      </p:sp>
      <p:sp>
        <p:nvSpPr>
          <p:cNvPr id="3" name="Subtitle 2">
            <a:extLst>
              <a:ext uri="{FF2B5EF4-FFF2-40B4-BE49-F238E27FC236}">
                <a16:creationId xmlns:a16="http://schemas.microsoft.com/office/drawing/2014/main" id="{70146064-EABF-41B6-B505-5AE8CE8ED836}"/>
              </a:ext>
            </a:extLst>
          </p:cNvPr>
          <p:cNvSpPr>
            <a:spLocks noGrp="1"/>
          </p:cNvSpPr>
          <p:nvPr>
            <p:ph type="subTitle" idx="1"/>
          </p:nvPr>
        </p:nvSpPr>
        <p:spPr>
          <a:xfrm>
            <a:off x="1966912" y="5645150"/>
            <a:ext cx="8258176" cy="631825"/>
          </a:xfrm>
        </p:spPr>
        <p:txBody>
          <a:bodyPr anchor="ctr">
            <a:normAutofit/>
          </a:bodyPr>
          <a:lstStyle/>
          <a:p>
            <a:r>
              <a:rPr lang="cs-CZ" sz="1500" dirty="0" err="1"/>
              <a:t>Lecture</a:t>
            </a:r>
            <a:r>
              <a:rPr lang="cs-CZ" sz="1500" dirty="0"/>
              <a:t> </a:t>
            </a:r>
            <a:r>
              <a:rPr lang="en-GB" sz="1500" dirty="0"/>
              <a:t>7 / 13.0</a:t>
            </a:r>
            <a:r>
              <a:rPr lang="cs-CZ" sz="1500" dirty="0"/>
              <a:t>4</a:t>
            </a:r>
            <a:r>
              <a:rPr lang="en-GB" sz="1500" dirty="0"/>
              <a:t>.2023</a:t>
            </a:r>
            <a:endParaRPr lang="cs-CZ" sz="1500" dirty="0"/>
          </a:p>
          <a:p>
            <a:r>
              <a:rPr lang="cs-CZ" sz="1500" dirty="0"/>
              <a:t>Lucie Reczková</a:t>
            </a:r>
            <a:endParaRPr lang="en-US" sz="1500" dirty="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7409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a:bodyPr>
          <a:lstStyle/>
          <a:p>
            <a:r>
              <a:rPr lang="cs-CZ" sz="5400" dirty="0" err="1"/>
              <a:t>Globalization</a:t>
            </a:r>
            <a:r>
              <a:rPr lang="en-GB" sz="5400" dirty="0"/>
              <a:t> of markets - examples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7D76946B-A0A7-4923-ABCE-11B7536452D4}"/>
              </a:ext>
            </a:extLst>
          </p:cNvPr>
          <p:cNvSpPr>
            <a:spLocks noGrp="1"/>
          </p:cNvSpPr>
          <p:nvPr>
            <p:ph idx="1"/>
          </p:nvPr>
        </p:nvSpPr>
        <p:spPr>
          <a:xfrm>
            <a:off x="838200" y="2018807"/>
            <a:ext cx="10515600" cy="4839194"/>
          </a:xfrm>
        </p:spPr>
        <p:txBody>
          <a:bodyPr>
            <a:normAutofit/>
          </a:bodyPr>
          <a:lstStyle/>
          <a:p>
            <a:pPr>
              <a:buFont typeface="Wingdings" panose="05000000000000000000" pitchFamily="2" charset="2"/>
              <a:buChar char="v"/>
            </a:pPr>
            <a:r>
              <a:rPr lang="en-GB" sz="3500" dirty="0"/>
              <a:t> </a:t>
            </a:r>
            <a:r>
              <a:rPr lang="en-GB" sz="3500" dirty="0" err="1"/>
              <a:t>CocaCola</a:t>
            </a:r>
            <a:r>
              <a:rPr lang="en-GB" sz="3500" dirty="0"/>
              <a:t>, Ikea, Starbucks coffee, McDonald’s, KFC….</a:t>
            </a:r>
          </a:p>
          <a:p>
            <a:pPr>
              <a:buFont typeface="Wingdings" panose="05000000000000000000" pitchFamily="2" charset="2"/>
              <a:buChar char="v"/>
            </a:pPr>
            <a:r>
              <a:rPr lang="en-GB" sz="3500" dirty="0"/>
              <a:t> these companies are benefactors and facilitators of globalization </a:t>
            </a:r>
          </a:p>
          <a:p>
            <a:pPr>
              <a:buFont typeface="Wingdings" panose="05000000000000000000" pitchFamily="2" charset="2"/>
              <a:buChar char="v"/>
            </a:pPr>
            <a:r>
              <a:rPr lang="en-GB" sz="3500" dirty="0"/>
              <a:t> by offering the same product worldwide help create a global market….</a:t>
            </a:r>
          </a:p>
          <a:p>
            <a:pPr>
              <a:buFont typeface="Wingdings" panose="05000000000000000000" pitchFamily="2" charset="2"/>
              <a:buChar char="v"/>
            </a:pPr>
            <a:r>
              <a:rPr lang="en-GB" sz="3500" dirty="0"/>
              <a:t> …significant differences still exist among national markets due to </a:t>
            </a:r>
            <a:r>
              <a:rPr lang="en-GB" sz="3500" dirty="0">
                <a:solidFill>
                  <a:schemeClr val="accent2">
                    <a:lumMod val="75000"/>
                  </a:schemeClr>
                </a:solidFill>
              </a:rPr>
              <a:t>consumer tastes</a:t>
            </a:r>
            <a:r>
              <a:rPr lang="en-GB" sz="3500" dirty="0"/>
              <a:t>, </a:t>
            </a:r>
            <a:r>
              <a:rPr lang="en-GB" sz="3500" dirty="0">
                <a:solidFill>
                  <a:schemeClr val="accent2">
                    <a:lumMod val="75000"/>
                  </a:schemeClr>
                </a:solidFill>
              </a:rPr>
              <a:t>preferences</a:t>
            </a:r>
            <a:r>
              <a:rPr lang="en-GB" sz="3500" dirty="0"/>
              <a:t>, </a:t>
            </a:r>
            <a:r>
              <a:rPr lang="en-GB" sz="3500" dirty="0">
                <a:solidFill>
                  <a:schemeClr val="accent2">
                    <a:lumMod val="75000"/>
                  </a:schemeClr>
                </a:solidFill>
              </a:rPr>
              <a:t>culture</a:t>
            </a:r>
            <a:r>
              <a:rPr lang="en-GB" sz="3500" dirty="0"/>
              <a:t>, </a:t>
            </a:r>
            <a:r>
              <a:rPr lang="en-GB" sz="3500" dirty="0">
                <a:solidFill>
                  <a:schemeClr val="accent2">
                    <a:lumMod val="75000"/>
                  </a:schemeClr>
                </a:solidFill>
              </a:rPr>
              <a:t>distribution systems</a:t>
            </a:r>
            <a:r>
              <a:rPr lang="en-GB" sz="3500" dirty="0"/>
              <a:t>, </a:t>
            </a:r>
            <a:r>
              <a:rPr lang="en-GB" sz="3500" dirty="0">
                <a:solidFill>
                  <a:schemeClr val="accent2">
                    <a:lumMod val="75000"/>
                  </a:schemeClr>
                </a:solidFill>
              </a:rPr>
              <a:t>legal regulations</a:t>
            </a:r>
            <a:r>
              <a:rPr lang="en-GB" sz="3500" dirty="0"/>
              <a:t>.</a:t>
            </a:r>
          </a:p>
          <a:p>
            <a:pPr>
              <a:buFont typeface="Wingdings" panose="05000000000000000000" pitchFamily="2" charset="2"/>
              <a:buChar char="v"/>
            </a:pPr>
            <a:endParaRPr lang="en-GB" dirty="0"/>
          </a:p>
        </p:txBody>
      </p:sp>
    </p:spTree>
    <p:extLst>
      <p:ext uri="{BB962C8B-B14F-4D97-AF65-F5344CB8AC3E}">
        <p14:creationId xmlns:p14="http://schemas.microsoft.com/office/powerpoint/2010/main" val="3410422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a:bodyPr>
          <a:lstStyle/>
          <a:p>
            <a:r>
              <a:rPr lang="en-GB" sz="5400" dirty="0"/>
              <a:t>Globalization of production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7D76946B-A0A7-4923-ABCE-11B7536452D4}"/>
              </a:ext>
            </a:extLst>
          </p:cNvPr>
          <p:cNvSpPr>
            <a:spLocks noGrp="1"/>
          </p:cNvSpPr>
          <p:nvPr>
            <p:ph idx="1"/>
          </p:nvPr>
        </p:nvSpPr>
        <p:spPr>
          <a:xfrm>
            <a:off x="838200" y="2188028"/>
            <a:ext cx="10515600" cy="4528457"/>
          </a:xfrm>
        </p:spPr>
        <p:txBody>
          <a:bodyPr>
            <a:normAutofit lnSpcReduction="10000"/>
          </a:bodyPr>
          <a:lstStyle/>
          <a:p>
            <a:pPr>
              <a:buFont typeface="Wingdings" panose="05000000000000000000" pitchFamily="2" charset="2"/>
              <a:buChar char="v"/>
            </a:pPr>
            <a:r>
              <a:rPr lang="en-GB" dirty="0"/>
              <a:t> </a:t>
            </a:r>
            <a:r>
              <a:rPr lang="en-GB" sz="3200" dirty="0">
                <a:solidFill>
                  <a:schemeClr val="accent2">
                    <a:lumMod val="75000"/>
                  </a:schemeClr>
                </a:solidFill>
              </a:rPr>
              <a:t>sourcing of goods and services </a:t>
            </a:r>
            <a:r>
              <a:rPr lang="en-GB" sz="3200" dirty="0"/>
              <a:t>from locations </a:t>
            </a:r>
            <a:r>
              <a:rPr lang="en-GB" sz="3200" dirty="0">
                <a:solidFill>
                  <a:schemeClr val="accent2">
                    <a:lumMod val="75000"/>
                  </a:schemeClr>
                </a:solidFill>
              </a:rPr>
              <a:t>around the globe </a:t>
            </a:r>
            <a:r>
              <a:rPr lang="en-GB" sz="3200" dirty="0"/>
              <a:t>to take </a:t>
            </a:r>
            <a:r>
              <a:rPr lang="en-GB" sz="3200" dirty="0">
                <a:solidFill>
                  <a:schemeClr val="accent2">
                    <a:lumMod val="75000"/>
                  </a:schemeClr>
                </a:solidFill>
              </a:rPr>
              <a:t>advantage of national differences </a:t>
            </a:r>
            <a:r>
              <a:rPr lang="en-GB" sz="3200" dirty="0"/>
              <a:t>in the </a:t>
            </a:r>
            <a:r>
              <a:rPr lang="en-GB" sz="3200" dirty="0">
                <a:solidFill>
                  <a:schemeClr val="accent2">
                    <a:lumMod val="75000"/>
                  </a:schemeClr>
                </a:solidFill>
              </a:rPr>
              <a:t>cost and quality of production factors</a:t>
            </a:r>
            <a:r>
              <a:rPr lang="en-GB" sz="3200" dirty="0"/>
              <a:t> (</a:t>
            </a:r>
            <a:r>
              <a:rPr lang="en-GB" sz="3200" dirty="0" err="1"/>
              <a:t>labor</a:t>
            </a:r>
            <a:r>
              <a:rPr lang="en-GB" sz="3200" dirty="0"/>
              <a:t>, energy, land, capital).</a:t>
            </a:r>
          </a:p>
          <a:p>
            <a:pPr>
              <a:buFont typeface="Wingdings" panose="05000000000000000000" pitchFamily="2" charset="2"/>
              <a:buChar char="v"/>
            </a:pPr>
            <a:endParaRPr lang="en-GB" sz="3200" dirty="0"/>
          </a:p>
          <a:p>
            <a:pPr>
              <a:buFont typeface="Wingdings" panose="05000000000000000000" pitchFamily="2" charset="2"/>
              <a:buChar char="v"/>
            </a:pPr>
            <a:r>
              <a:rPr lang="en-GB" sz="3200" dirty="0"/>
              <a:t> it allows companies to </a:t>
            </a:r>
            <a:r>
              <a:rPr lang="en-GB" sz="3200" dirty="0">
                <a:solidFill>
                  <a:schemeClr val="accent2">
                    <a:lumMod val="75000"/>
                  </a:schemeClr>
                </a:solidFill>
              </a:rPr>
              <a:t>compete more effectively </a:t>
            </a:r>
          </a:p>
          <a:p>
            <a:pPr>
              <a:buFont typeface="Wingdings" panose="05000000000000000000" pitchFamily="2" charset="2"/>
              <a:buChar char="v"/>
            </a:pPr>
            <a:endParaRPr lang="en-GB" sz="3200" dirty="0"/>
          </a:p>
          <a:p>
            <a:pPr>
              <a:buFont typeface="Wingdings" panose="05000000000000000000" pitchFamily="2" charset="2"/>
              <a:buChar char="v"/>
            </a:pPr>
            <a:r>
              <a:rPr lang="en-GB" sz="3200" dirty="0"/>
              <a:t> Result =&gt; they </a:t>
            </a:r>
            <a:r>
              <a:rPr lang="en-GB" sz="3200" dirty="0">
                <a:solidFill>
                  <a:schemeClr val="accent2">
                    <a:lumMod val="75000"/>
                  </a:schemeClr>
                </a:solidFill>
              </a:rPr>
              <a:t>lower their costs </a:t>
            </a:r>
            <a:r>
              <a:rPr lang="en-GB" sz="3200" dirty="0"/>
              <a:t>or </a:t>
            </a:r>
            <a:r>
              <a:rPr lang="en-GB" sz="3200" dirty="0">
                <a:solidFill>
                  <a:schemeClr val="accent2">
                    <a:lumMod val="75000"/>
                  </a:schemeClr>
                </a:solidFill>
              </a:rPr>
              <a:t>improve the quality or functionality of their product </a:t>
            </a:r>
            <a:r>
              <a:rPr lang="en-GB" sz="3200" dirty="0"/>
              <a:t>offerings</a:t>
            </a:r>
          </a:p>
          <a:p>
            <a:pPr>
              <a:buFont typeface="Wingdings" panose="05000000000000000000" pitchFamily="2" charset="2"/>
              <a:buChar char="v"/>
            </a:pPr>
            <a:endParaRPr lang="en-GB" dirty="0"/>
          </a:p>
        </p:txBody>
      </p:sp>
    </p:spTree>
    <p:extLst>
      <p:ext uri="{BB962C8B-B14F-4D97-AF65-F5344CB8AC3E}">
        <p14:creationId xmlns:p14="http://schemas.microsoft.com/office/powerpoint/2010/main" val="1921983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fontScale="90000"/>
          </a:bodyPr>
          <a:lstStyle/>
          <a:p>
            <a:r>
              <a:rPr lang="en-GB" sz="5400" dirty="0"/>
              <a:t>Globalization of production - examples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7D76946B-A0A7-4923-ABCE-11B7536452D4}"/>
              </a:ext>
            </a:extLst>
          </p:cNvPr>
          <p:cNvSpPr>
            <a:spLocks noGrp="1"/>
          </p:cNvSpPr>
          <p:nvPr>
            <p:ph idx="1"/>
          </p:nvPr>
        </p:nvSpPr>
        <p:spPr>
          <a:xfrm>
            <a:off x="838200" y="2345245"/>
            <a:ext cx="10515600" cy="4327698"/>
          </a:xfrm>
        </p:spPr>
        <p:txBody>
          <a:bodyPr>
            <a:normAutofit/>
          </a:bodyPr>
          <a:lstStyle/>
          <a:p>
            <a:pPr>
              <a:buFont typeface="Wingdings" panose="05000000000000000000" pitchFamily="2" charset="2"/>
              <a:buChar char="v"/>
            </a:pPr>
            <a:r>
              <a:rPr lang="en-GB" sz="3200" dirty="0"/>
              <a:t>Boing 787 is from 65% made by outsourcing companies, because these suppliers are the best in the world at their particular activity.</a:t>
            </a:r>
          </a:p>
          <a:p>
            <a:pPr marL="0" indent="0">
              <a:buNone/>
            </a:pPr>
            <a:endParaRPr lang="en-GB" sz="3200" dirty="0"/>
          </a:p>
          <a:p>
            <a:pPr>
              <a:buFont typeface="Wingdings" panose="05000000000000000000" pitchFamily="2" charset="2"/>
              <a:buChar char="v"/>
            </a:pPr>
            <a:r>
              <a:rPr lang="en-GB" sz="3200" dirty="0"/>
              <a:t> using modern communications technology to outsource service activities such as:</a:t>
            </a:r>
          </a:p>
          <a:p>
            <a:pPr>
              <a:buFont typeface="Wingdings" panose="05000000000000000000" pitchFamily="2" charset="2"/>
              <a:buChar char="Ø"/>
            </a:pPr>
            <a:r>
              <a:rPr lang="en-GB" sz="3200" dirty="0"/>
              <a:t> Radiology work, Software companies test their software functions, customer call centres (Virgin media UK).</a:t>
            </a:r>
          </a:p>
          <a:p>
            <a:pPr>
              <a:buFont typeface="Wingdings" panose="05000000000000000000" pitchFamily="2" charset="2"/>
              <a:buChar char="v"/>
            </a:pPr>
            <a:endParaRPr lang="en-GB" dirty="0"/>
          </a:p>
        </p:txBody>
      </p:sp>
    </p:spTree>
    <p:extLst>
      <p:ext uri="{BB962C8B-B14F-4D97-AF65-F5344CB8AC3E}">
        <p14:creationId xmlns:p14="http://schemas.microsoft.com/office/powerpoint/2010/main" val="3667564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fontScale="90000"/>
          </a:bodyPr>
          <a:lstStyle/>
          <a:p>
            <a:r>
              <a:rPr lang="en-GB" sz="5400" dirty="0"/>
              <a:t>Globalization of production - example</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Content Placeholder 6">
            <a:extLst>
              <a:ext uri="{FF2B5EF4-FFF2-40B4-BE49-F238E27FC236}">
                <a16:creationId xmlns:a16="http://schemas.microsoft.com/office/drawing/2014/main" id="{B56D302B-6384-46DC-B6C1-AB2976AB55B5}"/>
              </a:ext>
            </a:extLst>
          </p:cNvPr>
          <p:cNvSpPr>
            <a:spLocks noGrp="1"/>
          </p:cNvSpPr>
          <p:nvPr>
            <p:ph idx="1"/>
          </p:nvPr>
        </p:nvSpPr>
        <p:spPr>
          <a:xfrm>
            <a:off x="838200" y="2011680"/>
            <a:ext cx="10515600" cy="4846320"/>
          </a:xfrm>
        </p:spPr>
        <p:txBody>
          <a:bodyPr>
            <a:normAutofit lnSpcReduction="10000"/>
          </a:bodyPr>
          <a:lstStyle/>
          <a:p>
            <a:pPr>
              <a:buFont typeface="Wingdings" panose="05000000000000000000" pitchFamily="2" charset="2"/>
              <a:buChar char="v"/>
            </a:pPr>
            <a:r>
              <a:rPr lang="en-GB" dirty="0"/>
              <a:t>  </a:t>
            </a:r>
            <a:r>
              <a:rPr lang="en-GB" sz="3200" dirty="0"/>
              <a:t>The quality assurance used to be recognized by the country where the products were produced e.g. ‘Made in USA’ ‘Made in Germany’</a:t>
            </a:r>
          </a:p>
          <a:p>
            <a:pPr>
              <a:buFont typeface="Wingdings" panose="05000000000000000000" pitchFamily="2" charset="2"/>
              <a:buChar char="v"/>
            </a:pPr>
            <a:endParaRPr lang="en-GB" sz="3200" dirty="0"/>
          </a:p>
          <a:p>
            <a:pPr>
              <a:buFont typeface="Wingdings" panose="05000000000000000000" pitchFamily="2" charset="2"/>
              <a:buChar char="v"/>
            </a:pPr>
            <a:r>
              <a:rPr lang="en-GB" sz="3200" dirty="0"/>
              <a:t> Now the quality assurance is the company itself =&gt; ‘Made by BMW’ ‘Made by Apple’</a:t>
            </a:r>
          </a:p>
          <a:p>
            <a:pPr marL="0" indent="0">
              <a:buNone/>
            </a:pPr>
            <a:endParaRPr lang="en-GB" sz="3200" dirty="0"/>
          </a:p>
          <a:p>
            <a:pPr>
              <a:buFont typeface="Wingdings" panose="05000000000000000000" pitchFamily="2" charset="2"/>
              <a:buChar char="v"/>
            </a:pPr>
            <a:r>
              <a:rPr lang="en-GB" sz="3200" dirty="0"/>
              <a:t> The processes of design, component parts manufacture, and assembly are located in different places around the world =&gt; </a:t>
            </a:r>
            <a:r>
              <a:rPr lang="en-GB" sz="3200" b="1" dirty="0"/>
              <a:t>produced globally</a:t>
            </a:r>
          </a:p>
        </p:txBody>
      </p:sp>
    </p:spTree>
    <p:extLst>
      <p:ext uri="{BB962C8B-B14F-4D97-AF65-F5344CB8AC3E}">
        <p14:creationId xmlns:p14="http://schemas.microsoft.com/office/powerpoint/2010/main" val="305485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a:bodyPr>
          <a:lstStyle/>
          <a:p>
            <a:r>
              <a:rPr lang="en-GB" sz="4800" dirty="0"/>
              <a:t>Global institutions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38988" y="2133600"/>
            <a:ext cx="10266949" cy="4507832"/>
          </a:xfrm>
        </p:spPr>
        <p:txBody>
          <a:bodyPr>
            <a:normAutofit/>
          </a:bodyPr>
          <a:lstStyle/>
          <a:p>
            <a:endParaRPr lang="en-GB" dirty="0"/>
          </a:p>
          <a:p>
            <a:endParaRPr lang="en-GB" dirty="0"/>
          </a:p>
          <a:p>
            <a:endParaRPr lang="en-GB" sz="2200" dirty="0"/>
          </a:p>
        </p:txBody>
      </p:sp>
      <p:sp>
        <p:nvSpPr>
          <p:cNvPr id="9" name="TextBox 8">
            <a:extLst>
              <a:ext uri="{FF2B5EF4-FFF2-40B4-BE49-F238E27FC236}">
                <a16:creationId xmlns:a16="http://schemas.microsoft.com/office/drawing/2014/main" id="{55FC9203-F01E-4146-9070-41EF430E3046}"/>
              </a:ext>
            </a:extLst>
          </p:cNvPr>
          <p:cNvSpPr txBox="1"/>
          <p:nvPr/>
        </p:nvSpPr>
        <p:spPr>
          <a:xfrm>
            <a:off x="962525" y="2088938"/>
            <a:ext cx="10266949" cy="5262979"/>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GB" sz="3600" dirty="0">
                <a:solidFill>
                  <a:prstClr val="black"/>
                </a:solidFill>
                <a:latin typeface="Calibri" panose="020F0502020204030204"/>
              </a:rPr>
              <a:t> Needed to help </a:t>
            </a:r>
            <a:r>
              <a:rPr lang="en-GB" sz="3600" dirty="0">
                <a:solidFill>
                  <a:schemeClr val="accent2">
                    <a:lumMod val="75000"/>
                  </a:schemeClr>
                </a:solidFill>
                <a:latin typeface="Calibri" panose="020F0502020204030204"/>
              </a:rPr>
              <a:t>manage</a:t>
            </a:r>
            <a:r>
              <a:rPr lang="en-GB" sz="3600" dirty="0">
                <a:solidFill>
                  <a:prstClr val="black"/>
                </a:solidFill>
                <a:latin typeface="Calibri" panose="020F0502020204030204"/>
              </a:rPr>
              <a:t>, </a:t>
            </a:r>
            <a:r>
              <a:rPr lang="en-GB" sz="3600" dirty="0">
                <a:solidFill>
                  <a:schemeClr val="accent2">
                    <a:lumMod val="75000"/>
                  </a:schemeClr>
                </a:solidFill>
                <a:latin typeface="Calibri" panose="020F0502020204030204"/>
              </a:rPr>
              <a:t>regulate</a:t>
            </a:r>
            <a:r>
              <a:rPr lang="en-GB" sz="3600" dirty="0">
                <a:solidFill>
                  <a:prstClr val="black"/>
                </a:solidFill>
                <a:latin typeface="Calibri" panose="020F0502020204030204"/>
              </a:rPr>
              <a:t>, and </a:t>
            </a:r>
            <a:r>
              <a:rPr lang="en-GB" sz="3600" dirty="0">
                <a:solidFill>
                  <a:schemeClr val="accent2">
                    <a:lumMod val="75000"/>
                  </a:schemeClr>
                </a:solidFill>
                <a:latin typeface="Calibri" panose="020F0502020204030204"/>
              </a:rPr>
              <a:t>police</a:t>
            </a:r>
            <a:r>
              <a:rPr lang="en-GB" sz="3600" dirty="0">
                <a:solidFill>
                  <a:prstClr val="black"/>
                </a:solidFill>
                <a:latin typeface="Calibri" panose="020F0502020204030204"/>
              </a:rPr>
              <a:t> the global marketplace</a:t>
            </a:r>
          </a:p>
          <a:p>
            <a:pPr marR="0" lvl="0" algn="l" defTabSz="914400" rtl="0" eaLnBrk="1" fontAlgn="auto" latinLnBrk="0" hangingPunct="1">
              <a:lnSpc>
                <a:spcPct val="100000"/>
              </a:lnSpc>
              <a:spcBef>
                <a:spcPts val="0"/>
              </a:spcBef>
              <a:spcAft>
                <a:spcPts val="0"/>
              </a:spcAft>
              <a:buClrTx/>
              <a:buSzTx/>
              <a:tabLst/>
              <a:defRPr/>
            </a:pPr>
            <a:endParaRPr lang="en-GB" sz="3600" dirty="0">
              <a:solidFill>
                <a:prstClr val="black"/>
              </a:solidFill>
              <a:latin typeface="Calibri" panose="020F0502020204030204"/>
            </a:endParaRPr>
          </a:p>
          <a:p>
            <a:pPr marL="571500" marR="0" lvl="0" indent="-5715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World Trade Organization (WTO)  </a:t>
            </a:r>
          </a:p>
          <a:p>
            <a:pPr marL="571500" marR="0" lvl="0" indent="-5715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3600" dirty="0">
                <a:solidFill>
                  <a:prstClr val="black"/>
                </a:solidFill>
                <a:latin typeface="Calibri" panose="020F0502020204030204"/>
              </a:rPr>
              <a:t>International Monetary Fund (IMF)</a:t>
            </a:r>
          </a:p>
          <a:p>
            <a:pPr marL="571500" marR="0" lvl="0" indent="-5715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Wo</a:t>
            </a:r>
            <a:r>
              <a:rPr lang="en-GB" sz="3600" dirty="0" err="1">
                <a:solidFill>
                  <a:prstClr val="black"/>
                </a:solidFill>
                <a:latin typeface="Calibri" panose="020F0502020204030204"/>
              </a:rPr>
              <a:t>rld</a:t>
            </a:r>
            <a:r>
              <a:rPr lang="en-GB" sz="3600" dirty="0">
                <a:solidFill>
                  <a:prstClr val="black"/>
                </a:solidFill>
                <a:latin typeface="Calibri" panose="020F0502020204030204"/>
              </a:rPr>
              <a:t> Bank</a:t>
            </a:r>
          </a:p>
          <a:p>
            <a:pPr marL="571500" marR="0" lvl="0" indent="-5715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Uni</a:t>
            </a:r>
            <a:r>
              <a:rPr lang="en-GB" sz="3600" dirty="0">
                <a:solidFill>
                  <a:prstClr val="black"/>
                </a:solidFill>
                <a:latin typeface="Calibri" panose="020F0502020204030204"/>
              </a:rPr>
              <a:t>ted Nations (UN)</a:t>
            </a:r>
          </a:p>
          <a:p>
            <a:pPr marL="571500" marR="0" lvl="0" indent="-5715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Group of </a:t>
            </a:r>
            <a:r>
              <a:rPr lang="en-GB" sz="3600" dirty="0">
                <a:solidFill>
                  <a:prstClr val="black"/>
                </a:solidFill>
                <a:latin typeface="Calibri" panose="020F0502020204030204"/>
              </a:rPr>
              <a:t>Twenty (G20)</a:t>
            </a:r>
            <a:endPar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4275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a:bodyPr>
          <a:lstStyle/>
          <a:p>
            <a:r>
              <a:rPr lang="en-GB" sz="5400" dirty="0"/>
              <a:t>Globalization – what is the future?</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38988" y="2133600"/>
            <a:ext cx="10266949" cy="4507832"/>
          </a:xfrm>
        </p:spPr>
        <p:txBody>
          <a:bodyPr>
            <a:normAutofit/>
          </a:bodyPr>
          <a:lstStyle/>
          <a:p>
            <a:pPr>
              <a:buFont typeface="Wingdings" panose="05000000000000000000" pitchFamily="2" charset="2"/>
              <a:buChar char="v"/>
            </a:pPr>
            <a:r>
              <a:rPr lang="en-GB" dirty="0"/>
              <a:t> What speaks against globalization:</a:t>
            </a:r>
          </a:p>
          <a:p>
            <a:pPr marL="514350" indent="-514350">
              <a:buFont typeface="Arial" panose="020B0604020202020204" pitchFamily="34" charset="0"/>
              <a:buAutoNum type="arabicPeriod"/>
            </a:pPr>
            <a:r>
              <a:rPr lang="en-GB" dirty="0"/>
              <a:t>Unemployment in developed countries - </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On one side </a:t>
            </a:r>
            <a:r>
              <a:rPr kumimoji="0" lang="en-GB" sz="2800" b="0" i="0" u="none" strike="noStrike" kern="1200" cap="none" spc="0" normalizeH="0" baseline="0" noProof="0" dirty="0" err="1">
                <a:ln>
                  <a:noFill/>
                </a:ln>
                <a:solidFill>
                  <a:prstClr val="black"/>
                </a:solidFill>
                <a:effectLst/>
                <a:uLnTx/>
                <a:uFillTx/>
                <a:latin typeface="Calibri" panose="020F0502020204030204"/>
                <a:ea typeface="+mn-ea"/>
                <a:cs typeface="+mn-cs"/>
              </a:rPr>
              <a:t>outsour</a:t>
            </a:r>
            <a:r>
              <a:rPr lang="en-GB" sz="2800" dirty="0" err="1">
                <a:solidFill>
                  <a:prstClr val="black"/>
                </a:solidFill>
                <a:latin typeface="Calibri" panose="020F0502020204030204"/>
              </a:rPr>
              <a:t>cing</a:t>
            </a:r>
            <a:r>
              <a:rPr lang="en-GB" sz="2800" dirty="0">
                <a:solidFill>
                  <a:prstClr val="black"/>
                </a:solidFill>
                <a:latin typeface="Calibri" panose="020F0502020204030204"/>
              </a:rPr>
              <a:t> of services to low-wage countries reduce costs and prices of products as well. On the other side there is loss of jobs and incomes in the developed countries.</a:t>
            </a:r>
            <a:endParaRPr lang="en-GB" dirty="0"/>
          </a:p>
          <a:p>
            <a:pPr marL="514350" indent="-514350">
              <a:buAutoNum type="arabicPeriod"/>
            </a:pPr>
            <a:r>
              <a:rPr lang="en-GB" dirty="0"/>
              <a:t>Environmental degradation</a:t>
            </a:r>
          </a:p>
          <a:p>
            <a:pPr marL="514350" indent="-514350">
              <a:buAutoNum type="arabicPeriod"/>
            </a:pPr>
            <a:r>
              <a:rPr lang="en-GB" dirty="0"/>
              <a:t>Westernization or Americanization of local cultures</a:t>
            </a:r>
          </a:p>
          <a:p>
            <a:pPr marL="514350" indent="-514350">
              <a:buAutoNum type="arabicPeriod"/>
            </a:pPr>
            <a:r>
              <a:rPr lang="en-GB" dirty="0"/>
              <a:t>Lost of jobs due to foreign competition, advances in technology, lower transportation costs and rise of skilled workers in developing countries</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1125655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a:bodyPr>
          <a:lstStyle/>
          <a:p>
            <a:r>
              <a:rPr lang="en-GB" sz="5400" dirty="0"/>
              <a:t>Case study</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38988" y="2133600"/>
            <a:ext cx="10266949" cy="4507832"/>
          </a:xfrm>
        </p:spPr>
        <p:txBody>
          <a:bodyPr>
            <a:normAutofit fontScale="92500" lnSpcReduction="10000"/>
          </a:bodyPr>
          <a:lstStyle/>
          <a:p>
            <a:pPr>
              <a:buFont typeface="Wingdings" panose="05000000000000000000" pitchFamily="2" charset="2"/>
              <a:buChar char="v"/>
            </a:pPr>
            <a:r>
              <a:rPr lang="en-GB" dirty="0"/>
              <a:t> Please </a:t>
            </a:r>
            <a:r>
              <a:rPr lang="en-GB" b="1" dirty="0"/>
              <a:t>open and read </a:t>
            </a:r>
            <a:r>
              <a:rPr lang="en-GB" dirty="0"/>
              <a:t>case study saved as </a:t>
            </a:r>
            <a:r>
              <a:rPr lang="en-GB" dirty="0">
                <a:solidFill>
                  <a:schemeClr val="accent2">
                    <a:lumMod val="75000"/>
                  </a:schemeClr>
                </a:solidFill>
              </a:rPr>
              <a:t>International business Global edition Case study Lecture 7</a:t>
            </a:r>
          </a:p>
          <a:p>
            <a:pPr>
              <a:buFont typeface="Wingdings" panose="05000000000000000000" pitchFamily="2" charset="2"/>
              <a:buChar char="v"/>
            </a:pPr>
            <a:r>
              <a:rPr lang="en-GB" dirty="0">
                <a:solidFill>
                  <a:schemeClr val="accent2">
                    <a:lumMod val="75000"/>
                  </a:schemeClr>
                </a:solidFill>
              </a:rPr>
              <a:t> </a:t>
            </a:r>
            <a:r>
              <a:rPr lang="en-GB" dirty="0"/>
              <a:t>Answer the following questions:</a:t>
            </a:r>
          </a:p>
          <a:p>
            <a:pPr marL="0" indent="0">
              <a:buNone/>
            </a:pPr>
            <a:r>
              <a:rPr lang="en-GB" dirty="0"/>
              <a:t>1. </a:t>
            </a:r>
            <a:r>
              <a:rPr lang="en-US" dirty="0"/>
              <a:t>What are the factors that have contributed to the growth of</a:t>
            </a:r>
          </a:p>
          <a:p>
            <a:pPr marL="0" indent="0">
              <a:buNone/>
            </a:pPr>
            <a:r>
              <a:rPr lang="en-US" dirty="0"/>
              <a:t>the transportation and logistics industry, and how?</a:t>
            </a:r>
          </a:p>
          <a:p>
            <a:pPr marL="0" indent="0">
              <a:buNone/>
            </a:pPr>
            <a:r>
              <a:rPr lang="en-US" dirty="0"/>
              <a:t>2. What steps has DP World taken to benefit from global economic changes?</a:t>
            </a:r>
          </a:p>
          <a:p>
            <a:pPr marL="0" indent="0">
              <a:buNone/>
            </a:pPr>
            <a:r>
              <a:rPr lang="en-US" dirty="0"/>
              <a:t>3. What economic factors influence the success of the international transportation and logistics industry?</a:t>
            </a:r>
          </a:p>
          <a:p>
            <a:pPr marL="0" indent="0">
              <a:buNone/>
            </a:pPr>
            <a:endParaRPr lang="en-US" dirty="0"/>
          </a:p>
          <a:p>
            <a:pPr>
              <a:buFont typeface="Wingdings" panose="05000000000000000000" pitchFamily="2" charset="2"/>
              <a:buChar char="v"/>
            </a:pPr>
            <a:r>
              <a:rPr lang="en-US" dirty="0"/>
              <a:t> </a:t>
            </a:r>
            <a:r>
              <a:rPr lang="en-US" b="1" dirty="0"/>
              <a:t>Research</a:t>
            </a:r>
            <a:r>
              <a:rPr lang="en-US" dirty="0"/>
              <a:t> the </a:t>
            </a:r>
            <a:r>
              <a:rPr lang="en-US" dirty="0">
                <a:solidFill>
                  <a:schemeClr val="accent2">
                    <a:lumMod val="75000"/>
                  </a:schemeClr>
                </a:solidFill>
              </a:rPr>
              <a:t>terms marked in green </a:t>
            </a:r>
            <a:r>
              <a:rPr lang="en-US" dirty="0"/>
              <a:t>and explain their meaning.</a:t>
            </a:r>
            <a:endParaRPr lang="en-GB" dirty="0"/>
          </a:p>
          <a:p>
            <a:pPr marL="0" indent="0">
              <a:buNone/>
            </a:pPr>
            <a:endParaRPr lang="en-GB" dirty="0"/>
          </a:p>
          <a:p>
            <a:endParaRPr lang="en-GB" dirty="0"/>
          </a:p>
        </p:txBody>
      </p:sp>
    </p:spTree>
    <p:extLst>
      <p:ext uri="{BB962C8B-B14F-4D97-AF65-F5344CB8AC3E}">
        <p14:creationId xmlns:p14="http://schemas.microsoft.com/office/powerpoint/2010/main" val="4285879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a:bodyPr>
          <a:lstStyle/>
          <a:p>
            <a:r>
              <a:rPr lang="en-GB" sz="5400" dirty="0"/>
              <a:t>Globalization – what is the future?</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38988" y="2184487"/>
            <a:ext cx="10266949" cy="4507832"/>
          </a:xfrm>
        </p:spPr>
        <p:txBody>
          <a:bodyPr>
            <a:normAutofit fontScale="92500" lnSpcReduction="20000"/>
          </a:bodyPr>
          <a:lstStyle/>
          <a:p>
            <a:pPr>
              <a:buFont typeface="Wingdings" panose="05000000000000000000" pitchFamily="2" charset="2"/>
              <a:buChar char="v"/>
            </a:pPr>
            <a:r>
              <a:rPr lang="en-GB" dirty="0"/>
              <a:t> recent international developments (Brexit, renegotiation of NAFTA, trade disputes between US and its trading partner (China), Covid, environmental challenges);</a:t>
            </a:r>
          </a:p>
          <a:p>
            <a:pPr>
              <a:buFont typeface="Wingdings" panose="05000000000000000000" pitchFamily="2" charset="2"/>
              <a:buChar char="v"/>
            </a:pPr>
            <a:endParaRPr lang="en-GB" dirty="0"/>
          </a:p>
          <a:p>
            <a:pPr>
              <a:buFont typeface="Wingdings" panose="05000000000000000000" pitchFamily="2" charset="2"/>
              <a:buChar char="v"/>
            </a:pPr>
            <a:r>
              <a:rPr lang="en-GB" dirty="0"/>
              <a:t> the benefits of globalization are in dispute more then ever;</a:t>
            </a:r>
            <a:endParaRPr lang="cs-CZ" dirty="0"/>
          </a:p>
          <a:p>
            <a:pPr>
              <a:buFont typeface="Wingdings" panose="05000000000000000000" pitchFamily="2" charset="2"/>
              <a:buChar char="v"/>
            </a:pPr>
            <a:endParaRPr lang="cs-CZ" dirty="0"/>
          </a:p>
          <a:p>
            <a:pPr>
              <a:buFont typeface="Wingdings" panose="05000000000000000000" pitchFamily="2" charset="2"/>
              <a:buChar char="v"/>
            </a:pPr>
            <a:r>
              <a:rPr lang="cs-CZ" dirty="0"/>
              <a:t> </a:t>
            </a:r>
            <a:r>
              <a:rPr lang="en-GB" dirty="0"/>
              <a:t>pro-globalization</a:t>
            </a:r>
            <a:r>
              <a:rPr lang="cs-CZ" dirty="0"/>
              <a:t> =</a:t>
            </a:r>
            <a:r>
              <a:rPr lang="en-GB" dirty="0"/>
              <a:t>&gt; cross-cultural engagement and cross-border trade and investment benefited us and will continue to do so</a:t>
            </a:r>
          </a:p>
          <a:p>
            <a:pPr>
              <a:buFont typeface="Wingdings" panose="05000000000000000000" pitchFamily="2" charset="2"/>
              <a:buChar char="v"/>
            </a:pPr>
            <a:r>
              <a:rPr lang="en-GB" dirty="0"/>
              <a:t> return to nationalistic perspective =&gt; want their countries be more </a:t>
            </a:r>
            <a:r>
              <a:rPr lang="en-GB" dirty="0" err="1"/>
              <a:t>sefl</a:t>
            </a:r>
            <a:r>
              <a:rPr lang="en-GB" dirty="0"/>
              <a:t>-sufficient, greater control over economic activity within their borders and be able to set the rules for trade with others (Trump’s politics after became president).</a:t>
            </a:r>
          </a:p>
          <a:p>
            <a:pPr>
              <a:buFont typeface="Wingdings" panose="05000000000000000000" pitchFamily="2" charset="2"/>
              <a:buChar char="v"/>
            </a:pPr>
            <a:endParaRPr lang="en-GB"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1947613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a:bodyPr>
          <a:lstStyle/>
          <a:p>
            <a:r>
              <a:rPr lang="en-GB" sz="4000" dirty="0"/>
              <a:t>References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38988" y="2133600"/>
            <a:ext cx="10266949" cy="4507832"/>
          </a:xfrm>
        </p:spPr>
        <p:txBody>
          <a:bodyPr>
            <a:normAutofit/>
          </a:bodyPr>
          <a:lstStyle/>
          <a:p>
            <a:pPr marL="0" indent="0">
              <a:buNone/>
            </a:pPr>
            <a:endParaRPr lang="en-GB" dirty="0"/>
          </a:p>
          <a:p>
            <a:pPr marL="0" indent="0">
              <a:buNone/>
            </a:pPr>
            <a:endParaRPr lang="en-GB" dirty="0"/>
          </a:p>
          <a:p>
            <a:pPr marL="0" indent="0">
              <a:buNone/>
            </a:pPr>
            <a:endParaRPr lang="en-GB" sz="2200" dirty="0"/>
          </a:p>
        </p:txBody>
      </p:sp>
      <p:sp>
        <p:nvSpPr>
          <p:cNvPr id="9" name="TextBox 8">
            <a:extLst>
              <a:ext uri="{FF2B5EF4-FFF2-40B4-BE49-F238E27FC236}">
                <a16:creationId xmlns:a16="http://schemas.microsoft.com/office/drawing/2014/main" id="{164ABEA9-9306-45CB-AB8C-4CD060CD69E8}"/>
              </a:ext>
            </a:extLst>
          </p:cNvPr>
          <p:cNvSpPr txBox="1"/>
          <p:nvPr/>
        </p:nvSpPr>
        <p:spPr>
          <a:xfrm>
            <a:off x="1008457" y="2133600"/>
            <a:ext cx="10266949" cy="2677656"/>
          </a:xfrm>
          <a:prstGeom prst="rect">
            <a:avLst/>
          </a:prstGeom>
          <a:noFill/>
        </p:spPr>
        <p:txBody>
          <a:bodyPr wrap="square">
            <a:spAutoFit/>
          </a:bodyPr>
          <a:lstStyle/>
          <a:p>
            <a:pPr marL="457200" lvl="0" indent="-457200">
              <a:buFont typeface="Wingdings" panose="05000000000000000000" pitchFamily="2" charset="2"/>
              <a:buChar char="v"/>
              <a:defRPr/>
            </a:pPr>
            <a:r>
              <a:rPr lang="en-GB" sz="2800" dirty="0">
                <a:solidFill>
                  <a:prstClr val="black"/>
                </a:solidFill>
              </a:rPr>
              <a:t>Hill, C. W. L. (2022). International business: Competing in the global marketplace (International student;14e.; ed.). McGraw Hill.</a:t>
            </a:r>
          </a:p>
          <a:p>
            <a:pPr marL="457200" lvl="0" indent="-457200">
              <a:buFont typeface="Wingdings" panose="05000000000000000000" pitchFamily="2" charset="2"/>
              <a:buChar char="v"/>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lvl="0" indent="-457200">
              <a:buFont typeface="Wingdings" panose="05000000000000000000" pitchFamily="2" charset="2"/>
              <a:buChar char="v"/>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Daniels, J., </a:t>
            </a:r>
            <a:r>
              <a:rPr kumimoji="0" lang="en-US" sz="2800" b="0" i="0" u="none" strike="noStrike" kern="1200" cap="none" spc="0" normalizeH="0" baseline="0" noProof="0" dirty="0" err="1">
                <a:ln>
                  <a:noFill/>
                </a:ln>
                <a:solidFill>
                  <a:prstClr val="black"/>
                </a:solidFill>
                <a:effectLst/>
                <a:uLnTx/>
                <a:uFillTx/>
                <a:latin typeface="Calibri" panose="020F0502020204030204"/>
                <a:ea typeface="+mn-ea"/>
                <a:cs typeface="+mn-cs"/>
              </a:rPr>
              <a:t>Radebaugh</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L., &amp; Sullivan, D. (2021). International business, global edition. Pearson Education, Limited.</a:t>
            </a:r>
          </a:p>
          <a:p>
            <a:pPr lvl="0">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4062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a:effectLst>
            <a:outerShdw blurRad="50800" dist="38100" algn="l" rotWithShape="0">
              <a:prstClr val="black">
                <a:alpha val="40000"/>
              </a:prstClr>
            </a:outerShdw>
          </a:effectLst>
        </p:spPr>
        <p:txBody>
          <a:bodyPr>
            <a:normAutofit/>
          </a:bodyPr>
          <a:lstStyle/>
          <a:p>
            <a:r>
              <a:rPr lang="en-GB" sz="4000" b="1" dirty="0"/>
              <a:t>Lecture outline</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Content Placeholder 2">
            <a:extLst>
              <a:ext uri="{FF2B5EF4-FFF2-40B4-BE49-F238E27FC236}">
                <a16:creationId xmlns:a16="http://schemas.microsoft.com/office/drawing/2014/main" id="{7E87DAD3-6D82-7DEE-D6C3-FBBAC94692FB}"/>
              </a:ext>
            </a:extLst>
          </p:cNvPr>
          <p:cNvSpPr txBox="1">
            <a:spLocks/>
          </p:cNvSpPr>
          <p:nvPr/>
        </p:nvSpPr>
        <p:spPr>
          <a:xfrm>
            <a:off x="1205663" y="2103471"/>
            <a:ext cx="10266949" cy="44481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a:p>
            <a:pPr>
              <a:buFont typeface="Wingdings" panose="05000000000000000000" pitchFamily="2" charset="2"/>
              <a:buChar char="v"/>
            </a:pPr>
            <a:endParaRPr lang="en-GB" b="1" dirty="0"/>
          </a:p>
        </p:txBody>
      </p:sp>
      <p:sp>
        <p:nvSpPr>
          <p:cNvPr id="3" name="Content Placeholder 2">
            <a:extLst>
              <a:ext uri="{FF2B5EF4-FFF2-40B4-BE49-F238E27FC236}">
                <a16:creationId xmlns:a16="http://schemas.microsoft.com/office/drawing/2014/main" id="{66583778-14B0-37CE-2898-C65D5097A5F0}"/>
              </a:ext>
            </a:extLst>
          </p:cNvPr>
          <p:cNvSpPr txBox="1">
            <a:spLocks/>
          </p:cNvSpPr>
          <p:nvPr/>
        </p:nvSpPr>
        <p:spPr>
          <a:xfrm>
            <a:off x="1205663" y="2214315"/>
            <a:ext cx="10266949" cy="44481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v"/>
            </a:pPr>
            <a:r>
              <a:rPr lang="en-GB" dirty="0"/>
              <a:t> </a:t>
            </a:r>
            <a:r>
              <a:rPr lang="en-GB" sz="3200" dirty="0"/>
              <a:t>Business model canvas </a:t>
            </a:r>
          </a:p>
          <a:p>
            <a:pPr>
              <a:buFont typeface="Wingdings" panose="05000000000000000000" pitchFamily="2" charset="2"/>
              <a:buChar char="v"/>
            </a:pPr>
            <a:r>
              <a:rPr lang="en-GB" sz="3200" dirty="0"/>
              <a:t> Globalization </a:t>
            </a:r>
          </a:p>
          <a:p>
            <a:pPr>
              <a:buFont typeface="Wingdings" panose="05000000000000000000" pitchFamily="2" charset="2"/>
              <a:buChar char="v"/>
            </a:pPr>
            <a:r>
              <a:rPr lang="en-GB" sz="3200" dirty="0"/>
              <a:t> Drivers of Globalization</a:t>
            </a:r>
          </a:p>
          <a:p>
            <a:pPr>
              <a:buFont typeface="Wingdings" panose="05000000000000000000" pitchFamily="2" charset="2"/>
              <a:buChar char="v"/>
            </a:pPr>
            <a:r>
              <a:rPr lang="en-GB" sz="3200" dirty="0"/>
              <a:t> Globalization of Markets and Production</a:t>
            </a:r>
          </a:p>
          <a:p>
            <a:pPr>
              <a:buFont typeface="Wingdings" panose="05000000000000000000" pitchFamily="2" charset="2"/>
              <a:buChar char="v"/>
            </a:pPr>
            <a:r>
              <a:rPr lang="en-GB" sz="3200" dirty="0"/>
              <a:t> Global Institutions</a:t>
            </a:r>
          </a:p>
          <a:p>
            <a:pPr>
              <a:buFont typeface="Wingdings" panose="05000000000000000000" pitchFamily="2" charset="2"/>
              <a:buChar char="v"/>
            </a:pPr>
            <a:r>
              <a:rPr lang="en-GB" sz="3200" dirty="0"/>
              <a:t> What is the future of globalization?</a:t>
            </a:r>
          </a:p>
          <a:p>
            <a:pPr>
              <a:buFont typeface="Wingdings" panose="05000000000000000000" pitchFamily="2" charset="2"/>
              <a:buChar char="v"/>
            </a:pPr>
            <a:r>
              <a:rPr lang="en-GB" sz="3200" dirty="0"/>
              <a:t> Case study</a:t>
            </a:r>
          </a:p>
          <a:p>
            <a:pPr>
              <a:buFont typeface="Wingdings" panose="05000000000000000000" pitchFamily="2" charset="2"/>
              <a:buChar char="v"/>
            </a:pPr>
            <a:endParaRPr lang="en-GB" dirty="0"/>
          </a:p>
          <a:p>
            <a:pPr>
              <a:buFont typeface="Wingdings" panose="05000000000000000000" pitchFamily="2" charset="2"/>
              <a:buChar char="v"/>
            </a:pPr>
            <a:endParaRPr lang="en-GB" dirty="0"/>
          </a:p>
          <a:p>
            <a:pPr marL="0" indent="0">
              <a:buNone/>
            </a:pPr>
            <a:endParaRPr lang="en-GB" dirty="0"/>
          </a:p>
          <a:p>
            <a:pPr>
              <a:buFont typeface="Wingdings" panose="05000000000000000000" pitchFamily="2" charset="2"/>
              <a:buChar char="v"/>
            </a:pPr>
            <a:endParaRPr lang="en-GB" dirty="0"/>
          </a:p>
          <a:p>
            <a:pPr marL="0" indent="0">
              <a:buNone/>
            </a:pPr>
            <a:endParaRPr lang="en-GB" dirty="0"/>
          </a:p>
          <a:p>
            <a:pPr>
              <a:buFont typeface="Wingdings" panose="05000000000000000000" pitchFamily="2" charset="2"/>
              <a:buChar char="v"/>
            </a:pPr>
            <a:endParaRPr lang="en-GB" dirty="0"/>
          </a:p>
        </p:txBody>
      </p:sp>
    </p:spTree>
    <p:extLst>
      <p:ext uri="{BB962C8B-B14F-4D97-AF65-F5344CB8AC3E}">
        <p14:creationId xmlns:p14="http://schemas.microsoft.com/office/powerpoint/2010/main" val="368144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a:bodyPr>
          <a:lstStyle/>
          <a:p>
            <a:r>
              <a:rPr lang="en-GB" sz="5400" dirty="0"/>
              <a:t>Globalization</a:t>
            </a:r>
            <a:r>
              <a:rPr lang="cs-CZ" sz="5400" dirty="0"/>
              <a:t> </a:t>
            </a:r>
            <a:r>
              <a:rPr lang="en-GB" sz="5400" dirty="0"/>
              <a:t>- definitions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38988" y="2133600"/>
            <a:ext cx="10266949" cy="4507832"/>
          </a:xfrm>
        </p:spPr>
        <p:txBody>
          <a:bodyPr>
            <a:normAutofit/>
          </a:bodyPr>
          <a:lstStyle/>
          <a:p>
            <a:pPr marL="0" indent="0">
              <a:buNone/>
            </a:pPr>
            <a:r>
              <a:rPr lang="en-GB" dirty="0"/>
              <a:t> </a:t>
            </a:r>
            <a:endParaRPr lang="cs-CZ" dirty="0"/>
          </a:p>
          <a:p>
            <a:pPr>
              <a:buFont typeface="Wingdings" panose="05000000000000000000" pitchFamily="2" charset="2"/>
              <a:buChar char="v"/>
            </a:pPr>
            <a:r>
              <a:rPr lang="cs-CZ" sz="3200" dirty="0"/>
              <a:t> </a:t>
            </a:r>
            <a:r>
              <a:rPr lang="en-US" sz="3200" dirty="0"/>
              <a:t>Globalization is the </a:t>
            </a:r>
            <a:r>
              <a:rPr lang="en-US" sz="3200" dirty="0">
                <a:solidFill>
                  <a:schemeClr val="accent2">
                    <a:lumMod val="75000"/>
                  </a:schemeClr>
                </a:solidFill>
              </a:rPr>
              <a:t>widening and deepening </a:t>
            </a:r>
            <a:r>
              <a:rPr lang="en-US" sz="3200" dirty="0"/>
              <a:t>of interdependent </a:t>
            </a:r>
            <a:r>
              <a:rPr lang="en-US" sz="3200" dirty="0">
                <a:solidFill>
                  <a:schemeClr val="accent2">
                    <a:lumMod val="75000"/>
                  </a:schemeClr>
                </a:solidFill>
              </a:rPr>
              <a:t>relationships among people </a:t>
            </a:r>
            <a:r>
              <a:rPr lang="en-US" sz="3200" dirty="0"/>
              <a:t>from </a:t>
            </a:r>
            <a:r>
              <a:rPr lang="en-US" sz="3200" dirty="0">
                <a:solidFill>
                  <a:schemeClr val="accent2">
                    <a:lumMod val="75000"/>
                  </a:schemeClr>
                </a:solidFill>
              </a:rPr>
              <a:t>different nations</a:t>
            </a:r>
            <a:r>
              <a:rPr lang="en-US" sz="3200" dirty="0"/>
              <a:t>. </a:t>
            </a:r>
            <a:endParaRPr lang="cs-CZ" sz="3200" dirty="0"/>
          </a:p>
          <a:p>
            <a:pPr>
              <a:buFont typeface="Wingdings" panose="05000000000000000000" pitchFamily="2" charset="2"/>
              <a:buChar char="v"/>
            </a:pPr>
            <a:endParaRPr lang="cs-CZ" sz="3200" dirty="0"/>
          </a:p>
          <a:p>
            <a:pPr>
              <a:buFont typeface="Wingdings" panose="05000000000000000000" pitchFamily="2" charset="2"/>
              <a:buChar char="v"/>
            </a:pPr>
            <a:r>
              <a:rPr lang="cs-CZ" sz="3200" dirty="0"/>
              <a:t> T</a:t>
            </a:r>
            <a:r>
              <a:rPr lang="en-US" sz="3200" dirty="0"/>
              <a:t>he </a:t>
            </a:r>
            <a:r>
              <a:rPr lang="en-US" sz="3200" dirty="0">
                <a:solidFill>
                  <a:schemeClr val="accent2">
                    <a:lumMod val="75000"/>
                  </a:schemeClr>
                </a:solidFill>
              </a:rPr>
              <a:t>elimination of barriers</a:t>
            </a:r>
            <a:r>
              <a:rPr lang="en-US" sz="3200" dirty="0"/>
              <a:t> to international </a:t>
            </a:r>
            <a:r>
              <a:rPr lang="en-US" sz="3200" dirty="0">
                <a:solidFill>
                  <a:schemeClr val="accent2">
                    <a:lumMod val="75000"/>
                  </a:schemeClr>
                </a:solidFill>
              </a:rPr>
              <a:t>movements of goods, services, capital, technology, and people </a:t>
            </a:r>
            <a:r>
              <a:rPr lang="en-US" sz="3200" dirty="0"/>
              <a:t>that influence the</a:t>
            </a:r>
            <a:r>
              <a:rPr lang="cs-CZ" sz="3200" dirty="0"/>
              <a:t> </a:t>
            </a:r>
            <a:r>
              <a:rPr lang="en-US" sz="3200" dirty="0"/>
              <a:t>integration of world economies.</a:t>
            </a:r>
            <a:endParaRPr lang="en-GB" sz="3200" dirty="0"/>
          </a:p>
          <a:p>
            <a:endParaRPr lang="en-GB" dirty="0"/>
          </a:p>
        </p:txBody>
      </p:sp>
    </p:spTree>
    <p:extLst>
      <p:ext uri="{BB962C8B-B14F-4D97-AF65-F5344CB8AC3E}">
        <p14:creationId xmlns:p14="http://schemas.microsoft.com/office/powerpoint/2010/main" val="204940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a:bodyPr>
          <a:lstStyle/>
          <a:p>
            <a:r>
              <a:rPr lang="en-GB" sz="5400" dirty="0"/>
              <a:t>Globalization - statement</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38988" y="2133600"/>
            <a:ext cx="10266949" cy="4507832"/>
          </a:xfrm>
        </p:spPr>
        <p:txBody>
          <a:bodyPr>
            <a:normAutofit/>
          </a:bodyPr>
          <a:lstStyle/>
          <a:p>
            <a:pPr marL="0" indent="0">
              <a:buNone/>
            </a:pPr>
            <a:r>
              <a:rPr lang="en-GB" dirty="0"/>
              <a:t> </a:t>
            </a:r>
            <a:endParaRPr lang="cs-CZ" dirty="0"/>
          </a:p>
          <a:p>
            <a:pPr marL="0" indent="0">
              <a:buNone/>
            </a:pPr>
            <a:r>
              <a:rPr lang="en-GB" sz="3200" dirty="0"/>
              <a:t>‘</a:t>
            </a:r>
            <a:r>
              <a:rPr lang="en-US" sz="3200" dirty="0"/>
              <a:t>Globalization enables us to get </a:t>
            </a:r>
            <a:r>
              <a:rPr lang="en-US" sz="3200" dirty="0">
                <a:solidFill>
                  <a:schemeClr val="accent2">
                    <a:lumMod val="75000"/>
                  </a:schemeClr>
                </a:solidFill>
              </a:rPr>
              <a:t>more variety, better quality, or lower prices</a:t>
            </a:r>
            <a:r>
              <a:rPr lang="en-US" sz="3200" dirty="0"/>
              <a:t>. Our meals contain spices that aren’t grown domestically and fresh produce that may be out of season locally. Our cars cost less than they would if all the parts were made and the labor performed in one place.’</a:t>
            </a:r>
          </a:p>
          <a:p>
            <a:pPr marL="0" indent="0">
              <a:buNone/>
            </a:pPr>
            <a:endParaRPr lang="en-US" sz="3200" dirty="0"/>
          </a:p>
          <a:p>
            <a:pPr marL="0" indent="0">
              <a:buNone/>
            </a:pPr>
            <a:endParaRPr lang="en-GB" dirty="0"/>
          </a:p>
        </p:txBody>
      </p:sp>
    </p:spTree>
    <p:extLst>
      <p:ext uri="{BB962C8B-B14F-4D97-AF65-F5344CB8AC3E}">
        <p14:creationId xmlns:p14="http://schemas.microsoft.com/office/powerpoint/2010/main" val="1825525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a:bodyPr>
          <a:lstStyle/>
          <a:p>
            <a:r>
              <a:rPr lang="en-GB" sz="4800" dirty="0"/>
              <a:t>Drivers of Globalization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38988" y="2133600"/>
            <a:ext cx="10266949" cy="4507832"/>
          </a:xfrm>
        </p:spPr>
        <p:txBody>
          <a:bodyPr>
            <a:normAutofit/>
          </a:bodyPr>
          <a:lstStyle/>
          <a:p>
            <a:pPr marL="0" indent="0">
              <a:buNone/>
            </a:pPr>
            <a:endParaRPr lang="en-GB" dirty="0"/>
          </a:p>
          <a:p>
            <a:pPr marL="0" indent="0">
              <a:buNone/>
            </a:pPr>
            <a:endParaRPr lang="en-GB" dirty="0"/>
          </a:p>
          <a:p>
            <a:pPr marL="0" indent="0">
              <a:buNone/>
            </a:pPr>
            <a:endParaRPr lang="en-GB" sz="2200" dirty="0"/>
          </a:p>
        </p:txBody>
      </p:sp>
      <p:sp>
        <p:nvSpPr>
          <p:cNvPr id="9" name="TextBox 8">
            <a:extLst>
              <a:ext uri="{FF2B5EF4-FFF2-40B4-BE49-F238E27FC236}">
                <a16:creationId xmlns:a16="http://schemas.microsoft.com/office/drawing/2014/main" id="{164ABEA9-9306-45CB-AB8C-4CD060CD69E8}"/>
              </a:ext>
            </a:extLst>
          </p:cNvPr>
          <p:cNvSpPr txBox="1"/>
          <p:nvPr/>
        </p:nvSpPr>
        <p:spPr>
          <a:xfrm>
            <a:off x="913115" y="2133600"/>
            <a:ext cx="10266949" cy="4893647"/>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Declining trade and investment barriers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3200" dirty="0">
                <a:solidFill>
                  <a:prstClr val="black"/>
                </a:solidFill>
                <a:latin typeface="Calibri" panose="020F0502020204030204"/>
              </a:rPr>
              <a:t>International trade – occurs when a firm exports goods or services to consumers in another country.</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Foreign direct investment – when a firm invests resources in business activities outside its home country.</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GB" sz="3200" dirty="0">
                <a:solidFill>
                  <a:prstClr val="black"/>
                </a:solidFill>
                <a:latin typeface="Calibri" panose="020F0502020204030204"/>
              </a:rPr>
              <a:t>The </a:t>
            </a:r>
            <a:r>
              <a:rPr lang="en-GB" sz="3200" dirty="0">
                <a:solidFill>
                  <a:schemeClr val="accent2">
                    <a:lumMod val="75000"/>
                  </a:schemeClr>
                </a:solidFill>
                <a:latin typeface="Calibri" panose="020F0502020204030204"/>
              </a:rPr>
              <a:t>barriers to trade </a:t>
            </a:r>
            <a:r>
              <a:rPr lang="en-GB" sz="3200" dirty="0">
                <a:solidFill>
                  <a:prstClr val="black"/>
                </a:solidFill>
                <a:latin typeface="Calibri" panose="020F0502020204030204"/>
              </a:rPr>
              <a:t>were in the </a:t>
            </a:r>
            <a:r>
              <a:rPr lang="en-GB" sz="3200" dirty="0">
                <a:solidFill>
                  <a:schemeClr val="accent2">
                    <a:lumMod val="75000"/>
                  </a:schemeClr>
                </a:solidFill>
                <a:latin typeface="Calibri" panose="020F0502020204030204"/>
              </a:rPr>
              <a:t>form of tariffs </a:t>
            </a:r>
            <a:r>
              <a:rPr lang="en-GB" sz="3200" dirty="0">
                <a:solidFill>
                  <a:prstClr val="black"/>
                </a:solidFill>
                <a:latin typeface="Calibri" panose="020F0502020204030204"/>
              </a:rPr>
              <a:t>on </a:t>
            </a:r>
            <a:r>
              <a:rPr lang="en-GB" sz="3200" dirty="0">
                <a:solidFill>
                  <a:schemeClr val="accent2">
                    <a:lumMod val="75000"/>
                  </a:schemeClr>
                </a:solidFill>
                <a:latin typeface="Calibri" panose="020F0502020204030204"/>
              </a:rPr>
              <a:t>imports </a:t>
            </a:r>
            <a:r>
              <a:rPr lang="en-GB" sz="3200" dirty="0">
                <a:latin typeface="Calibri" panose="020F0502020204030204"/>
              </a:rPr>
              <a:t>of manufactured goods </a:t>
            </a:r>
            <a:r>
              <a:rPr lang="en-GB" sz="3200" dirty="0">
                <a:solidFill>
                  <a:prstClr val="black"/>
                </a:solidFill>
                <a:latin typeface="Calibri" panose="020F0502020204030204"/>
              </a:rPr>
              <a:t>to </a:t>
            </a:r>
            <a:r>
              <a:rPr lang="en-GB" sz="3200" dirty="0">
                <a:solidFill>
                  <a:schemeClr val="accent2">
                    <a:lumMod val="75000"/>
                  </a:schemeClr>
                </a:solidFill>
                <a:latin typeface="Calibri" panose="020F0502020204030204"/>
              </a:rPr>
              <a:t>protect</a:t>
            </a:r>
            <a:r>
              <a:rPr lang="en-GB" sz="3200" dirty="0">
                <a:solidFill>
                  <a:prstClr val="black"/>
                </a:solidFill>
                <a:latin typeface="Calibri" panose="020F0502020204030204"/>
              </a:rPr>
              <a:t> domestic industries from foreign competition.</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GB" sz="2800" dirty="0">
              <a:solidFill>
                <a:prstClr val="black"/>
              </a:solidFill>
              <a:latin typeface="Calibri" panose="020F0502020204030204"/>
            </a:endParaRPr>
          </a:p>
        </p:txBody>
      </p:sp>
    </p:spTree>
    <p:extLst>
      <p:ext uri="{BB962C8B-B14F-4D97-AF65-F5344CB8AC3E}">
        <p14:creationId xmlns:p14="http://schemas.microsoft.com/office/powerpoint/2010/main" val="1644681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a:bodyPr>
          <a:lstStyle/>
          <a:p>
            <a:r>
              <a:rPr lang="en-GB" sz="4800" dirty="0"/>
              <a:t>Drivers of Globalization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38988" y="2133600"/>
            <a:ext cx="10266949" cy="4507832"/>
          </a:xfrm>
        </p:spPr>
        <p:txBody>
          <a:bodyPr>
            <a:normAutofit/>
          </a:bodyPr>
          <a:lstStyle/>
          <a:p>
            <a:pPr marL="0" indent="0">
              <a:buNone/>
            </a:pPr>
            <a:endParaRPr lang="en-GB" dirty="0"/>
          </a:p>
          <a:p>
            <a:pPr marL="0" indent="0">
              <a:buNone/>
            </a:pPr>
            <a:endParaRPr lang="en-GB" dirty="0"/>
          </a:p>
          <a:p>
            <a:pPr marL="0" indent="0">
              <a:buNone/>
            </a:pPr>
            <a:endParaRPr lang="en-GB" sz="2200" dirty="0"/>
          </a:p>
        </p:txBody>
      </p:sp>
      <p:sp>
        <p:nvSpPr>
          <p:cNvPr id="9" name="TextBox 8">
            <a:extLst>
              <a:ext uri="{FF2B5EF4-FFF2-40B4-BE49-F238E27FC236}">
                <a16:creationId xmlns:a16="http://schemas.microsoft.com/office/drawing/2014/main" id="{164ABEA9-9306-45CB-AB8C-4CD060CD69E8}"/>
              </a:ext>
            </a:extLst>
          </p:cNvPr>
          <p:cNvSpPr txBox="1"/>
          <p:nvPr/>
        </p:nvSpPr>
        <p:spPr>
          <a:xfrm>
            <a:off x="1008457" y="2018806"/>
            <a:ext cx="10266949" cy="44012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GB" sz="2800" dirty="0">
              <a:solidFill>
                <a:prstClr val="black"/>
              </a:solidFill>
              <a:latin typeface="Calibri" panose="020F0502020204030204"/>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GB" sz="3600" b="1" i="0" u="none" strike="noStrike" kern="1200" cap="none" spc="0" normalizeH="0" baseline="0" noProof="0" dirty="0">
                <a:ln>
                  <a:noFill/>
                </a:ln>
                <a:solidFill>
                  <a:prstClr val="black"/>
                </a:solidFill>
                <a:effectLst/>
                <a:uLnTx/>
                <a:uFillTx/>
                <a:latin typeface="Calibri" panose="020F0502020204030204"/>
                <a:ea typeface="+mn-ea"/>
                <a:cs typeface="+mn-cs"/>
              </a:rPr>
              <a:t>Role of technological change </a:t>
            </a:r>
            <a:endPar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communications (microprocessor, satellite, optical fibre, wireless technologies), </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internet, </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transportation technology (development of commercial jet aircraft, introduction of containerization)</a:t>
            </a:r>
          </a:p>
        </p:txBody>
      </p:sp>
    </p:spTree>
    <p:extLst>
      <p:ext uri="{BB962C8B-B14F-4D97-AF65-F5344CB8AC3E}">
        <p14:creationId xmlns:p14="http://schemas.microsoft.com/office/powerpoint/2010/main" val="1491128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a:bodyPr>
          <a:lstStyle/>
          <a:p>
            <a:r>
              <a:rPr lang="en-GB" sz="4800" dirty="0"/>
              <a:t>Drivers of Globalization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38988" y="2133600"/>
            <a:ext cx="10266949" cy="4507832"/>
          </a:xfrm>
        </p:spPr>
        <p:txBody>
          <a:bodyPr>
            <a:normAutofit/>
          </a:bodyPr>
          <a:lstStyle/>
          <a:p>
            <a:pPr marL="0" indent="0">
              <a:buNone/>
            </a:pPr>
            <a:endParaRPr lang="en-GB" dirty="0"/>
          </a:p>
          <a:p>
            <a:pPr marL="0" indent="0">
              <a:buNone/>
            </a:pPr>
            <a:endParaRPr lang="en-GB" dirty="0"/>
          </a:p>
          <a:p>
            <a:pPr marL="0" indent="0">
              <a:buNone/>
            </a:pPr>
            <a:endParaRPr lang="en-GB" sz="2200" dirty="0"/>
          </a:p>
        </p:txBody>
      </p:sp>
      <p:sp>
        <p:nvSpPr>
          <p:cNvPr id="9" name="TextBox 8">
            <a:extLst>
              <a:ext uri="{FF2B5EF4-FFF2-40B4-BE49-F238E27FC236}">
                <a16:creationId xmlns:a16="http://schemas.microsoft.com/office/drawing/2014/main" id="{164ABEA9-9306-45CB-AB8C-4CD060CD69E8}"/>
              </a:ext>
            </a:extLst>
          </p:cNvPr>
          <p:cNvSpPr txBox="1"/>
          <p:nvPr/>
        </p:nvSpPr>
        <p:spPr>
          <a:xfrm>
            <a:off x="1011936" y="2133600"/>
            <a:ext cx="10394001" cy="4524315"/>
          </a:xfrm>
          <a:prstGeom prst="rect">
            <a:avLst/>
          </a:prstGeom>
          <a:noFill/>
        </p:spPr>
        <p:txBody>
          <a:bodyPr wrap="square">
            <a:spAutoFit/>
          </a:bodyPr>
          <a:lstStyle/>
          <a:p>
            <a:pPr marL="571500" marR="0" lvl="0" indent="-5715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3600" dirty="0">
                <a:solidFill>
                  <a:prstClr val="black"/>
                </a:solidFill>
                <a:latin typeface="Calibri" panose="020F0502020204030204"/>
              </a:rPr>
              <a:t>Growth of consumer pressures</a:t>
            </a:r>
          </a:p>
          <a:p>
            <a:pPr marL="571500" marR="0" lvl="0" indent="-5715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US" sz="3600" dirty="0">
              <a:solidFill>
                <a:prstClr val="black"/>
              </a:solidFill>
              <a:latin typeface="Calibri" panose="020F0502020204030204"/>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3600" dirty="0">
                <a:solidFill>
                  <a:prstClr val="black"/>
                </a:solidFill>
                <a:latin typeface="Calibri" panose="020F0502020204030204"/>
              </a:rPr>
              <a:t> Increase in global competition</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US" sz="3600" dirty="0">
              <a:solidFill>
                <a:prstClr val="black"/>
              </a:solidFill>
              <a:latin typeface="Calibri" panose="020F0502020204030204"/>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3600" dirty="0">
                <a:solidFill>
                  <a:prstClr val="black"/>
                </a:solidFill>
                <a:latin typeface="Calibri" panose="020F0502020204030204"/>
              </a:rPr>
              <a:t> Changes in political situations and government policies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en-US" sz="3600" dirty="0">
              <a:solidFill>
                <a:prstClr val="black"/>
              </a:solidFill>
              <a:latin typeface="Calibri" panose="020F0502020204030204"/>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3600" dirty="0">
                <a:solidFill>
                  <a:prstClr val="black"/>
                </a:solidFill>
                <a:latin typeface="Calibri" panose="020F0502020204030204"/>
              </a:rPr>
              <a:t> Expansion of cross-national cooperation</a:t>
            </a:r>
            <a:endParaRPr lang="en-GB" sz="3600" dirty="0">
              <a:solidFill>
                <a:prstClr val="black"/>
              </a:solidFill>
              <a:latin typeface="Calibri" panose="020F0502020204030204"/>
            </a:endParaRPr>
          </a:p>
        </p:txBody>
      </p:sp>
    </p:spTree>
    <p:extLst>
      <p:ext uri="{BB962C8B-B14F-4D97-AF65-F5344CB8AC3E}">
        <p14:creationId xmlns:p14="http://schemas.microsoft.com/office/powerpoint/2010/main" val="2931646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fontScale="90000"/>
          </a:bodyPr>
          <a:lstStyle/>
          <a:p>
            <a:r>
              <a:rPr lang="en-GB" sz="5400" dirty="0"/>
              <a:t>Globalization – what does it mean for businesses?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Zástupný obsah 3">
            <a:extLst>
              <a:ext uri="{FF2B5EF4-FFF2-40B4-BE49-F238E27FC236}">
                <a16:creationId xmlns:a16="http://schemas.microsoft.com/office/drawing/2014/main" id="{737D3403-A86C-D9DD-FC07-C9368CE2131E}"/>
              </a:ext>
            </a:extLst>
          </p:cNvPr>
          <p:cNvSpPr>
            <a:spLocks noGrp="1"/>
          </p:cNvSpPr>
          <p:nvPr>
            <p:ph idx="1"/>
          </p:nvPr>
        </p:nvSpPr>
        <p:spPr>
          <a:xfrm>
            <a:off x="838200" y="2196345"/>
            <a:ext cx="10515600" cy="4351338"/>
          </a:xfrm>
        </p:spPr>
        <p:txBody>
          <a:bodyPr/>
          <a:lstStyle/>
          <a:p>
            <a:pPr>
              <a:buFont typeface="Wingdings" panose="05000000000000000000" pitchFamily="2" charset="2"/>
              <a:buChar char="v"/>
            </a:pPr>
            <a:r>
              <a:rPr lang="en-GB" dirty="0"/>
              <a:t> </a:t>
            </a:r>
            <a:r>
              <a:rPr lang="en-GB" sz="3600" dirty="0"/>
              <a:t>Globalization creates many opportunities</a:t>
            </a:r>
          </a:p>
          <a:p>
            <a:pPr>
              <a:buFont typeface="Wingdings" panose="05000000000000000000" pitchFamily="2" charset="2"/>
              <a:buChar char="v"/>
            </a:pPr>
            <a:endParaRPr lang="en-GB" sz="3600" dirty="0"/>
          </a:p>
          <a:p>
            <a:pPr>
              <a:buFont typeface="Wingdings" panose="05000000000000000000" pitchFamily="2" charset="2"/>
              <a:buChar char="v"/>
            </a:pPr>
            <a:r>
              <a:rPr lang="en-GB" sz="3600" dirty="0"/>
              <a:t> Expand their revenues by selling around the world</a:t>
            </a:r>
          </a:p>
          <a:p>
            <a:pPr>
              <a:buFont typeface="Wingdings" panose="05000000000000000000" pitchFamily="2" charset="2"/>
              <a:buChar char="v"/>
            </a:pPr>
            <a:endParaRPr lang="en-GB" sz="3600" dirty="0"/>
          </a:p>
          <a:p>
            <a:pPr>
              <a:buFont typeface="Wingdings" panose="05000000000000000000" pitchFamily="2" charset="2"/>
              <a:buChar char="v"/>
            </a:pPr>
            <a:r>
              <a:rPr lang="en-GB" sz="3600" dirty="0"/>
              <a:t> Reduce their costs by producing in countries where key inputs are less expensive.</a:t>
            </a:r>
            <a:endParaRPr lang="cs-CZ" sz="3600" dirty="0"/>
          </a:p>
        </p:txBody>
      </p:sp>
    </p:spTree>
    <p:extLst>
      <p:ext uri="{BB962C8B-B14F-4D97-AF65-F5344CB8AC3E}">
        <p14:creationId xmlns:p14="http://schemas.microsoft.com/office/powerpoint/2010/main" val="631857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582835"/>
            <a:ext cx="10168128" cy="1179576"/>
          </a:xfrm>
        </p:spPr>
        <p:txBody>
          <a:bodyPr>
            <a:normAutofit/>
          </a:bodyPr>
          <a:lstStyle/>
          <a:p>
            <a:r>
              <a:rPr lang="cs-CZ" sz="5400" dirty="0" err="1"/>
              <a:t>Globalization</a:t>
            </a:r>
            <a:r>
              <a:rPr lang="en-GB" sz="5400" dirty="0"/>
              <a:t> of markets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7D76946B-A0A7-4923-ABCE-11B7536452D4}"/>
              </a:ext>
            </a:extLst>
          </p:cNvPr>
          <p:cNvSpPr>
            <a:spLocks noGrp="1"/>
          </p:cNvSpPr>
          <p:nvPr>
            <p:ph idx="1"/>
          </p:nvPr>
        </p:nvSpPr>
        <p:spPr>
          <a:xfrm>
            <a:off x="838200" y="2143441"/>
            <a:ext cx="10515600" cy="4839194"/>
          </a:xfrm>
        </p:spPr>
        <p:txBody>
          <a:bodyPr>
            <a:normAutofit/>
          </a:bodyPr>
          <a:lstStyle/>
          <a:p>
            <a:pPr>
              <a:buFont typeface="Wingdings" panose="05000000000000000000" pitchFamily="2" charset="2"/>
              <a:buChar char="v"/>
            </a:pPr>
            <a:r>
              <a:rPr lang="cs-CZ" sz="3500" dirty="0"/>
              <a:t> </a:t>
            </a:r>
            <a:r>
              <a:rPr lang="en-GB" sz="3500" dirty="0">
                <a:solidFill>
                  <a:schemeClr val="accent2">
                    <a:lumMod val="75000"/>
                  </a:schemeClr>
                </a:solidFill>
              </a:rPr>
              <a:t>merging</a:t>
            </a:r>
            <a:r>
              <a:rPr lang="en-GB" sz="3500" dirty="0"/>
              <a:t> of historically distinct and separate </a:t>
            </a:r>
            <a:r>
              <a:rPr lang="en-GB" sz="3500" dirty="0">
                <a:solidFill>
                  <a:schemeClr val="accent2">
                    <a:lumMod val="75000"/>
                  </a:schemeClr>
                </a:solidFill>
              </a:rPr>
              <a:t>national markets </a:t>
            </a:r>
            <a:r>
              <a:rPr lang="en-GB" sz="3500" dirty="0"/>
              <a:t>into one huge </a:t>
            </a:r>
            <a:r>
              <a:rPr lang="en-GB" sz="3500" dirty="0">
                <a:solidFill>
                  <a:schemeClr val="accent2">
                    <a:lumMod val="75000"/>
                  </a:schemeClr>
                </a:solidFill>
              </a:rPr>
              <a:t>global market place</a:t>
            </a:r>
            <a:r>
              <a:rPr lang="en-GB" sz="3500" dirty="0"/>
              <a:t>.</a:t>
            </a:r>
          </a:p>
          <a:p>
            <a:pPr>
              <a:buFont typeface="Wingdings" panose="05000000000000000000" pitchFamily="2" charset="2"/>
              <a:buChar char="v"/>
            </a:pPr>
            <a:r>
              <a:rPr lang="en-GB" sz="3500" dirty="0"/>
              <a:t> falling of barriers to cross-border trade and investment</a:t>
            </a:r>
          </a:p>
          <a:p>
            <a:pPr>
              <a:buFont typeface="Wingdings" panose="05000000000000000000" pitchFamily="2" charset="2"/>
              <a:buChar char="v"/>
            </a:pPr>
            <a:r>
              <a:rPr lang="en-GB" sz="3500" dirty="0"/>
              <a:t> </a:t>
            </a:r>
            <a:r>
              <a:rPr lang="en-GB" sz="3500" dirty="0">
                <a:solidFill>
                  <a:schemeClr val="accent2">
                    <a:lumMod val="75000"/>
                  </a:schemeClr>
                </a:solidFill>
              </a:rPr>
              <a:t>tastes and preferences of consumers </a:t>
            </a:r>
            <a:r>
              <a:rPr lang="en-GB" sz="3500" dirty="0"/>
              <a:t>of different nations converge on some global norm creating a global market.</a:t>
            </a:r>
          </a:p>
        </p:txBody>
      </p:sp>
    </p:spTree>
    <p:extLst>
      <p:ext uri="{BB962C8B-B14F-4D97-AF65-F5344CB8AC3E}">
        <p14:creationId xmlns:p14="http://schemas.microsoft.com/office/powerpoint/2010/main" val="35287158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32eae5b9-93ab-43a7-9ced-c8b551094bd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5437</TotalTime>
  <Words>999</Words>
  <Application>Microsoft Office PowerPoint</Application>
  <PresentationFormat>Širokoúhlá obrazovka</PresentationFormat>
  <Paragraphs>117</Paragraphs>
  <Slides>18</Slides>
  <Notes>0</Notes>
  <HiddenSlides>1</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Calibri</vt:lpstr>
      <vt:lpstr>Calibri Light</vt:lpstr>
      <vt:lpstr>Wingdings</vt:lpstr>
      <vt:lpstr>Office Theme</vt:lpstr>
      <vt:lpstr>Global Business Environment </vt:lpstr>
      <vt:lpstr>Lecture outline</vt:lpstr>
      <vt:lpstr>Globalization - definitions</vt:lpstr>
      <vt:lpstr>Globalization - statement</vt:lpstr>
      <vt:lpstr>Drivers of Globalization</vt:lpstr>
      <vt:lpstr>Drivers of Globalization</vt:lpstr>
      <vt:lpstr>Drivers of Globalization</vt:lpstr>
      <vt:lpstr>Globalization – what does it mean for businesses?</vt:lpstr>
      <vt:lpstr>Globalization of markets</vt:lpstr>
      <vt:lpstr>Globalization of markets - examples</vt:lpstr>
      <vt:lpstr>Globalization of production</vt:lpstr>
      <vt:lpstr>Globalization of production - examples</vt:lpstr>
      <vt:lpstr>Globalization of production - example</vt:lpstr>
      <vt:lpstr>Global institutions</vt:lpstr>
      <vt:lpstr>Globalization – what is the future?</vt:lpstr>
      <vt:lpstr>Case study</vt:lpstr>
      <vt:lpstr>Globalization – what is the future?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Interní podnikatelské prostředí</dc:title>
  <dc:creator>Lucie Reczková</dc:creator>
  <cp:lastModifiedBy>M R</cp:lastModifiedBy>
  <cp:revision>672</cp:revision>
  <dcterms:created xsi:type="dcterms:W3CDTF">2022-03-12T14:19:04Z</dcterms:created>
  <dcterms:modified xsi:type="dcterms:W3CDTF">2023-04-13T07:06:59Z</dcterms:modified>
</cp:coreProperties>
</file>