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22" r:id="rId3"/>
    <p:sldId id="336" r:id="rId4"/>
    <p:sldId id="337" r:id="rId5"/>
    <p:sldId id="348" r:id="rId6"/>
    <p:sldId id="349" r:id="rId7"/>
    <p:sldId id="350" r:id="rId8"/>
    <p:sldId id="351" r:id="rId9"/>
    <p:sldId id="352" r:id="rId10"/>
    <p:sldId id="338" r:id="rId11"/>
    <p:sldId id="357" r:id="rId12"/>
    <p:sldId id="358" r:id="rId13"/>
    <p:sldId id="359" r:id="rId14"/>
    <p:sldId id="339" r:id="rId15"/>
    <p:sldId id="340" r:id="rId16"/>
    <p:sldId id="341" r:id="rId17"/>
    <p:sldId id="342" r:id="rId18"/>
    <p:sldId id="343" r:id="rId19"/>
    <p:sldId id="346" r:id="rId20"/>
    <p:sldId id="347" r:id="rId21"/>
    <p:sldId id="344" r:id="rId22"/>
    <p:sldId id="345" r:id="rId23"/>
    <p:sldId id="353" r:id="rId24"/>
    <p:sldId id="354" r:id="rId25"/>
    <p:sldId id="355" r:id="rId26"/>
    <p:sldId id="356" r:id="rId27"/>
    <p:sldId id="36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Organizační struktura podniku</a:t>
            </a:r>
          </a:p>
          <a:p>
            <a:pPr algn="just"/>
            <a:r>
              <a:rPr lang="cs-CZ" sz="2000" dirty="0"/>
              <a:t>Pro úspěšnou implementaci zvolené strategie podniku je potřeba vytvořit odpovídající organizační strukturu a systém řízení. </a:t>
            </a:r>
            <a:endParaRPr lang="cs-CZ" sz="2000" dirty="0" smtClean="0"/>
          </a:p>
          <a:p>
            <a:pPr algn="just"/>
            <a:r>
              <a:rPr lang="cs-CZ" sz="2000" dirty="0" smtClean="0"/>
              <a:t>Volba </a:t>
            </a:r>
            <a:r>
              <a:rPr lang="cs-CZ" sz="2000" dirty="0"/>
              <a:t>adekvátní organizační struktury z velké míry závisí na manažerském stylu práce manažerů, konkrétní situaci v podniku a životním cyklem podnikatelského prostředí podniku a na současném stupni poznání v oblasti řízení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 err="1"/>
              <a:t>Dedouchové</a:t>
            </a:r>
            <a:r>
              <a:rPr lang="cs-CZ" sz="2000" dirty="0"/>
              <a:t> (</a:t>
            </a:r>
            <a:r>
              <a:rPr lang="cs-CZ" sz="2000" dirty="0" smtClean="0"/>
              <a:t>2001) </a:t>
            </a:r>
            <a:r>
              <a:rPr lang="cs-CZ" sz="2000" dirty="0"/>
              <a:t>organizační uspořádání musí být navrženo tak, aby činnosti na jednotlivých funkčních úrovních byly řízeny společně a mohlo tak být dosaženo stanovených strategických cílů.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Organizační struktura </a:t>
            </a:r>
            <a:r>
              <a:rPr lang="cs-CZ" sz="1800" dirty="0"/>
              <a:t>zobrazuje kompetenční vztahy, vnitropodnikové úvary a vzájemné vazby a vztahy mezi těmito útvary. </a:t>
            </a:r>
            <a:endParaRPr lang="cs-CZ" sz="1800" dirty="0" smtClean="0"/>
          </a:p>
          <a:p>
            <a:pPr algn="just"/>
            <a:r>
              <a:rPr lang="cs-CZ" sz="1800" dirty="0" smtClean="0"/>
              <a:t>Základní </a:t>
            </a:r>
            <a:r>
              <a:rPr lang="cs-CZ" sz="1800" dirty="0"/>
              <a:t>jednotkou organizační struktury je jednotka organizace práce, která je tvořena určitým počtem pracovníků podřízených jednomu vedoucímu pracovníkovi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r>
              <a:rPr lang="cs-CZ" sz="1800" dirty="0"/>
              <a:t>Organizační struktura je výsledkem manažerské funkce </a:t>
            </a:r>
            <a:r>
              <a:rPr lang="cs-CZ" sz="1800" dirty="0" smtClean="0"/>
              <a:t>organizování.</a:t>
            </a:r>
          </a:p>
          <a:p>
            <a:pPr algn="just"/>
            <a:r>
              <a:rPr lang="cs-CZ" sz="1800" dirty="0"/>
              <a:t>Pro tvorbu organizační struktury je potřeba poznat a pochopit základní technické a technologické vztahy v aktivitách organizace, analyzovat základní prvky, kterými je organizace tvořena. </a:t>
            </a:r>
            <a:endParaRPr lang="cs-CZ" sz="1800" dirty="0" smtClean="0"/>
          </a:p>
          <a:p>
            <a:pPr algn="just"/>
            <a:r>
              <a:rPr lang="cs-CZ" sz="1800" dirty="0"/>
              <a:t>Jednotky organizace práce se podle principu hierarchie spojují v organizační jednotky větší, které představují organizační stupně. Organizační stupně představují v organizační struktuře její hierarchické uspořádání.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0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Organizační </a:t>
            </a:r>
            <a:r>
              <a:rPr lang="cs-CZ" sz="1800" dirty="0"/>
              <a:t>struktura představuje strukturu systému řízení organizace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Organizační struktura </a:t>
            </a:r>
            <a:r>
              <a:rPr lang="cs-CZ" sz="1800" dirty="0"/>
              <a:t>je relativně stabilní a předurčuje chování určitého systému. </a:t>
            </a:r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organizaci můžeme nalézt formální organizační struktury a neformální organizační struktury.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Formální </a:t>
            </a:r>
            <a:r>
              <a:rPr lang="cs-CZ" sz="1800" b="1" dirty="0"/>
              <a:t>organizační struktury</a:t>
            </a:r>
            <a:r>
              <a:rPr lang="cs-CZ" sz="1800" dirty="0"/>
              <a:t> zabezpečují dělbu práce (diferenciaci), k zajištění vhodného provádění stanovených činností, a celistvé řízení (integraci), vedoucí k dosažení stanovených společných cílů organizační jednotky.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Neformální </a:t>
            </a:r>
            <a:r>
              <a:rPr lang="cs-CZ" sz="1800" b="1" dirty="0"/>
              <a:t>organizační </a:t>
            </a:r>
            <a:r>
              <a:rPr lang="cs-CZ" sz="1800" b="1" dirty="0" smtClean="0"/>
              <a:t>struktury</a:t>
            </a:r>
            <a:r>
              <a:rPr lang="cs-CZ" sz="1800" dirty="0"/>
              <a:t> </a:t>
            </a:r>
            <a:r>
              <a:rPr lang="cs-CZ" sz="1800" dirty="0" smtClean="0"/>
              <a:t>vytvářejí </a:t>
            </a:r>
            <a:r>
              <a:rPr lang="cs-CZ" sz="1800" dirty="0"/>
              <a:t>spontánně na základě sdílených zájmů skupin lidí, jako je osobní přátelství, rodinná spřízněnost, vzájemné sympatie, hmotné zájmy apod.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Rozeznáváme organizační strukturu procesní a organizační strukturu útvarovou.</a:t>
            </a:r>
          </a:p>
          <a:p>
            <a:pPr algn="just"/>
            <a:r>
              <a:rPr lang="cs-CZ" sz="1800" b="1" dirty="0" smtClean="0"/>
              <a:t>Struktura procesní</a:t>
            </a:r>
            <a:r>
              <a:rPr lang="cs-CZ" sz="1800" dirty="0"/>
              <a:t> </a:t>
            </a:r>
            <a:r>
              <a:rPr lang="cs-CZ" sz="1800" dirty="0" smtClean="0"/>
              <a:t>je </a:t>
            </a:r>
            <a:r>
              <a:rPr lang="cs-CZ" sz="1800" dirty="0"/>
              <a:t>definována jako soubor činností a vztahů </a:t>
            </a:r>
            <a:r>
              <a:rPr lang="cs-CZ" sz="1800" dirty="0" smtClean="0"/>
              <a:t>mezi </a:t>
            </a:r>
            <a:r>
              <a:rPr lang="cs-CZ" sz="1800" dirty="0"/>
              <a:t>těmito činnostmi. V případě struktury procesní jsou určující procesy a ne útvary. Procesní struktura se znázorňuje pomocí grafu, který se skládá z uzlů a </a:t>
            </a:r>
            <a:r>
              <a:rPr lang="cs-CZ" sz="1800" dirty="0" smtClean="0"/>
              <a:t>hran.</a:t>
            </a:r>
          </a:p>
          <a:p>
            <a:pPr algn="just"/>
            <a:r>
              <a:rPr lang="cs-CZ" sz="1800" b="1" dirty="0" smtClean="0"/>
              <a:t>Struktura útvarová</a:t>
            </a:r>
            <a:r>
              <a:rPr lang="cs-CZ" sz="1800" dirty="0" smtClean="0"/>
              <a:t> </a:t>
            </a:r>
            <a:r>
              <a:rPr lang="cs-CZ" sz="1800" dirty="0"/>
              <a:t>je definována jako soubor pracovních míst a vztahů (mocenských, informačních a hmotně-energetických) mezi těmito pracovními místy. Zobrazením útvarové struktury je organizační </a:t>
            </a:r>
            <a:r>
              <a:rPr lang="cs-CZ" sz="1800" dirty="0" smtClean="0"/>
              <a:t>schéma. </a:t>
            </a:r>
            <a:r>
              <a:rPr lang="cs-CZ" sz="1800" dirty="0"/>
              <a:t>Základním prvkem útvarové struktury je pracovní místo. Seskupením pracovních míst a přidělením příslušného řídícího prvku vzniká pracovní </a:t>
            </a:r>
            <a:r>
              <a:rPr lang="cs-CZ" sz="1800" dirty="0" smtClean="0"/>
              <a:t>útvar. </a:t>
            </a:r>
            <a:r>
              <a:rPr lang="cs-CZ" sz="1800" dirty="0"/>
              <a:t>U útvarové struktury platí princip jednoty vedení, což znamená, že pracovník má vždy jen jednoho nadřízeného, který odpovídá za veškerou činnost daného </a:t>
            </a:r>
            <a:r>
              <a:rPr lang="cs-CZ" sz="1800" dirty="0" smtClean="0"/>
              <a:t>pracovníka.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4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Konkurenceschopnost podniku</a:t>
            </a:r>
          </a:p>
          <a:p>
            <a:pPr algn="just"/>
            <a:r>
              <a:rPr lang="cs-CZ" sz="2000" dirty="0"/>
              <a:t>Konkurenceschopnost podniku můžeme definovat jako schopnost podniku alespoň si udržet, případně zvyšovat svůj poddíl na </a:t>
            </a:r>
            <a:r>
              <a:rPr lang="cs-CZ" sz="2000" dirty="0" smtClean="0"/>
              <a:t>trhu. </a:t>
            </a:r>
          </a:p>
          <a:p>
            <a:pPr algn="just"/>
            <a:r>
              <a:rPr lang="cs-CZ" sz="2000" dirty="0" smtClean="0"/>
              <a:t>Se </a:t>
            </a:r>
            <a:r>
              <a:rPr lang="cs-CZ" sz="2000" dirty="0"/>
              <a:t>zvýšením konkurenceschopností podniku jsou velmi úzce specifické kompetence, které představují schopnosti podniku nasadit zdroje a vytvářet hodnotu. </a:t>
            </a:r>
            <a:endParaRPr lang="cs-CZ" sz="2000" dirty="0" smtClean="0"/>
          </a:p>
          <a:p>
            <a:pPr algn="just"/>
            <a:r>
              <a:rPr lang="cs-CZ" sz="2000" dirty="0" smtClean="0"/>
              <a:t>Jde </a:t>
            </a:r>
            <a:r>
              <a:rPr lang="cs-CZ" sz="2000" dirty="0"/>
              <a:t>tedy o využití takových dovedností a schopností podniku, které umožňují vytvářet minimálně srovnatelnou ne-li lepší produkci, která bude převyšovat produkci ostatních účastníků na trhu.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faktory jsou úzce spojeny se specifickým charakterem každého podniku. K organizačním faktorům můžeme přiradit tyto faktory: charakteristika manažerského týmu, zdroje podniku a podniková kultura.</a:t>
            </a:r>
          </a:p>
          <a:p>
            <a:pPr marL="0" indent="0" algn="just">
              <a:buNone/>
            </a:pPr>
            <a:r>
              <a:rPr lang="cs-CZ" sz="1800" b="1" dirty="0"/>
              <a:t>Charakteristika manažerského týmu</a:t>
            </a:r>
          </a:p>
          <a:p>
            <a:pPr algn="just"/>
            <a:r>
              <a:rPr lang="cs-CZ" sz="1800" dirty="0"/>
              <a:t> Při realizaci podnikatelských aktivit hrají znalosti manažerů a podnikatelů významnou roli. </a:t>
            </a:r>
            <a:endParaRPr lang="cs-CZ" sz="1800" dirty="0" smtClean="0"/>
          </a:p>
          <a:p>
            <a:pPr algn="just"/>
            <a:r>
              <a:rPr lang="cs-CZ" sz="1800" dirty="0" smtClean="0"/>
              <a:t>Obtížnost </a:t>
            </a:r>
            <a:r>
              <a:rPr lang="cs-CZ" sz="1800" dirty="0"/>
              <a:t>profese manažera vyplývá z mimořádné odpovědnosti a nezbytnosti soustředit veškerou energii do relativně krátkého okamžiku, v němž se projeví profesionalita, kvalita a intenzita přípravy, a to nejen u samotného obchodníka, ale i u všech odborníků, kteří tvoří jeho </a:t>
            </a:r>
            <a:r>
              <a:rPr lang="cs-CZ" sz="1800" dirty="0" smtClean="0"/>
              <a:t>tým. </a:t>
            </a:r>
          </a:p>
          <a:p>
            <a:pPr algn="just"/>
            <a:r>
              <a:rPr lang="cs-CZ" sz="1800" dirty="0" smtClean="0"/>
              <a:t>Náročnost </a:t>
            </a:r>
            <a:r>
              <a:rPr lang="cs-CZ" sz="1800" dirty="0"/>
              <a:t>profese se projevuje v oblasti nároků kladených na kvalifikaci manažerů, ale také na jejich osobnost.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3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oblasti kvalifikace jsou klíčové především znalosti komoditní, znalosti ekonomiky a techniky realizace podnikatelských aktivit, jazykové znalosti a základní znalosti práva souvisejícího s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Kromě </a:t>
            </a:r>
            <a:r>
              <a:rPr lang="cs-CZ" sz="2000" dirty="0"/>
              <a:t>těchto znalostí manažerů vzrůstá v posledních létech význam znalostí o jiných kulturách především v souvislosti s mezinárodními podnikatelskými aktivitami. </a:t>
            </a:r>
            <a:endParaRPr lang="cs-CZ" sz="2000" dirty="0" smtClean="0"/>
          </a:p>
          <a:p>
            <a:pPr algn="just"/>
            <a:r>
              <a:rPr lang="cs-CZ" sz="2000" dirty="0" smtClean="0"/>
              <a:t>Manažeři </a:t>
            </a:r>
            <a:r>
              <a:rPr lang="cs-CZ" sz="2000" dirty="0"/>
              <a:t>potřebují a požadují přesné a spolehlivé znalosti umožňující realizovat jejich vytvořenou strategii. Jak uvádí </a:t>
            </a:r>
            <a:r>
              <a:rPr lang="cs-CZ" sz="2000" dirty="0" err="1"/>
              <a:t>Bencsik</a:t>
            </a:r>
            <a:r>
              <a:rPr lang="cs-CZ" sz="2000" dirty="0"/>
              <a:t> (2014) samotná shromažďování znalostí nestačí, podnik může získat skutečnou konkurenční výhodu prostřednictvím znalostního managementu, který rozvíjí potřebné znalosti na osobní i organizační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Zdroje podniku </a:t>
            </a:r>
          </a:p>
          <a:p>
            <a:pPr algn="just"/>
            <a:r>
              <a:rPr lang="cs-CZ" sz="1800" dirty="0"/>
              <a:t>Zdroje podniku zahrnují jak hmotné tak nehmotná aktiva, která podnik využívá k nalezení příležitostí a implementuje je do své strategie na trhu.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a kapacita podniku jsou více pozorovatelné a mohou být kvantifikovatelné. </a:t>
            </a:r>
            <a:endParaRPr lang="cs-CZ" sz="1800" dirty="0" smtClean="0"/>
          </a:p>
          <a:p>
            <a:pPr algn="just"/>
            <a:r>
              <a:rPr lang="cs-CZ" sz="1800" dirty="0" smtClean="0"/>
              <a:t>Hmotné </a:t>
            </a:r>
            <a:r>
              <a:rPr lang="cs-CZ" sz="1800" dirty="0"/>
              <a:t>zdroje podniku jsou tvořeny běžnými aktivy a unikátními aktivy. Především unikátní aktiva jsou významná svou schopností vytvářet a podporovat inovativní činnost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K</a:t>
            </a:r>
            <a:r>
              <a:rPr lang="cs-CZ" sz="1800" dirty="0"/>
              <a:t> hmotným zdrojům a schopnostem patří finanční schopnost podniku (interní zdroje, cizí zdroje pro strategie podniku), fyzická schopnost (stroje a zařízení závody pro operativní aktivity), technologická schopnost (dovednosti, odbornost, patenty, značky, autorská práva k vytváření unikátních produktů a služeb) a organizační schopnost (lidé, struktura, formální kontrolní mechanismy).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8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Zdroje podniku </a:t>
            </a:r>
          </a:p>
          <a:p>
            <a:pPr algn="just"/>
            <a:r>
              <a:rPr lang="cs-CZ" sz="2000" dirty="0" smtClean="0"/>
              <a:t>Nehmotné </a:t>
            </a:r>
            <a:r>
              <a:rPr lang="cs-CZ" sz="2000" dirty="0"/>
              <a:t>zdroje a schopnosti jsou méně viditelné a relativně hůře kvantifikovatelné, jako je organizační kultura, sdílení hodnot, </a:t>
            </a:r>
            <a:r>
              <a:rPr lang="cs-CZ" sz="2000" dirty="0" err="1"/>
              <a:t>leadership</a:t>
            </a:r>
            <a:r>
              <a:rPr lang="cs-CZ" sz="2000" dirty="0"/>
              <a:t> a manažerské schopnosti, vize, znalosti, informace, image a reputace podniku a morálka pracovníků, která kriticky ovlivňuje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K</a:t>
            </a:r>
            <a:r>
              <a:rPr lang="cs-CZ" sz="2000" dirty="0"/>
              <a:t> nehmotným zdrojům patří také zakladatel a jeho vize, řízení podniku, vztahové schopnosti, kulturní empatie a tržní inteligence.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0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interního prostředí podniku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550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Interní prostředí podniku, nazývané často jako mikroprostředí, z pohledu podnikatelského prostředí představují </a:t>
            </a:r>
            <a:r>
              <a:rPr lang="cs-CZ" sz="1800" dirty="0" smtClean="0"/>
              <a:t>schopnosti </a:t>
            </a:r>
            <a:r>
              <a:rPr lang="cs-CZ" sz="1800" dirty="0"/>
              <a:t>podniku, které by měla být zdůrazněny, vyzdviženy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Interní prostředí podniku můžeme označit jako organizační úroveň podnikatelského prostředí, jelikož se týká čistě podniku jako </a:t>
            </a:r>
            <a:r>
              <a:rPr lang="cs-CZ" sz="1800" dirty="0" smtClean="0"/>
              <a:t>organizace.</a:t>
            </a:r>
          </a:p>
          <a:p>
            <a:pPr algn="just"/>
            <a:r>
              <a:rPr lang="cs-CZ" sz="18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800" dirty="0"/>
              <a:t>Samozřejmě, že významným a nepomíjitelný faktorem tohoto prostředí je finanční hospodaření podniku a celková ekonomika podniku. Ale vzhledem k tomu, že těmto stránkám podniku jsou věnovány jiné studijní materiály, které studují tuto problematiku do hloubky, tak se jim v tento studijní text věnuje pouze okrajově.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Interní podnikatelské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 smtClean="0"/>
              <a:t>Nehmotné </a:t>
            </a:r>
            <a:r>
              <a:rPr lang="cs-CZ" sz="1600" b="1" dirty="0"/>
              <a:t>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Podniková kultura je jedním z významných prvků ovlivňujících celkovou efektivnost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Podniková </a:t>
            </a:r>
            <a:r>
              <a:rPr lang="cs-CZ" sz="2000" dirty="0"/>
              <a:t>kultura plní v organizaci důležité funkce, čímž současně ovlivňuje chování lidí uvnitř organizace, ale i chování organizace navenek, vůči svému konkurenčnímu prostředí. Podniková kultura nepůsobí izolovaně. </a:t>
            </a:r>
            <a:endParaRPr lang="cs-CZ" sz="2000" dirty="0" smtClean="0"/>
          </a:p>
          <a:p>
            <a:pPr algn="just"/>
            <a:r>
              <a:rPr lang="cs-CZ" sz="2000" dirty="0" smtClean="0"/>
              <a:t>Podle </a:t>
            </a:r>
            <a:r>
              <a:rPr lang="cs-CZ" sz="2000" dirty="0"/>
              <a:t>Lukášové a Nového (</a:t>
            </a:r>
            <a:r>
              <a:rPr lang="cs-CZ" sz="2000" dirty="0" smtClean="0"/>
              <a:t>2004) </a:t>
            </a:r>
            <a:r>
              <a:rPr lang="cs-CZ" sz="2000" dirty="0"/>
              <a:t>působí podniková kultura ve vzájemných vztazích zejména s organizační strategií a organizační strukturou, přičemž právě strategie podniku je považována za faktor rozhodující o úspěchu nebo neúspěchu podnikatelské činnosti.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průběhu let, kdy byly prováděny rozsáhlé výzkumy, autoři prověřovali především vliv síly podnikové kultury a obsahu podnikové kultury na výkonnost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Na </a:t>
            </a:r>
            <a:r>
              <a:rPr lang="cs-CZ" sz="2000" dirty="0"/>
              <a:t>základě výsledků těchto výzkumů bylo zjištěno, že na výkonnost podniku působí oba tyto parametry v jejich vzájemné kombinaci. </a:t>
            </a:r>
            <a:endParaRPr lang="cs-CZ" sz="2000" dirty="0" smtClean="0"/>
          </a:p>
          <a:p>
            <a:pPr algn="just"/>
            <a:r>
              <a:rPr lang="cs-CZ" sz="2000" dirty="0" smtClean="0"/>
              <a:t>Lze </a:t>
            </a:r>
            <a:r>
              <a:rPr lang="cs-CZ" sz="2000" dirty="0"/>
              <a:t>tedy říci, že pokud má podniková kultura vhodný obsah, pak silná kultura podporuje výkonnost a konkurenceschopnost </a:t>
            </a:r>
            <a:r>
              <a:rPr lang="cs-CZ" sz="2000" dirty="0" smtClean="0"/>
              <a:t>podniku.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Organizační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Podniková kultura je jedním z významných prvků ovlivňujících celkovou efektivnost podniku. </a:t>
            </a:r>
            <a:endParaRPr lang="cs-CZ" sz="1800" dirty="0" smtClean="0"/>
          </a:p>
          <a:p>
            <a:pPr algn="just"/>
            <a:r>
              <a:rPr lang="cs-CZ" sz="1800" dirty="0" smtClean="0"/>
              <a:t>Podniková </a:t>
            </a:r>
            <a:r>
              <a:rPr lang="cs-CZ" sz="1800" dirty="0"/>
              <a:t>kultura plní v organizaci důležité funkce, čímž současně ovlivňuje chování lidí uvnitř organizace, ale i chování organizace navenek, vůči svému konkurenčnímu prostředí. </a:t>
            </a:r>
            <a:endParaRPr lang="cs-CZ" sz="1800" dirty="0" smtClean="0"/>
          </a:p>
          <a:p>
            <a:pPr algn="just"/>
            <a:r>
              <a:rPr lang="cs-CZ" sz="1800" dirty="0" smtClean="0"/>
              <a:t>Podniková </a:t>
            </a:r>
            <a:r>
              <a:rPr lang="cs-CZ" sz="1800" dirty="0"/>
              <a:t>kultura nepůsobí izolovaně. </a:t>
            </a:r>
            <a:endParaRPr lang="cs-CZ" sz="1800" dirty="0" smtClean="0"/>
          </a:p>
          <a:p>
            <a:pPr algn="just"/>
            <a:r>
              <a:rPr lang="cs-CZ" sz="1800" dirty="0" smtClean="0"/>
              <a:t>Podle </a:t>
            </a:r>
            <a:r>
              <a:rPr lang="cs-CZ" sz="1800" dirty="0"/>
              <a:t>Lukášové a Nového (2004) působí podniková kultura ve vzájemných vztazích zejména s organizační strategií a organizační strukturou, přičemž právě strategie podniku je považována za faktor rozhodující o úspěchu nebo neúspěchu podnikatelské činnosti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Lze tedy říci, že pokud má podniková kultura vhodný obsah, pak silná kultura podporuje výkonnost a konkurenceschopnost podniku.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Management organizace a podniková 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6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Podle Vysekalové a Mikeše (2009, s. 67) podniková kultura vyjadřuje určitý charakter firmy, celkovou atmosféru, ovzduší, vnitřní život ovlivňující myšlení a chování spolupracovníků firmy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„Kultura organizace neboli podniková kultura představuje soustavu hodnot, norem, přesvědčení, postojů a domněnek, která sice asi nebyla nikde výslovně zformulována, ale určuje způsob chování a jednání lidí a způsoby vykonávání práce. Hodnoty se týkají toho, o čem se věří, že je důležité v chování lidí a organizace. Normy jsou pak nepsaná pravidla chování”(Armstrong 2007, s. 257).</a:t>
            </a:r>
          </a:p>
          <a:p>
            <a:pPr algn="just"/>
            <a:r>
              <a:rPr lang="cs-CZ" sz="1800" dirty="0"/>
              <a:t>„Organizační kulturu lze chápat jako soubor základních předpokladů, hodnot, postojů a norem chování, které jsou sdíleny v rámci organizace, které se projevují v myšlení, cítění a chování členů organizace v artefaktech (výtvorech) materiální a nemateriální povahy” (Lukášová a Nový 2004, s. 22).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Vymezení pojmu podniková 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5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 smtClean="0"/>
              <a:t>Základní funkce podnikové kultury:</a:t>
            </a:r>
            <a:endParaRPr lang="cs-CZ" sz="1800" b="1" dirty="0"/>
          </a:p>
          <a:p>
            <a:pPr lvl="0" algn="just"/>
            <a:r>
              <a:rPr lang="cs-CZ" sz="1800" dirty="0"/>
              <a:t>vnější – způsob adaptace podniku na okolní podmínky, tvář podniku, její image;</a:t>
            </a:r>
          </a:p>
          <a:p>
            <a:pPr lvl="0" algn="just"/>
            <a:r>
              <a:rPr lang="cs-CZ" sz="1800" dirty="0"/>
              <a:t>vnitřní – způsob integrace uvnitř podniku, průbojnost strategie podniku. </a:t>
            </a:r>
            <a:endParaRPr lang="cs-CZ" sz="1800" dirty="0" smtClean="0"/>
          </a:p>
          <a:p>
            <a:pPr marL="0" lv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 smtClean="0"/>
              <a:t>Mezi další funkce podnikové kultury patří: </a:t>
            </a:r>
            <a:endParaRPr lang="cs-CZ" sz="1800" b="1" dirty="0"/>
          </a:p>
          <a:p>
            <a:pPr lvl="0" algn="just"/>
            <a:r>
              <a:rPr lang="cs-CZ" sz="1800" dirty="0"/>
              <a:t>snižuje konflikty uvnitř </a:t>
            </a:r>
            <a:r>
              <a:rPr lang="cs-CZ" sz="1800" dirty="0" smtClean="0"/>
              <a:t>podniku;</a:t>
            </a:r>
            <a:endParaRPr lang="cs-CZ" sz="1800" dirty="0"/>
          </a:p>
          <a:p>
            <a:pPr lvl="0" algn="just"/>
            <a:r>
              <a:rPr lang="cs-CZ" sz="1800" dirty="0"/>
              <a:t>snižuje nejistotu zaměstnanců a ovlivňuje pracovní spokojenost a emocionální </a:t>
            </a:r>
            <a:r>
              <a:rPr lang="cs-CZ" sz="1800" dirty="0" smtClean="0"/>
              <a:t>pohodu;</a:t>
            </a:r>
            <a:endParaRPr lang="cs-CZ" sz="1800" dirty="0"/>
          </a:p>
          <a:p>
            <a:pPr lvl="0" algn="just"/>
            <a:r>
              <a:rPr lang="cs-CZ" sz="1800" dirty="0"/>
              <a:t>je zdrojem </a:t>
            </a:r>
            <a:r>
              <a:rPr lang="cs-CZ" sz="1800" dirty="0" smtClean="0"/>
              <a:t>motivace;</a:t>
            </a:r>
            <a:endParaRPr lang="cs-CZ" sz="1800" dirty="0"/>
          </a:p>
          <a:p>
            <a:pPr algn="just"/>
            <a:r>
              <a:rPr lang="cs-CZ" sz="1800" dirty="0"/>
              <a:t>je konkurenční </a:t>
            </a:r>
            <a:r>
              <a:rPr lang="cs-CZ" sz="1800" dirty="0" smtClean="0"/>
              <a:t>výhodou.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Funkce podnikové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1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 smtClean="0"/>
              <a:t>Prvky podnikové kultury jsou pojímány </a:t>
            </a:r>
            <a:r>
              <a:rPr lang="cs-CZ" sz="1800" dirty="0"/>
              <a:t>jako „slupky cibule“, přičemž hodnoty se nacházejí uprostřed cibule a nelze je víceméně pozorovat okem, zatímco symboly jsou na povrchu cibule a představují viditelnou část kultury, která je rozpoznatelná pro lidi, kteří danou kulturu sdílejí, jako slova, gestikulace, obrazy, či </a:t>
            </a:r>
            <a:r>
              <a:rPr lang="cs-CZ" sz="1800" dirty="0" smtClean="0"/>
              <a:t>předměty.</a:t>
            </a:r>
          </a:p>
          <a:p>
            <a:pPr lvl="0" algn="just"/>
            <a:r>
              <a:rPr lang="cs-CZ" sz="1800" dirty="0" smtClean="0"/>
              <a:t>Za </a:t>
            </a:r>
            <a:r>
              <a:rPr lang="cs-CZ" sz="1800" b="1" dirty="0" smtClean="0"/>
              <a:t>vnitřní prvky podnikové </a:t>
            </a:r>
            <a:r>
              <a:rPr lang="cs-CZ" sz="1800" b="1" dirty="0"/>
              <a:t>kultury </a:t>
            </a:r>
            <a:r>
              <a:rPr lang="cs-CZ" sz="1800" dirty="0" smtClean="0"/>
              <a:t>jsou považovány </a:t>
            </a:r>
            <a:r>
              <a:rPr lang="cs-CZ" sz="1800" dirty="0"/>
              <a:t>symboly, hrdinové, rituály a hodnoty</a:t>
            </a:r>
            <a:r>
              <a:rPr lang="cs-CZ" sz="1800" dirty="0" smtClean="0"/>
              <a:t>. K</a:t>
            </a:r>
            <a:r>
              <a:rPr lang="cs-CZ" sz="1800" dirty="0"/>
              <a:t> těmto prvkům </a:t>
            </a:r>
            <a:r>
              <a:rPr lang="cs-CZ" sz="1800" dirty="0" smtClean="0"/>
              <a:t>se dále přidávají další prvky, a to </a:t>
            </a:r>
            <a:r>
              <a:rPr lang="cs-CZ" sz="1800" dirty="0"/>
              <a:t>základní předpoklady, normy, postoje a artefakty materiální i nemateriální </a:t>
            </a:r>
            <a:r>
              <a:rPr lang="cs-CZ" sz="1800" dirty="0" smtClean="0"/>
              <a:t>povahy.</a:t>
            </a:r>
          </a:p>
          <a:p>
            <a:pPr lvl="0" algn="just"/>
            <a:r>
              <a:rPr lang="cs-CZ" sz="1800" b="1" dirty="0" smtClean="0"/>
              <a:t>Vnější </a:t>
            </a:r>
            <a:r>
              <a:rPr lang="cs-CZ" sz="1800" b="1" dirty="0"/>
              <a:t>prvky podnikové kultury </a:t>
            </a:r>
            <a:r>
              <a:rPr lang="cs-CZ" sz="1800" dirty="0"/>
              <a:t>tvoří artefakty. Pro jednodušší pochopení jsou artefakty rozděleny na dvě části, kde první část představují nemateriální artefakty a druhou část naopak materiální artefakty.</a:t>
            </a:r>
            <a:endParaRPr lang="cs-CZ" sz="1800" dirty="0" smtClean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Prvky podnikové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analýzy interního prostředí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 smtClean="0"/>
              <a:t>Informačními </a:t>
            </a:r>
            <a:r>
              <a:rPr lang="cs-CZ" sz="1600" dirty="0"/>
              <a:t>zdroji k analýze interního prostředí podniku je především informační systém podniku, rozbory a hodnocení podnikových aktivit, šetření v podniku aj.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Analýza </a:t>
            </a:r>
            <a:r>
              <a:rPr lang="cs-CZ" sz="1600" dirty="0"/>
              <a:t>hodnototvorného řetězce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7S</a:t>
            </a:r>
          </a:p>
          <a:p>
            <a:pPr algn="just"/>
            <a:r>
              <a:rPr lang="cs-CZ" sz="1600" dirty="0"/>
              <a:t>Metoda </a:t>
            </a:r>
            <a:r>
              <a:rPr lang="cs-CZ" sz="1600" dirty="0" smtClean="0"/>
              <a:t>6M</a:t>
            </a:r>
          </a:p>
          <a:p>
            <a:pPr algn="just"/>
            <a:r>
              <a:rPr lang="cs-CZ" sz="1600" dirty="0" smtClean="0"/>
              <a:t>Metoda </a:t>
            </a:r>
            <a:r>
              <a:rPr lang="cs-CZ" sz="1600" dirty="0"/>
              <a:t>VRIO</a:t>
            </a:r>
          </a:p>
          <a:p>
            <a:pPr algn="just"/>
            <a:r>
              <a:rPr lang="cs-CZ" sz="1600" dirty="0" smtClean="0"/>
              <a:t>Model EFQM a Model CAF</a:t>
            </a:r>
          </a:p>
          <a:p>
            <a:pPr algn="just"/>
            <a:r>
              <a:rPr lang="cs-CZ" sz="1600" dirty="0" smtClean="0"/>
              <a:t>Finanční analýza</a:t>
            </a:r>
          </a:p>
          <a:p>
            <a:pPr algn="just"/>
            <a:r>
              <a:rPr lang="cs-CZ" sz="1600" dirty="0" smtClean="0"/>
              <a:t>SWOT analýza</a:t>
            </a:r>
            <a:endParaRPr lang="cs-CZ" sz="1600" dirty="0"/>
          </a:p>
          <a:p>
            <a:pPr algn="just"/>
            <a:r>
              <a:rPr lang="cs-CZ" sz="1600" dirty="0" smtClean="0"/>
              <a:t>Produktové </a:t>
            </a:r>
            <a:r>
              <a:rPr lang="cs-CZ" sz="1600" dirty="0"/>
              <a:t>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analýzy interního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8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</a:t>
            </a:r>
            <a:r>
              <a:rPr lang="cs-CZ" sz="1600" dirty="0" smtClean="0"/>
              <a:t>podniku – hodnototvorné aktivity.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hodnocení těchto aktivit se podnikové aktivity člení </a:t>
            </a:r>
            <a:r>
              <a:rPr lang="cs-CZ" sz="1600" dirty="0" smtClean="0"/>
              <a:t>na:</a:t>
            </a:r>
          </a:p>
          <a:p>
            <a:pPr algn="just"/>
            <a:r>
              <a:rPr lang="cs-CZ" sz="1600" i="1" dirty="0" smtClean="0"/>
              <a:t>hlavní </a:t>
            </a:r>
            <a:r>
              <a:rPr lang="cs-CZ" sz="1600" i="1" dirty="0"/>
              <a:t>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</a:t>
            </a:r>
            <a:r>
              <a:rPr lang="cs-CZ" sz="1600" dirty="0" smtClean="0"/>
              <a:t>služby</a:t>
            </a:r>
          </a:p>
          <a:p>
            <a:pPr algn="just"/>
            <a:r>
              <a:rPr lang="cs-CZ" sz="1600" i="1" dirty="0" smtClean="0"/>
              <a:t>podpůrné </a:t>
            </a:r>
            <a:r>
              <a:rPr lang="cs-CZ" sz="1600" i="1" dirty="0"/>
              <a:t>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</a:t>
            </a:r>
            <a:r>
              <a:rPr lang="cs-CZ" sz="1600" dirty="0" smtClean="0"/>
              <a:t>podniku. 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Analýza hodnototvorného řetězce podle M.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/>
              <a:t>Strategie podniku představuje způsob naplnění strategických cílů podniku. Strategie předurčuje budoucí činnost podniku, jejíž realizací podnik dojde k naplnění svých cílů.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je základním produktem strategického myšlení i rozhodování a stává se hlavním usměrňovatelem všech podnikových aktivit v budoucnu. </a:t>
            </a:r>
            <a:endParaRPr lang="cs-CZ" sz="1800" dirty="0" smtClean="0"/>
          </a:p>
          <a:p>
            <a:pPr algn="just"/>
            <a:r>
              <a:rPr lang="cs-CZ" sz="1800" dirty="0" smtClean="0"/>
              <a:t>Každá </a:t>
            </a:r>
            <a:r>
              <a:rPr lang="cs-CZ" sz="1800" dirty="0"/>
              <a:t>podniková strategie se opírá o tři základní pilíře, které tvoří strategický záměr, analýza podniku i jeho okolí a vlastní implementace (zavedení do reálu) strategie</a:t>
            </a:r>
            <a:r>
              <a:rPr lang="cs-CZ" sz="1800" b="1" dirty="0"/>
              <a:t>. </a:t>
            </a:r>
            <a:r>
              <a:rPr lang="cs-CZ" sz="1800" dirty="0"/>
              <a:t>Jejich spojením pak vzniká jedinečný systém podnikatelského postupu, který je zaměřen do budoucnosti.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0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smtClean="0"/>
              <a:t>Hodnototvorný řetězec M. </a:t>
            </a:r>
            <a:r>
              <a:rPr lang="cs-CZ" dirty="0" err="1" smtClean="0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5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Metoda 7S </a:t>
            </a:r>
            <a:r>
              <a:rPr lang="cs-CZ" sz="1600" dirty="0"/>
              <a:t>dává jednotlivé faktory </a:t>
            </a:r>
            <a:r>
              <a:rPr lang="cs-CZ" sz="1600" dirty="0" smtClean="0"/>
              <a:t>interního prostředí do souvislostí a jednotlivé </a:t>
            </a:r>
            <a:r>
              <a:rPr lang="cs-CZ" sz="1600" dirty="0"/>
              <a:t>faktory </a:t>
            </a:r>
            <a:r>
              <a:rPr lang="cs-CZ" sz="1600" dirty="0" smtClean="0"/>
              <a:t>spojovat </a:t>
            </a:r>
            <a:r>
              <a:rPr lang="cs-CZ" sz="1600" dirty="0"/>
              <a:t>s ostatními do jednoho celku, kde každý faktor má určitý vliv na některé </a:t>
            </a:r>
            <a:r>
              <a:rPr lang="cs-CZ" sz="1600" dirty="0" smtClean="0"/>
              <a:t>další</a:t>
            </a:r>
            <a:r>
              <a:rPr lang="cs-CZ" sz="1600" dirty="0"/>
              <a:t>:</a:t>
            </a:r>
            <a:endParaRPr lang="cs-CZ" sz="1600" dirty="0" smtClean="0"/>
          </a:p>
          <a:p>
            <a:pPr lvl="1" algn="just"/>
            <a:r>
              <a:rPr lang="cs-CZ" sz="1400" dirty="0" smtClean="0"/>
              <a:t>analýza </a:t>
            </a:r>
            <a:r>
              <a:rPr lang="cs-CZ" sz="1400" dirty="0"/>
              <a:t>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 smtClean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potřeba najít jednotlivé vazby a určit, o jaké faktory a vlivy se jedná, následně je pak podle potřeby pozměnit. </a:t>
            </a:r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2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Postup:</a:t>
            </a:r>
            <a:endParaRPr lang="en-US" sz="1800" dirty="0"/>
          </a:p>
          <a:p>
            <a:pPr algn="just"/>
            <a:r>
              <a:rPr lang="cs-CZ" sz="1800" dirty="0" smtClean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 smtClean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 smtClean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 smtClean="0"/>
              <a:t>Při </a:t>
            </a:r>
            <a:r>
              <a:rPr lang="cs-CZ" sz="1800" dirty="0"/>
              <a:t>nastavování a </a:t>
            </a:r>
            <a:r>
              <a:rPr lang="cs-CZ" sz="1800" dirty="0" smtClean="0"/>
              <a:t>slaďování </a:t>
            </a:r>
            <a:r>
              <a:rPr lang="cs-CZ" sz="1800" dirty="0"/>
              <a:t>prvků </a:t>
            </a:r>
            <a:r>
              <a:rPr lang="cs-CZ" sz="1800" dirty="0" smtClean="0"/>
              <a:t>je nutné použít interaktivní </a:t>
            </a:r>
            <a:r>
              <a:rPr lang="cs-CZ" sz="1800" dirty="0"/>
              <a:t>(a často časově náročný) proces provádění úprav a následnou opětovnou analýzu toho, jak to ovlivní ostatní prvky a jejich </a:t>
            </a:r>
            <a:r>
              <a:rPr lang="cs-CZ" sz="1800" dirty="0" smtClean="0"/>
              <a:t>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0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7S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</a:t>
            </a:r>
            <a:r>
              <a:rPr lang="cs-CZ" sz="1600" dirty="0" smtClean="0"/>
              <a:t>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6M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podniku se stává výchozím nástrojem procesu naplňování stanoveného poslání firmy, představuje záměrné a aktivní formování cílů činnosti podniku, výběr nástrojů i postupů k jejich efektivnímu dosažení při optimálním využití zdrojů a příležitostí. </a:t>
            </a:r>
            <a:endParaRPr lang="cs-CZ" sz="1800" dirty="0" smtClean="0"/>
          </a:p>
          <a:p>
            <a:pPr algn="just"/>
            <a:r>
              <a:rPr lang="cs-CZ" sz="1800" dirty="0" smtClean="0"/>
              <a:t>Strategie </a:t>
            </a:r>
            <a:r>
              <a:rPr lang="cs-CZ" sz="1800" dirty="0"/>
              <a:t>je výsledkem komplexního rozhodování managementu. V oblasti strategického plánování podnikatelských aktivit podle Schulze et al. (2009) je cílem podniků, většinou malých a středních podniků, provést rychlé rozhodnutí a rychlou akci s minimálně vydanými zdroji na analýzu tržních podmínek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 smtClean="0"/>
              <a:t>Strategické faktory interního podnikatelského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2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 smtClean="0"/>
              <a:t>Pomocí </a:t>
            </a:r>
            <a:r>
              <a:rPr lang="cs-CZ" sz="1600" dirty="0"/>
              <a:t>metody </a:t>
            </a:r>
            <a:r>
              <a:rPr lang="cs-CZ" sz="1600" dirty="0" smtClean="0"/>
              <a:t>VRIO se posuzují tyto zdroje:</a:t>
            </a:r>
            <a:endParaRPr lang="cs-CZ" sz="1600" dirty="0"/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 smtClean="0"/>
              <a:t>Jednotlivé </a:t>
            </a:r>
            <a:r>
              <a:rPr lang="cs-CZ" sz="1600" dirty="0"/>
              <a:t>zdroje jsou posuzovány z hlediska: </a:t>
            </a:r>
            <a:endParaRPr lang="cs-CZ" sz="1600" dirty="0" smtClean="0"/>
          </a:p>
          <a:p>
            <a:pPr lvl="1" algn="just"/>
            <a:r>
              <a:rPr lang="cs-CZ" sz="1400" b="1" dirty="0" err="1" smtClean="0"/>
              <a:t>V</a:t>
            </a:r>
            <a:r>
              <a:rPr lang="cs-CZ" sz="1400" dirty="0" err="1" smtClean="0"/>
              <a:t>alues</a:t>
            </a:r>
            <a:r>
              <a:rPr lang="cs-CZ" sz="1400" dirty="0" smtClean="0"/>
              <a:t> – hodnota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R</a:t>
            </a:r>
            <a:r>
              <a:rPr lang="cs-CZ" sz="1400" dirty="0" err="1" smtClean="0"/>
              <a:t>areness</a:t>
            </a:r>
            <a:r>
              <a:rPr lang="cs-CZ" sz="1400" dirty="0" smtClean="0"/>
              <a:t> – vzácnost zdroje</a:t>
            </a:r>
            <a:endParaRPr lang="cs-CZ" sz="1400" dirty="0"/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 smtClean="0"/>
              <a:t>I</a:t>
            </a:r>
            <a:r>
              <a:rPr lang="cs-CZ" sz="1400" dirty="0" err="1" smtClean="0"/>
              <a:t>mitate</a:t>
            </a:r>
            <a:r>
              <a:rPr lang="cs-CZ" sz="1400" dirty="0" smtClean="0"/>
              <a:t> – </a:t>
            </a:r>
            <a:r>
              <a:rPr lang="cs-CZ" sz="1400" dirty="0" err="1" smtClean="0"/>
              <a:t>napodobitelnost</a:t>
            </a:r>
            <a:r>
              <a:rPr lang="cs-CZ" sz="1400" dirty="0" smtClean="0"/>
              <a:t> zdroje</a:t>
            </a:r>
            <a:endParaRPr lang="cs-CZ" sz="1400" dirty="0"/>
          </a:p>
          <a:p>
            <a:pPr lvl="1" algn="just"/>
            <a:r>
              <a:rPr lang="cs-CZ" sz="1400" b="1" dirty="0" err="1" smtClean="0"/>
              <a:t>O</a:t>
            </a:r>
            <a:r>
              <a:rPr lang="cs-CZ" sz="1400" dirty="0" err="1" smtClean="0"/>
              <a:t>rganization</a:t>
            </a:r>
            <a:r>
              <a:rPr lang="cs-CZ" sz="1400" dirty="0" smtClean="0"/>
              <a:t> – schopnost organizovat zdroj</a:t>
            </a:r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Metoda VRIO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6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Aplikace metody VRIO</a:t>
            </a:r>
            <a:endParaRPr lang="cs-CZ" dirty="0"/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02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 smtClean="0"/>
              <a:t>Účel </a:t>
            </a:r>
            <a:r>
              <a:rPr lang="cs-CZ" sz="1400" dirty="0"/>
              <a:t>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 smtClean="0"/>
              <a:t>Kritéria</a:t>
            </a:r>
            <a:r>
              <a:rPr lang="cs-CZ" sz="1400" dirty="0"/>
              <a:t>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2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EFQM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</a:t>
            </a:r>
            <a:r>
              <a:rPr lang="cs-CZ" sz="1600" dirty="0" smtClean="0"/>
              <a:t>srovnání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Model CAF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</a:t>
            </a:r>
            <a:r>
              <a:rPr lang="cs-CZ" sz="1600" dirty="0" smtClean="0"/>
              <a:t>z pohledu interní analýzy je </a:t>
            </a:r>
            <a:r>
              <a:rPr lang="cs-CZ" sz="1600" b="1" dirty="0"/>
              <a:t>finanční </a:t>
            </a:r>
            <a:r>
              <a:rPr lang="cs-CZ" sz="1600" b="1" dirty="0" smtClean="0"/>
              <a:t>analýza. </a:t>
            </a:r>
            <a:r>
              <a:rPr lang="cs-CZ" sz="1600" dirty="0" smtClean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</a:t>
            </a:r>
            <a:r>
              <a:rPr lang="cs-CZ" sz="1400" dirty="0" smtClean="0"/>
              <a:t>podniku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pPr algn="just"/>
            <a:r>
              <a:rPr lang="cs-CZ" sz="1600" b="1" dirty="0" smtClean="0"/>
              <a:t>Finanční analýza </a:t>
            </a:r>
            <a:r>
              <a:rPr lang="cs-CZ" sz="1600" dirty="0" smtClean="0"/>
              <a:t>kde </a:t>
            </a:r>
            <a:r>
              <a:rPr lang="cs-CZ" sz="1600" dirty="0"/>
              <a:t>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</a:t>
            </a:r>
            <a:r>
              <a:rPr lang="cs-CZ" sz="1600" dirty="0" smtClean="0"/>
              <a:t>univerzální analytickou metodu, </a:t>
            </a:r>
            <a:r>
              <a:rPr lang="cs-CZ" sz="1600" dirty="0"/>
              <a:t>která </a:t>
            </a:r>
            <a:r>
              <a:rPr lang="cs-CZ" sz="1600" dirty="0" smtClean="0"/>
              <a:t>sleduje:</a:t>
            </a:r>
          </a:p>
          <a:p>
            <a:pPr algn="just"/>
            <a:r>
              <a:rPr lang="cs-CZ" sz="1600" dirty="0" smtClean="0"/>
              <a:t>silné </a:t>
            </a:r>
            <a:r>
              <a:rPr lang="cs-CZ" sz="1600" dirty="0"/>
              <a:t>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 smtClean="0"/>
              <a:t>charakteristiku </a:t>
            </a:r>
            <a:r>
              <a:rPr lang="cs-CZ" sz="1600" dirty="0"/>
              <a:t>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Základní </a:t>
            </a:r>
            <a:r>
              <a:rPr lang="cs-CZ" sz="1600" dirty="0"/>
              <a:t>filosofická myšlenka této metody je v tom, že všechny jevy a procesy ovlivňující podnik mohou působit jak pozitivně (posun žádoucím směrem) tak negativně (oddálení od směru, kterým lze dosáhnout cíle</a:t>
            </a:r>
            <a:r>
              <a:rPr lang="cs-CZ" sz="1600" dirty="0" smtClean="0"/>
              <a:t>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 smtClean="0"/>
              <a:t>vně</a:t>
            </a:r>
            <a:r>
              <a:rPr lang="cs-CZ" sz="1600" dirty="0" smtClean="0"/>
              <a:t>, v okolí podniku.</a:t>
            </a:r>
          </a:p>
          <a:p>
            <a:pPr algn="just"/>
            <a:r>
              <a:rPr lang="cs-CZ" sz="1600" dirty="0"/>
              <a:t>Autorem SWOT analýzy </a:t>
            </a:r>
            <a:r>
              <a:rPr lang="cs-CZ" sz="1600" dirty="0" smtClean="0"/>
              <a:t>je Albert </a:t>
            </a:r>
            <a:r>
              <a:rPr lang="cs-CZ" sz="1600" dirty="0" err="1" smtClean="0"/>
              <a:t>Humphrey</a:t>
            </a:r>
            <a:r>
              <a:rPr lang="cs-CZ" sz="1600" dirty="0" smtClean="0"/>
              <a:t>, </a:t>
            </a:r>
            <a:r>
              <a:rPr lang="cs-CZ" sz="1600" dirty="0"/>
              <a:t>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 smtClean="0"/>
              <a:t>Cílem těchto metod je zhodnocení jednotlivých produktů z pohledu finančního a investičního a rozhodnutí o budoucích investicích/</a:t>
            </a:r>
            <a:r>
              <a:rPr lang="cs-CZ" sz="1600" dirty="0" err="1" smtClean="0"/>
              <a:t>neinvesticích</a:t>
            </a:r>
            <a:r>
              <a:rPr lang="cs-CZ" sz="1600" dirty="0" smtClean="0"/>
              <a:t> do jednotlivých produktů nebo značek.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K produktovým (</a:t>
            </a:r>
            <a:r>
              <a:rPr lang="cs-CZ" sz="1600" dirty="0" err="1" smtClean="0"/>
              <a:t>portofliovým</a:t>
            </a:r>
            <a:r>
              <a:rPr lang="cs-CZ" sz="1600" dirty="0" smtClean="0"/>
              <a:t>) metodám bývají zařazovány nejčastěji tyto metody:</a:t>
            </a:r>
          </a:p>
          <a:p>
            <a:pPr algn="just"/>
            <a:r>
              <a:rPr lang="cs-CZ" sz="1600" dirty="0" err="1" smtClean="0"/>
              <a:t>Druckerova</a:t>
            </a:r>
            <a:r>
              <a:rPr lang="cs-CZ" sz="1600" dirty="0" smtClean="0"/>
              <a:t> </a:t>
            </a:r>
            <a:r>
              <a:rPr lang="cs-CZ" sz="1600" dirty="0"/>
              <a:t>klasifikace produktů</a:t>
            </a:r>
          </a:p>
          <a:p>
            <a:pPr algn="just"/>
            <a:r>
              <a:rPr lang="cs-CZ" sz="1600" dirty="0" smtClean="0"/>
              <a:t>ABC </a:t>
            </a:r>
            <a:r>
              <a:rPr lang="cs-CZ" sz="1600" dirty="0"/>
              <a:t>analýza</a:t>
            </a:r>
          </a:p>
          <a:p>
            <a:pPr algn="just"/>
            <a:r>
              <a:rPr lang="cs-CZ" sz="1600" dirty="0" smtClean="0"/>
              <a:t>BCG </a:t>
            </a:r>
            <a:r>
              <a:rPr lang="cs-CZ" sz="1600" dirty="0"/>
              <a:t>matice</a:t>
            </a:r>
          </a:p>
          <a:p>
            <a:pPr algn="just"/>
            <a:r>
              <a:rPr lang="cs-CZ" sz="1600" dirty="0"/>
              <a:t>GE </a:t>
            </a:r>
            <a:r>
              <a:rPr lang="cs-CZ" sz="1600" dirty="0" smtClean="0"/>
              <a:t>matice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Produktové (portfoliové) analytické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 smtClean="0"/>
              <a:t>Problémové </a:t>
            </a:r>
            <a:r>
              <a:rPr lang="cs-CZ" sz="1400" b="1" dirty="0"/>
              <a:t>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 smtClean="0"/>
              <a:t>Druckerova</a:t>
            </a:r>
            <a:r>
              <a:rPr lang="cs-CZ" dirty="0" smtClean="0"/>
              <a:t> klasifikace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8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Podniková strategie představuje </a:t>
            </a:r>
            <a:r>
              <a:rPr lang="cs-CZ" sz="1600" dirty="0"/>
              <a:t>unikátní systém zásad řízení, jehož cílem je co nejlepší využití budoucnosti. </a:t>
            </a:r>
            <a:endParaRPr lang="cs-CZ" sz="1600" dirty="0" smtClean="0"/>
          </a:p>
          <a:p>
            <a:pPr algn="just"/>
            <a:r>
              <a:rPr lang="cs-CZ" sz="1600" dirty="0"/>
              <a:t>P</a:t>
            </a:r>
            <a:r>
              <a:rPr lang="cs-CZ" sz="1600" dirty="0" smtClean="0"/>
              <a:t>odniková </a:t>
            </a:r>
            <a:r>
              <a:rPr lang="cs-CZ" sz="1600" dirty="0"/>
              <a:t>strategie je otevřeným systémem sladěných záměrů a předpokladů pro dosažení stanoveného cíle. Přitom tento systém musí být schopen současně rychlé a efektivní reakce na měnící se možnosti podnikatelského uplatnění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Strategie se tak stává základní plánovací základnou pro určení strategických cílů, potřeby zdrojů i postupů, které zajistí jejích dosažení. Jelikož budoucnost podniků není dobře známá, musí být podniková strategie dynamická a pružná. </a:t>
            </a:r>
            <a:endParaRPr lang="cs-CZ" sz="1600" dirty="0" smtClean="0"/>
          </a:p>
          <a:p>
            <a:pPr algn="just"/>
            <a:r>
              <a:rPr lang="cs-CZ" sz="1600" dirty="0" smtClean="0"/>
              <a:t>Zároveň </a:t>
            </a:r>
            <a:r>
              <a:rPr lang="cs-CZ" sz="1600" dirty="0"/>
              <a:t>její hlavní tvůrci a uživatelé musí být současně pohotoví i rychlí aby optimálním způsobem využili všechny možnosti, které jim vývoj poskytne v budoucím období.</a:t>
            </a:r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Podniková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 smtClean="0"/>
              <a:t>ABC analýza </a:t>
            </a:r>
            <a:r>
              <a:rPr lang="cs-CZ" sz="1600" dirty="0" smtClean="0"/>
              <a:t>(nebo také P </a:t>
            </a:r>
            <a:r>
              <a:rPr lang="cs-CZ" sz="1600" dirty="0"/>
              <a:t>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</a:t>
            </a:r>
            <a:r>
              <a:rPr lang="cs-CZ" sz="1600" dirty="0" smtClean="0"/>
              <a:t>skupin:</a:t>
            </a:r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Produkty </a:t>
            </a:r>
            <a:r>
              <a:rPr lang="cs-CZ" sz="1600" dirty="0"/>
              <a:t>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2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ABC analýza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smtClean="0"/>
              <a:t>BCG matice </a:t>
            </a:r>
            <a:r>
              <a:rPr lang="cs-CZ" sz="1600" dirty="0" smtClean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</a:t>
            </a:r>
            <a:r>
              <a:rPr lang="cs-CZ" sz="1600" dirty="0" smtClean="0"/>
              <a:t>kategorií na základě:</a:t>
            </a:r>
          </a:p>
          <a:p>
            <a:pPr lvl="1" algn="just"/>
            <a:r>
              <a:rPr lang="cs-CZ" sz="1600" i="1" dirty="0" smtClean="0"/>
              <a:t>relativního </a:t>
            </a:r>
            <a:r>
              <a:rPr lang="cs-CZ" sz="1600" i="1" dirty="0"/>
              <a:t>podílu na trhu </a:t>
            </a:r>
            <a:r>
              <a:rPr lang="cs-CZ" sz="1600" dirty="0"/>
              <a:t>(udává poměr tržeb podniku k tržbám nejvýznamnějšího konkurenta v odvětví, hranice mezi nízkým a vysokým podílem je </a:t>
            </a:r>
            <a:r>
              <a:rPr lang="cs-CZ" sz="1600" dirty="0" smtClean="0"/>
              <a:t>1)</a:t>
            </a:r>
            <a:endParaRPr lang="cs-CZ" sz="1600" i="1" dirty="0"/>
          </a:p>
          <a:p>
            <a:pPr lvl="1" algn="just"/>
            <a:r>
              <a:rPr lang="cs-CZ" sz="1600" i="1" dirty="0" smtClean="0"/>
              <a:t>tempa </a:t>
            </a:r>
            <a:r>
              <a:rPr lang="cs-CZ" sz="1600" i="1" dirty="0"/>
              <a:t>růstu trhu </a:t>
            </a:r>
            <a:r>
              <a:rPr lang="cs-CZ" sz="1600" dirty="0"/>
              <a:t>(měří v ročních přírůstcích tržby z prodeje daného produktu, hranice mezi nízkým a vysokým tempem je 10</a:t>
            </a:r>
            <a:r>
              <a:rPr lang="cs-CZ" sz="1600" dirty="0" smtClean="0"/>
              <a:t>%)</a:t>
            </a:r>
          </a:p>
          <a:p>
            <a:pPr algn="just"/>
            <a:r>
              <a:rPr lang="cs-CZ" sz="1600" dirty="0" smtClean="0"/>
              <a:t>Matice podává </a:t>
            </a:r>
            <a:r>
              <a:rPr lang="cs-CZ" sz="1600" dirty="0"/>
              <a:t>přehled o prodejnosti </a:t>
            </a:r>
            <a:r>
              <a:rPr lang="cs-CZ" sz="1600" dirty="0" smtClean="0"/>
              <a:t>produktů</a:t>
            </a:r>
            <a:r>
              <a:rPr lang="cs-CZ" sz="1600" dirty="0"/>
              <a:t>, úspěšnosti jednotlivých závodů – divizí nebo o podnikatelské vhodnosti jednotlivých územních celků (regionů, </a:t>
            </a:r>
            <a:r>
              <a:rPr lang="cs-CZ" sz="1600" dirty="0" smtClean="0"/>
              <a:t>států). Lze </a:t>
            </a:r>
            <a:r>
              <a:rPr lang="cs-CZ" sz="1600" dirty="0"/>
              <a:t>rozhodnout o jejich osudu, neboť z jejich postavení (názvu) je zřejmé, které </a:t>
            </a:r>
            <a:r>
              <a:rPr lang="cs-CZ" sz="1600" dirty="0" smtClean="0"/>
              <a:t>lze vyřadit </a:t>
            </a:r>
            <a:r>
              <a:rPr lang="cs-CZ" sz="1600" dirty="0"/>
              <a:t>a které produkty, závody, územní celky </a:t>
            </a:r>
            <a:r>
              <a:rPr lang="cs-CZ" sz="1600" dirty="0" smtClean="0"/>
              <a:t>je možné podržet v</a:t>
            </a:r>
            <a:r>
              <a:rPr lang="cs-CZ" sz="1600" dirty="0"/>
              <a:t> portfoliu, případně </a:t>
            </a:r>
            <a:r>
              <a:rPr lang="cs-CZ" sz="1600" dirty="0" smtClean="0"/>
              <a:t>je </a:t>
            </a:r>
            <a:r>
              <a:rPr lang="cs-CZ" sz="1600" dirty="0"/>
              <a:t>rozvíjet.</a:t>
            </a:r>
            <a:endParaRPr lang="cs-CZ" sz="1600" dirty="0" smtClean="0"/>
          </a:p>
          <a:p>
            <a:pPr algn="just"/>
            <a:r>
              <a:rPr lang="cs-CZ" sz="1600" dirty="0" smtClean="0"/>
              <a:t>Tento </a:t>
            </a:r>
            <a:r>
              <a:rPr lang="cs-CZ" sz="1600" dirty="0"/>
              <a:t>model se používá pro dlouhodobé plánování investiční činnosti na 5 a více let s cílem optimalizace tvorby zisku ze sortimentu jako celku</a:t>
            </a:r>
            <a:endParaRPr lang="cs-CZ" sz="1600" dirty="0" smtClean="0"/>
          </a:p>
          <a:p>
            <a:pPr algn="just"/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2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  <a:endParaRPr lang="cs-CZ" sz="16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BCG matice – typy produktů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1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GE matice je matice multikriteriálního charakteru.</a:t>
            </a:r>
          </a:p>
          <a:p>
            <a:pPr lvl="0" algn="just"/>
            <a:r>
              <a:rPr lang="cs-CZ" sz="1600" dirty="0" smtClean="0"/>
              <a:t>GE matice zhodnocuje </a:t>
            </a:r>
            <a:r>
              <a:rPr lang="cs-CZ" sz="1600" dirty="0"/>
              <a:t>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 smtClean="0"/>
              <a:t>Faktor </a:t>
            </a:r>
            <a:r>
              <a:rPr lang="cs-CZ" sz="1600" i="1" dirty="0"/>
              <a:t>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 smtClean="0"/>
              <a:t>Určitou </a:t>
            </a:r>
            <a:r>
              <a:rPr lang="cs-CZ" sz="1600" dirty="0"/>
              <a:t>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  <a:endParaRPr lang="cs-CZ" sz="1600" dirty="0" smtClean="0"/>
          </a:p>
          <a:p>
            <a:pPr lvl="0" algn="just"/>
            <a:r>
              <a:rPr lang="cs-CZ" sz="1600" dirty="0" smtClean="0"/>
              <a:t>Naopak </a:t>
            </a:r>
            <a:r>
              <a:rPr lang="cs-CZ" sz="1600" dirty="0"/>
              <a:t>Patel – Youngová matice využívá srovnání mezi konkurenční pozicí podniku a vývojovým stadiem oboru (zralosti oboru). Tato matice nám snadno umožňuje stanovit strategii podniku a tak usměrnit podnikovou aktivitu v daném oboru potřebným směrem</a:t>
            </a:r>
            <a:r>
              <a:rPr lang="cs-CZ" sz="1600" dirty="0" smtClean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Electric)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3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(Matice General </a:t>
            </a:r>
            <a:r>
              <a:rPr lang="cs-CZ" dirty="0" err="1" smtClean="0"/>
              <a:t>Electrics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smtClean="0"/>
              <a:t>Dimenzi atraktivita </a:t>
            </a:r>
            <a:r>
              <a:rPr lang="cs-CZ" sz="1600" b="1" dirty="0"/>
              <a:t>trhu</a:t>
            </a:r>
            <a:r>
              <a:rPr lang="cs-CZ" sz="1600" dirty="0"/>
              <a:t> </a:t>
            </a:r>
            <a:r>
              <a:rPr lang="cs-CZ" sz="1600" dirty="0" smtClean="0"/>
              <a:t>tvoří tyto faktory:</a:t>
            </a:r>
            <a:endParaRPr lang="cs-CZ" sz="1600" dirty="0"/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 smtClean="0"/>
              <a:t>Dimenzi konkurenční </a:t>
            </a:r>
            <a:r>
              <a:rPr lang="cs-CZ" sz="1600" b="1" dirty="0"/>
              <a:t>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- dimenze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5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 smtClean="0"/>
              <a:t>1 – chráněné postavení, chránit a udržovat pozice</a:t>
            </a:r>
          </a:p>
          <a:p>
            <a:pPr lvl="0" algn="just"/>
            <a:r>
              <a:rPr lang="cs-CZ" sz="1600" dirty="0" smtClean="0"/>
              <a:t>2 – investovat a budovat, investovat výběrově do rozvoje</a:t>
            </a:r>
          </a:p>
          <a:p>
            <a:pPr lvl="0" algn="just"/>
            <a:r>
              <a:rPr lang="cs-CZ" sz="1600" dirty="0" smtClean="0"/>
              <a:t>3 – budovat selektivně, investovat uváženě</a:t>
            </a:r>
          </a:p>
          <a:p>
            <a:pPr lvl="0" algn="just"/>
            <a:r>
              <a:rPr lang="cs-CZ" sz="1600" dirty="0" smtClean="0"/>
              <a:t>4 – budovat selektivně, investovat selektivně</a:t>
            </a:r>
          </a:p>
          <a:p>
            <a:pPr lvl="0" algn="just"/>
            <a:r>
              <a:rPr lang="cs-CZ" sz="1600" dirty="0" smtClean="0"/>
              <a:t>5 – výběrovost/aktivity směřovat k výnosům, výběrově investovat</a:t>
            </a:r>
          </a:p>
          <a:p>
            <a:pPr lvl="0" algn="just"/>
            <a:r>
              <a:rPr lang="cs-CZ" sz="1600" dirty="0" smtClean="0"/>
              <a:t>6 – omezeně expandovat nebo sklízet, omezit rozvoj</a:t>
            </a:r>
          </a:p>
          <a:p>
            <a:pPr lvl="0" algn="just"/>
            <a:r>
              <a:rPr lang="cs-CZ" sz="1600" dirty="0" smtClean="0"/>
              <a:t>7 – chránit a znovu se soustředit, chránit a přehodnocovat</a:t>
            </a:r>
          </a:p>
          <a:p>
            <a:pPr lvl="0" algn="just"/>
            <a:r>
              <a:rPr lang="cs-CZ" sz="1600" dirty="0" smtClean="0"/>
              <a:t>8 – směřovat k výnosům, omezit rozvoj</a:t>
            </a:r>
          </a:p>
          <a:p>
            <a:pPr lvl="0" algn="just"/>
            <a:r>
              <a:rPr lang="cs-CZ" sz="1600" dirty="0" smtClean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</a:t>
            </a:r>
            <a:r>
              <a:rPr lang="cs-CZ" sz="1600" dirty="0" smtClean="0"/>
              <a:t>1, </a:t>
            </a:r>
            <a:r>
              <a:rPr lang="cs-CZ" sz="1600" dirty="0"/>
              <a:t>2</a:t>
            </a:r>
            <a:r>
              <a:rPr lang="cs-CZ" sz="1600" dirty="0" smtClean="0"/>
              <a:t>, 4 </a:t>
            </a:r>
            <a:r>
              <a:rPr lang="cs-CZ" sz="1600" dirty="0"/>
              <a:t>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</a:t>
            </a:r>
            <a:r>
              <a:rPr lang="cs-CZ" sz="1600" dirty="0" smtClean="0"/>
              <a:t>podnik </a:t>
            </a:r>
            <a:r>
              <a:rPr lang="cs-CZ" sz="1600" dirty="0"/>
              <a:t>má dostatek zdrojů pro získání výhodné postavení.</a:t>
            </a:r>
          </a:p>
          <a:p>
            <a:pPr lvl="0" algn="just"/>
            <a:r>
              <a:rPr lang="cs-CZ" sz="1600" dirty="0"/>
              <a:t>Pole 6</a:t>
            </a:r>
            <a:r>
              <a:rPr lang="cs-CZ" sz="1600" dirty="0" smtClean="0"/>
              <a:t>, 8, 9 </a:t>
            </a:r>
            <a:r>
              <a:rPr lang="cs-CZ" sz="1600" dirty="0"/>
              <a:t>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</a:t>
            </a:r>
            <a:r>
              <a:rPr lang="cs-CZ" sz="1600" dirty="0" smtClean="0"/>
              <a:t>, 5, 7 </a:t>
            </a:r>
            <a:r>
              <a:rPr lang="cs-CZ" sz="1600" dirty="0"/>
              <a:t>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GE matice – jednotlivá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6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</a:t>
            </a: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syntetického charakteru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Podnikové strategie jakéhokoliv typu mohou být různorodého zaměření podle zvolené alternativy. Na základě </a:t>
            </a:r>
            <a:r>
              <a:rPr lang="cs-CZ" sz="1600" b="1" dirty="0"/>
              <a:t>charakteru alternativy </a:t>
            </a:r>
            <a:r>
              <a:rPr lang="cs-CZ" sz="1600" dirty="0"/>
              <a:t>lze rozdělit strategie:</a:t>
            </a:r>
          </a:p>
          <a:p>
            <a:pPr lvl="0" algn="just"/>
            <a:r>
              <a:rPr lang="cs-CZ" sz="1600" dirty="0"/>
              <a:t>na </a:t>
            </a:r>
            <a:r>
              <a:rPr lang="cs-CZ" sz="1600" dirty="0" smtClean="0"/>
              <a:t>optimistické</a:t>
            </a:r>
            <a:endParaRPr lang="cs-CZ" sz="1600" dirty="0"/>
          </a:p>
          <a:p>
            <a:pPr lvl="0" algn="just"/>
            <a:r>
              <a:rPr lang="cs-CZ" sz="1600" dirty="0"/>
              <a:t>na </a:t>
            </a:r>
            <a:r>
              <a:rPr lang="cs-CZ" sz="1600" dirty="0" smtClean="0"/>
              <a:t>pesimistické</a:t>
            </a:r>
            <a:endParaRPr lang="cs-CZ" sz="1600" dirty="0"/>
          </a:p>
          <a:p>
            <a:pPr lvl="0" algn="just"/>
            <a:r>
              <a:rPr lang="cs-CZ" sz="1600" dirty="0"/>
              <a:t>na realistické</a:t>
            </a:r>
            <a:r>
              <a:rPr lang="cs-CZ" sz="1600" dirty="0" smtClean="0"/>
              <a:t>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 smtClean="0"/>
              <a:t>Podle </a:t>
            </a:r>
            <a:r>
              <a:rPr lang="cs-CZ" sz="1600" b="1" dirty="0"/>
              <a:t>zaměření </a:t>
            </a:r>
            <a:r>
              <a:rPr lang="cs-CZ" sz="1600" dirty="0"/>
              <a:t>je možno dělit strategie na strategie:</a:t>
            </a:r>
          </a:p>
          <a:p>
            <a:pPr lvl="0" algn="just"/>
            <a:r>
              <a:rPr lang="cs-CZ" sz="1600" dirty="0"/>
              <a:t>ofenzivní (útočné) - jsou růstově orientované a zaměřené na posílení tržního podílu a budoucích zisků;</a:t>
            </a:r>
          </a:p>
          <a:p>
            <a:pPr lvl="0" algn="just"/>
            <a:r>
              <a:rPr lang="cs-CZ" sz="1600" dirty="0"/>
              <a:t>defenzivní (obranné);</a:t>
            </a:r>
          </a:p>
          <a:p>
            <a:pPr lvl="0" algn="just"/>
            <a:r>
              <a:rPr lang="cs-CZ" sz="1600" dirty="0"/>
              <a:t>strategie soustředěné na udržení stávající pozice – stabilizační;</a:t>
            </a:r>
          </a:p>
          <a:p>
            <a:pPr lvl="0" algn="just"/>
            <a:r>
              <a:rPr lang="cs-CZ" sz="1600" dirty="0"/>
              <a:t>strategie kombinované, kdy se kombinuje útok s obranou, případně po určitou dobu se drží dosažená pozice.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strategií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6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Syntetické metody propojují vliv faktorů externího prostředí a vliv faktorů interní prostředí podniku. Cílem těchto metod je nalézt optimální směr činnosti podniku tak, aby podnik respektoval prostředí, ve kterém působí, a zároveň zdroje, které má k dispozici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 smtClean="0"/>
              <a:t>Konfrontační </a:t>
            </a:r>
            <a:r>
              <a:rPr lang="cs-CZ" sz="1600" dirty="0"/>
              <a:t>SWOT analýza</a:t>
            </a:r>
          </a:p>
          <a:p>
            <a:r>
              <a:rPr lang="cs-CZ" sz="1600" dirty="0"/>
              <a:t>Matice IFE, EFE, IE</a:t>
            </a:r>
          </a:p>
          <a:p>
            <a:r>
              <a:rPr lang="cs-CZ" sz="1600" dirty="0"/>
              <a:t>Matice QSPM</a:t>
            </a:r>
          </a:p>
          <a:p>
            <a:r>
              <a:rPr lang="cs-CZ" sz="1600" dirty="0"/>
              <a:t>SPACE analýza</a:t>
            </a:r>
          </a:p>
          <a:p>
            <a:r>
              <a:rPr lang="cs-CZ" sz="1600" dirty="0"/>
              <a:t>Dynamická strategická rozvaha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syntetického charakteru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0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SWOT analýza</a:t>
            </a:r>
            <a:r>
              <a:rPr lang="cs-CZ" sz="1600" dirty="0"/>
              <a:t> představuje analýzu, která sleduje 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a 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 </a:t>
            </a:r>
            <a:endParaRPr lang="cs-CZ" sz="1600" dirty="0" smtClean="0"/>
          </a:p>
          <a:p>
            <a:pPr algn="just"/>
            <a:r>
              <a:rPr lang="cs-CZ" sz="1600" dirty="0" smtClean="0"/>
              <a:t>Konfrontací a kombinací </a:t>
            </a:r>
            <a:r>
              <a:rPr lang="cs-CZ" sz="1600" dirty="0"/>
              <a:t>těchto čtyř hodnocených faktorů je možno </a:t>
            </a:r>
            <a:r>
              <a:rPr lang="cs-CZ" sz="1600" dirty="0" smtClean="0"/>
              <a:t>zobrazit čtyři základní strategické směry, které se stávají základem zvolené podnikové strategie. 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Konfrontační SWOT </a:t>
            </a:r>
            <a:r>
              <a:rPr lang="cs-CZ" sz="2200" dirty="0"/>
              <a:t>analýza (TOWS, WOTS matice) </a:t>
            </a:r>
          </a:p>
        </p:txBody>
      </p:sp>
      <p:pic>
        <p:nvPicPr>
          <p:cNvPr id="5" name="Obrázek 4" descr="SW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571750"/>
            <a:ext cx="60486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Strategie WO – „hledání“, </a:t>
            </a:r>
            <a:r>
              <a:rPr lang="cs-CZ" sz="1600" dirty="0"/>
              <a:t>která sleduje překonání slabých stránek prostřednictvím maximálního využití příležitostí. Tato strategie přitom představuje výrazné změny v chování podniku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SO – „využití“ </a:t>
            </a:r>
            <a:r>
              <a:rPr lang="cs-CZ" sz="1600" dirty="0"/>
              <a:t>je ofenzivní strategie, agresivně růstově orientovaná která představuje postup z pozice síly, neboť podnik je dostatečně silný k využití příležitostí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ST – „konfrontace“ </a:t>
            </a:r>
            <a:r>
              <a:rPr lang="cs-CZ" sz="1600" dirty="0"/>
              <a:t>představuje </a:t>
            </a:r>
            <a:r>
              <a:rPr lang="cs-CZ" sz="1600" dirty="0" smtClean="0"/>
              <a:t>potřebu </a:t>
            </a:r>
            <a:r>
              <a:rPr lang="cs-CZ" sz="1600" dirty="0"/>
              <a:t>včas určit hrozby a přeměnit je využitím silných stránek v příležitosti nebo jejich vliv na podnik zmírnit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WT – „vyhýbání“ – </a:t>
            </a:r>
            <a:r>
              <a:rPr lang="cs-CZ" sz="1600" dirty="0"/>
              <a:t>má vždy charakter defenzivní, vycházející z realizace kompromisů a opuštění určitých pozic.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Strategické přístupy konfrontační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237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Může být silně </a:t>
            </a:r>
            <a:r>
              <a:rPr lang="cs-CZ" sz="1600" b="1" dirty="0"/>
              <a:t>subjektivní</a:t>
            </a:r>
            <a:r>
              <a:rPr lang="cs-CZ" sz="1600" dirty="0"/>
              <a:t> ovlivněna svým tvůrcem. Proto je vhodné využít při její tvorbě kolektivní přístup. </a:t>
            </a:r>
          </a:p>
          <a:p>
            <a:pPr lvl="0" algn="just"/>
            <a:r>
              <a:rPr lang="cs-CZ" sz="1600" dirty="0"/>
              <a:t>Plně </a:t>
            </a:r>
            <a:r>
              <a:rPr lang="cs-CZ" sz="1600" b="1" dirty="0"/>
              <a:t>nerespektuje proměnlivost</a:t>
            </a:r>
            <a:r>
              <a:rPr lang="cs-CZ" sz="1600" dirty="0"/>
              <a:t> současného světa. V tomto případě je nutno chápat rozdělení na kladné a záporné vlivy jako záležitost proměnlivou a proto rozdělení na „dobré, příznivé vlivy“ a „zlé, méně příznivé vlivy“ může být přechodné. </a:t>
            </a:r>
          </a:p>
          <a:p>
            <a:pPr lvl="0" algn="just"/>
            <a:r>
              <a:rPr lang="cs-CZ" sz="1600" dirty="0"/>
              <a:t>Je </a:t>
            </a:r>
            <a:r>
              <a:rPr lang="cs-CZ" sz="1600" b="1" dirty="0"/>
              <a:t>statická</a:t>
            </a:r>
            <a:r>
              <a:rPr lang="cs-CZ" sz="1600" dirty="0"/>
              <a:t> neboť podává informace na klady a zápory dneška, případně, které přicházejí ze včerejška. Při tvorbě strategie je však nutno uvažovat o budoucnosti a v tomto směru není progresivní.</a:t>
            </a:r>
          </a:p>
          <a:p>
            <a:pPr lvl="0" algn="just"/>
            <a:r>
              <a:rPr lang="cs-CZ" sz="1600" dirty="0"/>
              <a:t>Je ji možno považovat za </a:t>
            </a:r>
            <a:r>
              <a:rPr lang="cs-CZ" sz="1600" b="1" dirty="0"/>
              <a:t>konservativní </a:t>
            </a:r>
            <a:r>
              <a:rPr lang="cs-CZ" sz="1600" dirty="0"/>
              <a:t>(málo dynamickou), neboť vychází z toho, co v přítomnosti existuje a to se snaží zlepšit, zdokonalit, případně využít nebo odstranit. Primárně však nehledá nová řešení nebo hlubší inovaci řešitelských přístupů.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Problémy spojené s využitím SWOT analýzy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744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IFE </a:t>
            </a:r>
            <a:r>
              <a:rPr lang="cs-CZ" sz="1600" dirty="0"/>
              <a:t>se zaměřuje na hodnocení faktorů interního prostředí společnosti. </a:t>
            </a:r>
            <a:endParaRPr lang="cs-CZ" sz="1600" dirty="0" smtClean="0"/>
          </a:p>
          <a:p>
            <a:pPr algn="just"/>
            <a:r>
              <a:rPr lang="cs-CZ" sz="1600" dirty="0" smtClean="0"/>
              <a:t>Při sestavování Matice IFE můžeme pracovat se stejnými faktory jako v případě SWOT analýzy.</a:t>
            </a:r>
          </a:p>
          <a:p>
            <a:pPr algn="just"/>
            <a:r>
              <a:rPr lang="cs-CZ" sz="1600" dirty="0" smtClean="0"/>
              <a:t>K</a:t>
            </a:r>
            <a:r>
              <a:rPr lang="cs-CZ" sz="1600" dirty="0"/>
              <a:t> sestavení matice IFE 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 smtClean="0"/>
              <a:t>Poté </a:t>
            </a:r>
            <a:r>
              <a:rPr lang="cs-CZ" sz="1600" dirty="0"/>
              <a:t>je potřeba jednotlivé faktory ohodnotit pomocí čtyř stupňů: 4 (významná silná stránka), 3 (méně důležitá silná stránka), 2 (méně důležitá slabá stránka), 1 (významná slabá stránka). </a:t>
            </a:r>
            <a:endParaRPr lang="cs-CZ" sz="1600" dirty="0" smtClean="0"/>
          </a:p>
          <a:p>
            <a:pPr algn="just"/>
            <a:r>
              <a:rPr lang="cs-CZ" sz="1600" dirty="0" smtClean="0"/>
              <a:t>Konečné </a:t>
            </a:r>
            <a:r>
              <a:rPr lang="cs-CZ" sz="1600" dirty="0"/>
              <a:t>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 smtClean="0"/>
              <a:t>Matice IFE (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IFE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467544" y="806421"/>
          <a:ext cx="7059430" cy="3974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09814406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1463979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8278123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2474383"/>
                    </a:ext>
                  </a:extLst>
                </a:gridCol>
                <a:gridCol w="2522926">
                  <a:extLst>
                    <a:ext uri="{9D8B030D-6E8A-4147-A177-3AD203B41FA5}">
                      <a16:colId xmlns:a16="http://schemas.microsoft.com/office/drawing/2014/main" val="2621898215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50885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Silné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Moderní prostředí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1125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Výše školného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48763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Marketing školy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9418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Spolupráce se školami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88011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silné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1,55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80806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Slabé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Fluktuace zaměstnanců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1724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Jméno školy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686"/>
                  </a:ext>
                </a:extLst>
              </a:tr>
              <a:tr h="3356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Neexistence magisterského studia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08322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Všeobecná profilace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3128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slabé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5022"/>
                  </a:ext>
                </a:extLst>
              </a:tr>
              <a:tr h="438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Zjištěné celkové vážené ohodnocení hodnotí </a:t>
            </a:r>
            <a:r>
              <a:rPr lang="cs-CZ" sz="1600" dirty="0" smtClean="0"/>
              <a:t>interní </a:t>
            </a:r>
            <a:r>
              <a:rPr lang="cs-CZ" sz="1600" dirty="0"/>
              <a:t>pozici </a:t>
            </a:r>
            <a:r>
              <a:rPr lang="cs-CZ" sz="1600" dirty="0" smtClean="0"/>
              <a:t>podniku vůči strategickému záměru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Silné interní pozici </a:t>
            </a:r>
            <a:r>
              <a:rPr lang="cs-CZ" sz="1600" dirty="0" smtClean="0"/>
              <a:t>s vysokou </a:t>
            </a:r>
            <a:r>
              <a:rPr lang="cs-CZ" sz="1600" dirty="0"/>
              <a:t>nadějností splnění strategického záměru </a:t>
            </a:r>
            <a:r>
              <a:rPr lang="cs-CZ" sz="1600" dirty="0" smtClean="0"/>
              <a:t>odpovídá ohodnocení </a:t>
            </a:r>
            <a:r>
              <a:rPr lang="cs-CZ" sz="1600" dirty="0"/>
              <a:t>4. </a:t>
            </a:r>
          </a:p>
          <a:p>
            <a:pPr algn="just"/>
            <a:r>
              <a:rPr lang="cs-CZ" sz="1600" dirty="0"/>
              <a:t>Slabou interní pozici </a:t>
            </a:r>
            <a:r>
              <a:rPr lang="cs-CZ" sz="1600" dirty="0" smtClean="0"/>
              <a:t>vůči </a:t>
            </a:r>
            <a:r>
              <a:rPr lang="cs-CZ" sz="1600" dirty="0"/>
              <a:t>ambicím strategického záměru charakterizuje </a:t>
            </a:r>
            <a:r>
              <a:rPr lang="cs-CZ" sz="1600" dirty="0" smtClean="0"/>
              <a:t>ohodnocení 1 a průměrné </a:t>
            </a:r>
            <a:r>
              <a:rPr lang="cs-CZ" sz="1600" dirty="0"/>
              <a:t>interní síle </a:t>
            </a:r>
            <a:r>
              <a:rPr lang="cs-CZ" sz="1600" dirty="0" smtClean="0"/>
              <a:t>podniku </a:t>
            </a:r>
            <a:r>
              <a:rPr lang="cs-CZ" sz="1600" dirty="0"/>
              <a:t>odpovídá </a:t>
            </a:r>
            <a:r>
              <a:rPr lang="cs-CZ" sz="1600" dirty="0" smtClean="0"/>
              <a:t>ohodnocení 2,5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Silná pozice </a:t>
            </a:r>
            <a:r>
              <a:rPr lang="cs-CZ" sz="1600" dirty="0" smtClean="0"/>
              <a:t>znamená, že </a:t>
            </a:r>
            <a:r>
              <a:rPr lang="cs-CZ" sz="1600" dirty="0"/>
              <a:t>strategický záměr se může opřít o velmi silné interní prostředí, </a:t>
            </a:r>
            <a:r>
              <a:rPr lang="cs-CZ" sz="1600" dirty="0" smtClean="0"/>
              <a:t>slabá </a:t>
            </a:r>
            <a:r>
              <a:rPr lang="cs-CZ" sz="1600" dirty="0"/>
              <a:t>interní </a:t>
            </a:r>
            <a:r>
              <a:rPr lang="cs-CZ" sz="1600" dirty="0" smtClean="0"/>
              <a:t>pozice naopak </a:t>
            </a:r>
            <a:r>
              <a:rPr lang="cs-CZ" sz="1600" dirty="0"/>
              <a:t>znamená, že firma není připravena strategický záměr </a:t>
            </a:r>
            <a:r>
              <a:rPr lang="cs-CZ" sz="1600" dirty="0" smtClean="0"/>
              <a:t>v celé </a:t>
            </a:r>
            <a:r>
              <a:rPr lang="cs-CZ" sz="1600" dirty="0"/>
              <a:t>šíři realizovat, </a:t>
            </a:r>
            <a:r>
              <a:rPr lang="cs-CZ" sz="1600" dirty="0" smtClean="0"/>
              <a:t>resp</a:t>
            </a:r>
            <a:r>
              <a:rPr lang="cs-CZ" sz="1600" dirty="0"/>
              <a:t>. vzhledem </a:t>
            </a:r>
            <a:r>
              <a:rPr lang="cs-CZ" sz="1600" dirty="0" smtClean="0"/>
              <a:t>k podstupovanému </a:t>
            </a:r>
            <a:r>
              <a:rPr lang="cs-CZ" sz="1600" dirty="0"/>
              <a:t>riziku je výhodnější zaměřit strategii primárně </a:t>
            </a:r>
            <a:r>
              <a:rPr lang="cs-CZ" sz="1600" dirty="0" smtClean="0"/>
              <a:t>na posílení </a:t>
            </a:r>
            <a:r>
              <a:rPr lang="cs-CZ" sz="1600" dirty="0"/>
              <a:t>interního prostředí.</a:t>
            </a:r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 smtClean="0"/>
              <a:t>Matice IFE (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3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EFE </a:t>
            </a:r>
            <a:r>
              <a:rPr lang="cs-CZ" sz="1600" dirty="0"/>
              <a:t>se zabývá hodnocením externího prostředí podniku, tzn. hodnocením vlivu makroprostředí a tržního prostředí. </a:t>
            </a:r>
            <a:endParaRPr lang="cs-CZ" sz="1600" dirty="0" smtClean="0"/>
          </a:p>
          <a:p>
            <a:pPr algn="just"/>
            <a:r>
              <a:rPr lang="cs-CZ" sz="1600" dirty="0"/>
              <a:t>Při sestavování Matice </a:t>
            </a:r>
            <a:r>
              <a:rPr lang="cs-CZ" sz="1600" dirty="0" smtClean="0"/>
              <a:t>EFE, stejně jako u Matice IFE, </a:t>
            </a:r>
            <a:r>
              <a:rPr lang="cs-CZ" sz="1600" dirty="0"/>
              <a:t>můžeme pracovat se stejnými faktory jako v případě SWOT analýzy.</a:t>
            </a:r>
          </a:p>
          <a:p>
            <a:pPr algn="just"/>
            <a:r>
              <a:rPr lang="cs-CZ" sz="1600" dirty="0" smtClean="0"/>
              <a:t>Při </a:t>
            </a:r>
            <a:r>
              <a:rPr lang="cs-CZ" sz="1600" dirty="0"/>
              <a:t>sestavování matice EFE se postupuje obdobně jako u matice IFE s tím rozdílem, že stupně vlivu jsou následující: 4 (nejvyšší), 3 (nadprůměrný), 2 (střední), 1 (nízký). </a:t>
            </a:r>
            <a:endParaRPr lang="cs-CZ" sz="1600" dirty="0" smtClean="0"/>
          </a:p>
          <a:p>
            <a:pPr algn="just"/>
            <a:r>
              <a:rPr lang="cs-CZ" sz="1600" dirty="0"/>
              <a:t>K sestavení matice </a:t>
            </a:r>
            <a:r>
              <a:rPr lang="cs-CZ" sz="1600" dirty="0" smtClean="0"/>
              <a:t>EFE </a:t>
            </a:r>
            <a:r>
              <a:rPr lang="cs-CZ" sz="1600" dirty="0"/>
              <a:t>je potřeba nejdříve přiřadit jednotlivým faktorům váhu (odpovídající významu daného faktoru) v rozsahu 0,0 – 1,0. Čím faktor získá vyšší váhu, tím je jeho význam vyšší. </a:t>
            </a:r>
            <a:endParaRPr lang="cs-CZ" sz="1600" dirty="0" smtClean="0"/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</a:t>
            </a:r>
            <a:r>
              <a:rPr lang="cs-CZ" sz="1600" dirty="0" smtClean="0"/>
              <a:t>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EFE (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8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EFE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23528" y="729859"/>
          <a:ext cx="7272808" cy="388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2899910249"/>
                    </a:ext>
                  </a:extLst>
                </a:gridCol>
                <a:gridCol w="3383249">
                  <a:extLst>
                    <a:ext uri="{9D8B030D-6E8A-4147-A177-3AD203B41FA5}">
                      <a16:colId xmlns:a16="http://schemas.microsoft.com/office/drawing/2014/main" val="1054888841"/>
                    </a:ext>
                  </a:extLst>
                </a:gridCol>
                <a:gridCol w="641719">
                  <a:extLst>
                    <a:ext uri="{9D8B030D-6E8A-4147-A177-3AD203B41FA5}">
                      <a16:colId xmlns:a16="http://schemas.microsoft.com/office/drawing/2014/main" val="975214974"/>
                    </a:ext>
                  </a:extLst>
                </a:gridCol>
                <a:gridCol w="427812">
                  <a:extLst>
                    <a:ext uri="{9D8B030D-6E8A-4147-A177-3AD203B41FA5}">
                      <a16:colId xmlns:a16="http://schemas.microsoft.com/office/drawing/2014/main" val="1568946811"/>
                    </a:ext>
                  </a:extLst>
                </a:gridCol>
                <a:gridCol w="2352967">
                  <a:extLst>
                    <a:ext uri="{9D8B030D-6E8A-4147-A177-3AD203B41FA5}">
                      <a16:colId xmlns:a16="http://schemas.microsoft.com/office/drawing/2014/main" val="2436808786"/>
                    </a:ext>
                  </a:extLst>
                </a:gridCol>
              </a:tblGrid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67780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Příležitosti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Pozice školy v regionu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30453"/>
                  </a:ext>
                </a:extLst>
              </a:tr>
              <a:tr h="366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Poptávka po vysokoškolském vzdělání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3338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Zlepšení ekonomické situace obyvatelstva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2507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Možnost zapojení do projektů a grantů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52875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příležitosti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0,35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24177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Hrozby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Nezájem o vysokoškolské vzdělání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4459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Zesílení konkurenčního tlaku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02919"/>
                  </a:ext>
                </a:extLst>
              </a:tr>
              <a:tr h="2905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Zhoršení ekonomické situace obyvatelstva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1613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Zpřísnění legislativy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90879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hrozby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82556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3,15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9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Smyslem </a:t>
            </a:r>
            <a:r>
              <a:rPr lang="cs-CZ" sz="1600" dirty="0" smtClean="0"/>
              <a:t>matice hodnocení </a:t>
            </a:r>
            <a:r>
              <a:rPr lang="cs-CZ" sz="1600" dirty="0"/>
              <a:t>faktorů externí analýzy </a:t>
            </a:r>
            <a:r>
              <a:rPr lang="cs-CZ" sz="1600" dirty="0" smtClean="0"/>
              <a:t>- EFE je </a:t>
            </a:r>
            <a:r>
              <a:rPr lang="cs-CZ" sz="1600" dirty="0"/>
              <a:t>dle Fotra a kolektivu </a:t>
            </a:r>
          </a:p>
          <a:p>
            <a:pPr algn="just"/>
            <a:r>
              <a:rPr lang="cs-CZ" sz="1600" dirty="0" smtClean="0"/>
              <a:t>(2012, </a:t>
            </a:r>
            <a:r>
              <a:rPr lang="cs-CZ" sz="1600" dirty="0"/>
              <a:t>s. 41) </a:t>
            </a:r>
            <a:r>
              <a:rPr lang="cs-CZ" sz="1600" dirty="0" smtClean="0"/>
              <a:t>vybrat z poznaných </a:t>
            </a:r>
            <a:r>
              <a:rPr lang="cs-CZ" sz="1600" dirty="0"/>
              <a:t>příležitostí a hrozeb takové </a:t>
            </a:r>
            <a:r>
              <a:rPr lang="cs-CZ" sz="1600" dirty="0" smtClean="0"/>
              <a:t>faktory </a:t>
            </a:r>
            <a:r>
              <a:rPr lang="cs-CZ" sz="1600" dirty="0"/>
              <a:t>externího prostředí, </a:t>
            </a:r>
            <a:r>
              <a:rPr lang="cs-CZ" sz="1600" dirty="0" smtClean="0"/>
              <a:t>které </a:t>
            </a:r>
            <a:r>
              <a:rPr lang="cs-CZ" sz="1600" dirty="0"/>
              <a:t>mají zásadní vliv na strategický záměr daného podniku a jejichž působení je shodné </a:t>
            </a:r>
            <a:r>
              <a:rPr lang="cs-CZ" sz="1600" dirty="0" smtClean="0"/>
              <a:t>s časovým </a:t>
            </a:r>
            <a:r>
              <a:rPr lang="cs-CZ" sz="1600" dirty="0"/>
              <a:t>horizontem strategického plánu. Většinou jsou identifikované faktory </a:t>
            </a:r>
            <a:r>
              <a:rPr lang="cs-CZ" sz="1600" dirty="0" smtClean="0"/>
              <a:t>považovány </a:t>
            </a:r>
            <a:r>
              <a:rPr lang="cs-CZ" sz="1600" dirty="0"/>
              <a:t>za rizikové faktory, a to buď </a:t>
            </a:r>
            <a:r>
              <a:rPr lang="cs-CZ" sz="1600" dirty="0" smtClean="0"/>
              <a:t>s kladným</a:t>
            </a:r>
            <a:r>
              <a:rPr lang="cs-CZ" sz="1600" dirty="0"/>
              <a:t>, nebo </a:t>
            </a:r>
            <a:r>
              <a:rPr lang="cs-CZ" sz="1600" dirty="0" smtClean="0"/>
              <a:t>záporným </a:t>
            </a:r>
            <a:r>
              <a:rPr lang="cs-CZ" sz="1600" dirty="0"/>
              <a:t>vlivem na strategický záměr. </a:t>
            </a:r>
          </a:p>
          <a:p>
            <a:pPr algn="just"/>
            <a:r>
              <a:rPr lang="cs-CZ" sz="1600" dirty="0"/>
              <a:t>Celkové vážené ohodnocení ukazuje celkovou citlivost strategického záměru firmy </a:t>
            </a:r>
            <a:r>
              <a:rPr lang="cs-CZ" sz="1600" dirty="0" smtClean="0"/>
              <a:t>na </a:t>
            </a:r>
            <a:r>
              <a:rPr lang="cs-CZ" sz="1600" dirty="0"/>
              <a:t>externí prostředí. Největší citlivost indikuje ohodnocení </a:t>
            </a:r>
            <a:r>
              <a:rPr lang="cs-CZ" sz="1600" dirty="0" smtClean="0"/>
              <a:t>4</a:t>
            </a:r>
            <a:r>
              <a:rPr lang="cs-CZ" sz="1600" dirty="0"/>
              <a:t>, </a:t>
            </a:r>
            <a:r>
              <a:rPr lang="cs-CZ" sz="1600" dirty="0" smtClean="0"/>
              <a:t>nízkou </a:t>
            </a:r>
            <a:r>
              <a:rPr lang="cs-CZ" sz="1600" dirty="0"/>
              <a:t>citlivost představuje </a:t>
            </a:r>
            <a:r>
              <a:rPr lang="cs-CZ" sz="1600" dirty="0" smtClean="0"/>
              <a:t>1</a:t>
            </a:r>
            <a:r>
              <a:rPr lang="cs-CZ" sz="1600" dirty="0"/>
              <a:t>, </a:t>
            </a:r>
            <a:r>
              <a:rPr lang="cs-CZ" sz="1600" dirty="0" smtClean="0"/>
              <a:t>střední </a:t>
            </a:r>
            <a:r>
              <a:rPr lang="cs-CZ" sz="1600" dirty="0"/>
              <a:t>citlivost pak ohodnocení </a:t>
            </a:r>
            <a:r>
              <a:rPr lang="cs-CZ" sz="1600" dirty="0" smtClean="0"/>
              <a:t>2,5</a:t>
            </a:r>
            <a:r>
              <a:rPr lang="cs-CZ" sz="1600" dirty="0"/>
              <a:t>. </a:t>
            </a:r>
          </a:p>
          <a:p>
            <a:pPr algn="just"/>
            <a:r>
              <a:rPr lang="cs-CZ" sz="1600" dirty="0"/>
              <a:t>Dosažené </a:t>
            </a:r>
            <a:r>
              <a:rPr lang="cs-CZ" sz="1600" dirty="0" smtClean="0"/>
              <a:t>ohodnocení informuje </a:t>
            </a:r>
            <a:r>
              <a:rPr lang="cs-CZ" sz="1600" dirty="0"/>
              <a:t>firmu, zda </a:t>
            </a:r>
            <a:r>
              <a:rPr lang="cs-CZ" sz="1600" dirty="0" smtClean="0"/>
              <a:t>je </a:t>
            </a:r>
            <a:r>
              <a:rPr lang="cs-CZ" sz="1600" dirty="0"/>
              <a:t>vhodné věnovat úsilí práci se </a:t>
            </a:r>
          </a:p>
          <a:p>
            <a:pPr algn="just"/>
            <a:r>
              <a:rPr lang="cs-CZ" sz="1600" dirty="0"/>
              <a:t>scénáři </a:t>
            </a:r>
            <a:r>
              <a:rPr lang="cs-CZ" sz="1600" dirty="0" smtClean="0"/>
              <a:t>(</a:t>
            </a:r>
            <a:r>
              <a:rPr lang="cs-CZ" sz="1600" dirty="0"/>
              <a:t>při vysoké citlivosti) nebo se spoléhat více </a:t>
            </a:r>
            <a:r>
              <a:rPr lang="cs-CZ" sz="1600" dirty="0" smtClean="0"/>
              <a:t>na trendy ověřené v minulém </a:t>
            </a:r>
            <a:r>
              <a:rPr lang="cs-CZ" sz="1600" dirty="0"/>
              <a:t>období </a:t>
            </a:r>
            <a:r>
              <a:rPr lang="cs-CZ" sz="1600" dirty="0" smtClean="0"/>
              <a:t>podnikatelské aktivity </a:t>
            </a:r>
            <a:r>
              <a:rPr lang="cs-CZ" sz="1600" dirty="0"/>
              <a:t>firmy bez významných </a:t>
            </a:r>
            <a:r>
              <a:rPr lang="cs-CZ" sz="1600" dirty="0" smtClean="0"/>
              <a:t>odchylek </a:t>
            </a:r>
            <a:r>
              <a:rPr lang="cs-CZ" sz="1600" dirty="0"/>
              <a:t>od jeho základní verze (při nízké citlivosti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EFE (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Pokud vycházíme z faktu, že strategie je vázaná na určitou organizační jednotku (podnik, instituci), tak lze z praktického hlediska zejména u středních a velkých podniků </a:t>
            </a:r>
            <a:r>
              <a:rPr lang="cs-CZ" sz="1600" b="1" dirty="0"/>
              <a:t>rozlišovat následující typy strategií:</a:t>
            </a:r>
            <a:endParaRPr lang="cs-CZ" sz="1600" dirty="0"/>
          </a:p>
          <a:p>
            <a:pPr lvl="0" algn="just"/>
            <a:r>
              <a:rPr lang="cs-CZ" sz="1600" b="1" dirty="0"/>
              <a:t>Celopodniková strategie </a:t>
            </a:r>
            <a:r>
              <a:rPr lang="cs-CZ" sz="1600" b="1" dirty="0" smtClean="0"/>
              <a:t>(</a:t>
            </a:r>
            <a:r>
              <a:rPr lang="cs-CZ" sz="1600" b="1" dirty="0" err="1" smtClean="0"/>
              <a:t>corporate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 </a:t>
            </a:r>
            <a:r>
              <a:rPr lang="cs-CZ" sz="1600" dirty="0"/>
              <a:t>představuje základní, hlavní a završující strategii podniku, která obsahuje nosnou myšlenku podnikání v podobě zaměření podniku a jeho rozhodujícího cíle.</a:t>
            </a:r>
          </a:p>
          <a:p>
            <a:pPr lvl="0" algn="just"/>
            <a:r>
              <a:rPr lang="cs-CZ" sz="1600" b="1" dirty="0"/>
              <a:t>Obchodní strategie </a:t>
            </a:r>
            <a:r>
              <a:rPr lang="cs-CZ" sz="1600" b="1" dirty="0" smtClean="0"/>
              <a:t>(business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</a:t>
            </a:r>
            <a:r>
              <a:rPr lang="cs-CZ" sz="1600" dirty="0"/>
              <a:t> označovaná mnohdy jako „podnikatelská strategie“ nebo „oborová strategie“ představuje strategii zaměřenou na konkrétní oblast podnikání, na konkrétní cíl.</a:t>
            </a:r>
          </a:p>
          <a:p>
            <a:pPr lvl="0" algn="just"/>
            <a:r>
              <a:rPr lang="cs-CZ" sz="1600" b="1" dirty="0"/>
              <a:t>Funkční strategie </a:t>
            </a:r>
            <a:r>
              <a:rPr lang="cs-CZ" sz="1600" b="1" dirty="0" smtClean="0"/>
              <a:t>(</a:t>
            </a:r>
            <a:r>
              <a:rPr lang="cs-CZ" sz="1600" b="1" dirty="0" err="1" smtClean="0"/>
              <a:t>functional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strategy</a:t>
            </a:r>
            <a:r>
              <a:rPr lang="cs-CZ" sz="1600" b="1" dirty="0" smtClean="0"/>
              <a:t>) </a:t>
            </a:r>
            <a:r>
              <a:rPr lang="cs-CZ" sz="1600" b="1" dirty="0"/>
              <a:t>–</a:t>
            </a:r>
            <a:r>
              <a:rPr lang="cs-CZ" sz="1600" dirty="0"/>
              <a:t> je typ strategie zahrnující aktivity určité oblasti podniku a proto se zde objevuje velmi často označení „dílčí strategie“.</a:t>
            </a:r>
          </a:p>
          <a:p>
            <a:pPr algn="just"/>
            <a:r>
              <a:rPr lang="cs-CZ" sz="1600" b="1" dirty="0"/>
              <a:t>Speciální strategie -</a:t>
            </a:r>
            <a:r>
              <a:rPr lang="cs-CZ" sz="1600" dirty="0"/>
              <a:t> představují strategie určené pro některé nečekané nebo zvláštní situace jako jsou krize, prosazení značky, zavádění inovace apod</a:t>
            </a:r>
            <a:r>
              <a:rPr lang="cs-CZ" sz="1600" dirty="0" smtClean="0"/>
              <a:t>.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strategií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Matice </a:t>
            </a:r>
            <a:r>
              <a:rPr lang="cs-CZ" sz="1600" dirty="0"/>
              <a:t>IE = matice hodnocení interních a externích faktorů </a:t>
            </a:r>
            <a:r>
              <a:rPr lang="cs-CZ" sz="1600" dirty="0" smtClean="0"/>
              <a:t>slouží k tomu</a:t>
            </a:r>
            <a:r>
              <a:rPr lang="cs-CZ" sz="1600" dirty="0"/>
              <a:t>, aby pomocí </a:t>
            </a:r>
            <a:r>
              <a:rPr lang="cs-CZ" sz="1600" dirty="0" smtClean="0"/>
              <a:t>ní </a:t>
            </a:r>
            <a:r>
              <a:rPr lang="cs-CZ" sz="1600" dirty="0"/>
              <a:t>byla zvolena správná strategie, </a:t>
            </a:r>
            <a:r>
              <a:rPr lang="cs-CZ" sz="1600" dirty="0" smtClean="0"/>
              <a:t>které </a:t>
            </a:r>
            <a:r>
              <a:rPr lang="cs-CZ" sz="1600" dirty="0"/>
              <a:t>bude vycházet a </a:t>
            </a:r>
            <a:r>
              <a:rPr lang="cs-CZ" sz="1600" dirty="0" smtClean="0"/>
              <a:t>respektovat faktory zjištěné během analýzy </a:t>
            </a:r>
            <a:r>
              <a:rPr lang="cs-CZ" sz="1600" dirty="0"/>
              <a:t>prostředí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 zanesení hodnot z matic IFE a EFE můžeme vidět výslednou pozici konkrétního podniku v Matici IE</a:t>
            </a:r>
            <a:r>
              <a:rPr lang="cs-CZ" sz="1600" b="1" dirty="0"/>
              <a:t>. </a:t>
            </a:r>
            <a:endParaRPr lang="cs-CZ" sz="1600" b="1" dirty="0" smtClean="0"/>
          </a:p>
          <a:p>
            <a:pPr algn="just"/>
            <a:endParaRPr lang="cs-CZ" sz="1600" b="1" dirty="0"/>
          </a:p>
          <a:p>
            <a:pPr algn="just"/>
            <a:r>
              <a:rPr lang="cs-CZ" sz="1600" dirty="0" smtClean="0"/>
              <a:t>Graf </a:t>
            </a:r>
            <a:r>
              <a:rPr lang="cs-CZ" sz="1600" dirty="0"/>
              <a:t>matice je sestaven </a:t>
            </a:r>
            <a:r>
              <a:rPr lang="cs-CZ" sz="1600" dirty="0" smtClean="0"/>
              <a:t>z devíti </a:t>
            </a:r>
            <a:r>
              <a:rPr lang="cs-CZ" sz="1600" dirty="0"/>
              <a:t>dílčích polí, ze kterých vychází </a:t>
            </a:r>
            <a:r>
              <a:rPr lang="cs-CZ" sz="1600" dirty="0" smtClean="0"/>
              <a:t>rozdělení </a:t>
            </a:r>
            <a:r>
              <a:rPr lang="cs-CZ" sz="1600" dirty="0"/>
              <a:t>strategií do 3 </a:t>
            </a:r>
            <a:r>
              <a:rPr lang="cs-CZ" sz="1600" dirty="0" smtClean="0"/>
              <a:t>skupin:</a:t>
            </a:r>
          </a:p>
          <a:p>
            <a:pPr lvl="1" algn="just"/>
            <a:r>
              <a:rPr lang="cs-CZ" sz="1600" dirty="0" smtClean="0"/>
              <a:t>Oblasti </a:t>
            </a:r>
            <a:r>
              <a:rPr lang="cs-CZ" sz="1600" dirty="0"/>
              <a:t>I, II, IV </a:t>
            </a:r>
            <a:r>
              <a:rPr lang="cs-CZ" sz="1600" dirty="0" smtClean="0"/>
              <a:t>- „</a:t>
            </a:r>
            <a:r>
              <a:rPr lang="cs-CZ" sz="1600" dirty="0"/>
              <a:t>Stavěj a zajišťuj růst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III, V, VII </a:t>
            </a:r>
            <a:r>
              <a:rPr lang="cs-CZ" sz="1600" dirty="0" smtClean="0"/>
              <a:t>- </a:t>
            </a:r>
            <a:r>
              <a:rPr lang="cs-CZ" sz="1600" dirty="0"/>
              <a:t>„</a:t>
            </a:r>
            <a:r>
              <a:rPr lang="cs-CZ" sz="1600" dirty="0" smtClean="0"/>
              <a:t>Udržuj </a:t>
            </a:r>
            <a:r>
              <a:rPr lang="cs-CZ" sz="1600" dirty="0"/>
              <a:t>a potvrzuj</a:t>
            </a:r>
            <a:r>
              <a:rPr lang="cs-CZ" sz="1600" dirty="0" smtClean="0"/>
              <a:t>“</a:t>
            </a:r>
          </a:p>
          <a:p>
            <a:pPr lvl="1" algn="just"/>
            <a:r>
              <a:rPr lang="cs-CZ" sz="1600" dirty="0"/>
              <a:t>Oblasti VI, VIII, IX </a:t>
            </a:r>
            <a:r>
              <a:rPr lang="cs-CZ" sz="1600" dirty="0" smtClean="0"/>
              <a:t>- </a:t>
            </a:r>
            <a:r>
              <a:rPr lang="cs-CZ" sz="1600" dirty="0"/>
              <a:t>„Sklízej a zbavuj se“.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  <a:p>
            <a:pPr marL="0" indent="0" algn="just">
              <a:buNone/>
            </a:pPr>
            <a:endParaRPr lang="cs-CZ" sz="1600" b="1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 smtClean="0"/>
              <a:t>Matice 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IE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331640" y="1074390"/>
          <a:ext cx="523800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573">
                  <a:extLst>
                    <a:ext uri="{9D8B030D-6E8A-4147-A177-3AD203B41FA5}">
                      <a16:colId xmlns:a16="http://schemas.microsoft.com/office/drawing/2014/main" val="218726871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2602515409"/>
                    </a:ext>
                  </a:extLst>
                </a:gridCol>
                <a:gridCol w="483822">
                  <a:extLst>
                    <a:ext uri="{9D8B030D-6E8A-4147-A177-3AD203B41FA5}">
                      <a16:colId xmlns:a16="http://schemas.microsoft.com/office/drawing/2014/main" val="2373902903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1585402834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79627727"/>
                    </a:ext>
                  </a:extLst>
                </a:gridCol>
                <a:gridCol w="831711">
                  <a:extLst>
                    <a:ext uri="{9D8B030D-6E8A-4147-A177-3AD203B41FA5}">
                      <a16:colId xmlns:a16="http://schemas.microsoft.com/office/drawing/2014/main" val="2180186061"/>
                    </a:ext>
                  </a:extLst>
                </a:gridCol>
                <a:gridCol w="777403">
                  <a:extLst>
                    <a:ext uri="{9D8B030D-6E8A-4147-A177-3AD203B41FA5}">
                      <a16:colId xmlns:a16="http://schemas.microsoft.com/office/drawing/2014/main" val="2922485545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marL="32956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Externí hodnocení (EFE)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24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vysoké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12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IV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542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nízké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VIII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79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silné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slabé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60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Interní hodnocení (IFE)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95654"/>
                  </a:ext>
                </a:extLst>
              </a:tr>
            </a:tbl>
          </a:graphicData>
        </a:graphic>
      </p:graphicFrame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4781743" y="2147070"/>
            <a:ext cx="5576" cy="143279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182293" y="2067694"/>
            <a:ext cx="153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07131" y="1988319"/>
            <a:ext cx="149225" cy="158750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K vymezení vhodné strategické pozice pro podnik a jeho činnosti je využívána </a:t>
            </a:r>
            <a:r>
              <a:rPr lang="cs-CZ" sz="1600" b="1" dirty="0"/>
              <a:t>metoda SPACE analýzy (</a:t>
            </a:r>
            <a:r>
              <a:rPr lang="cs-CZ" sz="1600" dirty="0" err="1"/>
              <a:t>Strategic</a:t>
            </a:r>
            <a:r>
              <a:rPr lang="cs-CZ" sz="1600" dirty="0"/>
              <a:t> </a:t>
            </a:r>
            <a:r>
              <a:rPr lang="cs-CZ" sz="1600" dirty="0" err="1"/>
              <a:t>Position</a:t>
            </a:r>
            <a:r>
              <a:rPr lang="cs-CZ" sz="1600" dirty="0"/>
              <a:t> and </a:t>
            </a:r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).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Srovnává </a:t>
            </a:r>
            <a:r>
              <a:rPr lang="cs-CZ" sz="1600" dirty="0"/>
              <a:t>dvě základní oblasti, jimiž </a:t>
            </a:r>
            <a:r>
              <a:rPr lang="cs-CZ" sz="1600" dirty="0" smtClean="0"/>
              <a:t>jsou:</a:t>
            </a:r>
          </a:p>
          <a:p>
            <a:pPr algn="just"/>
            <a:r>
              <a:rPr lang="cs-CZ" sz="1600" b="1" dirty="0" smtClean="0"/>
              <a:t>oblasti </a:t>
            </a:r>
            <a:r>
              <a:rPr lang="cs-CZ" sz="1600" b="1" dirty="0"/>
              <a:t>vnitřních sil podniku (</a:t>
            </a:r>
            <a:r>
              <a:rPr lang="cs-CZ" sz="1600" dirty="0"/>
              <a:t>ukazatelé „finanční síla podniku“, „konkurenční výhody podniku“) </a:t>
            </a:r>
            <a:endParaRPr lang="cs-CZ" sz="1600" dirty="0" smtClean="0"/>
          </a:p>
          <a:p>
            <a:pPr algn="just"/>
            <a:r>
              <a:rPr lang="cs-CZ" sz="1600" b="1" dirty="0" smtClean="0"/>
              <a:t>oblasti </a:t>
            </a:r>
            <a:r>
              <a:rPr lang="cs-CZ" sz="1600" b="1" dirty="0"/>
              <a:t>vnějšího prostředí podniku </a:t>
            </a:r>
            <a:r>
              <a:rPr lang="cs-CZ" sz="1600" dirty="0"/>
              <a:t>kam patří ukazatelé „síla odvětví“ a „stabilita prostředí“.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V</a:t>
            </a:r>
            <a:r>
              <a:rPr lang="cs-CZ" sz="1600" dirty="0"/>
              <a:t> rámci SPACE analýzy jsou zjištěné hodnoty jednotlivých ukazatelů zhodnoceny body a zobrazeny v grafu, který má rozmezí hodnot od +6 do -6 na obou osách 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SPACE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Význam </a:t>
            </a:r>
            <a:r>
              <a:rPr lang="cs-CZ" sz="1600" b="1" dirty="0"/>
              <a:t>stability prostředí</a:t>
            </a:r>
            <a:r>
              <a:rPr lang="cs-CZ" sz="1600" b="1" i="1" dirty="0"/>
              <a:t> </a:t>
            </a:r>
            <a:r>
              <a:rPr lang="cs-CZ" sz="1600" dirty="0"/>
              <a:t>je nutno spojovat s </a:t>
            </a:r>
            <a:r>
              <a:rPr lang="cs-CZ" sz="1600" b="1" dirty="0"/>
              <a:t>flexibilitou podniku</a:t>
            </a:r>
            <a:r>
              <a:rPr lang="cs-CZ" sz="1600" dirty="0"/>
              <a:t>, kde v době vysoké turbulence podnikatelského prostředí musí podnik reagovat pružně a rychle na rozhodující změny.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Naopak </a:t>
            </a:r>
            <a:r>
              <a:rPr lang="cs-CZ" sz="1600" b="1" dirty="0"/>
              <a:t>síla odvětví</a:t>
            </a:r>
            <a:r>
              <a:rPr lang="cs-CZ" sz="1600" dirty="0"/>
              <a:t> signalizuje nejen významnost této oblasti, ale i optimální využití zdrojů, růst a tím i přitažlivost pro investování.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Současně </a:t>
            </a:r>
            <a:r>
              <a:rPr lang="cs-CZ" sz="1600" dirty="0"/>
              <a:t>finanční</a:t>
            </a:r>
            <a:r>
              <a:rPr lang="cs-CZ" sz="1600" b="1" dirty="0"/>
              <a:t> síla podniku</a:t>
            </a:r>
            <a:r>
              <a:rPr lang="cs-CZ" sz="1600" dirty="0"/>
              <a:t> představuje faktor důležitý za nestabilních situací, kdy potřebná finanční síla může umožnit podniku přejít do jiného odvětví nebo finančně agresivní akcí </a:t>
            </a:r>
            <a:r>
              <a:rPr lang="cs-CZ" sz="1600" dirty="0" smtClean="0"/>
              <a:t>oslabit </a:t>
            </a:r>
            <a:r>
              <a:rPr lang="cs-CZ" sz="1600" dirty="0"/>
              <a:t>konkurenty ve vlastním odvětví. 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r>
              <a:rPr lang="cs-CZ" sz="1600" dirty="0" smtClean="0"/>
              <a:t>Ukazatel </a:t>
            </a:r>
            <a:r>
              <a:rPr lang="cs-CZ" sz="1600" b="1" dirty="0"/>
              <a:t>konkurenční výhoda </a:t>
            </a:r>
            <a:r>
              <a:rPr lang="cs-CZ" sz="1600" dirty="0"/>
              <a:t>slouží k zdůraznění síly podniku v boji o zákazníka a vytváří jedinečnou příležitost pro uplatnění svých </a:t>
            </a:r>
            <a:r>
              <a:rPr lang="cs-CZ" sz="1600" dirty="0" smtClean="0"/>
              <a:t>produktů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Ukazatelé SPACE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2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8103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Agresivní strategie – </a:t>
            </a:r>
            <a:r>
              <a:rPr lang="cs-CZ" sz="1600" dirty="0"/>
              <a:t>typická pro atraktivní a relativně stabilní odvětví, ve kterém má podnik konkurenční výhodu, které je schopen využít. Tato strategie umožňuje podniku posílit vlastní postavení na trhu, soustředit zdroje na produkty, které mají vysokou konkurenceschopnost.</a:t>
            </a:r>
          </a:p>
          <a:p>
            <a:pPr algn="just"/>
            <a:r>
              <a:rPr lang="cs-CZ" sz="1600" b="1" dirty="0"/>
              <a:t>Konkurenční strategie, </a:t>
            </a:r>
            <a:r>
              <a:rPr lang="cs-CZ" sz="1600" dirty="0"/>
              <a:t>která</a:t>
            </a:r>
            <a:r>
              <a:rPr lang="cs-CZ" sz="1600" b="1" dirty="0"/>
              <a:t> </a:t>
            </a:r>
            <a:r>
              <a:rPr lang="cs-CZ" sz="1600" dirty="0"/>
              <a:t>je využitelná pro atraktivní, ale nestabilní prostředí, kdy kritickým faktorem je finanční síla podniku. Podnik by měl hledat možnosti, jak upevnit a posílit svou finanční pozici, vylepšovat své produkty, zavádět inovace, snižovat náklady.</a:t>
            </a:r>
          </a:p>
          <a:p>
            <a:pPr algn="just"/>
            <a:r>
              <a:rPr lang="cs-CZ" sz="1600" b="1" dirty="0"/>
              <a:t>Konservativní strategie – </a:t>
            </a:r>
            <a:r>
              <a:rPr lang="cs-CZ" sz="1600" dirty="0"/>
              <a:t>typická pro stabilní odvětví s nízkou mírou růstu při potřebné finanční stabilitě podniku. Kritickým faktorem této strategie je konkurenceschopnost výrobků</a:t>
            </a:r>
            <a:r>
              <a:rPr lang="cs-CZ" sz="1600" dirty="0" smtClean="0"/>
              <a:t>..</a:t>
            </a:r>
            <a:endParaRPr lang="cs-CZ" sz="1600" dirty="0"/>
          </a:p>
          <a:p>
            <a:pPr algn="just"/>
            <a:r>
              <a:rPr lang="cs-CZ" sz="1600" b="1" dirty="0"/>
              <a:t>Defenzivní pozice</a:t>
            </a:r>
            <a:r>
              <a:rPr lang="cs-CZ" sz="1600" dirty="0"/>
              <a:t> má převážně záchranný charakter a je typická pro neatraktivní odvětví, ve kterých se podnik nemá vhodné výrobky odolné vůči konkurenci ani potřebnou finanční sílu. Podnik by se měl proto připravovat na odchod z daného odvětví, snížit výrobní kapacity a orientovat se na jiné aktivity, které mu kvalifikace pracovníků a zdroje dovolují.</a:t>
            </a:r>
            <a:r>
              <a:rPr lang="cs-CZ" sz="1600" b="1" dirty="0" smtClean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Strategické směry SPACE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0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Zobrazení SPACE analýzy</a:t>
            </a:r>
            <a:endParaRPr lang="cs-CZ" dirty="0"/>
          </a:p>
        </p:txBody>
      </p:sp>
      <p:pic>
        <p:nvPicPr>
          <p:cNvPr id="5" name="Obrázek 4" descr="spac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828674"/>
            <a:ext cx="5233372" cy="37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Tato </a:t>
            </a:r>
            <a:r>
              <a:rPr lang="cs-CZ" sz="1600" dirty="0"/>
              <a:t>matice slouží </a:t>
            </a:r>
            <a:r>
              <a:rPr lang="cs-CZ" sz="1600" dirty="0" smtClean="0"/>
              <a:t>k vyhodnocení </a:t>
            </a:r>
            <a:r>
              <a:rPr lang="cs-CZ" sz="1600" dirty="0"/>
              <a:t>jednotlivých strategií, tedy možných </a:t>
            </a:r>
            <a:r>
              <a:rPr lang="cs-CZ" sz="1600" dirty="0" smtClean="0"/>
              <a:t>variant spadajících do daných strategií.</a:t>
            </a:r>
          </a:p>
          <a:p>
            <a:pPr algn="just"/>
            <a:r>
              <a:rPr lang="cs-CZ" sz="1600" dirty="0"/>
              <a:t>Matice QSPM je </a:t>
            </a:r>
            <a:r>
              <a:rPr lang="cs-CZ" sz="1600" dirty="0" smtClean="0"/>
              <a:t>založena </a:t>
            </a:r>
            <a:r>
              <a:rPr lang="cs-CZ" sz="1600" dirty="0"/>
              <a:t>na informacích získaných z analýzy prostředí, konkrétně navazuje na výstupy analýzy prostředí tedy na analýzy EFE a </a:t>
            </a:r>
            <a:r>
              <a:rPr lang="cs-CZ" sz="1600" dirty="0" smtClean="0"/>
              <a:t>IFE. </a:t>
            </a:r>
          </a:p>
          <a:p>
            <a:pPr algn="just"/>
            <a:r>
              <a:rPr lang="cs-CZ" sz="1600" dirty="0" smtClean="0"/>
              <a:t>V rámci matice QSPM se stanovuje vliv/atraktivnost každého faktoru</a:t>
            </a:r>
          </a:p>
          <a:p>
            <a:pPr algn="just"/>
            <a:r>
              <a:rPr lang="cs-CZ" sz="1600" dirty="0"/>
              <a:t>Vliv se označuje AS (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 a je hodnocen následovně: </a:t>
            </a:r>
            <a:r>
              <a:rPr lang="cs-CZ" sz="1600" dirty="0" smtClean="0"/>
              <a:t>1 </a:t>
            </a:r>
            <a:r>
              <a:rPr lang="cs-CZ" sz="1600" dirty="0"/>
              <a:t>– málo </a:t>
            </a:r>
            <a:r>
              <a:rPr lang="cs-CZ" sz="1600" dirty="0" smtClean="0"/>
              <a:t>atraktivní, 2 </a:t>
            </a:r>
            <a:r>
              <a:rPr lang="cs-CZ" sz="1600" dirty="0"/>
              <a:t>– více </a:t>
            </a:r>
            <a:r>
              <a:rPr lang="cs-CZ" sz="1600" dirty="0" smtClean="0"/>
              <a:t>atraktivní, 3 </a:t>
            </a:r>
            <a:r>
              <a:rPr lang="cs-CZ" sz="1600" dirty="0"/>
              <a:t>– průměrně </a:t>
            </a:r>
            <a:r>
              <a:rPr lang="cs-CZ" sz="1600" dirty="0" smtClean="0"/>
              <a:t>atraktivní, 4 </a:t>
            </a:r>
            <a:r>
              <a:rPr lang="cs-CZ" sz="1600" dirty="0"/>
              <a:t>– velice </a:t>
            </a:r>
            <a:r>
              <a:rPr lang="cs-CZ" sz="1600" dirty="0" smtClean="0"/>
              <a:t>atraktivní.</a:t>
            </a:r>
          </a:p>
          <a:p>
            <a:pPr algn="just"/>
            <a:r>
              <a:rPr lang="cs-CZ" sz="1600" dirty="0"/>
              <a:t>Dále je vypočítán celkový koeficient vlivu TAS (</a:t>
            </a:r>
            <a:r>
              <a:rPr lang="cs-CZ" sz="1600" dirty="0" err="1"/>
              <a:t>Total</a:t>
            </a:r>
            <a:r>
              <a:rPr lang="cs-CZ" sz="1600" dirty="0"/>
              <a:t> 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), který je součinem váhy a atraktivnosti daného faktoru na zvolenou strategii. Na konec je sestavena suma TAS pro jednotlivé varianty strategií a jako doporučená se zvolí ta s největší hodnotou </a:t>
            </a:r>
            <a:r>
              <a:rPr lang="cs-CZ" sz="1600" dirty="0" smtClean="0"/>
              <a:t> </a:t>
            </a:r>
            <a:endParaRPr lang="cs-CZ" sz="1600" dirty="0"/>
          </a:p>
          <a:p>
            <a:pPr algn="just"/>
            <a:endParaRPr lang="cs-CZ" sz="1600" dirty="0" smtClean="0"/>
          </a:p>
          <a:p>
            <a:pPr algn="just"/>
            <a:endParaRPr lang="cs-CZ" sz="1600" dirty="0"/>
          </a:p>
          <a:p>
            <a:pPr marL="678942"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Matice QSPM (</a:t>
            </a:r>
            <a:r>
              <a:rPr lang="cs-CZ" dirty="0" err="1" smtClean="0"/>
              <a:t>Quantitative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Plannning</a:t>
            </a:r>
            <a:r>
              <a:rPr lang="cs-CZ" dirty="0" smtClean="0"/>
              <a:t> Matrix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5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just">
              <a:buNone/>
            </a:pPr>
            <a:r>
              <a:rPr lang="cs-CZ" sz="1600" dirty="0" smtClean="0"/>
              <a:t>1. 	Výčet </a:t>
            </a:r>
            <a:r>
              <a:rPr lang="cs-CZ" sz="1600" dirty="0"/>
              <a:t>všech </a:t>
            </a:r>
            <a:r>
              <a:rPr lang="cs-CZ" sz="1600" dirty="0" smtClean="0"/>
              <a:t>faktorů zvolených do </a:t>
            </a:r>
            <a:r>
              <a:rPr lang="cs-CZ" sz="1600" dirty="0"/>
              <a:t>analýzy vnitřního a vnějšího prostředí.</a:t>
            </a:r>
          </a:p>
          <a:p>
            <a:pPr marL="357188" indent="-357188" algn="just">
              <a:buNone/>
            </a:pPr>
            <a:r>
              <a:rPr lang="cs-CZ" sz="1600" dirty="0" smtClean="0"/>
              <a:t>2.	Přiřazení </a:t>
            </a:r>
            <a:r>
              <a:rPr lang="cs-CZ" sz="1600" dirty="0"/>
              <a:t>vah, které </a:t>
            </a:r>
            <a:r>
              <a:rPr lang="cs-CZ" sz="1600" dirty="0" smtClean="0"/>
              <a:t>byly stanoveny </a:t>
            </a:r>
            <a:r>
              <a:rPr lang="cs-CZ" sz="1600" dirty="0"/>
              <a:t>při sestavování IFE a EFE analýz.</a:t>
            </a:r>
          </a:p>
          <a:p>
            <a:pPr marL="357188" indent="-357188" algn="just">
              <a:buNone/>
            </a:pPr>
            <a:r>
              <a:rPr lang="cs-CZ" sz="1600" dirty="0"/>
              <a:t>3</a:t>
            </a:r>
            <a:r>
              <a:rPr lang="cs-CZ" sz="1600" dirty="0" smtClean="0"/>
              <a:t>. 	Stanovení </a:t>
            </a:r>
            <a:r>
              <a:rPr lang="cs-CZ" sz="1600" dirty="0"/>
              <a:t>jednotlivých </a:t>
            </a:r>
            <a:r>
              <a:rPr lang="cs-CZ" sz="1600" dirty="0" smtClean="0"/>
              <a:t>strategických variant.</a:t>
            </a:r>
            <a:endParaRPr lang="cs-CZ" sz="1600" dirty="0"/>
          </a:p>
          <a:p>
            <a:pPr marL="357188" indent="-357188" algn="just">
              <a:buNone/>
            </a:pPr>
            <a:r>
              <a:rPr lang="cs-CZ" sz="1600" dirty="0"/>
              <a:t>4</a:t>
            </a:r>
            <a:r>
              <a:rPr lang="cs-CZ" sz="1600" dirty="0" smtClean="0"/>
              <a:t>. 	Stanovení koeficientu důležitosti (atraktivity) </a:t>
            </a:r>
            <a:r>
              <a:rPr lang="cs-CZ" sz="1600" dirty="0"/>
              <a:t>zvlášť pro každý faktor </a:t>
            </a:r>
            <a:r>
              <a:rPr lang="cs-CZ" sz="1600" dirty="0" smtClean="0"/>
              <a:t>s návazností </a:t>
            </a:r>
            <a:r>
              <a:rPr lang="cs-CZ" sz="1600" dirty="0"/>
              <a:t>na dané </a:t>
            </a:r>
            <a:r>
              <a:rPr lang="cs-CZ" sz="1600" dirty="0" smtClean="0"/>
              <a:t>strategické varianty</a:t>
            </a:r>
            <a:endParaRPr lang="cs-CZ" sz="1600" dirty="0"/>
          </a:p>
          <a:p>
            <a:pPr marL="357188" indent="-357188" algn="just">
              <a:buNone/>
            </a:pPr>
            <a:r>
              <a:rPr lang="cs-CZ" sz="1600" dirty="0" smtClean="0"/>
              <a:t>5. 	Stanovení </a:t>
            </a:r>
            <a:r>
              <a:rPr lang="cs-CZ" sz="1600" dirty="0"/>
              <a:t>celkové důležitosti faktorů, vynásobením váhy a </a:t>
            </a:r>
            <a:r>
              <a:rPr lang="cs-CZ" sz="1600" dirty="0" smtClean="0"/>
              <a:t>koeficientem důležitosti</a:t>
            </a:r>
            <a:r>
              <a:rPr lang="cs-CZ" sz="1600" dirty="0"/>
              <a:t>.</a:t>
            </a:r>
          </a:p>
          <a:p>
            <a:pPr marL="357188" indent="-357188" algn="just">
              <a:buAutoNum type="arabicPeriod" startAt="6"/>
            </a:pPr>
            <a:r>
              <a:rPr lang="cs-CZ" sz="1600" dirty="0" smtClean="0"/>
              <a:t>Vyhodnocení každé </a:t>
            </a:r>
            <a:r>
              <a:rPr lang="cs-CZ" sz="1600" dirty="0"/>
              <a:t>varianty strategie, jako sumy celkových důležitostí faktorů</a:t>
            </a:r>
            <a:r>
              <a:rPr lang="cs-CZ" sz="1600" dirty="0" smtClean="0"/>
              <a:t>.</a:t>
            </a:r>
          </a:p>
          <a:p>
            <a:pPr marL="357188" indent="-357188" algn="just">
              <a:buAutoNum type="arabicPeriod" startAt="6"/>
            </a:pPr>
            <a:endParaRPr lang="cs-CZ" sz="1600" dirty="0"/>
          </a:p>
          <a:p>
            <a:pPr algn="just"/>
            <a:r>
              <a:rPr lang="cs-CZ" sz="1600" dirty="0"/>
              <a:t>Varianta </a:t>
            </a:r>
            <a:r>
              <a:rPr lang="cs-CZ" sz="1600" dirty="0" smtClean="0"/>
              <a:t>s nejvyšší </a:t>
            </a:r>
            <a:r>
              <a:rPr lang="cs-CZ" sz="1600" dirty="0"/>
              <a:t>celkovým hodnocením bude mít nejlepší uplatnění pro vnější i vnitřní </a:t>
            </a:r>
            <a:r>
              <a:rPr lang="cs-CZ" sz="1600" dirty="0" smtClean="0"/>
              <a:t>prostředí </a:t>
            </a:r>
            <a:r>
              <a:rPr lang="cs-CZ" sz="1600" dirty="0"/>
              <a:t>podniku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Matice QSPM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Příklad matice QSPM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07504" y="696976"/>
          <a:ext cx="7776864" cy="424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185009743"/>
                    </a:ext>
                  </a:extLst>
                </a:gridCol>
                <a:gridCol w="3049752">
                  <a:extLst>
                    <a:ext uri="{9D8B030D-6E8A-4147-A177-3AD203B41FA5}">
                      <a16:colId xmlns:a16="http://schemas.microsoft.com/office/drawing/2014/main" val="987183047"/>
                    </a:ext>
                  </a:extLst>
                </a:gridCol>
                <a:gridCol w="609950">
                  <a:extLst>
                    <a:ext uri="{9D8B030D-6E8A-4147-A177-3AD203B41FA5}">
                      <a16:colId xmlns:a16="http://schemas.microsoft.com/office/drawing/2014/main" val="547096423"/>
                    </a:ext>
                  </a:extLst>
                </a:gridCol>
                <a:gridCol w="381219">
                  <a:extLst>
                    <a:ext uri="{9D8B030D-6E8A-4147-A177-3AD203B41FA5}">
                      <a16:colId xmlns:a16="http://schemas.microsoft.com/office/drawing/2014/main" val="172611114"/>
                    </a:ext>
                  </a:extLst>
                </a:gridCol>
                <a:gridCol w="673486">
                  <a:extLst>
                    <a:ext uri="{9D8B030D-6E8A-4147-A177-3AD203B41FA5}">
                      <a16:colId xmlns:a16="http://schemas.microsoft.com/office/drawing/2014/main" val="13039855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503047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098473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181018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43038248"/>
                    </a:ext>
                  </a:extLst>
                </a:gridCol>
              </a:tblGrid>
              <a:tr h="3378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Penetrace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produktu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33471"/>
                  </a:ext>
                </a:extLst>
              </a:tr>
              <a:tr h="1689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váha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936976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Silné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Moderní prostředí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2349157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Výše školného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051004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Marketing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60020465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Spolupráce se školami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543774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Slabé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Fluktuace zaměstnanců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86011508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Jméno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0,75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547666254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Neexistence magisterského studia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0,8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20722980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Všeobecná profilace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682394092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Příležitosti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Pozice školy v regionu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793552632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Poptávka po vysokoškolském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5305056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Zlepšení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0956480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Možnost zapojení do projektů a grantů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76539407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Hrozby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Nezájem o vysokoškolské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7919678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Zesílení konkurenčního tlaku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404476917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Zhoršení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33476860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Zpřísnění legislativy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0,9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7390598"/>
                  </a:ext>
                </a:extLst>
              </a:tr>
              <a:tr h="1689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celkem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6,95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7,2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</a:rPr>
                        <a:t>7,3</a:t>
                      </a:r>
                      <a:endParaRPr lang="cs-CZ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76846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vychází z poznání, že budoucnost nelze mechanicky vykalkulovat, ale je nezbytné ji odhalovat i za obtížně redukovatelnosti nejistoty a 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Základem </a:t>
            </a:r>
            <a:r>
              <a:rPr lang="cs-CZ" sz="1600" dirty="0"/>
              <a:t>této metody se proto stávají jednotlivé, </a:t>
            </a:r>
            <a:r>
              <a:rPr lang="cs-CZ" sz="1600" b="1" dirty="0"/>
              <a:t>dílčí scénáře vývoje podstatných faktorů</a:t>
            </a:r>
            <a:r>
              <a:rPr lang="cs-CZ" sz="1600" dirty="0"/>
              <a:t> budoucího vývoje oboru </a:t>
            </a:r>
            <a:r>
              <a:rPr lang="cs-CZ" sz="1600" dirty="0" smtClean="0"/>
              <a:t>podnikání.</a:t>
            </a:r>
          </a:p>
          <a:p>
            <a:pPr algn="just"/>
            <a:r>
              <a:rPr lang="cs-CZ" sz="1600" dirty="0"/>
              <a:t>Základním kamenem Dynamické strategické rozvahy je tvorba scénářů, přitom tento pojem převzalo řízení z divadelního a filmového prostředí. Přitom </a:t>
            </a:r>
            <a:r>
              <a:rPr lang="cs-CZ" sz="1600" b="1" dirty="0"/>
              <a:t>scénář</a:t>
            </a:r>
            <a:r>
              <a:rPr lang="cs-CZ" sz="1600" dirty="0"/>
              <a:t> využitelný při tvorbě strategie podniku představuje hodnocení a vývoj v určité situace během budoucnosti podle našich představ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/>
              <a:t>Tato metoda analýzy vychází z možného vývojového principu, kdy lze konstatovat, že podnik v omezené míře může ovlivnit svoje okolí (vnější prostředí) a naopak velmi aktivně musí se zaměřit na odstranění svých slabých stránek a posílení naopak svých předností, které mu pomohou využít všech příležitostí, které mu nabízí jeho vnější prostředí.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 smtClean="0"/>
              <a:t>Dynamická strategická rozvaha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1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Nabídka hodnoty pro zákazníka, která zaujme zájemce, odběratele i širokou veřejnost.</a:t>
            </a:r>
          </a:p>
          <a:p>
            <a:pPr lvl="0" algn="just"/>
            <a:r>
              <a:rPr lang="cs-CZ" sz="1600" dirty="0"/>
              <a:t>Nabídka zisku, která láká vlastníky, investory, podnikatele k zapojení do podnikových aktivit.</a:t>
            </a:r>
          </a:p>
          <a:p>
            <a:pPr lvl="0" algn="just"/>
            <a:r>
              <a:rPr lang="cs-CZ" sz="1600" dirty="0"/>
              <a:t>Nabídka hodnot pro zaměstnance, která vytváří potřebnou motivaci pracovníků.</a:t>
            </a:r>
          </a:p>
          <a:p>
            <a:pPr algn="just"/>
            <a:r>
              <a:rPr lang="cs-CZ" sz="1600" dirty="0"/>
              <a:t>Nabídka hodnot pro obchodní partnery, která se může stát základem zájmu jejich top managementu a základem pro budoucí spolupráci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 algn="just">
              <a:buNone/>
            </a:pPr>
            <a:endParaRPr lang="cs-CZ" sz="1600" dirty="0" smtClean="0"/>
          </a:p>
          <a:p>
            <a:pPr lvl="0" algn="just"/>
            <a:r>
              <a:rPr lang="cs-CZ" sz="1600" dirty="0"/>
              <a:t>Současně podniková strategie musí potlačit všechny zájmy, které nesledují výhradně podnikový prospěch. Zde se jedná o zájmy především jednotlivců, určitých zájmových skupin nebo dokonce o zájmy samostatných částí podniku (závody, divize)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 smtClean="0"/>
              <a:t>Požadavky na úspěšnou celopodnikovou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6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Základem této nové metody je tedy spirálovitý proces tvořivého uvažování, přemýšlení a kombinování, které využívá praktickou představivost a její postupnou kultivaci pomocí postupného doplňování nových poznatků a informací. Proto je také v názvu metody použito slovní spojení "dynamická rozvaha", jež vhodně charakterizuje postup našeho myšlení. </a:t>
            </a:r>
            <a:endParaRPr lang="cs-CZ" sz="1600" dirty="0" smtClean="0"/>
          </a:p>
          <a:p>
            <a:pPr algn="just"/>
            <a:r>
              <a:rPr lang="cs-CZ" sz="1600" dirty="0" smtClean="0"/>
              <a:t>Budoucnost </a:t>
            </a:r>
            <a:r>
              <a:rPr lang="cs-CZ" sz="1600" dirty="0"/>
              <a:t>nelze mechanicky vykalkulovat, ale je nezbytné ji odhadovat i za obtížně redukovatelné nejistoty a neurčitosti. </a:t>
            </a:r>
            <a:endParaRPr lang="cs-CZ" sz="1600" dirty="0" smtClean="0"/>
          </a:p>
          <a:p>
            <a:pPr algn="just"/>
            <a:r>
              <a:rPr lang="cs-CZ" sz="1600" dirty="0" smtClean="0"/>
              <a:t>Tato metoda </a:t>
            </a:r>
            <a:r>
              <a:rPr lang="cs-CZ" sz="1600" dirty="0"/>
              <a:t>tedy nevede k nebezpečnému redukování situace </a:t>
            </a:r>
            <a:r>
              <a:rPr lang="cs-CZ" sz="1600" dirty="0" err="1"/>
              <a:t>rozhodovatele</a:t>
            </a:r>
            <a:r>
              <a:rPr lang="cs-CZ" sz="1600" dirty="0"/>
              <a:t> jen na ty prvky, jež je možné měřit a jejich trendy vypočítat. Naopak, podněcuje plné využití všech předností našeho myšlení včetně nezbytné intuice a fantazie. </a:t>
            </a:r>
            <a:endParaRPr lang="cs-CZ" sz="1600" dirty="0" smtClean="0"/>
          </a:p>
          <a:p>
            <a:pPr algn="just"/>
            <a:r>
              <a:rPr lang="cs-CZ" sz="1600" dirty="0" smtClean="0"/>
              <a:t>Neponechává </a:t>
            </a:r>
            <a:r>
              <a:rPr lang="cs-CZ" sz="1600" dirty="0"/>
              <a:t>je ovšem napospas překotnosti a zkratkovitosti nekontrolovaných spontánních duševních pochodů, ale poskytuje jim systémovou oporu podobně, jako je tomu u základních metod rozhodování.</a:t>
            </a:r>
            <a:r>
              <a:rPr lang="cs-CZ" sz="1600" dirty="0" smtClean="0"/>
              <a:t>.</a:t>
            </a:r>
            <a:endParaRPr lang="cs-CZ" sz="1600" dirty="0"/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 smtClean="0"/>
              <a:t>Dynamická strategická rozvaha – podstata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5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Font typeface="+mj-lt"/>
              <a:buAutoNum type="arabicPeriod"/>
            </a:pPr>
            <a:r>
              <a:rPr lang="cs-CZ" sz="1600" dirty="0" smtClean="0"/>
              <a:t>Vytvoření </a:t>
            </a:r>
            <a:r>
              <a:rPr lang="cs-CZ" sz="1600" dirty="0"/>
              <a:t>dílčích scénářů (vývoj trhu v daném sektoru, vývoj procesů v daném sektoru, vývoj teritoriální alokace, vývoj financování v daném sektoru, vývoj konkurence, vývoj okolí podniku</a:t>
            </a:r>
            <a:r>
              <a:rPr lang="cs-CZ" sz="1600" dirty="0" smtClean="0"/>
              <a:t>).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Souhrnný scénář vývoje </a:t>
            </a:r>
            <a:r>
              <a:rPr lang="cs-CZ" sz="1600" dirty="0" smtClean="0"/>
              <a:t>sektoru – ukazuje </a:t>
            </a:r>
            <a:r>
              <a:rPr lang="cs-CZ" sz="1600" dirty="0"/>
              <a:t>ve stručnosti na význam hlavních událostí, které mohou nastat a jež mohou v rozhodující míře ovlivnit pozici </a:t>
            </a:r>
            <a:r>
              <a:rPr lang="cs-CZ" sz="1600" dirty="0" smtClean="0"/>
              <a:t>podniku. Souhrnný </a:t>
            </a:r>
            <a:r>
              <a:rPr lang="cs-CZ" sz="1600" dirty="0"/>
              <a:t>scénář tak představuje kombinaci logických závěrů z možnosti hodnocené vývojové situace a intuitivních představ zpracovatelů opírajících se o dosavadní znalosti budoucího vývoje a o vlastní poznatky i </a:t>
            </a:r>
            <a:r>
              <a:rPr lang="cs-CZ" sz="1600" dirty="0" smtClean="0"/>
              <a:t>zkušenosti.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Analýza kritických silných a slabých stránek </a:t>
            </a:r>
            <a:r>
              <a:rPr lang="cs-CZ" sz="1600" dirty="0" smtClean="0"/>
              <a:t>podniku - </a:t>
            </a:r>
            <a:r>
              <a:rPr lang="cs-CZ" sz="1600" dirty="0"/>
              <a:t>v podobě určení vlivu vnějšího prostředí na podnik </a:t>
            </a:r>
            <a:r>
              <a:rPr lang="cs-CZ" sz="1600" dirty="0" smtClean="0"/>
              <a:t>ukazuje </a:t>
            </a:r>
            <a:r>
              <a:rPr lang="cs-CZ" sz="1600" dirty="0"/>
              <a:t>možnosti uplatnění podniku v daném sektoru a zároveň i na nutnost podílení zjištěných slabostí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Stanovení konkurenční pozice podniku v daném podnikatelském </a:t>
            </a:r>
            <a:r>
              <a:rPr lang="cs-CZ" sz="1600" dirty="0" smtClean="0"/>
              <a:t>segmentu – vzniká vzájemnou </a:t>
            </a:r>
            <a:r>
              <a:rPr lang="cs-CZ" sz="1600" dirty="0"/>
              <a:t>konfrontací souhrnného vývoje a síly či slabosti </a:t>
            </a:r>
            <a:r>
              <a:rPr lang="cs-CZ" sz="1600" dirty="0" smtClean="0"/>
              <a:t>podniku.</a:t>
            </a:r>
            <a:endParaRPr lang="cs-CZ" sz="1600" dirty="0"/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Navržení strategie podniku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 smtClean="0"/>
              <a:t>Dynamická strategická rozvaha -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Zobrazení dynamické strategické rozvahy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590465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Scénář vývoje trhu v sektoru podnikání, </a:t>
            </a:r>
            <a:r>
              <a:rPr lang="cs-CZ" sz="1600" dirty="0"/>
              <a:t>kdy je popisován vývoj možných podporujících a omezujících faktorů trhu v podobě inovací, surovin, použití náhražek, nabídky a poptávky trhu atd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procesů v sektoru podnikání, </a:t>
            </a:r>
            <a:r>
              <a:rPr lang="cs-CZ" sz="1600" dirty="0"/>
              <a:t>kdy vytváříme přehled o výzkumu a vývoji v oboru a o vývoji hlavních operací v logistice, výrobě, prodeji, poprodejním servisu apod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teritoriální alokace, v němž</a:t>
            </a:r>
            <a:r>
              <a:rPr lang="cs-CZ" sz="1600" dirty="0"/>
              <a:t> popisujeme v budoucnosti postupnou, možnou přeměnu rozmístění klíčových a perspektivních zákazníků, řídících a politických center, rozvoj případně úpadek určitých oblastí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využitelné dílčí scénáře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2666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Scénář financování v sektoru podnikání</a:t>
            </a:r>
            <a:r>
              <a:rPr lang="cs-CZ" sz="1600" dirty="0"/>
              <a:t> kde předmětem zájmu je odhad budoucích forem investování v sektoru a jeho rentability, vývoj přitažlivosti sektoru pro investory, vývoj přístupnosti podniku k finančním zdrojům, výšce úroku, finanční stabilita prostředí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Scénář vývoje konkurence</a:t>
            </a:r>
            <a:r>
              <a:rPr lang="cs-CZ" sz="1600" dirty="0"/>
              <a:t>, který je zaměřen na popis konkurenčního prostředí v daném podnikatelském sektoru, předpokládaný vývoj konkurenčních přístupů hlavních i případně možných konkurentů, uplatňování konkurenčních praktik v podobě cenové války, snižování nákladů, nových produktů, nadstandardních služeb apod</a:t>
            </a:r>
            <a:r>
              <a:rPr lang="cs-CZ" sz="1600" dirty="0" smtClean="0"/>
              <a:t>.</a:t>
            </a:r>
          </a:p>
          <a:p>
            <a:pPr lvl="0" algn="just"/>
            <a:endParaRPr lang="cs-CZ" sz="1600" dirty="0"/>
          </a:p>
          <a:p>
            <a:pPr algn="just"/>
            <a:r>
              <a:rPr lang="cs-CZ" sz="1600" b="1" dirty="0"/>
              <a:t>Scénář vývoje okolí podniku</a:t>
            </a:r>
            <a:r>
              <a:rPr lang="cs-CZ" sz="1600" dirty="0"/>
              <a:t>, který sleduje vývoj vnějších faktorů širšího podnikového okolí v podobě politického, demografického, sociálního, ekonomického, ekologického, technického a technologického segmentu. Musí zde být zvýšená pozornost věnována především problematice bezpečnosti, změnám hodnot lidí a růstu jejich znalostí.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využitelné dílčí scénáře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3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Dynamická strategická rozvaha tím, že vzájemně propojuje jednotlivé, často i běžné prvky do přirozeného logického sledu, umožňuje i méně zkušenému strategickému </a:t>
            </a:r>
            <a:r>
              <a:rPr lang="cs-CZ" sz="1600" dirty="0" err="1"/>
              <a:t>rozhodovateli</a:t>
            </a:r>
            <a:r>
              <a:rPr lang="cs-CZ" sz="1600" dirty="0"/>
              <a:t> úspěšně zvládnout postupné odvozování a kombinování strategických úvah</a:t>
            </a:r>
            <a:r>
              <a:rPr lang="cs-CZ" sz="1600" dirty="0" smtClean="0"/>
              <a:t>.</a:t>
            </a:r>
          </a:p>
          <a:p>
            <a:pPr lvl="0" algn="just"/>
            <a:r>
              <a:rPr lang="cs-CZ" sz="1600" dirty="0"/>
              <a:t>Výhodou </a:t>
            </a:r>
            <a:r>
              <a:rPr lang="cs-CZ" sz="1600" dirty="0" smtClean="0"/>
              <a:t>této metody </a:t>
            </a:r>
            <a:r>
              <a:rPr lang="cs-CZ" sz="1600" dirty="0"/>
              <a:t>je využití poznatků z výchozí analýzy a prognózy vývoje oboru, neboť ty významně usnadňují a zkvalitňují odhadování nebezpečných konkurenčních protiakcí vůči inovované strategii firmy</a:t>
            </a:r>
            <a:r>
              <a:rPr lang="cs-CZ" sz="1600" dirty="0" smtClean="0"/>
              <a:t>.</a:t>
            </a:r>
          </a:p>
          <a:p>
            <a:pPr lvl="0" algn="just"/>
            <a:r>
              <a:rPr lang="cs-CZ" sz="1600" dirty="0"/>
              <a:t>Výhodou je i možnost provést první strategickou rozvahu velmi rychle, a pak ji v reálném čase a za rozumných nákladů v dalších kolech zpřesňovat nebo zásadně měnit na základě nových informací a nových zkušeností s aplikací </a:t>
            </a:r>
            <a:r>
              <a:rPr lang="cs-CZ" sz="1600" dirty="0" smtClean="0"/>
              <a:t>této metody.</a:t>
            </a:r>
          </a:p>
          <a:p>
            <a:pPr lvl="0" algn="just"/>
            <a:r>
              <a:rPr lang="cs-CZ" sz="1600" dirty="0" smtClean="0"/>
              <a:t>Dynamická strategická </a:t>
            </a:r>
            <a:r>
              <a:rPr lang="cs-CZ" sz="1600" dirty="0" err="1" smtClean="0"/>
              <a:t>rozvha</a:t>
            </a:r>
            <a:r>
              <a:rPr lang="cs-CZ" sz="1600" dirty="0" smtClean="0"/>
              <a:t> </a:t>
            </a:r>
            <a:r>
              <a:rPr lang="cs-CZ" sz="1600" dirty="0"/>
              <a:t>pomáhá podstatně kultivovat účast týmů na strategickém managementu firmy a racionálněji využívat dosavadní běžně užívané metody, podporující strategické myšlení a rozhodování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Dynamická strategická rozvaha – 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5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</a:t>
            </a:r>
            <a:r>
              <a:rPr lang="cs-CZ" sz="1600" dirty="0" smtClean="0"/>
              <a:t>metod, jako je třeba </a:t>
            </a:r>
            <a:r>
              <a:rPr lang="cs-CZ" sz="1600" dirty="0" err="1" smtClean="0"/>
              <a:t>benchmarking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Jedná </a:t>
            </a:r>
            <a:r>
              <a:rPr lang="cs-CZ" sz="1600" dirty="0"/>
              <a:t>o tvůrčí napodobování a využívání poznatků nejlepších podniků, které získáme jejich systematickým pozorováním a srovnáváním s našimi </a:t>
            </a:r>
            <a:r>
              <a:rPr lang="cs-CZ" sz="1600" dirty="0" smtClean="0"/>
              <a:t>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</a:t>
            </a:r>
            <a:r>
              <a:rPr lang="cs-CZ" sz="1600" dirty="0" smtClean="0"/>
              <a:t>nákladnost.</a:t>
            </a:r>
          </a:p>
          <a:p>
            <a:pPr algn="just"/>
            <a:r>
              <a:rPr lang="cs-CZ" sz="1600" dirty="0" err="1" smtClean="0"/>
              <a:t>Benchmarking</a:t>
            </a:r>
            <a:r>
              <a:rPr lang="cs-CZ" sz="1600" dirty="0" smtClean="0"/>
              <a:t> </a:t>
            </a:r>
            <a:r>
              <a:rPr lang="cs-CZ" sz="1600" dirty="0"/>
              <a:t>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6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3518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Identifikuje a stanovuje rozdíl ve výkonnosti našeho podniku a možné nejlepší konkurence.</a:t>
            </a:r>
          </a:p>
          <a:p>
            <a:pPr lvl="0" algn="just"/>
            <a:r>
              <a:rPr lang="cs-CZ" sz="1600" dirty="0"/>
              <a:t>Pomáhá stanovit strategii nebo její inovaci.</a:t>
            </a:r>
          </a:p>
          <a:p>
            <a:pPr lvl="0" algn="just"/>
            <a:r>
              <a:rPr lang="cs-CZ" sz="1600" dirty="0"/>
              <a:t>Udržuje stimulaci podnikového vedení pro neustálé zlepšování.</a:t>
            </a:r>
          </a:p>
          <a:p>
            <a:pPr lvl="0" algn="just"/>
            <a:r>
              <a:rPr lang="cs-CZ" sz="1600" dirty="0"/>
              <a:t>Ověřuje úspěšnost prováděných strategických opatření.</a:t>
            </a:r>
          </a:p>
          <a:p>
            <a:pPr lvl="0" algn="just"/>
            <a:r>
              <a:rPr lang="cs-CZ" sz="1600" dirty="0"/>
              <a:t>Představuje panoramatický pohled na konkurenční počínání se srovnávaným podnikem, který nám poskytuje možnost revolučně pozměnit vlastní aktivity vhodně volenými a potřebnými inovacemi.</a:t>
            </a:r>
          </a:p>
          <a:p>
            <a:pPr lvl="0" algn="just"/>
            <a:r>
              <a:rPr lang="cs-CZ" sz="1600" dirty="0"/>
              <a:t>Je efektivním způsobem jak zaměstnance přimět k hledání nových myšlenek a k nalézání skrytých možností vedoucích k zlepšení výkonnosti.</a:t>
            </a:r>
          </a:p>
          <a:p>
            <a:pPr algn="just"/>
            <a:r>
              <a:rPr lang="cs-CZ" sz="1600" dirty="0"/>
              <a:t>Odhaluje klíčové kompetence, které tvoří vynikající výkonnost podniku jako jeho základní předpoklad úspěch na trhu</a:t>
            </a:r>
            <a:r>
              <a:rPr lang="cs-CZ" sz="1600" dirty="0" smtClean="0"/>
              <a:t>.</a:t>
            </a:r>
            <a:endParaRPr lang="cs-CZ" sz="1600" dirty="0"/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- 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2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Vytvořit nepočetný řídící aparát s využitím jednoduché organizační formy a se snížením počtu řídících stupňů.</a:t>
            </a:r>
          </a:p>
          <a:p>
            <a:pPr lvl="0" algn="just"/>
            <a:r>
              <a:rPr lang="cs-CZ" sz="1600" dirty="0"/>
              <a:t>Důsledně využívat týmové práce v neformálně vedených týmech s výraznou motivací jejich členů pomocí cílových odměn a podporou soutěživosti mezi paralelně pracujícími týmy.</a:t>
            </a:r>
          </a:p>
          <a:p>
            <a:pPr lvl="0" algn="just"/>
            <a:r>
              <a:rPr lang="cs-CZ" sz="1600" dirty="0"/>
              <a:t>Vhodným způsobem využit počítačové podpory a vytvořit odpovídající informační systémy.</a:t>
            </a:r>
          </a:p>
          <a:p>
            <a:pPr lvl="0" algn="just"/>
            <a:r>
              <a:rPr lang="cs-CZ" sz="1600" dirty="0"/>
              <a:t>Zajistit kombinací řízení zaměstnanců „s přitaženou a volnou uzdou“ při podpoře a motivaci pro iniciativní, inovační, kreativní podnikatelské myšlení.</a:t>
            </a:r>
          </a:p>
          <a:p>
            <a:pPr lvl="0" algn="just"/>
            <a:r>
              <a:rPr lang="cs-CZ" sz="1600" dirty="0"/>
              <a:t>Vytvářet podmínky pro otevřenou komunikaci pracovníků bez ohledu na jejich zařazení a tím zajistit redukci hierarchické nadřazenosti.</a:t>
            </a:r>
          </a:p>
          <a:p>
            <a:pPr algn="just"/>
            <a:r>
              <a:rPr lang="cs-CZ" sz="1600" dirty="0"/>
              <a:t>Zvyšovat loajalitu pracovníků odpovídající personální </a:t>
            </a:r>
            <a:r>
              <a:rPr lang="cs-CZ" sz="1600" dirty="0" smtClean="0"/>
              <a:t>politikou.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 smtClean="0"/>
              <a:t>Podmínky pro úspěšnou celopodnikovou strategii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8509</Words>
  <Application>Microsoft Office PowerPoint</Application>
  <PresentationFormat>Předvádění na obrazovce (16:9)</PresentationFormat>
  <Paragraphs>914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2" baseType="lpstr">
      <vt:lpstr>Arial</vt:lpstr>
      <vt:lpstr>Calibri</vt:lpstr>
      <vt:lpstr>Enriqueta</vt:lpstr>
      <vt:lpstr>Times New Roman</vt:lpstr>
      <vt:lpstr>SLU</vt:lpstr>
      <vt:lpstr>Interní podnikatelské prostředí</vt:lpstr>
      <vt:lpstr>Interní podnikatelské prostředí</vt:lpstr>
      <vt:lpstr>Strategické faktory interního podnikatelského prostředí</vt:lpstr>
      <vt:lpstr>Strategické faktory interního podnikatelského prostředí</vt:lpstr>
      <vt:lpstr>Podniková strategie</vt:lpstr>
      <vt:lpstr>Typologie strategií I</vt:lpstr>
      <vt:lpstr>Typologie strategií II</vt:lpstr>
      <vt:lpstr>Požadavky na úspěšnou celopodnikovou strategii</vt:lpstr>
      <vt:lpstr>Podmínky pro úspěšnou celopodnikovou strategii</vt:lpstr>
      <vt:lpstr>Strategické faktory interního podnikatelského prostředí</vt:lpstr>
      <vt:lpstr>Organizační struktura I</vt:lpstr>
      <vt:lpstr>Organizační struktura II</vt:lpstr>
      <vt:lpstr>Organizační struktura III</vt:lpstr>
      <vt:lpstr>Strategické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Prvky interního prostředí podniku</vt:lpstr>
      <vt:lpstr>Zdroje podniku</vt:lpstr>
      <vt:lpstr>Organizační faktory interního podnikatelského prostředí</vt:lpstr>
      <vt:lpstr>Organizační faktory interního podnikatelského prostředí</vt:lpstr>
      <vt:lpstr>Management organizace a podniková kultura</vt:lpstr>
      <vt:lpstr>Vymezení pojmu podniková kultura</vt:lpstr>
      <vt:lpstr>Funkce podnikové kultury</vt:lpstr>
      <vt:lpstr>Prvky podnikové kultury</vt:lpstr>
      <vt:lpstr>Interní podnikatelské prostředí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  <vt:lpstr>Strategická analýza syntetického charakteru</vt:lpstr>
      <vt:lpstr>Metody syntetického charakteru</vt:lpstr>
      <vt:lpstr>Konfrontační SWOT analýza (TOWS, WOTS matice) </vt:lpstr>
      <vt:lpstr>Strategické přístupy konfrontační SWOT analýzy</vt:lpstr>
      <vt:lpstr>Problémy spojené s využitím SWOT analýzy</vt:lpstr>
      <vt:lpstr>Matice IFE (Internal Forces Evaluation)</vt:lpstr>
      <vt:lpstr>Příklad matice IFE</vt:lpstr>
      <vt:lpstr>Matice IFE (Internal Forces Evaluation)</vt:lpstr>
      <vt:lpstr>Matice EFE (External Forces Evaluation)</vt:lpstr>
      <vt:lpstr>Příklad matice EFE</vt:lpstr>
      <vt:lpstr>Matice EFE (External Forces Evaluation)</vt:lpstr>
      <vt:lpstr>Matice IE</vt:lpstr>
      <vt:lpstr>Příklad matice IE</vt:lpstr>
      <vt:lpstr>SPACE analýza</vt:lpstr>
      <vt:lpstr>Ukazatelé SPACE analýzy</vt:lpstr>
      <vt:lpstr>Strategické směry SPACE analýzy</vt:lpstr>
      <vt:lpstr>Zobrazení SPACE analýzy</vt:lpstr>
      <vt:lpstr>Matice QSPM (Quantitative Strategic Plannning Matrix </vt:lpstr>
      <vt:lpstr>Matice QSPM - postup</vt:lpstr>
      <vt:lpstr>Příklad matice QSPM</vt:lpstr>
      <vt:lpstr>Dynamická strategická rozvaha</vt:lpstr>
      <vt:lpstr>Dynamická strategická rozvaha – podstata metody</vt:lpstr>
      <vt:lpstr>Dynamická strategická rozvaha - postup</vt:lpstr>
      <vt:lpstr>Zobrazení dynamické strategické rozvahy</vt:lpstr>
      <vt:lpstr>Dynamická strategická rozvaha – využitelné dílčí scénáře</vt:lpstr>
      <vt:lpstr>Dynamická strategická rozvaha – využitelné dílčí scénáře</vt:lpstr>
      <vt:lpstr>Dynamická strategická rozvaha – výhody</vt:lpstr>
      <vt:lpstr>Benchmarking</vt:lpstr>
      <vt:lpstr>Benchmarking - výhody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278</cp:revision>
  <dcterms:created xsi:type="dcterms:W3CDTF">2016-07-06T15:42:34Z</dcterms:created>
  <dcterms:modified xsi:type="dcterms:W3CDTF">2023-03-23T08:32:34Z</dcterms:modified>
</cp:coreProperties>
</file>