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341" r:id="rId3"/>
    <p:sldId id="269" r:id="rId4"/>
    <p:sldId id="338" r:id="rId5"/>
    <p:sldId id="340" r:id="rId6"/>
    <p:sldId id="346" r:id="rId7"/>
    <p:sldId id="348" r:id="rId8"/>
    <p:sldId id="347" r:id="rId9"/>
    <p:sldId id="344" r:id="rId10"/>
    <p:sldId id="342" r:id="rId11"/>
    <p:sldId id="273" r:id="rId1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57" d="100"/>
          <a:sy n="57" d="100"/>
        </p:scale>
        <p:origin x="8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834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637"/>
            <a:ext cx="5388610" cy="3884387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834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texashrlaw.com/human-resource-management-at-microsof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markova17/human-resources-management-vrgwh5tmnxynw3d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3/PEMNARLZ/index.qwar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Introduction</a:t>
            </a:r>
            <a:r>
              <a:rPr lang="cs-CZ" sz="3500" b="1" dirty="0">
                <a:solidFill>
                  <a:schemeClr val="bg2"/>
                </a:solidFill>
              </a:rPr>
              <a:t> and </a:t>
            </a:r>
            <a:r>
              <a:rPr lang="cs-CZ" sz="3500" b="1" dirty="0" err="1">
                <a:solidFill>
                  <a:schemeClr val="bg2"/>
                </a:solidFill>
              </a:rPr>
              <a:t>conditions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HUMAN RESOURCE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latin typeface="Arial" pitchFamily="34" charset="0"/>
                <a:cs typeface="Arial" pitchFamily="34" charset="0"/>
              </a:rPr>
              <a:t>Seminar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paper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- TASK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Human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Resource</a:t>
            </a:r>
            <a:r>
              <a:rPr lang="cs-CZ" sz="3000" dirty="0">
                <a:solidFill>
                  <a:schemeClr val="bg2"/>
                </a:solidFill>
              </a:rPr>
              <a:t> Management in </a:t>
            </a:r>
            <a:r>
              <a:rPr lang="cs-CZ" sz="3000" dirty="0" err="1">
                <a:solidFill>
                  <a:schemeClr val="bg2"/>
                </a:solidFill>
              </a:rPr>
              <a:t>Microsofost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	</a:t>
            </a:r>
            <a:r>
              <a:rPr lang="en-US" sz="3000" dirty="0">
                <a:solidFill>
                  <a:schemeClr val="bg2"/>
                </a:solidFill>
                <a:hlinkClick r:id="rId2"/>
              </a:rPr>
              <a:t>https://texashrlaw.com/human-resource-management-at-microsoft/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Study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text.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Answer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questions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think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about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interesting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points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HR </a:t>
            </a:r>
            <a:r>
              <a:rPr lang="cs-CZ" sz="3000" dirty="0" err="1">
                <a:solidFill>
                  <a:schemeClr val="bg2"/>
                </a:solidFill>
              </a:rPr>
              <a:t>processes</a:t>
            </a:r>
            <a:r>
              <a:rPr lang="cs-CZ" sz="3000" dirty="0">
                <a:solidFill>
                  <a:schemeClr val="bg2"/>
                </a:solidFill>
              </a:rPr>
              <a:t> in Microsoft.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Thank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for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attention</a:t>
            </a:r>
            <a:r>
              <a:rPr lang="cs-CZ" sz="3500" b="1" dirty="0">
                <a:solidFill>
                  <a:schemeClr val="bg2"/>
                </a:solidFill>
              </a:rPr>
              <a:t>.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>
                <a:latin typeface="Arial" pitchFamily="34" charset="0"/>
                <a:cs typeface="Arial" pitchFamily="34" charset="0"/>
              </a:rPr>
              <a:t>HRM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do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expect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Introduction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accent3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https://padlet.com/markova17/human-resources-management-vrgwh5tmnxynw3d9</a:t>
            </a:r>
            <a:endParaRPr lang="cs-CZ" sz="3000" dirty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expect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from</a:t>
            </a:r>
            <a:r>
              <a:rPr lang="cs-CZ" sz="3000" dirty="0">
                <a:solidFill>
                  <a:schemeClr val="bg2"/>
                </a:solidFill>
              </a:rPr>
              <a:t> HRM </a:t>
            </a:r>
            <a:r>
              <a:rPr lang="cs-CZ" sz="3000" dirty="0" err="1">
                <a:solidFill>
                  <a:schemeClr val="bg2"/>
                </a:solidFill>
              </a:rPr>
              <a:t>course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experience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with</a:t>
            </a:r>
            <a:r>
              <a:rPr lang="cs-CZ" sz="3000" dirty="0">
                <a:solidFill>
                  <a:schemeClr val="bg2"/>
                </a:solidFill>
              </a:rPr>
              <a:t> HRM?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Syllabus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1.	Strategic human resource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2.	Human resource management processes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3.	Organization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4.	Performance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5.	People resourcing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6.	Learning and development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7.	Motivation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8.	Reward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9.	HRM policies and practices and employment law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Conditions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https://is.slu.cz/auth/el/opf/leto2023/PEMNARLZ/index.qwarp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60% attendance at seminars is required. </a:t>
            </a:r>
            <a:endParaRPr lang="cs-CZ" sz="26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Course evaluation 100 points maximum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600" dirty="0">
                <a:solidFill>
                  <a:schemeClr val="bg2"/>
                </a:solidFill>
              </a:rPr>
              <a:t>60 pts – final test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600" dirty="0">
                <a:solidFill>
                  <a:schemeClr val="bg2"/>
                </a:solidFill>
              </a:rPr>
              <a:t>40 pts – seminar </a:t>
            </a:r>
            <a:r>
              <a:rPr lang="cs-CZ" sz="2600" dirty="0" err="1">
                <a:solidFill>
                  <a:schemeClr val="bg2"/>
                </a:solidFill>
              </a:rPr>
              <a:t>paper</a:t>
            </a:r>
            <a:r>
              <a:rPr lang="en-US" sz="2600" dirty="0">
                <a:solidFill>
                  <a:schemeClr val="bg2"/>
                </a:solidFill>
              </a:rPr>
              <a:t> and presentation (30 pts thesis, 10 pts its presentation)</a:t>
            </a:r>
            <a:r>
              <a:rPr lang="cs-CZ" sz="2600" dirty="0">
                <a:solidFill>
                  <a:schemeClr val="bg2"/>
                </a:solidFill>
              </a:rPr>
              <a:t>. Use </a:t>
            </a:r>
            <a:r>
              <a:rPr lang="cs-CZ" sz="2600" dirty="0" err="1">
                <a:solidFill>
                  <a:schemeClr val="bg2"/>
                </a:solidFill>
              </a:rPr>
              <a:t>the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seminar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template</a:t>
            </a:r>
            <a:r>
              <a:rPr lang="cs-CZ" sz="2600" dirty="0">
                <a:solidFill>
                  <a:schemeClr val="bg2"/>
                </a:solidFill>
              </a:rPr>
              <a:t>. </a:t>
            </a:r>
            <a:r>
              <a:rPr lang="cs-CZ" sz="2600" dirty="0" err="1">
                <a:solidFill>
                  <a:schemeClr val="bg2"/>
                </a:solidFill>
              </a:rPr>
              <a:t>Available</a:t>
            </a:r>
            <a:r>
              <a:rPr lang="cs-CZ" sz="2600" dirty="0">
                <a:solidFill>
                  <a:schemeClr val="bg2"/>
                </a:solidFill>
              </a:rPr>
              <a:t> in IS.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paper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Topic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3000" b="1" dirty="0">
                <a:solidFill>
                  <a:schemeClr val="bg2"/>
                </a:solidFill>
              </a:rPr>
              <a:t>HRM in a </a:t>
            </a:r>
            <a:r>
              <a:rPr lang="en-US" sz="3000" b="1" dirty="0" err="1">
                <a:solidFill>
                  <a:schemeClr val="bg2"/>
                </a:solidFill>
              </a:rPr>
              <a:t>succesfull</a:t>
            </a:r>
            <a:r>
              <a:rPr lang="en-US" sz="3000" b="1" dirty="0">
                <a:solidFill>
                  <a:schemeClr val="bg2"/>
                </a:solidFill>
              </a:rPr>
              <a:t> company in my country </a:t>
            </a: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Answer the questions: </a:t>
            </a: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-</a:t>
            </a:r>
            <a:r>
              <a:rPr lang="cs-CZ" sz="3000" dirty="0">
                <a:solidFill>
                  <a:schemeClr val="bg2"/>
                </a:solidFill>
              </a:rPr>
              <a:t>   </a:t>
            </a:r>
            <a:r>
              <a:rPr lang="en-US" sz="3000" dirty="0">
                <a:solidFill>
                  <a:schemeClr val="bg2"/>
                </a:solidFill>
              </a:rPr>
              <a:t>Structure, ownership, business</a:t>
            </a:r>
          </a:p>
          <a:p>
            <a:pPr algn="just">
              <a:buFontTx/>
              <a:buChar char="-"/>
            </a:pPr>
            <a:r>
              <a:rPr lang="en-US" sz="3000" dirty="0">
                <a:solidFill>
                  <a:schemeClr val="bg2"/>
                </a:solidFill>
              </a:rPr>
              <a:t>Cultural context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HR </a:t>
            </a:r>
            <a:r>
              <a:rPr lang="cs-CZ" sz="3000" dirty="0" err="1">
                <a:solidFill>
                  <a:schemeClr val="bg2"/>
                </a:solidFill>
              </a:rPr>
              <a:t>processes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inspiring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points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sz="3000" dirty="0">
                <a:solidFill>
                  <a:schemeClr val="bg2"/>
                </a:solidFill>
              </a:rPr>
              <a:t>What is the reason, why the company is </a:t>
            </a:r>
            <a:r>
              <a:rPr lang="en-US" sz="3000" dirty="0" err="1">
                <a:solidFill>
                  <a:schemeClr val="bg2"/>
                </a:solidFill>
              </a:rPr>
              <a:t>succesfull</a:t>
            </a:r>
            <a:r>
              <a:rPr lang="en-US" sz="3000" dirty="0">
                <a:solidFill>
                  <a:schemeClr val="bg2"/>
                </a:solidFill>
              </a:rPr>
              <a:t> (managerial point of view)?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paper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Topic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3000" b="1" dirty="0">
                <a:solidFill>
                  <a:schemeClr val="bg2"/>
                </a:solidFill>
              </a:rPr>
              <a:t>HRM in a </a:t>
            </a:r>
            <a:r>
              <a:rPr lang="en-US" sz="3000" b="1" dirty="0" err="1">
                <a:solidFill>
                  <a:schemeClr val="bg2"/>
                </a:solidFill>
              </a:rPr>
              <a:t>succesfull</a:t>
            </a:r>
            <a:r>
              <a:rPr lang="en-US" sz="3000" b="1" dirty="0">
                <a:solidFill>
                  <a:schemeClr val="bg2"/>
                </a:solidFill>
              </a:rPr>
              <a:t> company in my country </a:t>
            </a: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Answer the questions: </a:t>
            </a: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-</a:t>
            </a:r>
            <a:r>
              <a:rPr lang="cs-CZ" sz="3000" dirty="0">
                <a:solidFill>
                  <a:schemeClr val="bg2"/>
                </a:solidFill>
              </a:rPr>
              <a:t>   </a:t>
            </a:r>
            <a:r>
              <a:rPr lang="en-US" sz="3000" dirty="0">
                <a:solidFill>
                  <a:schemeClr val="bg2"/>
                </a:solidFill>
              </a:rPr>
              <a:t>Structure, ownership, business</a:t>
            </a:r>
          </a:p>
          <a:p>
            <a:pPr algn="just">
              <a:buFontTx/>
              <a:buChar char="-"/>
            </a:pPr>
            <a:r>
              <a:rPr lang="en-US" sz="3000" dirty="0">
                <a:solidFill>
                  <a:schemeClr val="bg2"/>
                </a:solidFill>
              </a:rPr>
              <a:t>Cultural context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HR </a:t>
            </a:r>
            <a:r>
              <a:rPr lang="cs-CZ" sz="3000" dirty="0" err="1">
                <a:solidFill>
                  <a:schemeClr val="bg2"/>
                </a:solidFill>
              </a:rPr>
              <a:t>processes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inspiring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points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en-US" sz="3000" dirty="0">
                <a:solidFill>
                  <a:schemeClr val="bg2"/>
                </a:solidFill>
              </a:rPr>
              <a:t>What is the reason, why the company is </a:t>
            </a:r>
            <a:r>
              <a:rPr lang="en-US" sz="3000" dirty="0" err="1">
                <a:solidFill>
                  <a:schemeClr val="bg2"/>
                </a:solidFill>
              </a:rPr>
              <a:t>succesfull</a:t>
            </a:r>
            <a:r>
              <a:rPr lang="en-US" sz="3000" dirty="0">
                <a:solidFill>
                  <a:schemeClr val="bg2"/>
                </a:solidFill>
              </a:rPr>
              <a:t> (managerial point of view)?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35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Case </a:t>
            </a:r>
            <a:r>
              <a:rPr lang="cs-CZ" sz="2800" dirty="0" err="1">
                <a:solidFill>
                  <a:schemeClr val="bg2"/>
                </a:solidFill>
              </a:rPr>
              <a:t>studies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Podcasts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about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human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resource</a:t>
            </a:r>
            <a:r>
              <a:rPr lang="cs-CZ" sz="2800" dirty="0">
                <a:solidFill>
                  <a:schemeClr val="bg2"/>
                </a:solidFill>
              </a:rPr>
              <a:t> management </a:t>
            </a: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Articles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7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 err="1">
                <a:solidFill>
                  <a:schemeClr val="bg2"/>
                </a:solidFill>
              </a:rPr>
              <a:t>Book</a:t>
            </a:r>
            <a:r>
              <a:rPr lang="cs-CZ" sz="2000" dirty="0">
                <a:solidFill>
                  <a:schemeClr val="bg2"/>
                </a:solidFill>
              </a:rPr>
              <a:t> – a list </a:t>
            </a:r>
            <a:r>
              <a:rPr lang="cs-CZ" sz="2000" dirty="0" err="1">
                <a:solidFill>
                  <a:schemeClr val="bg2"/>
                </a:solidFill>
              </a:rPr>
              <a:t>of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literature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 </a:t>
            </a:r>
            <a:r>
              <a:rPr lang="cs-CZ" sz="2000" dirty="0" err="1">
                <a:solidFill>
                  <a:schemeClr val="bg2"/>
                </a:solidFill>
              </a:rPr>
              <a:t>How</a:t>
            </a:r>
            <a:r>
              <a:rPr lang="cs-CZ" sz="2000" dirty="0">
                <a:solidFill>
                  <a:schemeClr val="bg2"/>
                </a:solidFill>
              </a:rPr>
              <a:t> to </a:t>
            </a:r>
            <a:r>
              <a:rPr lang="cs-CZ" sz="2000" dirty="0" err="1">
                <a:solidFill>
                  <a:schemeClr val="bg2"/>
                </a:solidFill>
              </a:rPr>
              <a:t>Manage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People</a:t>
            </a:r>
            <a:r>
              <a:rPr lang="cs-CZ" sz="2000" dirty="0">
                <a:solidFill>
                  <a:schemeClr val="bg2"/>
                </a:solidFill>
              </a:rPr>
              <a:t> (</a:t>
            </a:r>
            <a:r>
              <a:rPr lang="cs-CZ" sz="2000" dirty="0" err="1">
                <a:solidFill>
                  <a:schemeClr val="bg2"/>
                </a:solidFill>
              </a:rPr>
              <a:t>Creating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Success</a:t>
            </a:r>
            <a:r>
              <a:rPr lang="cs-CZ" sz="2000" dirty="0">
                <a:solidFill>
                  <a:schemeClr val="bg2"/>
                </a:solidFill>
              </a:rPr>
              <a:t>). </a:t>
            </a:r>
            <a:r>
              <a:rPr lang="cs-CZ" sz="2000" dirty="0" err="1">
                <a:solidFill>
                  <a:schemeClr val="bg2"/>
                </a:solidFill>
              </a:rPr>
              <a:t>Philadephia</a:t>
            </a:r>
            <a:r>
              <a:rPr lang="cs-CZ" sz="2000" dirty="0">
                <a:solidFill>
                  <a:schemeClr val="bg2"/>
                </a:solidFill>
              </a:rPr>
              <a:t>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2013. ISBN 978-0-7494-6708-1.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 </a:t>
            </a:r>
            <a:r>
              <a:rPr lang="cs-CZ" sz="2000" dirty="0" err="1">
                <a:solidFill>
                  <a:schemeClr val="bg2"/>
                </a:solidFill>
              </a:rPr>
              <a:t>Armstrong´s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essential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Human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Resource</a:t>
            </a:r>
            <a:r>
              <a:rPr lang="cs-CZ" sz="2000" dirty="0">
                <a:solidFill>
                  <a:schemeClr val="bg2"/>
                </a:solidFill>
              </a:rPr>
              <a:t> Management </a:t>
            </a:r>
            <a:r>
              <a:rPr lang="cs-CZ" sz="2000" dirty="0" err="1">
                <a:solidFill>
                  <a:schemeClr val="bg2"/>
                </a:solidFill>
              </a:rPr>
              <a:t>Practice</a:t>
            </a:r>
            <a:r>
              <a:rPr lang="cs-CZ" sz="2000" dirty="0">
                <a:solidFill>
                  <a:schemeClr val="bg2"/>
                </a:solidFill>
              </a:rPr>
              <a:t>. A </a:t>
            </a:r>
            <a:r>
              <a:rPr lang="cs-CZ" sz="2000" dirty="0" err="1">
                <a:solidFill>
                  <a:schemeClr val="bg2"/>
                </a:solidFill>
              </a:rPr>
              <a:t>guide</a:t>
            </a:r>
            <a:r>
              <a:rPr lang="cs-CZ" sz="2000" dirty="0">
                <a:solidFill>
                  <a:schemeClr val="bg2"/>
                </a:solidFill>
              </a:rPr>
              <a:t> to </a:t>
            </a:r>
            <a:r>
              <a:rPr lang="cs-CZ" sz="2000" dirty="0" err="1">
                <a:solidFill>
                  <a:schemeClr val="bg2"/>
                </a:solidFill>
              </a:rPr>
              <a:t>People</a:t>
            </a:r>
            <a:r>
              <a:rPr lang="cs-CZ" sz="2000" dirty="0">
                <a:solidFill>
                  <a:schemeClr val="bg2"/>
                </a:solidFill>
              </a:rPr>
              <a:t> Management. London: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2010. ISBN 978-0-7494-5989-5.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M., TAYLOR, S. </a:t>
            </a:r>
            <a:r>
              <a:rPr lang="cs-CZ" sz="2000" dirty="0" err="1">
                <a:solidFill>
                  <a:schemeClr val="bg2"/>
                </a:solidFill>
              </a:rPr>
              <a:t>Armstrong's</a:t>
            </a:r>
            <a:r>
              <a:rPr lang="cs-CZ" sz="2000" dirty="0">
                <a:solidFill>
                  <a:schemeClr val="bg2"/>
                </a:solidFill>
              </a:rPr>
              <a:t> Handbook </a:t>
            </a:r>
            <a:r>
              <a:rPr lang="cs-CZ" sz="2000" dirty="0" err="1">
                <a:solidFill>
                  <a:schemeClr val="bg2"/>
                </a:solidFill>
              </a:rPr>
              <a:t>of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Human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Resource</a:t>
            </a:r>
            <a:r>
              <a:rPr lang="cs-CZ" sz="2000" dirty="0">
                <a:solidFill>
                  <a:schemeClr val="bg2"/>
                </a:solidFill>
              </a:rPr>
              <a:t> Management </a:t>
            </a:r>
            <a:r>
              <a:rPr lang="cs-CZ" sz="2000" dirty="0" err="1">
                <a:solidFill>
                  <a:schemeClr val="bg2"/>
                </a:solidFill>
              </a:rPr>
              <a:t>Practice</a:t>
            </a:r>
            <a:r>
              <a:rPr lang="cs-CZ" sz="2000" dirty="0">
                <a:solidFill>
                  <a:schemeClr val="bg2"/>
                </a:solidFill>
              </a:rPr>
              <a:t>. </a:t>
            </a:r>
            <a:r>
              <a:rPr lang="cs-CZ" sz="2000" dirty="0" err="1">
                <a:solidFill>
                  <a:schemeClr val="bg2"/>
                </a:solidFill>
              </a:rPr>
              <a:t>Philadephia</a:t>
            </a:r>
            <a:r>
              <a:rPr lang="cs-CZ" sz="2000" dirty="0">
                <a:solidFill>
                  <a:schemeClr val="bg2"/>
                </a:solidFill>
              </a:rPr>
              <a:t>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2020. ISBN 978-0-7494-9824-6.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 </a:t>
            </a:r>
            <a:r>
              <a:rPr lang="cs-CZ" sz="2000" dirty="0" err="1">
                <a:solidFill>
                  <a:schemeClr val="bg2"/>
                </a:solidFill>
              </a:rPr>
              <a:t>How</a:t>
            </a:r>
            <a:r>
              <a:rPr lang="cs-CZ" sz="2000" dirty="0">
                <a:solidFill>
                  <a:schemeClr val="bg2"/>
                </a:solidFill>
              </a:rPr>
              <a:t> to </a:t>
            </a:r>
            <a:r>
              <a:rPr lang="cs-CZ" sz="2000" dirty="0" err="1">
                <a:solidFill>
                  <a:schemeClr val="bg2"/>
                </a:solidFill>
              </a:rPr>
              <a:t>be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even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better</a:t>
            </a:r>
            <a:r>
              <a:rPr lang="cs-CZ" sz="2000" dirty="0">
                <a:solidFill>
                  <a:schemeClr val="bg2"/>
                </a:solidFill>
              </a:rPr>
              <a:t> manager: a </a:t>
            </a:r>
            <a:r>
              <a:rPr lang="cs-CZ" sz="2000" dirty="0" err="1">
                <a:solidFill>
                  <a:schemeClr val="bg2"/>
                </a:solidFill>
              </a:rPr>
              <a:t>complete</a:t>
            </a:r>
            <a:r>
              <a:rPr lang="cs-CZ" sz="2000" dirty="0">
                <a:solidFill>
                  <a:schemeClr val="bg2"/>
                </a:solidFill>
              </a:rPr>
              <a:t> A-Z </a:t>
            </a:r>
            <a:r>
              <a:rPr lang="cs-CZ" sz="2000" dirty="0" err="1">
                <a:solidFill>
                  <a:schemeClr val="bg2"/>
                </a:solidFill>
              </a:rPr>
              <a:t>proven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techniques</a:t>
            </a:r>
            <a:r>
              <a:rPr lang="cs-CZ" sz="2000" dirty="0">
                <a:solidFill>
                  <a:schemeClr val="bg2"/>
                </a:solidFill>
              </a:rPr>
              <a:t> and </a:t>
            </a:r>
            <a:r>
              <a:rPr lang="cs-CZ" sz="2000" dirty="0" err="1">
                <a:solidFill>
                  <a:schemeClr val="bg2"/>
                </a:solidFill>
              </a:rPr>
              <a:t>essential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skills</a:t>
            </a:r>
            <a:r>
              <a:rPr lang="cs-CZ" sz="2000" dirty="0">
                <a:solidFill>
                  <a:schemeClr val="bg2"/>
                </a:solidFill>
              </a:rPr>
              <a:t>. London: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2014. ISBN 978-0-7494-7154-5.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7368</TotalTime>
  <Words>576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What do you expect?</vt:lpstr>
      <vt:lpstr>Introduction</vt:lpstr>
      <vt:lpstr>Syllabus</vt:lpstr>
      <vt:lpstr>Conditions</vt:lpstr>
      <vt:lpstr>Seminar paper</vt:lpstr>
      <vt:lpstr>Seminar paper</vt:lpstr>
      <vt:lpstr>What can you use to study</vt:lpstr>
      <vt:lpstr>What can you use to study</vt:lpstr>
      <vt:lpstr>Seminar paper - TASK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205</cp:revision>
  <cp:lastPrinted>2023-02-21T23:13:48Z</cp:lastPrinted>
  <dcterms:created xsi:type="dcterms:W3CDTF">2005-09-23T13:42:26Z</dcterms:created>
  <dcterms:modified xsi:type="dcterms:W3CDTF">2023-02-21T23:15:02Z</dcterms:modified>
</cp:coreProperties>
</file>