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341" r:id="rId3"/>
    <p:sldId id="269" r:id="rId4"/>
    <p:sldId id="338" r:id="rId5"/>
    <p:sldId id="340" r:id="rId6"/>
    <p:sldId id="346" r:id="rId7"/>
    <p:sldId id="348" r:id="rId8"/>
    <p:sldId id="347" r:id="rId9"/>
    <p:sldId id="344" r:id="rId10"/>
    <p:sldId id="342" r:id="rId11"/>
    <p:sldId id="273" r:id="rId1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57" d="100"/>
          <a:sy n="57" d="100"/>
        </p:scale>
        <p:origin x="8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356" cy="495208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4834" y="1"/>
            <a:ext cx="2919356" cy="495208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D7571A94-FE0F-4BE3-9501-E23B4914FAB6}" type="datetimeFigureOut">
              <a:rPr lang="cs-CZ" smtClean="0"/>
              <a:t>21.02.2023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748637"/>
            <a:ext cx="5388610" cy="3884387"/>
          </a:xfrm>
          <a:prstGeom prst="rect">
            <a:avLst/>
          </a:prstGeom>
        </p:spPr>
        <p:txBody>
          <a:bodyPr vert="horz" lIns="90754" tIns="45377" rIns="90754" bIns="45377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105"/>
            <a:ext cx="2919356" cy="49520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4834" y="9371105"/>
            <a:ext cx="2919356" cy="49520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13B94D97-5373-4298-8B4E-E1196774D8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023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6 w 21600"/>
                <a:gd name="T1" fmla="*/ 0 h 21231"/>
                <a:gd name="T2" fmla="*/ 32 w 21600"/>
                <a:gd name="T3" fmla="*/ 13 h 21231"/>
                <a:gd name="T4" fmla="*/ 0 w 21600"/>
                <a:gd name="T5" fmla="*/ 13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FD21F-7B72-4377-9B6B-E8C859DC25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18F26-F1E9-4590-B6EC-E9E6238C03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64DF8-5DE6-45A3-A84D-185E2F5D8F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3E8-819E-4156-9800-AC3EAADBB9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B4AF0-E47D-4C47-987B-6A94EAAE91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69EB-4052-4500-9DB1-B81EC4C0F4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C6111-84F6-4D9F-A650-6DF77B8EB6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B3542-ADA3-4CA9-A07E-88D3B768A7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6AE1F-3DC3-4E0F-87A4-B26FD0376A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0E9C1-8D4F-49E0-8561-2FCF7F8200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3DDA5-73ED-41CA-B7B9-FA45EFCAC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EF4E-FB7C-4C4A-B9E7-5B20452941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78 w 21600"/>
                <a:gd name="T3" fmla="*/ 34 h 21600"/>
                <a:gd name="T4" fmla="*/ 0 w 21600"/>
                <a:gd name="T5" fmla="*/ 3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A583FF-9F5D-469C-B3BB-B1E3900B7B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texashrlaw.com/human-resource-management-at-microsoft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adlet.com/markova17/human-resources-management-vrgwh5tmnxynw3d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s.slu.cz/auth/el/opf/leto2023/PEMNARLZ/index.qwar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65625"/>
            <a:ext cx="7772400" cy="8635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1500" b="1" i="1" dirty="0">
                <a:solidFill>
                  <a:schemeClr val="bg2"/>
                </a:solidFill>
              </a:rPr>
              <a:t>	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3500" b="1" dirty="0" err="1">
                <a:solidFill>
                  <a:schemeClr val="bg2"/>
                </a:solidFill>
              </a:rPr>
              <a:t>Introduction</a:t>
            </a:r>
            <a:r>
              <a:rPr lang="cs-CZ" sz="3500" b="1" dirty="0">
                <a:solidFill>
                  <a:schemeClr val="bg2"/>
                </a:solidFill>
              </a:rPr>
              <a:t> and </a:t>
            </a:r>
            <a:r>
              <a:rPr lang="cs-CZ" sz="3500" b="1" dirty="0" err="1">
                <a:solidFill>
                  <a:schemeClr val="bg2"/>
                </a:solidFill>
              </a:rPr>
              <a:t>conditions</a:t>
            </a:r>
            <a:endParaRPr lang="cs-CZ" sz="2400" b="1" i="1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2205038"/>
            <a:ext cx="9144000" cy="1944687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HUMAN RESOURCE MANAGEMENT</a:t>
            </a:r>
            <a:endParaRPr lang="pt-BR" sz="36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err="1">
                <a:latin typeface="Arial" pitchFamily="34" charset="0"/>
                <a:cs typeface="Arial" pitchFamily="34" charset="0"/>
              </a:rPr>
              <a:t>Seminar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1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1619672" y="5373216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chemeClr val="bg2"/>
                </a:solidFill>
              </a:rPr>
              <a:t>Ing. Helena Marková, Ph.D.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758812" y="235496"/>
            <a:ext cx="11733052" cy="707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2" descr="SLU-znacka-OPF-horizo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47262"/>
            <a:ext cx="3937883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 advAuto="30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692696"/>
            <a:ext cx="7774632" cy="736039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Seminar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</a:t>
            </a: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paper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- TASK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136904" cy="4751808"/>
          </a:xfrm>
        </p:spPr>
        <p:txBody>
          <a:bodyPr/>
          <a:lstStyle/>
          <a:p>
            <a:pPr marL="0" indent="0" algn="just">
              <a:buNone/>
            </a:pPr>
            <a:r>
              <a:rPr lang="cs-CZ" sz="3000" dirty="0" err="1">
                <a:solidFill>
                  <a:schemeClr val="bg2"/>
                </a:solidFill>
              </a:rPr>
              <a:t>Human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Resource</a:t>
            </a:r>
            <a:r>
              <a:rPr lang="cs-CZ" sz="3000" dirty="0">
                <a:solidFill>
                  <a:schemeClr val="bg2"/>
                </a:solidFill>
              </a:rPr>
              <a:t> Management in </a:t>
            </a:r>
            <a:r>
              <a:rPr lang="cs-CZ" sz="3000" dirty="0" err="1">
                <a:solidFill>
                  <a:schemeClr val="bg2"/>
                </a:solidFill>
              </a:rPr>
              <a:t>Microsofost</a:t>
            </a:r>
            <a:endParaRPr lang="cs-CZ" sz="3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r>
              <a:rPr lang="en-US" sz="3000" dirty="0">
                <a:solidFill>
                  <a:schemeClr val="bg2"/>
                </a:solidFill>
              </a:rPr>
              <a:t>	</a:t>
            </a:r>
            <a:r>
              <a:rPr lang="en-US" sz="3000" dirty="0">
                <a:solidFill>
                  <a:schemeClr val="bg2"/>
                </a:solidFill>
                <a:hlinkClick r:id="rId2"/>
              </a:rPr>
              <a:t>https://texashrlaw.com/human-resource-management-at-microsoft/</a:t>
            </a:r>
            <a:endParaRPr lang="cs-CZ" sz="3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r>
              <a:rPr lang="cs-CZ" sz="3000" dirty="0">
                <a:solidFill>
                  <a:schemeClr val="bg2"/>
                </a:solidFill>
              </a:rPr>
              <a:t>Study </a:t>
            </a:r>
            <a:r>
              <a:rPr lang="cs-CZ" sz="3000" dirty="0" err="1">
                <a:solidFill>
                  <a:schemeClr val="bg2"/>
                </a:solidFill>
              </a:rPr>
              <a:t>the</a:t>
            </a:r>
            <a:r>
              <a:rPr lang="cs-CZ" sz="3000" dirty="0">
                <a:solidFill>
                  <a:schemeClr val="bg2"/>
                </a:solidFill>
              </a:rPr>
              <a:t> text.</a:t>
            </a:r>
          </a:p>
          <a:p>
            <a:pPr marL="0" indent="0" algn="just">
              <a:buNone/>
            </a:pPr>
            <a:r>
              <a:rPr lang="cs-CZ" sz="3000" dirty="0" err="1">
                <a:solidFill>
                  <a:schemeClr val="bg2"/>
                </a:solidFill>
              </a:rPr>
              <a:t>Answer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the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questions</a:t>
            </a:r>
            <a:r>
              <a:rPr lang="cs-CZ" sz="3000" dirty="0">
                <a:solidFill>
                  <a:schemeClr val="bg2"/>
                </a:solidFill>
              </a:rPr>
              <a:t> and </a:t>
            </a:r>
            <a:r>
              <a:rPr lang="cs-CZ" sz="3000" dirty="0" err="1">
                <a:solidFill>
                  <a:schemeClr val="bg2"/>
                </a:solidFill>
              </a:rPr>
              <a:t>think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about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interesting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points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of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the</a:t>
            </a:r>
            <a:r>
              <a:rPr lang="cs-CZ" sz="3000" dirty="0">
                <a:solidFill>
                  <a:schemeClr val="bg2"/>
                </a:solidFill>
              </a:rPr>
              <a:t> HR </a:t>
            </a:r>
            <a:r>
              <a:rPr lang="cs-CZ" sz="3000" dirty="0" err="1">
                <a:solidFill>
                  <a:schemeClr val="bg2"/>
                </a:solidFill>
              </a:rPr>
              <a:t>processes</a:t>
            </a:r>
            <a:r>
              <a:rPr lang="cs-CZ" sz="3000" dirty="0">
                <a:solidFill>
                  <a:schemeClr val="bg2"/>
                </a:solidFill>
              </a:rPr>
              <a:t> in Microsoft.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HRM								   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49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052737"/>
            <a:ext cx="5832475" cy="1656184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3500" b="1" dirty="0" err="1">
                <a:solidFill>
                  <a:schemeClr val="bg2"/>
                </a:solidFill>
              </a:rPr>
              <a:t>Thank</a:t>
            </a:r>
            <a:r>
              <a:rPr lang="cs-CZ" sz="3500" b="1" dirty="0">
                <a:solidFill>
                  <a:schemeClr val="bg2"/>
                </a:solidFill>
              </a:rPr>
              <a:t> </a:t>
            </a:r>
            <a:r>
              <a:rPr lang="cs-CZ" sz="3500" b="1" dirty="0" err="1">
                <a:solidFill>
                  <a:schemeClr val="bg2"/>
                </a:solidFill>
              </a:rPr>
              <a:t>you</a:t>
            </a:r>
            <a:r>
              <a:rPr lang="cs-CZ" sz="3500" b="1" dirty="0">
                <a:solidFill>
                  <a:schemeClr val="bg2"/>
                </a:solidFill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3500" b="1" dirty="0" err="1">
                <a:solidFill>
                  <a:schemeClr val="bg2"/>
                </a:solidFill>
              </a:rPr>
              <a:t>for</a:t>
            </a:r>
            <a:r>
              <a:rPr lang="cs-CZ" sz="3500" b="1" dirty="0">
                <a:solidFill>
                  <a:schemeClr val="bg2"/>
                </a:solidFill>
              </a:rPr>
              <a:t> </a:t>
            </a:r>
            <a:r>
              <a:rPr lang="cs-CZ" sz="3500" b="1" dirty="0" err="1">
                <a:solidFill>
                  <a:schemeClr val="bg2"/>
                </a:solidFill>
              </a:rPr>
              <a:t>your</a:t>
            </a:r>
            <a:r>
              <a:rPr lang="cs-CZ" sz="3500" b="1" dirty="0">
                <a:solidFill>
                  <a:schemeClr val="bg2"/>
                </a:solidFill>
              </a:rPr>
              <a:t> </a:t>
            </a:r>
            <a:r>
              <a:rPr lang="cs-CZ" sz="3500" b="1" dirty="0" err="1">
                <a:solidFill>
                  <a:schemeClr val="bg2"/>
                </a:solidFill>
              </a:rPr>
              <a:t>attention</a:t>
            </a:r>
            <a:r>
              <a:rPr lang="cs-CZ" sz="3500" b="1" dirty="0">
                <a:solidFill>
                  <a:schemeClr val="bg2"/>
                </a:solidFill>
              </a:rPr>
              <a:t>.</a:t>
            </a:r>
            <a:endParaRPr lang="cs-CZ" sz="3500" dirty="0">
              <a:solidFill>
                <a:schemeClr val="bg2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cs-CZ" sz="3500" dirty="0"/>
              <a:t>Děkuji vám za pozornost, přeji příjemný den.</a:t>
            </a:r>
          </a:p>
        </p:txBody>
      </p:sp>
      <p:pic>
        <p:nvPicPr>
          <p:cNvPr id="52242" name="Picture 18" descr="PE01931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55976" y="3212976"/>
            <a:ext cx="3864751" cy="2993572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>
                <a:latin typeface="Arial" pitchFamily="34" charset="0"/>
                <a:cs typeface="Arial" pitchFamily="34" charset="0"/>
              </a:rPr>
              <a:t>HRM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		   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3FA7C956-A34B-46E8-B883-E9F0F5CEA4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348880"/>
            <a:ext cx="4656839" cy="4077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 advAuto="3000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692696"/>
            <a:ext cx="7774632" cy="1440160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What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do </a:t>
            </a: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you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</a:t>
            </a: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expect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?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060848"/>
            <a:ext cx="8136904" cy="4463776"/>
          </a:xfrm>
        </p:spPr>
        <p:txBody>
          <a:bodyPr/>
          <a:lstStyle/>
          <a:p>
            <a:pPr algn="just">
              <a:buNone/>
            </a:pPr>
            <a:endParaRPr lang="cs-CZ" sz="2900" dirty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30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HRM								   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5EBC725-A03D-4A76-AD0E-ADCD87432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917426"/>
            <a:ext cx="6048672" cy="446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58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692696"/>
            <a:ext cx="7774632" cy="736039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Introduction</a:t>
            </a:r>
            <a:endParaRPr lang="cs-CZ" sz="3300" b="1" dirty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442344"/>
            <a:ext cx="8136904" cy="4751808"/>
          </a:xfrm>
        </p:spPr>
        <p:txBody>
          <a:bodyPr/>
          <a:lstStyle/>
          <a:p>
            <a:pPr algn="just">
              <a:buNone/>
            </a:pPr>
            <a:r>
              <a:rPr lang="cs-CZ" sz="3000" dirty="0">
                <a:solidFill>
                  <a:schemeClr val="accent3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https://padlet.com/markova17/human-resources-management-vrgwh5tmnxynw3d9</a:t>
            </a:r>
            <a:endParaRPr lang="cs-CZ" sz="3000" dirty="0">
              <a:solidFill>
                <a:schemeClr val="accent3">
                  <a:lumMod val="50000"/>
                </a:schemeClr>
              </a:solidFill>
            </a:endParaRPr>
          </a:p>
          <a:p>
            <a:pPr algn="just">
              <a:buNone/>
            </a:pPr>
            <a:endParaRPr lang="cs-CZ" sz="3000" dirty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cs-CZ" sz="3000" dirty="0" err="1">
                <a:solidFill>
                  <a:schemeClr val="bg2"/>
                </a:solidFill>
              </a:rPr>
              <a:t>What</a:t>
            </a:r>
            <a:r>
              <a:rPr lang="cs-CZ" sz="3000" dirty="0">
                <a:solidFill>
                  <a:schemeClr val="bg2"/>
                </a:solidFill>
              </a:rPr>
              <a:t> do </a:t>
            </a:r>
            <a:r>
              <a:rPr lang="cs-CZ" sz="3000" dirty="0" err="1">
                <a:solidFill>
                  <a:schemeClr val="bg2"/>
                </a:solidFill>
              </a:rPr>
              <a:t>you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expect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from</a:t>
            </a:r>
            <a:r>
              <a:rPr lang="cs-CZ" sz="3000" dirty="0">
                <a:solidFill>
                  <a:schemeClr val="bg2"/>
                </a:solidFill>
              </a:rPr>
              <a:t> HRM </a:t>
            </a:r>
            <a:r>
              <a:rPr lang="cs-CZ" sz="3000" dirty="0" err="1">
                <a:solidFill>
                  <a:schemeClr val="bg2"/>
                </a:solidFill>
              </a:rPr>
              <a:t>course</a:t>
            </a:r>
            <a:r>
              <a:rPr lang="cs-CZ" sz="3000" dirty="0">
                <a:solidFill>
                  <a:schemeClr val="bg2"/>
                </a:solidFill>
              </a:rPr>
              <a:t>?</a:t>
            </a:r>
          </a:p>
          <a:p>
            <a:pPr algn="just">
              <a:buNone/>
            </a:pPr>
            <a:endParaRPr lang="cs-CZ" sz="3000" dirty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cs-CZ" sz="3000" dirty="0" err="1">
                <a:solidFill>
                  <a:schemeClr val="bg2"/>
                </a:solidFill>
              </a:rPr>
              <a:t>What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experience</a:t>
            </a:r>
            <a:r>
              <a:rPr lang="cs-CZ" sz="3000" dirty="0">
                <a:solidFill>
                  <a:schemeClr val="bg2"/>
                </a:solidFill>
              </a:rPr>
              <a:t> do </a:t>
            </a:r>
            <a:r>
              <a:rPr lang="cs-CZ" sz="3000" dirty="0" err="1">
                <a:solidFill>
                  <a:schemeClr val="bg2"/>
                </a:solidFill>
              </a:rPr>
              <a:t>you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have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with</a:t>
            </a:r>
            <a:r>
              <a:rPr lang="cs-CZ" sz="3000" dirty="0">
                <a:solidFill>
                  <a:schemeClr val="bg2"/>
                </a:solidFill>
              </a:rPr>
              <a:t> HRM?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HRM								   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9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9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12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  <p:bldP spid="44035" grpId="0" build="p" autoUpdateAnimBg="0" advAuto="30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692696"/>
            <a:ext cx="7774632" cy="736039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Syllabus</a:t>
            </a:r>
            <a:endParaRPr lang="cs-CZ" sz="3300" b="1" dirty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28735"/>
            <a:ext cx="8640960" cy="509588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>
                <a:solidFill>
                  <a:schemeClr val="bg2"/>
                </a:solidFill>
              </a:rPr>
              <a:t>1.	Strategic human resource management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bg2"/>
                </a:solidFill>
              </a:rPr>
              <a:t>2.	Human resource management processes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bg2"/>
                </a:solidFill>
              </a:rPr>
              <a:t>3.	Organization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bg2"/>
                </a:solidFill>
              </a:rPr>
              <a:t>4.	Performance management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bg2"/>
                </a:solidFill>
              </a:rPr>
              <a:t>5.	People resourcing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bg2"/>
                </a:solidFill>
              </a:rPr>
              <a:t>6.	Learning and development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bg2"/>
                </a:solidFill>
              </a:rPr>
              <a:t>7.	Motivation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bg2"/>
                </a:solidFill>
              </a:rPr>
              <a:t>8.	Reward management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bg2"/>
                </a:solidFill>
              </a:rPr>
              <a:t>9.	HRM policies and practices and employment law</a:t>
            </a:r>
          </a:p>
          <a:p>
            <a:pPr marL="0" indent="0" algn="just">
              <a:buNone/>
            </a:pPr>
            <a:endParaRPr lang="cs-CZ" sz="28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HRM								   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37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692696"/>
            <a:ext cx="7774632" cy="736039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Conditions</a:t>
            </a:r>
            <a:endParaRPr lang="cs-CZ" sz="3300" b="1" dirty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28735"/>
            <a:ext cx="8136904" cy="5095889"/>
          </a:xfrm>
        </p:spPr>
        <p:txBody>
          <a:bodyPr/>
          <a:lstStyle/>
          <a:p>
            <a:pPr marL="0" indent="0" algn="just">
              <a:buNone/>
            </a:pPr>
            <a:r>
              <a:rPr lang="cs-CZ" sz="3000" dirty="0">
                <a:solidFill>
                  <a:schemeClr val="bg2"/>
                </a:solidFill>
                <a:hlinkClick r:id="rId2"/>
              </a:rPr>
              <a:t>https://is.slu.cz/auth/el/opf/leto2023/PEMNARLZ/index.qwarp</a:t>
            </a:r>
            <a:endParaRPr lang="cs-CZ" sz="3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r>
              <a:rPr lang="en-US" sz="2600" dirty="0">
                <a:solidFill>
                  <a:schemeClr val="bg2"/>
                </a:solidFill>
              </a:rPr>
              <a:t>60% attendance at seminars is required. </a:t>
            </a:r>
            <a:endParaRPr lang="cs-CZ" sz="26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r>
              <a:rPr lang="en-US" sz="2600" dirty="0">
                <a:solidFill>
                  <a:schemeClr val="bg2"/>
                </a:solidFill>
              </a:rPr>
              <a:t>Course evaluation 100 points maximum </a:t>
            </a:r>
            <a:endParaRPr lang="cs-CZ" sz="2600" dirty="0">
              <a:solidFill>
                <a:schemeClr val="bg2"/>
              </a:solidFill>
            </a:endParaRPr>
          </a:p>
          <a:p>
            <a:pPr algn="just">
              <a:buFontTx/>
              <a:buChar char="-"/>
            </a:pPr>
            <a:r>
              <a:rPr lang="en-US" sz="2600" dirty="0">
                <a:solidFill>
                  <a:schemeClr val="bg2"/>
                </a:solidFill>
              </a:rPr>
              <a:t>60 pts – final test </a:t>
            </a:r>
            <a:endParaRPr lang="cs-CZ" sz="2600" dirty="0">
              <a:solidFill>
                <a:schemeClr val="bg2"/>
              </a:solidFill>
            </a:endParaRPr>
          </a:p>
          <a:p>
            <a:pPr algn="just">
              <a:buFontTx/>
              <a:buChar char="-"/>
            </a:pPr>
            <a:r>
              <a:rPr lang="en-US" sz="2600" dirty="0">
                <a:solidFill>
                  <a:schemeClr val="bg2"/>
                </a:solidFill>
              </a:rPr>
              <a:t>40 pts – seminar </a:t>
            </a:r>
            <a:r>
              <a:rPr lang="cs-CZ" sz="2600" dirty="0" err="1">
                <a:solidFill>
                  <a:schemeClr val="bg2"/>
                </a:solidFill>
              </a:rPr>
              <a:t>paper</a:t>
            </a:r>
            <a:r>
              <a:rPr lang="en-US" sz="2600" dirty="0">
                <a:solidFill>
                  <a:schemeClr val="bg2"/>
                </a:solidFill>
              </a:rPr>
              <a:t> and presentation (30 pts thesis, 10 pts its presentation)</a:t>
            </a:r>
            <a:r>
              <a:rPr lang="cs-CZ" sz="2600" dirty="0">
                <a:solidFill>
                  <a:schemeClr val="bg2"/>
                </a:solidFill>
              </a:rPr>
              <a:t>. Use </a:t>
            </a:r>
            <a:r>
              <a:rPr lang="cs-CZ" sz="2600" dirty="0" err="1">
                <a:solidFill>
                  <a:schemeClr val="bg2"/>
                </a:solidFill>
              </a:rPr>
              <a:t>the</a:t>
            </a:r>
            <a:r>
              <a:rPr lang="cs-CZ" sz="2600" dirty="0">
                <a:solidFill>
                  <a:schemeClr val="bg2"/>
                </a:solidFill>
              </a:rPr>
              <a:t> </a:t>
            </a:r>
            <a:r>
              <a:rPr lang="cs-CZ" sz="2600" dirty="0" err="1">
                <a:solidFill>
                  <a:schemeClr val="bg2"/>
                </a:solidFill>
              </a:rPr>
              <a:t>seminar</a:t>
            </a:r>
            <a:r>
              <a:rPr lang="cs-CZ" sz="2600" dirty="0">
                <a:solidFill>
                  <a:schemeClr val="bg2"/>
                </a:solidFill>
              </a:rPr>
              <a:t> </a:t>
            </a:r>
            <a:r>
              <a:rPr lang="cs-CZ" sz="2600" dirty="0" err="1">
                <a:solidFill>
                  <a:schemeClr val="bg2"/>
                </a:solidFill>
              </a:rPr>
              <a:t>template</a:t>
            </a:r>
            <a:r>
              <a:rPr lang="cs-CZ" sz="2600" dirty="0">
                <a:solidFill>
                  <a:schemeClr val="bg2"/>
                </a:solidFill>
              </a:rPr>
              <a:t>. </a:t>
            </a:r>
            <a:r>
              <a:rPr lang="cs-CZ" sz="2600" dirty="0" err="1">
                <a:solidFill>
                  <a:schemeClr val="bg2"/>
                </a:solidFill>
              </a:rPr>
              <a:t>Available</a:t>
            </a:r>
            <a:r>
              <a:rPr lang="cs-CZ" sz="2600" dirty="0">
                <a:solidFill>
                  <a:schemeClr val="bg2"/>
                </a:solidFill>
              </a:rPr>
              <a:t> in IS.</a:t>
            </a:r>
            <a:endParaRPr lang="cs-CZ" sz="30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HRM								   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73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692696"/>
            <a:ext cx="7774632" cy="736039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Seminar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</a:t>
            </a: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paper</a:t>
            </a:r>
            <a:endParaRPr lang="cs-CZ" sz="3300" b="1" dirty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136904" cy="4751808"/>
          </a:xfrm>
        </p:spPr>
        <p:txBody>
          <a:bodyPr/>
          <a:lstStyle/>
          <a:p>
            <a:pPr marL="0" indent="0" algn="just">
              <a:buNone/>
            </a:pPr>
            <a:r>
              <a:rPr lang="cs-CZ" sz="3000" dirty="0" err="1">
                <a:solidFill>
                  <a:schemeClr val="bg2"/>
                </a:solidFill>
              </a:rPr>
              <a:t>Topic</a:t>
            </a:r>
            <a:endParaRPr lang="cs-CZ" sz="3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r>
              <a:rPr lang="en-US" sz="3000" b="1" dirty="0">
                <a:solidFill>
                  <a:schemeClr val="bg2"/>
                </a:solidFill>
              </a:rPr>
              <a:t>HRM in a </a:t>
            </a:r>
            <a:r>
              <a:rPr lang="en-US" sz="3000" b="1" dirty="0" err="1">
                <a:solidFill>
                  <a:schemeClr val="bg2"/>
                </a:solidFill>
              </a:rPr>
              <a:t>succesfull</a:t>
            </a:r>
            <a:r>
              <a:rPr lang="en-US" sz="3000" b="1" dirty="0">
                <a:solidFill>
                  <a:schemeClr val="bg2"/>
                </a:solidFill>
              </a:rPr>
              <a:t> company in my country </a:t>
            </a:r>
          </a:p>
          <a:p>
            <a:pPr marL="0" indent="0" algn="just">
              <a:buNone/>
            </a:pPr>
            <a:r>
              <a:rPr lang="en-US" sz="3000" dirty="0">
                <a:solidFill>
                  <a:schemeClr val="bg2"/>
                </a:solidFill>
              </a:rPr>
              <a:t>Answer the questions: </a:t>
            </a:r>
          </a:p>
          <a:p>
            <a:pPr marL="0" indent="0" algn="just">
              <a:buNone/>
            </a:pPr>
            <a:r>
              <a:rPr lang="en-US" sz="3000" dirty="0">
                <a:solidFill>
                  <a:schemeClr val="bg2"/>
                </a:solidFill>
              </a:rPr>
              <a:t>-</a:t>
            </a:r>
            <a:r>
              <a:rPr lang="cs-CZ" sz="3000" dirty="0">
                <a:solidFill>
                  <a:schemeClr val="bg2"/>
                </a:solidFill>
              </a:rPr>
              <a:t>   </a:t>
            </a:r>
            <a:r>
              <a:rPr lang="en-US" sz="3000" dirty="0">
                <a:solidFill>
                  <a:schemeClr val="bg2"/>
                </a:solidFill>
              </a:rPr>
              <a:t>Structure, ownership, business</a:t>
            </a:r>
          </a:p>
          <a:p>
            <a:pPr algn="just">
              <a:buFontTx/>
              <a:buChar char="-"/>
            </a:pPr>
            <a:r>
              <a:rPr lang="en-US" sz="3000" dirty="0">
                <a:solidFill>
                  <a:schemeClr val="bg2"/>
                </a:solidFill>
              </a:rPr>
              <a:t>Cultural context</a:t>
            </a:r>
            <a:endParaRPr lang="cs-CZ" sz="3000" dirty="0">
              <a:solidFill>
                <a:schemeClr val="bg2"/>
              </a:solidFill>
            </a:endParaRPr>
          </a:p>
          <a:p>
            <a:pPr algn="just">
              <a:buFontTx/>
              <a:buChar char="-"/>
            </a:pPr>
            <a:r>
              <a:rPr lang="cs-CZ" sz="3000" dirty="0">
                <a:solidFill>
                  <a:schemeClr val="bg2"/>
                </a:solidFill>
              </a:rPr>
              <a:t>HR </a:t>
            </a:r>
            <a:r>
              <a:rPr lang="cs-CZ" sz="3000" dirty="0" err="1">
                <a:solidFill>
                  <a:schemeClr val="bg2"/>
                </a:solidFill>
              </a:rPr>
              <a:t>processes</a:t>
            </a:r>
            <a:r>
              <a:rPr lang="cs-CZ" sz="3000" dirty="0">
                <a:solidFill>
                  <a:schemeClr val="bg2"/>
                </a:solidFill>
              </a:rPr>
              <a:t> and </a:t>
            </a:r>
            <a:r>
              <a:rPr lang="cs-CZ" sz="3000" dirty="0" err="1">
                <a:solidFill>
                  <a:schemeClr val="bg2"/>
                </a:solidFill>
              </a:rPr>
              <a:t>inspiring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points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en-US" sz="3000" dirty="0">
                <a:solidFill>
                  <a:schemeClr val="bg2"/>
                </a:solidFill>
              </a:rPr>
              <a:t>What is the reason, why the company is </a:t>
            </a:r>
            <a:r>
              <a:rPr lang="en-US" sz="3000" dirty="0" err="1">
                <a:solidFill>
                  <a:schemeClr val="bg2"/>
                </a:solidFill>
              </a:rPr>
              <a:t>succesfull</a:t>
            </a:r>
            <a:r>
              <a:rPr lang="en-US" sz="3000" dirty="0">
                <a:solidFill>
                  <a:schemeClr val="bg2"/>
                </a:solidFill>
              </a:rPr>
              <a:t> (managerial point of view)?</a:t>
            </a:r>
            <a:endParaRPr lang="cs-CZ" sz="3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endParaRPr lang="cs-CZ" sz="30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HRM								   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21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692696"/>
            <a:ext cx="7774632" cy="736039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Seminar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</a:t>
            </a: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paper</a:t>
            </a:r>
            <a:endParaRPr lang="cs-CZ" sz="3300" b="1" dirty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136904" cy="4751808"/>
          </a:xfrm>
        </p:spPr>
        <p:txBody>
          <a:bodyPr/>
          <a:lstStyle/>
          <a:p>
            <a:pPr marL="0" indent="0" algn="just">
              <a:buNone/>
            </a:pPr>
            <a:r>
              <a:rPr lang="cs-CZ" sz="3000" dirty="0" err="1">
                <a:solidFill>
                  <a:schemeClr val="bg2"/>
                </a:solidFill>
              </a:rPr>
              <a:t>Topic</a:t>
            </a:r>
            <a:endParaRPr lang="cs-CZ" sz="3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r>
              <a:rPr lang="en-US" sz="3000" b="1" dirty="0">
                <a:solidFill>
                  <a:schemeClr val="bg2"/>
                </a:solidFill>
              </a:rPr>
              <a:t>HRM in a </a:t>
            </a:r>
            <a:r>
              <a:rPr lang="en-US" sz="3000" b="1" dirty="0" err="1">
                <a:solidFill>
                  <a:schemeClr val="bg2"/>
                </a:solidFill>
              </a:rPr>
              <a:t>succesfull</a:t>
            </a:r>
            <a:r>
              <a:rPr lang="en-US" sz="3000" b="1" dirty="0">
                <a:solidFill>
                  <a:schemeClr val="bg2"/>
                </a:solidFill>
              </a:rPr>
              <a:t> company in my country </a:t>
            </a:r>
          </a:p>
          <a:p>
            <a:pPr marL="0" indent="0" algn="just">
              <a:buNone/>
            </a:pPr>
            <a:r>
              <a:rPr lang="en-US" sz="3000" dirty="0">
                <a:solidFill>
                  <a:schemeClr val="bg2"/>
                </a:solidFill>
              </a:rPr>
              <a:t>Answer the questions: </a:t>
            </a:r>
          </a:p>
          <a:p>
            <a:pPr marL="0" indent="0" algn="just">
              <a:buNone/>
            </a:pPr>
            <a:r>
              <a:rPr lang="en-US" sz="3000" dirty="0">
                <a:solidFill>
                  <a:schemeClr val="bg2"/>
                </a:solidFill>
              </a:rPr>
              <a:t>-</a:t>
            </a:r>
            <a:r>
              <a:rPr lang="cs-CZ" sz="3000" dirty="0">
                <a:solidFill>
                  <a:schemeClr val="bg2"/>
                </a:solidFill>
              </a:rPr>
              <a:t>   </a:t>
            </a:r>
            <a:r>
              <a:rPr lang="en-US" sz="3000" dirty="0">
                <a:solidFill>
                  <a:schemeClr val="bg2"/>
                </a:solidFill>
              </a:rPr>
              <a:t>Structure, ownership, business</a:t>
            </a:r>
          </a:p>
          <a:p>
            <a:pPr algn="just">
              <a:buFontTx/>
              <a:buChar char="-"/>
            </a:pPr>
            <a:r>
              <a:rPr lang="en-US" sz="3000" dirty="0">
                <a:solidFill>
                  <a:schemeClr val="bg2"/>
                </a:solidFill>
              </a:rPr>
              <a:t>Cultural context</a:t>
            </a:r>
            <a:endParaRPr lang="cs-CZ" sz="3000" dirty="0">
              <a:solidFill>
                <a:schemeClr val="bg2"/>
              </a:solidFill>
            </a:endParaRPr>
          </a:p>
          <a:p>
            <a:pPr algn="just">
              <a:buFontTx/>
              <a:buChar char="-"/>
            </a:pPr>
            <a:r>
              <a:rPr lang="cs-CZ" sz="3000" dirty="0">
                <a:solidFill>
                  <a:schemeClr val="bg2"/>
                </a:solidFill>
              </a:rPr>
              <a:t>HR </a:t>
            </a:r>
            <a:r>
              <a:rPr lang="cs-CZ" sz="3000" dirty="0" err="1">
                <a:solidFill>
                  <a:schemeClr val="bg2"/>
                </a:solidFill>
              </a:rPr>
              <a:t>processes</a:t>
            </a:r>
            <a:r>
              <a:rPr lang="cs-CZ" sz="3000" dirty="0">
                <a:solidFill>
                  <a:schemeClr val="bg2"/>
                </a:solidFill>
              </a:rPr>
              <a:t> and </a:t>
            </a:r>
            <a:r>
              <a:rPr lang="cs-CZ" sz="3000" dirty="0" err="1">
                <a:solidFill>
                  <a:schemeClr val="bg2"/>
                </a:solidFill>
              </a:rPr>
              <a:t>inspiring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  <a:r>
              <a:rPr lang="cs-CZ" sz="3000" dirty="0" err="1">
                <a:solidFill>
                  <a:schemeClr val="bg2"/>
                </a:solidFill>
              </a:rPr>
              <a:t>points</a:t>
            </a:r>
            <a:r>
              <a:rPr lang="cs-CZ" sz="3000" dirty="0">
                <a:solidFill>
                  <a:schemeClr val="bg2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en-US" sz="3000" dirty="0">
                <a:solidFill>
                  <a:schemeClr val="bg2"/>
                </a:solidFill>
              </a:rPr>
              <a:t>What is the reason, why the company is </a:t>
            </a:r>
            <a:r>
              <a:rPr lang="en-US" sz="3000" dirty="0" err="1">
                <a:solidFill>
                  <a:schemeClr val="bg2"/>
                </a:solidFill>
              </a:rPr>
              <a:t>succesfull</a:t>
            </a:r>
            <a:r>
              <a:rPr lang="en-US" sz="3000" dirty="0">
                <a:solidFill>
                  <a:schemeClr val="bg2"/>
                </a:solidFill>
              </a:rPr>
              <a:t> (managerial point of view)?</a:t>
            </a:r>
            <a:endParaRPr lang="cs-CZ" sz="3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endParaRPr lang="cs-CZ" sz="30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HRM								   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35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692696"/>
            <a:ext cx="7774632" cy="736039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What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</a:t>
            </a: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can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</a:t>
            </a: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you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use to study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136904" cy="4751808"/>
          </a:xfrm>
        </p:spPr>
        <p:txBody>
          <a:bodyPr/>
          <a:lstStyle/>
          <a:p>
            <a:pPr marL="0" indent="0" algn="just">
              <a:buNone/>
            </a:pPr>
            <a:r>
              <a:rPr lang="cs-CZ" sz="2800" dirty="0">
                <a:solidFill>
                  <a:schemeClr val="bg2"/>
                </a:solidFill>
              </a:rPr>
              <a:t>Case </a:t>
            </a:r>
            <a:r>
              <a:rPr lang="cs-CZ" sz="2800" dirty="0" err="1">
                <a:solidFill>
                  <a:schemeClr val="bg2"/>
                </a:solidFill>
              </a:rPr>
              <a:t>studies</a:t>
            </a:r>
            <a:endParaRPr lang="cs-CZ" sz="28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r>
              <a:rPr lang="cs-CZ" sz="2800" dirty="0" err="1">
                <a:solidFill>
                  <a:schemeClr val="bg2"/>
                </a:solidFill>
              </a:rPr>
              <a:t>Podcasts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r>
              <a:rPr lang="cs-CZ" sz="2800" dirty="0" err="1">
                <a:solidFill>
                  <a:schemeClr val="bg2"/>
                </a:solidFill>
              </a:rPr>
              <a:t>about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r>
              <a:rPr lang="cs-CZ" sz="2800" dirty="0" err="1">
                <a:solidFill>
                  <a:schemeClr val="bg2"/>
                </a:solidFill>
              </a:rPr>
              <a:t>human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r>
              <a:rPr lang="cs-CZ" sz="2800" dirty="0" err="1">
                <a:solidFill>
                  <a:schemeClr val="bg2"/>
                </a:solidFill>
              </a:rPr>
              <a:t>resource</a:t>
            </a:r>
            <a:r>
              <a:rPr lang="cs-CZ" sz="2800" dirty="0">
                <a:solidFill>
                  <a:schemeClr val="bg2"/>
                </a:solidFill>
              </a:rPr>
              <a:t> management </a:t>
            </a:r>
          </a:p>
          <a:p>
            <a:pPr marL="0" indent="0" algn="just">
              <a:buNone/>
            </a:pPr>
            <a:r>
              <a:rPr lang="cs-CZ" sz="2800" dirty="0" err="1">
                <a:solidFill>
                  <a:schemeClr val="bg2"/>
                </a:solidFill>
              </a:rPr>
              <a:t>Articles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</a:p>
          <a:p>
            <a:pPr marL="0" indent="0" algn="just">
              <a:buNone/>
            </a:pPr>
            <a:endParaRPr lang="cs-CZ" sz="2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endParaRPr lang="cs-CZ" sz="2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endParaRPr lang="cs-CZ" sz="20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HRM								   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76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692696"/>
            <a:ext cx="7774632" cy="736039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What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</a:t>
            </a: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can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</a:t>
            </a:r>
            <a:r>
              <a:rPr lang="cs-CZ" sz="3300" b="1" dirty="0" err="1">
                <a:solidFill>
                  <a:schemeClr val="bg2"/>
                </a:solidFill>
                <a:effectLst/>
                <a:latin typeface="+mn-lt"/>
              </a:rPr>
              <a:t>you</a:t>
            </a: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 use to study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136904" cy="4751808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dirty="0" err="1">
                <a:solidFill>
                  <a:schemeClr val="bg2"/>
                </a:solidFill>
              </a:rPr>
              <a:t>Book</a:t>
            </a:r>
            <a:r>
              <a:rPr lang="cs-CZ" sz="2000" dirty="0">
                <a:solidFill>
                  <a:schemeClr val="bg2"/>
                </a:solidFill>
              </a:rPr>
              <a:t> – a list </a:t>
            </a:r>
            <a:r>
              <a:rPr lang="cs-CZ" sz="2000" dirty="0" err="1">
                <a:solidFill>
                  <a:schemeClr val="bg2"/>
                </a:solidFill>
              </a:rPr>
              <a:t>of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literature</a:t>
            </a:r>
            <a:endParaRPr lang="cs-CZ" sz="2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r>
              <a:rPr lang="cs-CZ" sz="2000" dirty="0">
                <a:solidFill>
                  <a:schemeClr val="bg2"/>
                </a:solidFill>
              </a:rPr>
              <a:t>ARMSTRONG, M. </a:t>
            </a:r>
            <a:r>
              <a:rPr lang="cs-CZ" sz="2000" dirty="0" err="1">
                <a:solidFill>
                  <a:schemeClr val="bg2"/>
                </a:solidFill>
              </a:rPr>
              <a:t>How</a:t>
            </a:r>
            <a:r>
              <a:rPr lang="cs-CZ" sz="2000" dirty="0">
                <a:solidFill>
                  <a:schemeClr val="bg2"/>
                </a:solidFill>
              </a:rPr>
              <a:t> to </a:t>
            </a:r>
            <a:r>
              <a:rPr lang="cs-CZ" sz="2000" dirty="0" err="1">
                <a:solidFill>
                  <a:schemeClr val="bg2"/>
                </a:solidFill>
              </a:rPr>
              <a:t>Manage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People</a:t>
            </a:r>
            <a:r>
              <a:rPr lang="cs-CZ" sz="2000" dirty="0">
                <a:solidFill>
                  <a:schemeClr val="bg2"/>
                </a:solidFill>
              </a:rPr>
              <a:t> (</a:t>
            </a:r>
            <a:r>
              <a:rPr lang="cs-CZ" sz="2000" dirty="0" err="1">
                <a:solidFill>
                  <a:schemeClr val="bg2"/>
                </a:solidFill>
              </a:rPr>
              <a:t>Creating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Success</a:t>
            </a:r>
            <a:r>
              <a:rPr lang="cs-CZ" sz="2000" dirty="0">
                <a:solidFill>
                  <a:schemeClr val="bg2"/>
                </a:solidFill>
              </a:rPr>
              <a:t>). </a:t>
            </a:r>
            <a:r>
              <a:rPr lang="cs-CZ" sz="2000" dirty="0" err="1">
                <a:solidFill>
                  <a:schemeClr val="bg2"/>
                </a:solidFill>
              </a:rPr>
              <a:t>Philadephia</a:t>
            </a:r>
            <a:r>
              <a:rPr lang="cs-CZ" sz="2000" dirty="0">
                <a:solidFill>
                  <a:schemeClr val="bg2"/>
                </a:solidFill>
              </a:rPr>
              <a:t>: </a:t>
            </a:r>
            <a:r>
              <a:rPr lang="cs-CZ" sz="2000" dirty="0" err="1">
                <a:solidFill>
                  <a:schemeClr val="bg2"/>
                </a:solidFill>
              </a:rPr>
              <a:t>Kogan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Page</a:t>
            </a:r>
            <a:r>
              <a:rPr lang="cs-CZ" sz="2000" dirty="0">
                <a:solidFill>
                  <a:schemeClr val="bg2"/>
                </a:solidFill>
              </a:rPr>
              <a:t>, 2013. ISBN 978-0-7494-6708-1.</a:t>
            </a:r>
          </a:p>
          <a:p>
            <a:pPr marL="0" indent="0" algn="just">
              <a:buNone/>
            </a:pPr>
            <a:r>
              <a:rPr lang="cs-CZ" sz="2000" dirty="0">
                <a:solidFill>
                  <a:schemeClr val="bg2"/>
                </a:solidFill>
              </a:rPr>
              <a:t>ARMSTRONG, M. </a:t>
            </a:r>
            <a:r>
              <a:rPr lang="cs-CZ" sz="2000" dirty="0" err="1">
                <a:solidFill>
                  <a:schemeClr val="bg2"/>
                </a:solidFill>
              </a:rPr>
              <a:t>Armstrong´s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essential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Human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Resource</a:t>
            </a:r>
            <a:r>
              <a:rPr lang="cs-CZ" sz="2000" dirty="0">
                <a:solidFill>
                  <a:schemeClr val="bg2"/>
                </a:solidFill>
              </a:rPr>
              <a:t> Management </a:t>
            </a:r>
            <a:r>
              <a:rPr lang="cs-CZ" sz="2000" dirty="0" err="1">
                <a:solidFill>
                  <a:schemeClr val="bg2"/>
                </a:solidFill>
              </a:rPr>
              <a:t>Practice</a:t>
            </a:r>
            <a:r>
              <a:rPr lang="cs-CZ" sz="2000" dirty="0">
                <a:solidFill>
                  <a:schemeClr val="bg2"/>
                </a:solidFill>
              </a:rPr>
              <a:t>. A </a:t>
            </a:r>
            <a:r>
              <a:rPr lang="cs-CZ" sz="2000" dirty="0" err="1">
                <a:solidFill>
                  <a:schemeClr val="bg2"/>
                </a:solidFill>
              </a:rPr>
              <a:t>guide</a:t>
            </a:r>
            <a:r>
              <a:rPr lang="cs-CZ" sz="2000" dirty="0">
                <a:solidFill>
                  <a:schemeClr val="bg2"/>
                </a:solidFill>
              </a:rPr>
              <a:t> to </a:t>
            </a:r>
            <a:r>
              <a:rPr lang="cs-CZ" sz="2000" dirty="0" err="1">
                <a:solidFill>
                  <a:schemeClr val="bg2"/>
                </a:solidFill>
              </a:rPr>
              <a:t>People</a:t>
            </a:r>
            <a:r>
              <a:rPr lang="cs-CZ" sz="2000" dirty="0">
                <a:solidFill>
                  <a:schemeClr val="bg2"/>
                </a:solidFill>
              </a:rPr>
              <a:t> Management. London: </a:t>
            </a:r>
            <a:r>
              <a:rPr lang="cs-CZ" sz="2000" dirty="0" err="1">
                <a:solidFill>
                  <a:schemeClr val="bg2"/>
                </a:solidFill>
              </a:rPr>
              <a:t>Kogan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Page</a:t>
            </a:r>
            <a:r>
              <a:rPr lang="cs-CZ" sz="2000" dirty="0">
                <a:solidFill>
                  <a:schemeClr val="bg2"/>
                </a:solidFill>
              </a:rPr>
              <a:t>, 2010. ISBN 978-0-7494-5989-5.</a:t>
            </a:r>
          </a:p>
          <a:p>
            <a:pPr marL="0" indent="0" algn="just">
              <a:buNone/>
            </a:pPr>
            <a:r>
              <a:rPr lang="cs-CZ" sz="2000" dirty="0">
                <a:solidFill>
                  <a:schemeClr val="bg2"/>
                </a:solidFill>
              </a:rPr>
              <a:t>ARMSTRONG, M., TAYLOR, S. </a:t>
            </a:r>
            <a:r>
              <a:rPr lang="cs-CZ" sz="2000" dirty="0" err="1">
                <a:solidFill>
                  <a:schemeClr val="bg2"/>
                </a:solidFill>
              </a:rPr>
              <a:t>Armstrong's</a:t>
            </a:r>
            <a:r>
              <a:rPr lang="cs-CZ" sz="2000" dirty="0">
                <a:solidFill>
                  <a:schemeClr val="bg2"/>
                </a:solidFill>
              </a:rPr>
              <a:t> Handbook </a:t>
            </a:r>
            <a:r>
              <a:rPr lang="cs-CZ" sz="2000" dirty="0" err="1">
                <a:solidFill>
                  <a:schemeClr val="bg2"/>
                </a:solidFill>
              </a:rPr>
              <a:t>of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Human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Resource</a:t>
            </a:r>
            <a:r>
              <a:rPr lang="cs-CZ" sz="2000" dirty="0">
                <a:solidFill>
                  <a:schemeClr val="bg2"/>
                </a:solidFill>
              </a:rPr>
              <a:t> Management </a:t>
            </a:r>
            <a:r>
              <a:rPr lang="cs-CZ" sz="2000" dirty="0" err="1">
                <a:solidFill>
                  <a:schemeClr val="bg2"/>
                </a:solidFill>
              </a:rPr>
              <a:t>Practice</a:t>
            </a:r>
            <a:r>
              <a:rPr lang="cs-CZ" sz="2000" dirty="0">
                <a:solidFill>
                  <a:schemeClr val="bg2"/>
                </a:solidFill>
              </a:rPr>
              <a:t>. </a:t>
            </a:r>
            <a:r>
              <a:rPr lang="cs-CZ" sz="2000" dirty="0" err="1">
                <a:solidFill>
                  <a:schemeClr val="bg2"/>
                </a:solidFill>
              </a:rPr>
              <a:t>Philadephia</a:t>
            </a:r>
            <a:r>
              <a:rPr lang="cs-CZ" sz="2000" dirty="0">
                <a:solidFill>
                  <a:schemeClr val="bg2"/>
                </a:solidFill>
              </a:rPr>
              <a:t>: </a:t>
            </a:r>
            <a:r>
              <a:rPr lang="cs-CZ" sz="2000" dirty="0" err="1">
                <a:solidFill>
                  <a:schemeClr val="bg2"/>
                </a:solidFill>
              </a:rPr>
              <a:t>Kogan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Page</a:t>
            </a:r>
            <a:r>
              <a:rPr lang="cs-CZ" sz="2000" dirty="0">
                <a:solidFill>
                  <a:schemeClr val="bg2"/>
                </a:solidFill>
              </a:rPr>
              <a:t>, 2020. ISBN 978-0-7494-9824-6.</a:t>
            </a:r>
          </a:p>
          <a:p>
            <a:pPr marL="0" indent="0" algn="just">
              <a:buNone/>
            </a:pPr>
            <a:r>
              <a:rPr lang="cs-CZ" sz="2000" dirty="0">
                <a:solidFill>
                  <a:schemeClr val="bg2"/>
                </a:solidFill>
              </a:rPr>
              <a:t>ARMSTRONG, M. </a:t>
            </a:r>
            <a:r>
              <a:rPr lang="cs-CZ" sz="2000" dirty="0" err="1">
                <a:solidFill>
                  <a:schemeClr val="bg2"/>
                </a:solidFill>
              </a:rPr>
              <a:t>How</a:t>
            </a:r>
            <a:r>
              <a:rPr lang="cs-CZ" sz="2000" dirty="0">
                <a:solidFill>
                  <a:schemeClr val="bg2"/>
                </a:solidFill>
              </a:rPr>
              <a:t> to </a:t>
            </a:r>
            <a:r>
              <a:rPr lang="cs-CZ" sz="2000" dirty="0" err="1">
                <a:solidFill>
                  <a:schemeClr val="bg2"/>
                </a:solidFill>
              </a:rPr>
              <a:t>be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an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even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better</a:t>
            </a:r>
            <a:r>
              <a:rPr lang="cs-CZ" sz="2000" dirty="0">
                <a:solidFill>
                  <a:schemeClr val="bg2"/>
                </a:solidFill>
              </a:rPr>
              <a:t> manager: a </a:t>
            </a:r>
            <a:r>
              <a:rPr lang="cs-CZ" sz="2000" dirty="0" err="1">
                <a:solidFill>
                  <a:schemeClr val="bg2"/>
                </a:solidFill>
              </a:rPr>
              <a:t>complete</a:t>
            </a:r>
            <a:r>
              <a:rPr lang="cs-CZ" sz="2000" dirty="0">
                <a:solidFill>
                  <a:schemeClr val="bg2"/>
                </a:solidFill>
              </a:rPr>
              <a:t> A-Z </a:t>
            </a:r>
            <a:r>
              <a:rPr lang="cs-CZ" sz="2000" dirty="0" err="1">
                <a:solidFill>
                  <a:schemeClr val="bg2"/>
                </a:solidFill>
              </a:rPr>
              <a:t>proven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techniques</a:t>
            </a:r>
            <a:r>
              <a:rPr lang="cs-CZ" sz="2000" dirty="0">
                <a:solidFill>
                  <a:schemeClr val="bg2"/>
                </a:solidFill>
              </a:rPr>
              <a:t> and </a:t>
            </a:r>
            <a:r>
              <a:rPr lang="cs-CZ" sz="2000" dirty="0" err="1">
                <a:solidFill>
                  <a:schemeClr val="bg2"/>
                </a:solidFill>
              </a:rPr>
              <a:t>essential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skills</a:t>
            </a:r>
            <a:r>
              <a:rPr lang="cs-CZ" sz="2000" dirty="0">
                <a:solidFill>
                  <a:schemeClr val="bg2"/>
                </a:solidFill>
              </a:rPr>
              <a:t>. London: </a:t>
            </a:r>
            <a:r>
              <a:rPr lang="cs-CZ" sz="2000" dirty="0" err="1">
                <a:solidFill>
                  <a:schemeClr val="bg2"/>
                </a:solidFill>
              </a:rPr>
              <a:t>Kogan</a:t>
            </a:r>
            <a:r>
              <a:rPr lang="cs-CZ" sz="2000" dirty="0">
                <a:solidFill>
                  <a:schemeClr val="bg2"/>
                </a:solidFill>
              </a:rPr>
              <a:t> </a:t>
            </a:r>
            <a:r>
              <a:rPr lang="cs-CZ" sz="2000" dirty="0" err="1">
                <a:solidFill>
                  <a:schemeClr val="bg2"/>
                </a:solidFill>
              </a:rPr>
              <a:t>Page</a:t>
            </a:r>
            <a:r>
              <a:rPr lang="cs-CZ" sz="2000" dirty="0">
                <a:solidFill>
                  <a:schemeClr val="bg2"/>
                </a:solidFill>
              </a:rPr>
              <a:t>, 2014. ISBN 978-0-7494-7154-5.</a:t>
            </a:r>
          </a:p>
          <a:p>
            <a:pPr marL="0" indent="0" algn="just">
              <a:buNone/>
            </a:pPr>
            <a:endParaRPr lang="cs-CZ" sz="2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endParaRPr lang="cs-CZ" sz="2000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endParaRPr lang="cs-CZ" sz="20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HRM								   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02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</p:bldLst>
  </p:timing>
</p:sld>
</file>

<file path=ppt/theme/theme1.xml><?xml version="1.0" encoding="utf-8"?>
<a:theme xmlns:a="http://schemas.openxmlformats.org/drawingml/2006/main" name="Vzletný">
  <a:themeElements>
    <a:clrScheme name="Vzletný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Vzletný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zletný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C:\Templates\Presentation Designs\Vzletný.pot</Template>
  <TotalTime>7368</TotalTime>
  <Words>576</Words>
  <Application>Microsoft Office PowerPoint</Application>
  <PresentationFormat>Předvádění na obrazovce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Vzletný</vt:lpstr>
      <vt:lpstr>Prezentace aplikace PowerPoint</vt:lpstr>
      <vt:lpstr>What do you expect?</vt:lpstr>
      <vt:lpstr>Introduction</vt:lpstr>
      <vt:lpstr>Syllabus</vt:lpstr>
      <vt:lpstr>Conditions</vt:lpstr>
      <vt:lpstr>Seminar paper</vt:lpstr>
      <vt:lpstr>Seminar paper</vt:lpstr>
      <vt:lpstr>What can you use to study</vt:lpstr>
      <vt:lpstr>What can you use to study</vt:lpstr>
      <vt:lpstr>Seminar paper - TASK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   Přednáška č. 2</dc:title>
  <dc:creator>patrik</dc:creator>
  <cp:lastModifiedBy>Helena Marková</cp:lastModifiedBy>
  <cp:revision>205</cp:revision>
  <cp:lastPrinted>2023-02-21T23:13:48Z</cp:lastPrinted>
  <dcterms:created xsi:type="dcterms:W3CDTF">2005-09-23T13:42:26Z</dcterms:created>
  <dcterms:modified xsi:type="dcterms:W3CDTF">2023-02-21T23:15:02Z</dcterms:modified>
</cp:coreProperties>
</file>