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69" r:id="rId3"/>
    <p:sldId id="359" r:id="rId4"/>
    <p:sldId id="370" r:id="rId5"/>
    <p:sldId id="371" r:id="rId6"/>
    <p:sldId id="369" r:id="rId7"/>
    <p:sldId id="368" r:id="rId8"/>
    <p:sldId id="361" r:id="rId9"/>
    <p:sldId id="363" r:id="rId10"/>
    <p:sldId id="366" r:id="rId11"/>
    <p:sldId id="364" r:id="rId12"/>
    <p:sldId id="348" r:id="rId13"/>
    <p:sldId id="365" r:id="rId14"/>
    <p:sldId id="367" r:id="rId15"/>
    <p:sldId id="372" r:id="rId16"/>
    <p:sldId id="273" r:id="rId1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7" d="100"/>
          <a:sy n="77" d="100"/>
        </p:scale>
        <p:origin x="103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71A94-FE0F-4BE3-9501-E23B4914FAB6}" type="datetimeFigureOut">
              <a:rPr lang="cs-CZ" smtClean="0"/>
              <a:t>08.03.2023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9963"/>
            <a:ext cx="5435600" cy="39100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94D97-5373-4298-8B4E-E1196774D8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236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6 w 21600"/>
                <a:gd name="T1" fmla="*/ 0 h 21231"/>
                <a:gd name="T2" fmla="*/ 32 w 21600"/>
                <a:gd name="T3" fmla="*/ 13 h 21231"/>
                <a:gd name="T4" fmla="*/ 0 w 21600"/>
                <a:gd name="T5" fmla="*/ 13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D21F-7B72-4377-9B6B-E8C859DC259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8F26-F1E9-4590-B6EC-E9E6238C03B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64DF8-5DE6-45A3-A84D-185E2F5D8F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6C3E8-819E-4156-9800-AC3EAADBB9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4AF0-E47D-4C47-987B-6A94EAAE91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569EB-4052-4500-9DB1-B81EC4C0F4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C6111-84F6-4D9F-A650-6DF77B8E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B3542-ADA3-4CA9-A07E-88D3B768A7F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6AE1F-3DC3-4E0F-87A4-B26FD0376A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E9C1-8D4F-49E0-8561-2FCF7F8200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3DDA5-73ED-41CA-B7B9-FA45EFCAC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8EF4E-FB7C-4C4A-B9E7-5B2045294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78 w 21600"/>
                <a:gd name="T3" fmla="*/ 34 h 21600"/>
                <a:gd name="T4" fmla="*/ 0 w 21600"/>
                <a:gd name="T5" fmla="*/ 34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DA583FF-9F5D-469C-B3BB-B1E3900B7B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arkova@opf.slu.cz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7PmDk73u7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sATNv2ZGg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221089"/>
            <a:ext cx="7772400" cy="1008111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1500" b="1" i="1" dirty="0">
                <a:solidFill>
                  <a:schemeClr val="bg2"/>
                </a:solidFill>
              </a:rPr>
              <a:t>	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Corporate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culture</a:t>
            </a:r>
            <a:r>
              <a:rPr lang="cs-CZ" sz="3500" b="1" dirty="0">
                <a:solidFill>
                  <a:schemeClr val="bg2"/>
                </a:solidFill>
              </a:rPr>
              <a:t>. </a:t>
            </a:r>
            <a:r>
              <a:rPr lang="cs-CZ" sz="3500" b="1" dirty="0" err="1">
                <a:solidFill>
                  <a:schemeClr val="bg2"/>
                </a:solidFill>
              </a:rPr>
              <a:t>Strategies</a:t>
            </a:r>
            <a:r>
              <a:rPr lang="cs-CZ" sz="3500" b="1" dirty="0">
                <a:solidFill>
                  <a:schemeClr val="bg2"/>
                </a:solidFill>
              </a:rPr>
              <a:t>, </a:t>
            </a:r>
            <a:r>
              <a:rPr lang="cs-CZ" sz="3500" b="1" dirty="0" err="1">
                <a:solidFill>
                  <a:schemeClr val="bg2"/>
                </a:solidFill>
              </a:rPr>
              <a:t>policies</a:t>
            </a:r>
            <a:r>
              <a:rPr lang="cs-CZ" sz="3500" b="1" dirty="0">
                <a:solidFill>
                  <a:schemeClr val="bg2"/>
                </a:solidFill>
              </a:rPr>
              <a:t>. HR </a:t>
            </a:r>
            <a:r>
              <a:rPr lang="cs-CZ" sz="3500" b="1" dirty="0" err="1">
                <a:solidFill>
                  <a:schemeClr val="bg2"/>
                </a:solidFill>
              </a:rPr>
              <a:t>concept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2400" b="1" i="1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2205038"/>
            <a:ext cx="9144000" cy="1944687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600" b="1" dirty="0">
                <a:latin typeface="Arial" pitchFamily="34" charset="0"/>
                <a:cs typeface="Arial" pitchFamily="34" charset="0"/>
              </a:rPr>
              <a:t>HUMAN RESOURCE MANAGEMENT</a:t>
            </a:r>
            <a:endParaRPr lang="pt-BR" sz="36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1000" b="1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Lesson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3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619672" y="5850088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bg2"/>
                </a:solidFill>
              </a:rPr>
              <a:t>Ing. Helena Marková, Ph.D.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758812" y="235496"/>
            <a:ext cx="11733052" cy="70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2" descr="SLU-znacka-OPF-horiz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47262"/>
            <a:ext cx="39378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 advAuto="30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2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HRM in Microsoft </a:t>
            </a:r>
            <a:r>
              <a:rPr lang="cs-CZ" sz="2800" dirty="0" err="1">
                <a:solidFill>
                  <a:schemeClr val="bg2"/>
                </a:solidFill>
              </a:rPr>
              <a:t>once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again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is </a:t>
            </a:r>
            <a:r>
              <a:rPr lang="en-US" sz="2800" b="1" dirty="0">
                <a:solidFill>
                  <a:schemeClr val="bg2"/>
                </a:solidFill>
              </a:rPr>
              <a:t>the co</a:t>
            </a:r>
            <a:r>
              <a:rPr lang="cs-CZ" sz="2800" b="1" dirty="0" err="1">
                <a:solidFill>
                  <a:schemeClr val="bg2"/>
                </a:solidFill>
              </a:rPr>
              <a:t>rporate</a:t>
            </a:r>
            <a:r>
              <a:rPr lang="en-US" sz="2800" b="1" dirty="0">
                <a:solidFill>
                  <a:schemeClr val="bg2"/>
                </a:solidFill>
              </a:rPr>
              <a:t> culture </a:t>
            </a:r>
            <a:r>
              <a:rPr lang="en-US" sz="2800" dirty="0">
                <a:solidFill>
                  <a:schemeClr val="bg2"/>
                </a:solidFill>
              </a:rPr>
              <a:t>in the field of human resources?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is the basic </a:t>
            </a:r>
            <a:r>
              <a:rPr lang="en-US" sz="2800" b="1" dirty="0">
                <a:solidFill>
                  <a:schemeClr val="bg2"/>
                </a:solidFill>
              </a:rPr>
              <a:t>philosophy of HRM </a:t>
            </a:r>
            <a:r>
              <a:rPr lang="en-US" sz="2800" dirty="0">
                <a:solidFill>
                  <a:schemeClr val="bg2"/>
                </a:solidFill>
              </a:rPr>
              <a:t>at Microsoft? Find an example of what (by whom) it is presented.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Define </a:t>
            </a:r>
            <a:r>
              <a:rPr lang="en-US" sz="2800" b="1" dirty="0">
                <a:solidFill>
                  <a:schemeClr val="bg2"/>
                </a:solidFill>
              </a:rPr>
              <a:t>the sub-strategies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Characterize </a:t>
            </a:r>
            <a:r>
              <a:rPr lang="cs-CZ" sz="2800" dirty="0">
                <a:solidFill>
                  <a:schemeClr val="bg2"/>
                </a:solidFill>
              </a:rPr>
              <a:t>any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b="1" dirty="0">
                <a:solidFill>
                  <a:schemeClr val="bg2"/>
                </a:solidFill>
              </a:rPr>
              <a:t>policy and procedure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b="1" dirty="0" err="1">
                <a:solidFill>
                  <a:schemeClr val="bg2"/>
                </a:solidFill>
              </a:rPr>
              <a:t>Send</a:t>
            </a:r>
            <a:r>
              <a:rPr lang="cs-CZ" b="1" dirty="0">
                <a:solidFill>
                  <a:schemeClr val="bg2"/>
                </a:solidFill>
              </a:rPr>
              <a:t> </a:t>
            </a:r>
            <a:r>
              <a:rPr lang="cs-CZ" b="1" dirty="0" err="1">
                <a:solidFill>
                  <a:schemeClr val="bg2"/>
                </a:solidFill>
              </a:rPr>
              <a:t>it</a:t>
            </a:r>
            <a:r>
              <a:rPr lang="cs-CZ" b="1" dirty="0">
                <a:solidFill>
                  <a:schemeClr val="bg2"/>
                </a:solidFill>
              </a:rPr>
              <a:t> in e-mail </a:t>
            </a:r>
            <a:r>
              <a:rPr lang="cs-CZ" b="1" dirty="0">
                <a:solidFill>
                  <a:schemeClr val="bg2"/>
                </a:solidFill>
                <a:hlinkClick r:id="rId2"/>
              </a:rPr>
              <a:t>markova@opf.slu.cz</a:t>
            </a:r>
            <a:r>
              <a:rPr lang="cs-CZ" b="1" dirty="0">
                <a:solidFill>
                  <a:schemeClr val="bg2"/>
                </a:solidFill>
              </a:rPr>
              <a:t> to </a:t>
            </a:r>
            <a:r>
              <a:rPr lang="cs-CZ" b="1" dirty="0" err="1">
                <a:solidFill>
                  <a:schemeClr val="bg2"/>
                </a:solidFill>
              </a:rPr>
              <a:t>check</a:t>
            </a:r>
            <a:r>
              <a:rPr lang="cs-CZ" b="1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7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What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is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role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department?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2 groups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activities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(transformation and transaction)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does how the unit is structured depend on?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What is the optimal number of HR staff in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r>
              <a:rPr lang="en-US" sz="2800" dirty="0">
                <a:solidFill>
                  <a:schemeClr val="bg2"/>
                </a:solidFill>
              </a:rPr>
              <a:t>?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bg2"/>
                </a:solidFill>
              </a:rPr>
              <a:t>(1 - 499 = 3.5; 500 or more = 20 recruiters or otherwise SME 62:1, large 95:1)</a:t>
            </a:r>
            <a:endParaRPr lang="cs-CZ" sz="2800" i="1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hat do line managers and employees value most about the work of the HR department? (what determines satisfaction...)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i="1" dirty="0">
                <a:solidFill>
                  <a:schemeClr val="bg2"/>
                </a:solidFill>
              </a:rPr>
              <a:t>support in times of change, counselling employees, support in dealing with difficult people and situations, advocacy for basic rights and responsibilities</a:t>
            </a:r>
            <a:endParaRPr lang="cs-CZ" sz="2800" i="1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Common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activities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HRM								   PEM SU OPF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103E2D3-5DD0-4692-BC1C-E693E9514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951688" y="-271434"/>
            <a:ext cx="5240625" cy="86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8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„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Three-legged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model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HR“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This</a:t>
            </a:r>
            <a:r>
              <a:rPr lang="cs-CZ" sz="2800" dirty="0">
                <a:solidFill>
                  <a:schemeClr val="bg2"/>
                </a:solidFill>
              </a:rPr>
              <a:t> model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organizing</a:t>
            </a:r>
            <a:r>
              <a:rPr lang="cs-CZ" sz="2800" dirty="0">
                <a:solidFill>
                  <a:schemeClr val="bg2"/>
                </a:solidFill>
              </a:rPr>
              <a:t> HR </a:t>
            </a:r>
            <a:r>
              <a:rPr lang="cs-CZ" sz="2800" dirty="0" err="1">
                <a:solidFill>
                  <a:schemeClr val="bg2"/>
                </a:solidFill>
              </a:rPr>
              <a:t>servises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their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dual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strategic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operational</a:t>
            </a:r>
            <a:r>
              <a:rPr lang="cs-CZ" sz="2800" dirty="0">
                <a:solidFill>
                  <a:schemeClr val="bg2"/>
                </a:solidFill>
              </a:rPr>
              <a:t> role </a:t>
            </a:r>
            <a:r>
              <a:rPr lang="cs-CZ" sz="2800" dirty="0" err="1">
                <a:solidFill>
                  <a:schemeClr val="bg2"/>
                </a:solidFill>
              </a:rPr>
              <a:t>designed</a:t>
            </a:r>
            <a:r>
              <a:rPr lang="cs-CZ" sz="2800" dirty="0">
                <a:solidFill>
                  <a:schemeClr val="bg2"/>
                </a:solidFill>
              </a:rPr>
              <a:t> by dr. Ulrich (1997):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Centre of Excellence (advice and service on strategic issues of </a:t>
            </a:r>
            <a:r>
              <a:rPr lang="cs-CZ" sz="2800" dirty="0">
                <a:solidFill>
                  <a:schemeClr val="bg2"/>
                </a:solidFill>
              </a:rPr>
              <a:t>HRM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business partner (cooperation with line managers, implementation of sub-strategies)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HR </a:t>
            </a:r>
            <a:r>
              <a:rPr lang="en-US" sz="2800" dirty="0">
                <a:solidFill>
                  <a:schemeClr val="bg2"/>
                </a:solidFill>
              </a:rPr>
              <a:t>shared service</a:t>
            </a:r>
            <a:r>
              <a:rPr lang="cs-CZ" sz="2800" dirty="0">
                <a:solidFill>
                  <a:schemeClr val="bg2"/>
                </a:solidFill>
              </a:rPr>
              <a:t>s</a:t>
            </a:r>
            <a:r>
              <a:rPr lang="en-US" sz="2800" dirty="0">
                <a:solidFill>
                  <a:schemeClr val="bg2"/>
                </a:solidFill>
              </a:rPr>
              <a:t> (administrative activities</a:t>
            </a:r>
            <a:r>
              <a:rPr lang="cs-CZ" sz="2800" dirty="0">
                <a:solidFill>
                  <a:schemeClr val="bg2"/>
                </a:solidFill>
              </a:rPr>
              <a:t>, support</a:t>
            </a:r>
            <a:r>
              <a:rPr lang="en-US" sz="2800" dirty="0">
                <a:solidFill>
                  <a:schemeClr val="bg2"/>
                </a:solidFill>
              </a:rPr>
              <a:t>)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4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3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What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HRM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on?</a:t>
            </a:r>
          </a:p>
          <a:p>
            <a:pPr marL="0" indent="0" algn="just">
              <a:buNone/>
            </a:pPr>
            <a:r>
              <a:rPr lang="cs-CZ" sz="2800" b="1" dirty="0">
                <a:solidFill>
                  <a:schemeClr val="bg2"/>
                </a:solidFill>
              </a:rPr>
              <a:t>Out-</a:t>
            </a:r>
            <a:r>
              <a:rPr lang="cs-CZ" sz="2800" b="1" dirty="0" err="1">
                <a:solidFill>
                  <a:schemeClr val="bg2"/>
                </a:solidFill>
              </a:rPr>
              <a:t>side</a:t>
            </a:r>
            <a:r>
              <a:rPr lang="cs-CZ" sz="2800" b="1" dirty="0">
                <a:solidFill>
                  <a:schemeClr val="bg2"/>
                </a:solidFill>
              </a:rPr>
              <a:t>-in </a:t>
            </a:r>
            <a:r>
              <a:rPr lang="cs-CZ" sz="2800" b="1" dirty="0" err="1">
                <a:solidFill>
                  <a:schemeClr val="bg2"/>
                </a:solidFill>
              </a:rPr>
              <a:t>concept</a:t>
            </a:r>
            <a:r>
              <a:rPr lang="cs-CZ" sz="2800" b="1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Look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concept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an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excelent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scientist</a:t>
            </a:r>
            <a:r>
              <a:rPr lang="cs-CZ" sz="2800" dirty="0">
                <a:solidFill>
                  <a:schemeClr val="bg2"/>
                </a:solidFill>
              </a:rPr>
              <a:t> in HR dr. Dave Ulrich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10 element, </a:t>
            </a:r>
            <a:r>
              <a:rPr lang="cs-CZ" sz="2800" dirty="0" err="1">
                <a:solidFill>
                  <a:schemeClr val="bg2"/>
                </a:solidFill>
              </a:rPr>
              <a:t>which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important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effective</a:t>
            </a:r>
            <a:r>
              <a:rPr lang="cs-CZ" sz="2800" dirty="0">
                <a:solidFill>
                  <a:schemeClr val="bg2"/>
                </a:solidFill>
              </a:rPr>
              <a:t> HR.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Make notes (</a:t>
            </a:r>
            <a:r>
              <a:rPr lang="cs-CZ" sz="2800" dirty="0" err="1">
                <a:solidFill>
                  <a:schemeClr val="bg2"/>
                </a:solidFill>
              </a:rPr>
              <a:t>draw</a:t>
            </a:r>
            <a:r>
              <a:rPr lang="cs-CZ" sz="2800" dirty="0">
                <a:solidFill>
                  <a:schemeClr val="bg2"/>
                </a:solidFill>
              </a:rPr>
              <a:t> a pyramid) by dr. Ulrich.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linkClick r:id="rId2"/>
              </a:rPr>
              <a:t>https://www.youtube.com/watch?v=57PmDk73u7I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1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7"/>
            <a:ext cx="7774632" cy="549276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Ice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breaker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for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next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lesson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41973"/>
            <a:ext cx="8640960" cy="55714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Where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future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HR?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  <a:hlinkClick r:id="rId2"/>
              </a:rPr>
              <a:t>https://www.youtube.com/watch?v=AsATNv2ZGgE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Challenges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Critical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points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Your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ideas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thoughts</a:t>
            </a:r>
            <a:r>
              <a:rPr lang="cs-CZ" sz="2800" dirty="0">
                <a:solidFill>
                  <a:schemeClr val="bg2"/>
                </a:solidFill>
              </a:rPr>
              <a:t> in </a:t>
            </a:r>
            <a:r>
              <a:rPr lang="cs-CZ" sz="2800" dirty="0" err="1">
                <a:solidFill>
                  <a:schemeClr val="bg2"/>
                </a:solidFill>
              </a:rPr>
              <a:t>Padlet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99592" y="1052736"/>
            <a:ext cx="5832475" cy="2448271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Thank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3500" b="1" dirty="0" err="1">
                <a:solidFill>
                  <a:schemeClr val="bg2"/>
                </a:solidFill>
              </a:rPr>
              <a:t>for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your</a:t>
            </a:r>
            <a:r>
              <a:rPr lang="cs-CZ" sz="3500" b="1" dirty="0">
                <a:solidFill>
                  <a:schemeClr val="bg2"/>
                </a:solidFill>
              </a:rPr>
              <a:t> </a:t>
            </a:r>
            <a:r>
              <a:rPr lang="cs-CZ" sz="3500" b="1" dirty="0" err="1">
                <a:solidFill>
                  <a:schemeClr val="bg2"/>
                </a:solidFill>
              </a:rPr>
              <a:t>attention</a:t>
            </a:r>
            <a:r>
              <a:rPr lang="cs-CZ" sz="3500" b="1" dirty="0">
                <a:solidFill>
                  <a:schemeClr val="bg2"/>
                </a:solidFill>
              </a:rPr>
              <a:t>.</a:t>
            </a:r>
            <a:endParaRPr lang="cs-CZ" sz="3500" dirty="0">
              <a:solidFill>
                <a:schemeClr val="bg2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cs-CZ" sz="3500" dirty="0"/>
              <a:t>Děkuji vám za pozornost, přeji příjemný den.</a:t>
            </a:r>
          </a:p>
        </p:txBody>
      </p:sp>
      <p:pic>
        <p:nvPicPr>
          <p:cNvPr id="52242" name="Picture 18" descr="PE01931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55976" y="3212976"/>
            <a:ext cx="3864751" cy="2993572"/>
          </a:xfrm>
        </p:spPr>
      </p:pic>
      <p:sp>
        <p:nvSpPr>
          <p:cNvPr id="7" name="Obdélník 6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FA7C956-A34B-46E8-B883-E9F0F5CEA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348880"/>
            <a:ext cx="4656839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 advAuto="3000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Content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442344"/>
            <a:ext cx="8136904" cy="4751808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corporate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culture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values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symbols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rituals</a:t>
            </a:r>
            <a:r>
              <a:rPr lang="cs-CZ" sz="3000" dirty="0">
                <a:solidFill>
                  <a:schemeClr val="bg2"/>
                </a:solidFill>
              </a:rPr>
              <a:t>, </a:t>
            </a:r>
            <a:r>
              <a:rPr lang="cs-CZ" sz="3000" dirty="0" err="1">
                <a:solidFill>
                  <a:schemeClr val="bg2"/>
                </a:solidFill>
              </a:rPr>
              <a:t>people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strategies</a:t>
            </a:r>
            <a:r>
              <a:rPr lang="cs-CZ" sz="3000" dirty="0">
                <a:solidFill>
                  <a:schemeClr val="bg2"/>
                </a:solidFill>
              </a:rPr>
              <a:t> and </a:t>
            </a:r>
            <a:r>
              <a:rPr lang="cs-CZ" sz="3000" dirty="0" err="1">
                <a:solidFill>
                  <a:schemeClr val="bg2"/>
                </a:solidFill>
              </a:rPr>
              <a:t>policies</a:t>
            </a:r>
            <a:endParaRPr lang="cs-CZ" sz="30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000" dirty="0" err="1">
                <a:solidFill>
                  <a:schemeClr val="bg2"/>
                </a:solidFill>
              </a:rPr>
              <a:t>concept</a:t>
            </a:r>
            <a:r>
              <a:rPr lang="cs-CZ" sz="3000" dirty="0">
                <a:solidFill>
                  <a:schemeClr val="bg2"/>
                </a:solidFill>
              </a:rPr>
              <a:t> </a:t>
            </a:r>
            <a:r>
              <a:rPr lang="cs-CZ" sz="3000" dirty="0" err="1">
                <a:solidFill>
                  <a:schemeClr val="bg2"/>
                </a:solidFill>
              </a:rPr>
              <a:t>of</a:t>
            </a:r>
            <a:r>
              <a:rPr lang="cs-CZ" sz="3000" dirty="0">
                <a:solidFill>
                  <a:schemeClr val="bg2"/>
                </a:solidFill>
              </a:rPr>
              <a:t> HRM</a:t>
            </a:r>
          </a:p>
          <a:p>
            <a:pPr marL="0" indent="0" algn="just">
              <a:buNone/>
            </a:pPr>
            <a:endParaRPr lang="cs-CZ" sz="30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PERSONALISTIKA 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12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15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 advAuto="30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Corporate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i</a:t>
            </a:r>
            <a:r>
              <a:rPr lang="en-US" sz="2800" dirty="0">
                <a:solidFill>
                  <a:schemeClr val="bg2"/>
                </a:solidFill>
              </a:rPr>
              <a:t>s about the climate in the company, about relationships,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 towards employees and clients, respect</a:t>
            </a:r>
            <a:r>
              <a:rPr lang="cs-CZ" sz="2800" dirty="0">
                <a:solidFill>
                  <a:schemeClr val="bg2"/>
                </a:solidFill>
              </a:rPr>
              <a:t> to </a:t>
            </a:r>
            <a:r>
              <a:rPr lang="cs-CZ" sz="2800" dirty="0" err="1">
                <a:solidFill>
                  <a:schemeClr val="bg2"/>
                </a:solidFill>
              </a:rPr>
              <a:t>each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other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is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based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cs-CZ" sz="2800" dirty="0" err="1">
                <a:solidFill>
                  <a:schemeClr val="bg2"/>
                </a:solidFill>
              </a:rPr>
              <a:t>philosophy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usually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founder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owner</a:t>
            </a:r>
            <a:r>
              <a:rPr lang="cs-CZ" sz="2800" dirty="0">
                <a:solidFill>
                  <a:schemeClr val="bg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Main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values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company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CSR – in </a:t>
            </a:r>
            <a:r>
              <a:rPr lang="cs-CZ" sz="2800" dirty="0" err="1">
                <a:solidFill>
                  <a:schemeClr val="bg2"/>
                </a:solidFill>
              </a:rPr>
              <a:t>social</a:t>
            </a:r>
            <a:r>
              <a:rPr lang="cs-CZ" sz="2800" dirty="0">
                <a:solidFill>
                  <a:schemeClr val="bg2"/>
                </a:solidFill>
              </a:rPr>
              <a:t> area </a:t>
            </a:r>
            <a:r>
              <a:rPr lang="cs-CZ" sz="2800" dirty="0" err="1">
                <a:solidFill>
                  <a:schemeClr val="bg2"/>
                </a:solidFill>
              </a:rPr>
              <a:t>focused</a:t>
            </a:r>
            <a:r>
              <a:rPr lang="cs-CZ" sz="2800" dirty="0">
                <a:solidFill>
                  <a:schemeClr val="bg2"/>
                </a:solidFill>
              </a:rPr>
              <a:t> on </a:t>
            </a:r>
            <a:r>
              <a:rPr lang="en-US" sz="2800" dirty="0">
                <a:solidFill>
                  <a:schemeClr val="bg2"/>
                </a:solidFill>
              </a:rPr>
              <a:t>strict respect for human rights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en-US" sz="2800" dirty="0">
                <a:solidFill>
                  <a:schemeClr val="bg2"/>
                </a:solidFill>
              </a:rPr>
              <a:t>compliance with </a:t>
            </a:r>
            <a:r>
              <a:rPr lang="en-US" sz="2800" dirty="0" err="1">
                <a:solidFill>
                  <a:schemeClr val="bg2"/>
                </a:solidFill>
              </a:rPr>
              <a:t>labour</a:t>
            </a:r>
            <a:r>
              <a:rPr lang="en-US" sz="2800" dirty="0">
                <a:solidFill>
                  <a:schemeClr val="bg2"/>
                </a:solidFill>
              </a:rPr>
              <a:t> standards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It </a:t>
            </a:r>
            <a:r>
              <a:rPr lang="cs-CZ" sz="2800" dirty="0" err="1">
                <a:solidFill>
                  <a:schemeClr val="bg2"/>
                </a:solidFill>
              </a:rPr>
              <a:t>goes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throught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policies</a:t>
            </a:r>
            <a:r>
              <a:rPr lang="cs-CZ" sz="2800" dirty="0">
                <a:solidFill>
                  <a:schemeClr val="bg2"/>
                </a:solidFill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66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Values = what is important in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Norms = unwritten</a:t>
            </a:r>
            <a:r>
              <a:rPr lang="cs-CZ" sz="2800" dirty="0">
                <a:solidFill>
                  <a:schemeClr val="bg2"/>
                </a:solidFill>
              </a:rPr>
              <a:t>, </a:t>
            </a:r>
            <a:r>
              <a:rPr lang="cs-CZ" sz="2800" dirty="0" err="1">
                <a:solidFill>
                  <a:schemeClr val="bg2"/>
                </a:solidFill>
              </a:rPr>
              <a:t>written</a:t>
            </a:r>
            <a:r>
              <a:rPr lang="en-US" sz="2800" dirty="0">
                <a:solidFill>
                  <a:schemeClr val="bg2"/>
                </a:solidFill>
              </a:rPr>
              <a:t> rules of </a:t>
            </a:r>
            <a:r>
              <a:rPr lang="en-US" sz="2800" dirty="0" err="1">
                <a:solidFill>
                  <a:schemeClr val="bg2"/>
                </a:solidFill>
              </a:rPr>
              <a:t>behaviour</a:t>
            </a:r>
            <a:r>
              <a:rPr lang="en-US" sz="2800" dirty="0">
                <a:solidFill>
                  <a:schemeClr val="bg2"/>
                </a:solidFill>
              </a:rPr>
              <a:t>.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u="sng" dirty="0">
                <a:solidFill>
                  <a:schemeClr val="bg2"/>
                </a:solidFill>
              </a:rPr>
              <a:t>Different ways they are formed:</a:t>
            </a:r>
            <a:endParaRPr lang="cs-CZ" sz="2800" u="sng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leaders (they become role models)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critical cases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need to maintain effective working relationships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environment of the </a:t>
            </a:r>
            <a:r>
              <a:rPr lang="en-US" sz="2800" dirty="0" err="1">
                <a:solidFill>
                  <a:schemeClr val="bg2"/>
                </a:solidFill>
              </a:rPr>
              <a:t>organisation</a:t>
            </a:r>
            <a:endParaRPr lang="en-US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4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Elements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of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corporate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culture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F</a:t>
            </a:r>
            <a:r>
              <a:rPr lang="en-US" sz="2800" dirty="0">
                <a:solidFill>
                  <a:schemeClr val="bg2"/>
                </a:solidFill>
              </a:rPr>
              <a:t>our elements - symbols, heroes, rituals and values. </a:t>
            </a:r>
            <a:r>
              <a:rPr lang="en-US" sz="2400" b="1" i="1" dirty="0">
                <a:solidFill>
                  <a:schemeClr val="bg2"/>
                </a:solidFill>
              </a:rPr>
              <a:t>Corporate symbols </a:t>
            </a:r>
            <a:r>
              <a:rPr lang="en-US" sz="2400" dirty="0">
                <a:solidFill>
                  <a:schemeClr val="bg2"/>
                </a:solidFill>
              </a:rPr>
              <a:t>- acronyms, slang, dress code, status symbols that are known only to members of that organization.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Heroes</a:t>
            </a:r>
            <a:r>
              <a:rPr lang="en-US" sz="2400" dirty="0">
                <a:solidFill>
                  <a:schemeClr val="bg2"/>
                </a:solidFill>
              </a:rPr>
              <a:t> - real or imaginary people who serve as models of ideal </a:t>
            </a:r>
            <a:r>
              <a:rPr lang="en-US" sz="2400" dirty="0" err="1">
                <a:solidFill>
                  <a:schemeClr val="bg2"/>
                </a:solidFill>
              </a:rPr>
              <a:t>behaviour</a:t>
            </a:r>
            <a:r>
              <a:rPr lang="en-US" sz="2400" dirty="0">
                <a:solidFill>
                  <a:schemeClr val="bg2"/>
                </a:solidFill>
              </a:rPr>
              <a:t> and as carriers of tradition. They serve as role models for the ideal employee or manager (often the founders of the company). </a:t>
            </a:r>
            <a:r>
              <a:rPr lang="en-US" sz="2400" b="1" i="1" dirty="0">
                <a:solidFill>
                  <a:schemeClr val="bg2"/>
                </a:solidFill>
              </a:rPr>
              <a:t>Rituals</a:t>
            </a:r>
            <a:r>
              <a:rPr lang="en-US" sz="2400" dirty="0">
                <a:solidFill>
                  <a:schemeClr val="bg2"/>
                </a:solidFill>
              </a:rPr>
              <a:t> - activities and speeches, informal activities (celebrations), formal meetings, report writing, planning, information and control systems.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b="1" i="1" dirty="0">
                <a:solidFill>
                  <a:schemeClr val="bg2"/>
                </a:solidFill>
              </a:rPr>
              <a:t>Values</a:t>
            </a:r>
            <a:r>
              <a:rPr lang="en-US" sz="2400" dirty="0">
                <a:solidFill>
                  <a:schemeClr val="bg2"/>
                </a:solidFill>
              </a:rPr>
              <a:t> - the deepest level of corporate culture. Values are reflected in work ethic, employee belonging to the company and the overall orientation of the company.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31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TASK 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800" dirty="0" err="1">
                <a:solidFill>
                  <a:schemeClr val="bg2"/>
                </a:solidFill>
              </a:rPr>
              <a:t>Corporate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culture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change</a:t>
            </a:r>
            <a:r>
              <a:rPr lang="cs-CZ" sz="2800" dirty="0">
                <a:solidFill>
                  <a:schemeClr val="bg2"/>
                </a:solidFill>
              </a:rPr>
              <a:t> in MS…</a:t>
            </a:r>
            <a:r>
              <a:rPr lang="cs-CZ" sz="2800" dirty="0" err="1">
                <a:solidFill>
                  <a:schemeClr val="bg2"/>
                </a:solidFill>
              </a:rPr>
              <a:t>again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>
                <a:solidFill>
                  <a:schemeClr val="bg2"/>
                </a:solidFill>
                <a:sym typeface="Wingdings" panose="05000000000000000000" pitchFamily="2" charset="2"/>
              </a:rPr>
              <a:t></a:t>
            </a: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Questions: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1. What is the basis for culture change? Describe the principles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3. Describe the main steps in the culture change process?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4. What are the core methods for working with people </a:t>
            </a:r>
            <a:r>
              <a:rPr lang="cs-CZ" sz="2800" dirty="0" err="1">
                <a:solidFill>
                  <a:schemeClr val="bg2"/>
                </a:solidFill>
              </a:rPr>
              <a:t>during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the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change</a:t>
            </a:r>
            <a:r>
              <a:rPr lang="en-US" sz="2800" dirty="0">
                <a:solidFill>
                  <a:schemeClr val="bg2"/>
                </a:solidFill>
              </a:rPr>
              <a:t>?</a:t>
            </a:r>
          </a:p>
          <a:p>
            <a:pPr marL="0" indent="0" algn="just">
              <a:buNone/>
            </a:pPr>
            <a:r>
              <a:rPr lang="en-US" sz="2800" dirty="0">
                <a:solidFill>
                  <a:schemeClr val="bg2"/>
                </a:solidFill>
              </a:rPr>
              <a:t>5. Do you find inspiring the growth mind-set theory? Why?</a:t>
            </a: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12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What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is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the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strategy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400" dirty="0">
                <a:solidFill>
                  <a:schemeClr val="bg2"/>
                </a:solidFill>
              </a:rPr>
              <a:t>A </a:t>
            </a:r>
            <a:r>
              <a:rPr lang="en-US" sz="2400" dirty="0">
                <a:solidFill>
                  <a:schemeClr val="bg2"/>
                </a:solidFill>
              </a:rPr>
              <a:t>complex topic that connects the mission and vision of the organization's owner with its business strategy and employee lifecycle.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Establishes the overall recruitment system - defines processes, responsibilities and requirements for recruitment and selection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Defines staff training and skills development requirements, personal development of people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Defines the overall people development system (processes, rules, responsibilities)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</a:t>
            </a:r>
            <a:endParaRPr lang="cs-CZ" sz="24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en-US" sz="2400" dirty="0">
                <a:solidFill>
                  <a:schemeClr val="bg2"/>
                </a:solidFill>
              </a:rPr>
              <a:t>Defines how to manage work performance, motivate and reward people, social programs and employee benefits (Employee Benefits)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  <a:r>
              <a:rPr lang="en-US" sz="2400" dirty="0">
                <a:solidFill>
                  <a:schemeClr val="bg2"/>
                </a:solidFill>
              </a:rPr>
              <a:t>    Defines working conditions, working relationships and influences the way training is </a:t>
            </a:r>
            <a:r>
              <a:rPr lang="en-US" sz="2400" dirty="0" err="1">
                <a:solidFill>
                  <a:schemeClr val="bg2"/>
                </a:solidFill>
              </a:rPr>
              <a:t>organised</a:t>
            </a:r>
            <a:r>
              <a:rPr lang="cs-CZ" sz="24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0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Strategy</a:t>
            </a:r>
            <a:endParaRPr lang="cs-CZ" sz="3300" b="1" dirty="0">
              <a:solidFill>
                <a:schemeClr val="bg2"/>
              </a:solidFill>
              <a:effectLst/>
              <a:latin typeface="+mn-lt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535992"/>
            <a:ext cx="8640960" cy="49886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endParaRPr lang="cs-CZ" sz="2800" dirty="0">
              <a:solidFill>
                <a:schemeClr val="bg2"/>
              </a:solidFill>
            </a:endParaRPr>
          </a:p>
          <a:p>
            <a:pPr marL="0" indent="0" algn="just">
              <a:buNone/>
            </a:pPr>
            <a:r>
              <a:rPr lang="cs-CZ" sz="2800" dirty="0">
                <a:solidFill>
                  <a:schemeClr val="bg2"/>
                </a:solidFill>
              </a:rPr>
              <a:t>Sub-</a:t>
            </a:r>
            <a:r>
              <a:rPr lang="cs-CZ" sz="2800" dirty="0" err="1">
                <a:solidFill>
                  <a:schemeClr val="bg2"/>
                </a:solidFill>
              </a:rPr>
              <a:t>strategies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17C2BCF5-6ADC-42A8-9F31-373E88514A0F}"/>
              </a:ext>
            </a:extLst>
          </p:cNvPr>
          <p:cNvSpPr/>
          <p:nvPr/>
        </p:nvSpPr>
        <p:spPr bwMode="auto">
          <a:xfrm>
            <a:off x="3851920" y="1456929"/>
            <a:ext cx="201622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company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err="1">
                <a:solidFill>
                  <a:schemeClr val="bg2"/>
                </a:solidFill>
              </a:rPr>
              <a:t>strategy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Ovál 4">
            <a:extLst>
              <a:ext uri="{FF2B5EF4-FFF2-40B4-BE49-F238E27FC236}">
                <a16:creationId xmlns:a16="http://schemas.microsoft.com/office/drawing/2014/main" id="{F813B497-BDC3-4230-81E9-5B3C1A8C0C48}"/>
              </a:ext>
            </a:extLst>
          </p:cNvPr>
          <p:cNvSpPr/>
          <p:nvPr/>
        </p:nvSpPr>
        <p:spPr bwMode="auto">
          <a:xfrm>
            <a:off x="1365719" y="1988840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external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/>
                </a:solidFill>
              </a:rPr>
              <a:t>environment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C4A13284-7295-4461-9F45-163ABF6EFA02}"/>
              </a:ext>
            </a:extLst>
          </p:cNvPr>
          <p:cNvSpPr/>
          <p:nvPr/>
        </p:nvSpPr>
        <p:spPr bwMode="auto">
          <a:xfrm>
            <a:off x="6442990" y="2060848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internal</a:t>
            </a: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/>
                </a:solidFill>
              </a:rPr>
              <a:t>environment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96F9770-41CD-4C13-8345-92B9689078F9}"/>
              </a:ext>
            </a:extLst>
          </p:cNvPr>
          <p:cNvSpPr/>
          <p:nvPr/>
        </p:nvSpPr>
        <p:spPr bwMode="auto">
          <a:xfrm>
            <a:off x="3926364" y="2650168"/>
            <a:ext cx="2016224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HR </a:t>
            </a: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strategy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26DCC4AF-D3A1-4DB4-8FDB-E0199717DEF5}"/>
              </a:ext>
            </a:extLst>
          </p:cNvPr>
          <p:cNvSpPr/>
          <p:nvPr/>
        </p:nvSpPr>
        <p:spPr bwMode="auto">
          <a:xfrm>
            <a:off x="7328789" y="440760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Developement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6F39D2E-10FE-49AA-A420-DD37D94B8D5E}"/>
              </a:ext>
            </a:extLst>
          </p:cNvPr>
          <p:cNvSpPr/>
          <p:nvPr/>
        </p:nvSpPr>
        <p:spPr bwMode="auto">
          <a:xfrm>
            <a:off x="5796136" y="5429265"/>
            <a:ext cx="1800200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Retention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6A642415-6C22-48E8-9C18-BBA0C5959E45}"/>
              </a:ext>
            </a:extLst>
          </p:cNvPr>
          <p:cNvSpPr/>
          <p:nvPr/>
        </p:nvSpPr>
        <p:spPr bwMode="auto">
          <a:xfrm>
            <a:off x="4529503" y="444402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Care 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B897BFA-7C23-4905-9273-1A7FD861976A}"/>
              </a:ext>
            </a:extLst>
          </p:cNvPr>
          <p:cNvSpPr/>
          <p:nvPr/>
        </p:nvSpPr>
        <p:spPr bwMode="auto">
          <a:xfrm>
            <a:off x="3055220" y="5429265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Rewarding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C649533-2DDD-44AA-AB7D-54F327ACD83E}"/>
              </a:ext>
            </a:extLst>
          </p:cNvPr>
          <p:cNvSpPr/>
          <p:nvPr/>
        </p:nvSpPr>
        <p:spPr bwMode="auto">
          <a:xfrm>
            <a:off x="1790765" y="4463846"/>
            <a:ext cx="1487016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err="1"/>
              <a:t>Training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909B577F-0C94-47E6-8F42-514445A52C31}"/>
              </a:ext>
            </a:extLst>
          </p:cNvPr>
          <p:cNvSpPr/>
          <p:nvPr/>
        </p:nvSpPr>
        <p:spPr bwMode="auto">
          <a:xfrm>
            <a:off x="166525" y="5322008"/>
            <a:ext cx="153924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Recruitment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92696"/>
            <a:ext cx="7774632" cy="736039"/>
          </a:xfrm>
        </p:spPr>
        <p:txBody>
          <a:bodyPr/>
          <a:lstStyle/>
          <a:p>
            <a:pPr eaLnBrk="1" hangingPunct="1">
              <a:defRPr/>
            </a:pP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Policy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and </a:t>
            </a:r>
            <a:r>
              <a:rPr lang="cs-CZ" sz="3300" b="1" dirty="0" err="1">
                <a:solidFill>
                  <a:schemeClr val="bg2"/>
                </a:solidFill>
                <a:effectLst/>
                <a:latin typeface="+mn-lt"/>
              </a:rPr>
              <a:t>procedures</a:t>
            </a:r>
            <a:r>
              <a:rPr lang="cs-CZ" sz="3300" b="1" dirty="0">
                <a:solidFill>
                  <a:schemeClr val="bg2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28735"/>
            <a:ext cx="8640960" cy="5095889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2"/>
                </a:solidFill>
              </a:rPr>
              <a:t>the difference between strategy and policy, 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 err="1">
                <a:solidFill>
                  <a:schemeClr val="bg2"/>
                </a:solidFill>
              </a:rPr>
              <a:t>procedures</a:t>
            </a:r>
            <a:r>
              <a:rPr lang="cs-CZ" sz="2800" dirty="0">
                <a:solidFill>
                  <a:schemeClr val="bg2"/>
                </a:solidFill>
              </a:rPr>
              <a:t> are </a:t>
            </a:r>
            <a:r>
              <a:rPr lang="cs-CZ" sz="2800" dirty="0" err="1">
                <a:solidFill>
                  <a:schemeClr val="bg2"/>
                </a:solidFill>
              </a:rPr>
              <a:t>tools</a:t>
            </a:r>
            <a:r>
              <a:rPr lang="cs-CZ" sz="2800" dirty="0">
                <a:solidFill>
                  <a:schemeClr val="bg2"/>
                </a:solidFill>
              </a:rPr>
              <a:t> and </a:t>
            </a:r>
            <a:r>
              <a:rPr lang="cs-CZ" sz="2800" dirty="0" err="1">
                <a:solidFill>
                  <a:schemeClr val="bg2"/>
                </a:solidFill>
              </a:rPr>
              <a:t>instruments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for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implementation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of</a:t>
            </a:r>
            <a:r>
              <a:rPr lang="cs-CZ" sz="2800" dirty="0">
                <a:solidFill>
                  <a:schemeClr val="bg2"/>
                </a:solidFill>
              </a:rPr>
              <a:t> </a:t>
            </a:r>
            <a:r>
              <a:rPr lang="cs-CZ" sz="2800" dirty="0" err="1">
                <a:solidFill>
                  <a:schemeClr val="bg2"/>
                </a:solidFill>
              </a:rPr>
              <a:t>policy</a:t>
            </a:r>
            <a:r>
              <a:rPr lang="cs-CZ" sz="2800" dirty="0">
                <a:solidFill>
                  <a:schemeClr val="bg2"/>
                </a:solidFill>
              </a:rPr>
              <a:t> (</a:t>
            </a:r>
            <a:r>
              <a:rPr lang="cs-CZ" sz="2800" dirty="0" err="1">
                <a:solidFill>
                  <a:schemeClr val="bg2"/>
                </a:solidFill>
              </a:rPr>
              <a:t>strategy</a:t>
            </a:r>
            <a:r>
              <a:rPr lang="cs-CZ" sz="2800" dirty="0">
                <a:solidFill>
                  <a:schemeClr val="bg2"/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ho is responsible for developing strategy, policy, procedures?</a:t>
            </a:r>
            <a:endParaRPr lang="cs-CZ" sz="2800" dirty="0">
              <a:solidFill>
                <a:schemeClr val="bg2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800" dirty="0">
                <a:solidFill>
                  <a:schemeClr val="bg2"/>
                </a:solidFill>
              </a:rPr>
              <a:t>W</a:t>
            </a:r>
            <a:r>
              <a:rPr lang="en-US" sz="2800" dirty="0">
                <a:solidFill>
                  <a:schemeClr val="bg2"/>
                </a:solidFill>
              </a:rPr>
              <a:t>ho is responsible for their implementation?</a:t>
            </a:r>
            <a:endParaRPr lang="cs-CZ" sz="2800" dirty="0">
              <a:solidFill>
                <a:schemeClr val="bg2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9144000" cy="549275"/>
          </a:xfrm>
          <a:prstGeom prst="rect">
            <a:avLst/>
          </a:prstGeom>
          <a:solidFill>
            <a:srgbClr val="005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cs-CZ" sz="1500" b="1" dirty="0">
                <a:latin typeface="Arial" pitchFamily="34" charset="0"/>
                <a:cs typeface="Arial" pitchFamily="34" charset="0"/>
              </a:rPr>
              <a:t> HRM								   PEM SU OPF</a:t>
            </a:r>
            <a:endParaRPr lang="pt-BR"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9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</p:bldLst>
  </p:timing>
</p:sld>
</file>

<file path=ppt/theme/theme1.xml><?xml version="1.0" encoding="utf-8"?>
<a:theme xmlns:a="http://schemas.openxmlformats.org/drawingml/2006/main" name="Vzletný">
  <a:themeElements>
    <a:clrScheme name="Vzletný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Vzletný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zletný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zletný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zletný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C:\Templates\Presentation Designs\Vzletný.pot</Template>
  <TotalTime>8766</TotalTime>
  <Words>1079</Words>
  <Application>Microsoft Office PowerPoint</Application>
  <PresentationFormat>Předvádění na obrazovce (4:3)</PresentationFormat>
  <Paragraphs>129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Vzletný</vt:lpstr>
      <vt:lpstr>Prezentace aplikace PowerPoint</vt:lpstr>
      <vt:lpstr>Content</vt:lpstr>
      <vt:lpstr>Corporate culture</vt:lpstr>
      <vt:lpstr>Corporate culture</vt:lpstr>
      <vt:lpstr>Elements of corporate culture</vt:lpstr>
      <vt:lpstr>TASK 1</vt:lpstr>
      <vt:lpstr>What is the strategy?</vt:lpstr>
      <vt:lpstr>Strategy</vt:lpstr>
      <vt:lpstr>Policy and procedures </vt:lpstr>
      <vt:lpstr>TASK 2</vt:lpstr>
      <vt:lpstr>What is the role of HR department?</vt:lpstr>
      <vt:lpstr>Common HR activities</vt:lpstr>
      <vt:lpstr>„Three-legged model of HR“</vt:lpstr>
      <vt:lpstr>TASK 3</vt:lpstr>
      <vt:lpstr>Ice breaker for next lesson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Řízení lidských zdrojů   Přednáška č. 2</dc:title>
  <dc:creator>patrik</dc:creator>
  <cp:lastModifiedBy>mar0076</cp:lastModifiedBy>
  <cp:revision>247</cp:revision>
  <cp:lastPrinted>1601-01-01T00:00:00Z</cp:lastPrinted>
  <dcterms:created xsi:type="dcterms:W3CDTF">2005-09-23T13:42:26Z</dcterms:created>
  <dcterms:modified xsi:type="dcterms:W3CDTF">2023-03-08T09:13:09Z</dcterms:modified>
</cp:coreProperties>
</file>