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256" r:id="rId2"/>
    <p:sldId id="269" r:id="rId3"/>
    <p:sldId id="359" r:id="rId4"/>
    <p:sldId id="370" r:id="rId5"/>
    <p:sldId id="371" r:id="rId6"/>
    <p:sldId id="369" r:id="rId7"/>
    <p:sldId id="368" r:id="rId8"/>
    <p:sldId id="373" r:id="rId9"/>
    <p:sldId id="363" r:id="rId10"/>
    <p:sldId id="374" r:id="rId11"/>
    <p:sldId id="366" r:id="rId12"/>
    <p:sldId id="364" r:id="rId13"/>
    <p:sldId id="375" r:id="rId14"/>
    <p:sldId id="365" r:id="rId15"/>
    <p:sldId id="376" r:id="rId16"/>
    <p:sldId id="367" r:id="rId17"/>
    <p:sldId id="377" r:id="rId18"/>
    <p:sldId id="378" r:id="rId19"/>
    <p:sldId id="379" r:id="rId20"/>
    <p:sldId id="380" r:id="rId21"/>
    <p:sldId id="372" r:id="rId22"/>
    <p:sldId id="381" r:id="rId23"/>
    <p:sldId id="382" r:id="rId24"/>
    <p:sldId id="383" r:id="rId25"/>
    <p:sldId id="384" r:id="rId26"/>
    <p:sldId id="385" r:id="rId27"/>
    <p:sldId id="386" r:id="rId28"/>
    <p:sldId id="387" r:id="rId29"/>
    <p:sldId id="273" r:id="rId30"/>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7" d="100"/>
          <a:sy n="77" d="100"/>
        </p:scale>
        <p:origin x="103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15.03.2023</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GrC_yuzO-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adlet.com/markova17/human-resource-management-vrgwh5tmnxynw3d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3500" b="1" dirty="0">
                <a:solidFill>
                  <a:schemeClr val="bg2"/>
                </a:solidFill>
              </a:rPr>
              <a:t>Leadership. </a:t>
            </a:r>
            <a:r>
              <a:rPr lang="cs-CZ" sz="3500" b="1" dirty="0" err="1">
                <a:solidFill>
                  <a:schemeClr val="bg2"/>
                </a:solidFill>
              </a:rPr>
              <a:t>Multigenerational</a:t>
            </a:r>
            <a:r>
              <a:rPr lang="cs-CZ" sz="3500" b="1" dirty="0">
                <a:solidFill>
                  <a:schemeClr val="bg2"/>
                </a:solidFill>
              </a:rPr>
              <a:t> leadership.</a:t>
            </a:r>
            <a:endParaRPr lang="cs-CZ" sz="2400" b="1" i="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4</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3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Identifying</a:t>
            </a:r>
            <a:r>
              <a:rPr lang="cs-CZ" sz="3300" b="1" dirty="0">
                <a:solidFill>
                  <a:schemeClr val="bg2"/>
                </a:solidFill>
                <a:effectLst/>
                <a:latin typeface="+mn-lt"/>
              </a:rPr>
              <a:t> personality </a:t>
            </a:r>
            <a:r>
              <a:rPr lang="cs-CZ" sz="3300" b="1" dirty="0" err="1">
                <a:solidFill>
                  <a:schemeClr val="bg2"/>
                </a:solidFill>
                <a:effectLst/>
                <a:latin typeface="+mn-lt"/>
              </a:rPr>
              <a:t>of</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How does the leader </a:t>
            </a:r>
            <a:r>
              <a:rPr lang="en-US" sz="2800" b="1" dirty="0">
                <a:solidFill>
                  <a:schemeClr val="bg2"/>
                </a:solidFill>
              </a:rPr>
              <a:t>communicate</a:t>
            </a:r>
            <a:r>
              <a:rPr lang="en-US" sz="2800" dirty="0">
                <a:solidFill>
                  <a:schemeClr val="bg2"/>
                </a:solidFill>
              </a:rPr>
              <a:t> with others?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speak clearly and effectively, or are they vague and unresponsive?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a:t>
            </a:r>
            <a:r>
              <a:rPr lang="en-US" sz="2800" b="1" dirty="0">
                <a:solidFill>
                  <a:schemeClr val="bg2"/>
                </a:solidFill>
              </a:rPr>
              <a:t>listen</a:t>
            </a:r>
            <a:r>
              <a:rPr lang="en-US" sz="2800" dirty="0">
                <a:solidFill>
                  <a:schemeClr val="bg2"/>
                </a:solidFill>
              </a:rPr>
              <a:t> actively and empathetically, or do they dominate conversations and interrupt others?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How does the leader </a:t>
            </a:r>
            <a:r>
              <a:rPr lang="en-US" sz="2800" b="1" dirty="0">
                <a:solidFill>
                  <a:schemeClr val="bg2"/>
                </a:solidFill>
              </a:rPr>
              <a:t>make decisions</a:t>
            </a:r>
            <a:r>
              <a:rPr lang="en-US" sz="2800" dirty="0">
                <a:solidFill>
                  <a:schemeClr val="bg2"/>
                </a:solidFill>
              </a:rPr>
              <a:t>?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What is the leader's </a:t>
            </a:r>
            <a:r>
              <a:rPr lang="en-US" sz="2800" b="1" dirty="0">
                <a:solidFill>
                  <a:schemeClr val="bg2"/>
                </a:solidFill>
              </a:rPr>
              <a:t>overall approach </a:t>
            </a:r>
            <a:r>
              <a:rPr lang="en-US" sz="2800" dirty="0">
                <a:solidFill>
                  <a:schemeClr val="bg2"/>
                </a:solidFill>
              </a:rPr>
              <a:t>to leadership?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a:t>
            </a:r>
            <a:r>
              <a:rPr lang="en-US" sz="2800" b="1" dirty="0">
                <a:solidFill>
                  <a:schemeClr val="bg2"/>
                </a:solidFill>
              </a:rPr>
              <a:t>lead by example and inspire </a:t>
            </a:r>
            <a:r>
              <a:rPr lang="en-US" sz="2800" dirty="0">
                <a:solidFill>
                  <a:schemeClr val="bg2"/>
                </a:solidFill>
              </a:rPr>
              <a:t>others, or do they </a:t>
            </a:r>
            <a:r>
              <a:rPr lang="en-US" sz="2800" b="1" dirty="0">
                <a:solidFill>
                  <a:schemeClr val="bg2"/>
                </a:solidFill>
              </a:rPr>
              <a:t>rely on rules and authority </a:t>
            </a:r>
            <a:r>
              <a:rPr lang="en-US" sz="2800" dirty="0">
                <a:solidFill>
                  <a:schemeClr val="bg2"/>
                </a:solidFill>
              </a:rPr>
              <a:t>to maintain control? </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2118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selection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600" dirty="0">
                <a:solidFill>
                  <a:schemeClr val="bg2"/>
                </a:solidFill>
              </a:rPr>
              <a:t>There are many tests and assessments available to help identify and evaluate leadership skills and potential. Some of the most widely used tests for leaders include:</a:t>
            </a:r>
            <a:endParaRPr lang="cs-CZ" sz="2600" dirty="0">
              <a:solidFill>
                <a:schemeClr val="bg2"/>
              </a:solidFill>
            </a:endParaRPr>
          </a:p>
          <a:p>
            <a:pPr marL="514350" indent="-514350" algn="just">
              <a:buAutoNum type="arabicPeriod"/>
            </a:pPr>
            <a:r>
              <a:rPr lang="en-US" sz="2600" u="sng" dirty="0">
                <a:solidFill>
                  <a:schemeClr val="bg2"/>
                </a:solidFill>
              </a:rPr>
              <a:t>Myers-Briggs Type Indicator (MBTI)</a:t>
            </a:r>
            <a:r>
              <a:rPr lang="cs-CZ" sz="2600" dirty="0">
                <a:solidFill>
                  <a:schemeClr val="bg2"/>
                </a:solidFill>
              </a:rPr>
              <a:t>:</a:t>
            </a:r>
            <a:r>
              <a:rPr lang="en-US" sz="2600" dirty="0">
                <a:solidFill>
                  <a:schemeClr val="bg2"/>
                </a:solidFill>
              </a:rPr>
              <a:t>four key areas of personality: extraversion vs. introversion, sensing vs. intuition, thinking vs. feeling, and judging vs. perceiving</a:t>
            </a:r>
            <a:endParaRPr lang="cs-CZ" sz="2600" dirty="0">
              <a:solidFill>
                <a:schemeClr val="bg2"/>
              </a:solidFill>
            </a:endParaRPr>
          </a:p>
          <a:p>
            <a:pPr marL="514350" indent="-514350" algn="just">
              <a:buAutoNum type="arabicPeriod"/>
            </a:pPr>
            <a:r>
              <a:rPr lang="en-US" sz="2600" u="sng" dirty="0">
                <a:solidFill>
                  <a:schemeClr val="bg2"/>
                </a:solidFill>
              </a:rPr>
              <a:t>StrengthsFinder</a:t>
            </a:r>
            <a:r>
              <a:rPr lang="en-US" sz="2600" dirty="0">
                <a:solidFill>
                  <a:schemeClr val="bg2"/>
                </a:solidFill>
              </a:rPr>
              <a:t>: This test identifies an individual's top strengths and talents, 34 different strengths, such as strategic thinking, empathy, and positivity</a:t>
            </a:r>
            <a:endParaRPr lang="cs-CZ" sz="2600" dirty="0">
              <a:solidFill>
                <a:schemeClr val="bg2"/>
              </a:solidFill>
            </a:endParaRPr>
          </a:p>
          <a:p>
            <a:pPr marL="514350" indent="-514350" algn="just">
              <a:buAutoNum type="arabicPeriod"/>
            </a:pPr>
            <a:r>
              <a:rPr lang="en-US" sz="2600" u="sng" dirty="0">
                <a:solidFill>
                  <a:schemeClr val="bg2"/>
                </a:solidFill>
              </a:rPr>
              <a:t>360-Degree Feedback</a:t>
            </a:r>
            <a:r>
              <a:rPr lang="en-US" sz="2600" dirty="0">
                <a:solidFill>
                  <a:schemeClr val="bg2"/>
                </a:solidFill>
              </a:rPr>
              <a:t>: This assessment involves gathering feedback from multiple sources, including peers, managers, direct reports</a:t>
            </a:r>
            <a:endParaRPr lang="cs-CZ" sz="2600" dirty="0">
              <a:solidFill>
                <a:schemeClr val="bg2"/>
              </a:solidFill>
            </a:endParaRPr>
          </a:p>
          <a:p>
            <a:pPr marL="0" indent="0" algn="just">
              <a:buNone/>
            </a:pPr>
            <a:r>
              <a:rPr lang="cs-CZ" sz="2600" dirty="0" err="1">
                <a:solidFill>
                  <a:schemeClr val="bg2"/>
                </a:solidFill>
              </a:rPr>
              <a:t>Assesment</a:t>
            </a:r>
            <a:r>
              <a:rPr lang="cs-CZ" sz="2600" dirty="0">
                <a:solidFill>
                  <a:schemeClr val="bg2"/>
                </a:solidFill>
              </a:rPr>
              <a:t> centre!</a:t>
            </a:r>
          </a:p>
          <a:p>
            <a:pPr marL="0" indent="0" algn="just">
              <a:buNone/>
            </a:pPr>
            <a:endParaRPr lang="cs-CZ" sz="2600" dirty="0">
              <a:solidFill>
                <a:schemeClr val="bg2"/>
              </a:solidFill>
            </a:endParaRPr>
          </a:p>
          <a:p>
            <a:pPr algn="just">
              <a:buFont typeface="Wingdings" panose="05000000000000000000" pitchFamily="2" charset="2"/>
              <a:buChar char="Ø"/>
            </a:pPr>
            <a:endParaRPr lang="cs-CZ" sz="26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93877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must</a:t>
            </a:r>
            <a:r>
              <a:rPr lang="cs-CZ" sz="3300" b="1" dirty="0">
                <a:solidFill>
                  <a:schemeClr val="bg2"/>
                </a:solidFill>
                <a:effectLst/>
                <a:latin typeface="+mn-lt"/>
              </a:rPr>
              <a:t> </a:t>
            </a:r>
            <a:r>
              <a:rPr lang="cs-CZ" sz="3300" b="1" dirty="0" err="1">
                <a:solidFill>
                  <a:schemeClr val="bg2"/>
                </a:solidFill>
                <a:effectLst/>
                <a:latin typeface="+mn-lt"/>
              </a:rPr>
              <a:t>leaders</a:t>
            </a:r>
            <a:r>
              <a:rPr lang="cs-CZ" sz="3300" b="1" dirty="0">
                <a:solidFill>
                  <a:schemeClr val="bg2"/>
                </a:solidFill>
                <a:effectLst/>
                <a:latin typeface="+mn-lt"/>
              </a:rPr>
              <a:t> </a:t>
            </a:r>
            <a:r>
              <a:rPr lang="cs-CZ" sz="3300" b="1" dirty="0" err="1">
                <a:solidFill>
                  <a:schemeClr val="bg2"/>
                </a:solidFill>
                <a:effectLst/>
                <a:latin typeface="+mn-lt"/>
              </a:rPr>
              <a:t>know</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514350" indent="-514350" algn="just">
              <a:buAutoNum type="arabicPeriod"/>
            </a:pPr>
            <a:r>
              <a:rPr lang="en-US" sz="2800" u="sng" dirty="0">
                <a:solidFill>
                  <a:schemeClr val="bg2"/>
                </a:solidFill>
              </a:rPr>
              <a:t>The organization's vision, mission, and values</a:t>
            </a:r>
            <a:r>
              <a:rPr lang="en-US" sz="2800" dirty="0">
                <a:solidFill>
                  <a:schemeClr val="bg2"/>
                </a:solidFill>
              </a:rPr>
              <a:t>: Leaders must have a clear understanding of the organization's goals and values, and be able to communicate these to their team in a way that inspires and motivates them.</a:t>
            </a:r>
            <a:endParaRPr lang="cs-CZ" sz="2800" dirty="0">
              <a:solidFill>
                <a:schemeClr val="bg2"/>
              </a:solidFill>
            </a:endParaRPr>
          </a:p>
          <a:p>
            <a:pPr marL="514350" indent="-514350" algn="just">
              <a:buAutoNum type="arabicPeriod"/>
            </a:pPr>
            <a:r>
              <a:rPr lang="en-US" sz="2800" u="sng" dirty="0">
                <a:solidFill>
                  <a:schemeClr val="bg2"/>
                </a:solidFill>
              </a:rPr>
              <a:t>The strengths and weaknesses of their team</a:t>
            </a:r>
            <a:r>
              <a:rPr lang="en-US" sz="2800" dirty="0">
                <a:solidFill>
                  <a:schemeClr val="bg2"/>
                </a:solidFill>
              </a:rPr>
              <a:t>: Leaders must be aware of the skills and abilities of their team members, as well as their areas for improvement.</a:t>
            </a:r>
            <a:endParaRPr lang="cs-CZ" sz="2800" dirty="0">
              <a:solidFill>
                <a:schemeClr val="bg2"/>
              </a:solidFill>
            </a:endParaRPr>
          </a:p>
          <a:p>
            <a:pPr marL="514350" indent="-514350" algn="just">
              <a:buAutoNum type="arabicPeriod"/>
            </a:pPr>
            <a:r>
              <a:rPr lang="en-US" sz="2800" u="sng" dirty="0">
                <a:solidFill>
                  <a:schemeClr val="bg2"/>
                </a:solidFill>
              </a:rPr>
              <a:t>The needs of their stakeholders</a:t>
            </a:r>
            <a:r>
              <a:rPr lang="en-US" sz="2800" dirty="0">
                <a:solidFill>
                  <a:schemeClr val="bg2"/>
                </a:solidFill>
              </a:rPr>
              <a:t>: Leaders must </a:t>
            </a:r>
            <a:r>
              <a:rPr lang="cs-CZ" sz="2800" dirty="0" err="1">
                <a:solidFill>
                  <a:schemeClr val="bg2"/>
                </a:solidFill>
              </a:rPr>
              <a:t>know</a:t>
            </a:r>
            <a:r>
              <a:rPr lang="cs-CZ" sz="2800" dirty="0">
                <a:solidFill>
                  <a:schemeClr val="bg2"/>
                </a:solidFill>
              </a:rPr>
              <a:t> t</a:t>
            </a:r>
            <a:r>
              <a:rPr lang="en-US" sz="2800" dirty="0">
                <a:solidFill>
                  <a:schemeClr val="bg2"/>
                </a:solidFill>
              </a:rPr>
              <a:t>he needs and expectations of their stakeholders, including customers, employees, shareholders, and community members</a:t>
            </a:r>
            <a:r>
              <a:rPr lang="cs-CZ" sz="2800" dirty="0">
                <a:solidFill>
                  <a:schemeClr val="bg2"/>
                </a:solidFill>
              </a:rPr>
              <a:t> – </a:t>
            </a:r>
            <a:r>
              <a:rPr lang="cs-CZ" sz="2800" dirty="0" err="1">
                <a:solidFill>
                  <a:schemeClr val="bg2"/>
                </a:solidFill>
              </a:rPr>
              <a:t>better</a:t>
            </a:r>
            <a:r>
              <a:rPr lang="cs-CZ" sz="2800" dirty="0">
                <a:solidFill>
                  <a:schemeClr val="bg2"/>
                </a:solidFill>
              </a:rPr>
              <a:t> </a:t>
            </a:r>
            <a:r>
              <a:rPr lang="cs-CZ" sz="2800" dirty="0" err="1">
                <a:solidFill>
                  <a:schemeClr val="bg2"/>
                </a:solidFill>
              </a:rPr>
              <a:t>decision-making</a:t>
            </a:r>
            <a:r>
              <a:rPr lang="cs-CZ" sz="28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910951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must</a:t>
            </a:r>
            <a:r>
              <a:rPr lang="cs-CZ" sz="3300" b="1" dirty="0">
                <a:solidFill>
                  <a:schemeClr val="bg2"/>
                </a:solidFill>
                <a:effectLst/>
                <a:latin typeface="+mn-lt"/>
              </a:rPr>
              <a:t> </a:t>
            </a:r>
            <a:r>
              <a:rPr lang="cs-CZ" sz="3300" b="1" dirty="0" err="1">
                <a:solidFill>
                  <a:schemeClr val="bg2"/>
                </a:solidFill>
                <a:effectLst/>
                <a:latin typeface="+mn-lt"/>
              </a:rPr>
              <a:t>leaders</a:t>
            </a:r>
            <a:r>
              <a:rPr lang="cs-CZ" sz="3300" b="1" dirty="0">
                <a:solidFill>
                  <a:schemeClr val="bg2"/>
                </a:solidFill>
                <a:effectLst/>
                <a:latin typeface="+mn-lt"/>
              </a:rPr>
              <a:t> </a:t>
            </a:r>
            <a:r>
              <a:rPr lang="cs-CZ" sz="3300" b="1" dirty="0" err="1">
                <a:solidFill>
                  <a:schemeClr val="bg2"/>
                </a:solidFill>
                <a:effectLst/>
                <a:latin typeface="+mn-lt"/>
              </a:rPr>
              <a:t>know</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514350" indent="-514350" algn="just">
              <a:buFont typeface="+mj-lt"/>
              <a:buAutoNum type="arabicPeriod" startAt="4"/>
            </a:pPr>
            <a:r>
              <a:rPr lang="en-US" sz="2800" u="sng" dirty="0">
                <a:solidFill>
                  <a:schemeClr val="bg2"/>
                </a:solidFill>
              </a:rPr>
              <a:t>How to communicate effectively</a:t>
            </a:r>
            <a:r>
              <a:rPr lang="en-US" sz="2800" dirty="0">
                <a:solidFill>
                  <a:schemeClr val="bg2"/>
                </a:solidFill>
              </a:rPr>
              <a:t>: clearly, both verbally and in writing</a:t>
            </a:r>
            <a:r>
              <a:rPr lang="cs-CZ" sz="2800" dirty="0">
                <a:solidFill>
                  <a:schemeClr val="bg2"/>
                </a:solidFill>
              </a:rPr>
              <a:t>, </a:t>
            </a:r>
            <a:r>
              <a:rPr lang="en-US" sz="2800" dirty="0">
                <a:solidFill>
                  <a:schemeClr val="bg2"/>
                </a:solidFill>
              </a:rPr>
              <a:t>be good listeners and able to provide feedback</a:t>
            </a:r>
            <a:r>
              <a:rPr lang="cs-CZ" sz="2800" dirty="0">
                <a:solidFill>
                  <a:schemeClr val="bg2"/>
                </a:solidFill>
              </a:rPr>
              <a:t>.</a:t>
            </a:r>
          </a:p>
          <a:p>
            <a:pPr marL="514350" indent="-514350" algn="just">
              <a:buFont typeface="+mj-lt"/>
              <a:buAutoNum type="arabicPeriod" startAt="4"/>
            </a:pPr>
            <a:r>
              <a:rPr lang="en-US" sz="2800" u="sng" dirty="0">
                <a:solidFill>
                  <a:schemeClr val="bg2"/>
                </a:solidFill>
              </a:rPr>
              <a:t>How to manage conflict</a:t>
            </a:r>
            <a:r>
              <a:rPr lang="en-US" sz="2800" dirty="0">
                <a:solidFill>
                  <a:schemeClr val="bg2"/>
                </a:solidFill>
              </a:rPr>
              <a:t>: </a:t>
            </a:r>
            <a:r>
              <a:rPr lang="cs-CZ" sz="2800" dirty="0">
                <a:solidFill>
                  <a:schemeClr val="bg2"/>
                </a:solidFill>
              </a:rPr>
              <a:t>in </a:t>
            </a:r>
            <a:r>
              <a:rPr lang="en-US" sz="2800" dirty="0">
                <a:solidFill>
                  <a:schemeClr val="bg2"/>
                </a:solidFill>
              </a:rPr>
              <a:t>their team and between stakeholders.</a:t>
            </a:r>
            <a:r>
              <a:rPr lang="cs-CZ" sz="2800" dirty="0">
                <a:solidFill>
                  <a:schemeClr val="bg2"/>
                </a:solidFill>
              </a:rPr>
              <a:t> </a:t>
            </a:r>
            <a:r>
              <a:rPr lang="en-US" sz="2800" dirty="0">
                <a:solidFill>
                  <a:schemeClr val="bg2"/>
                </a:solidFill>
              </a:rPr>
              <a:t> This involves</a:t>
            </a:r>
            <a:r>
              <a:rPr lang="cs-CZ" sz="2800" dirty="0">
                <a:solidFill>
                  <a:schemeClr val="bg2"/>
                </a:solidFill>
              </a:rPr>
              <a:t>: </a:t>
            </a:r>
            <a:r>
              <a:rPr lang="en-US" sz="2800" dirty="0">
                <a:solidFill>
                  <a:schemeClr val="bg2"/>
                </a:solidFill>
              </a:rPr>
              <a:t>listen to different perspectives, find common ground, and facilitate problem-solving</a:t>
            </a:r>
            <a:r>
              <a:rPr lang="cs-CZ" sz="2800" dirty="0">
                <a:solidFill>
                  <a:schemeClr val="bg2"/>
                </a:solidFill>
              </a:rPr>
              <a:t>.</a:t>
            </a:r>
          </a:p>
          <a:p>
            <a:pPr marL="514350" indent="-514350" algn="just">
              <a:buFont typeface="+mj-lt"/>
              <a:buAutoNum type="arabicPeriod" startAt="4"/>
            </a:pPr>
            <a:r>
              <a:rPr lang="en-US" sz="2800" u="sng" dirty="0">
                <a:solidFill>
                  <a:schemeClr val="bg2"/>
                </a:solidFill>
              </a:rPr>
              <a:t>How to lead through change:</a:t>
            </a:r>
            <a:r>
              <a:rPr lang="en-US" sz="2800" dirty="0">
                <a:solidFill>
                  <a:schemeClr val="bg2"/>
                </a:solidFill>
              </a:rPr>
              <a:t> </a:t>
            </a:r>
            <a:r>
              <a:rPr lang="cs-CZ" sz="2800" dirty="0">
                <a:solidFill>
                  <a:schemeClr val="bg2"/>
                </a:solidFill>
              </a:rPr>
              <a:t>to </a:t>
            </a:r>
            <a:r>
              <a:rPr lang="en-US" sz="2800" dirty="0">
                <a:solidFill>
                  <a:schemeClr val="bg2"/>
                </a:solidFill>
              </a:rPr>
              <a:t>adapt to changing circumstances</a:t>
            </a:r>
            <a:r>
              <a:rPr lang="cs-CZ" sz="2800" dirty="0">
                <a:solidFill>
                  <a:schemeClr val="bg2"/>
                </a:solidFill>
              </a:rPr>
              <a:t>,</a:t>
            </a:r>
            <a:r>
              <a:rPr lang="en-US" sz="2800" dirty="0">
                <a:solidFill>
                  <a:schemeClr val="bg2"/>
                </a:solidFill>
              </a:rPr>
              <a:t> flexible, responsive, and able to communicate a clear vision for the future.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0785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Leadership </a:t>
            </a:r>
            <a:r>
              <a:rPr lang="cs-CZ" sz="3300" b="1" dirty="0" err="1">
                <a:solidFill>
                  <a:schemeClr val="bg2"/>
                </a:solidFill>
                <a:effectLst/>
                <a:latin typeface="+mn-lt"/>
              </a:rPr>
              <a:t>methods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1.	</a:t>
            </a:r>
            <a:r>
              <a:rPr lang="en-US" sz="2800" u="sng" dirty="0">
                <a:solidFill>
                  <a:schemeClr val="bg2"/>
                </a:solidFill>
              </a:rPr>
              <a:t>Transformational leadership</a:t>
            </a:r>
            <a:r>
              <a:rPr lang="en-US" sz="2800" dirty="0">
                <a:solidFill>
                  <a:schemeClr val="bg2"/>
                </a:solidFill>
              </a:rPr>
              <a:t>: involves inspiring and motivating followers to achieve their best, encouraging creativity and innovation, and developing their skills and abilities. Transformational leaders often have a clear vision, communicate effectively, and lead by example.</a:t>
            </a:r>
          </a:p>
          <a:p>
            <a:pPr marL="0" indent="0" algn="just">
              <a:buNone/>
            </a:pPr>
            <a:r>
              <a:rPr lang="en-US" sz="2800" dirty="0">
                <a:solidFill>
                  <a:schemeClr val="bg2"/>
                </a:solidFill>
              </a:rPr>
              <a:t>2.	</a:t>
            </a:r>
            <a:r>
              <a:rPr lang="en-US" sz="2800" u="sng" dirty="0">
                <a:solidFill>
                  <a:schemeClr val="bg2"/>
                </a:solidFill>
              </a:rPr>
              <a:t>Situational leadership</a:t>
            </a:r>
            <a:r>
              <a:rPr lang="cs-CZ" sz="2800" dirty="0">
                <a:solidFill>
                  <a:schemeClr val="bg2"/>
                </a:solidFill>
              </a:rPr>
              <a:t>: </a:t>
            </a:r>
            <a:r>
              <a:rPr lang="cs-CZ" sz="2800" dirty="0" err="1">
                <a:solidFill>
                  <a:schemeClr val="bg2"/>
                </a:solidFill>
              </a:rPr>
              <a:t>they</a:t>
            </a:r>
            <a:r>
              <a:rPr lang="cs-CZ" sz="2800" dirty="0">
                <a:solidFill>
                  <a:schemeClr val="bg2"/>
                </a:solidFill>
              </a:rPr>
              <a:t> are </a:t>
            </a:r>
            <a:r>
              <a:rPr lang="cs-CZ" sz="2800" dirty="0" err="1">
                <a:solidFill>
                  <a:schemeClr val="bg2"/>
                </a:solidFill>
              </a:rPr>
              <a:t>able</a:t>
            </a:r>
            <a:r>
              <a:rPr lang="cs-CZ" sz="2800" dirty="0">
                <a:solidFill>
                  <a:schemeClr val="bg2"/>
                </a:solidFill>
              </a:rPr>
              <a:t> to </a:t>
            </a:r>
            <a:r>
              <a:rPr lang="cs-CZ" sz="2800" dirty="0" err="1">
                <a:solidFill>
                  <a:schemeClr val="bg2"/>
                </a:solidFill>
              </a:rPr>
              <a:t>adapt</a:t>
            </a:r>
            <a:r>
              <a:rPr lang="cs-CZ" sz="2800" dirty="0">
                <a:solidFill>
                  <a:schemeClr val="bg2"/>
                </a:solidFill>
              </a:rPr>
              <a:t> </a:t>
            </a:r>
            <a:r>
              <a:rPr lang="cs-CZ" sz="2800" dirty="0" err="1">
                <a:solidFill>
                  <a:schemeClr val="bg2"/>
                </a:solidFill>
              </a:rPr>
              <a:t>their</a:t>
            </a:r>
            <a:r>
              <a:rPr lang="cs-CZ" sz="2800" dirty="0">
                <a:solidFill>
                  <a:schemeClr val="bg2"/>
                </a:solidFill>
              </a:rPr>
              <a:t> </a:t>
            </a:r>
            <a:r>
              <a:rPr lang="en-US" sz="2800" dirty="0">
                <a:solidFill>
                  <a:schemeClr val="bg2"/>
                </a:solidFill>
              </a:rPr>
              <a:t>style the situation</a:t>
            </a:r>
            <a:r>
              <a:rPr lang="cs-CZ" sz="2800" dirty="0">
                <a:solidFill>
                  <a:schemeClr val="bg2"/>
                </a:solidFill>
              </a:rPr>
              <a:t>.</a:t>
            </a:r>
            <a:r>
              <a:rPr lang="en-US" sz="2800" dirty="0">
                <a:solidFill>
                  <a:schemeClr val="bg2"/>
                </a:solidFill>
              </a:rPr>
              <a:t> Leaders assess the readiness and ability of their followers and adjust their approach accordingly.</a:t>
            </a:r>
          </a:p>
          <a:p>
            <a:pPr marL="0" indent="0" algn="just">
              <a:buNone/>
            </a:pPr>
            <a:r>
              <a:rPr lang="en-US" sz="2800" dirty="0">
                <a:solidFill>
                  <a:schemeClr val="bg2"/>
                </a:solidFill>
              </a:rPr>
              <a:t>3.	</a:t>
            </a:r>
            <a:r>
              <a:rPr lang="en-US" sz="2800" u="sng" dirty="0">
                <a:solidFill>
                  <a:schemeClr val="bg2"/>
                </a:solidFill>
              </a:rPr>
              <a:t>Servant leadership</a:t>
            </a:r>
            <a:r>
              <a:rPr lang="en-US" sz="2800" dirty="0">
                <a:solidFill>
                  <a:schemeClr val="bg2"/>
                </a:solidFill>
              </a:rPr>
              <a:t>: Servant leaders focus on empowering their followers to achieve their full potential.</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612645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Leadership </a:t>
            </a:r>
            <a:r>
              <a:rPr lang="cs-CZ" sz="3300" b="1" dirty="0" err="1">
                <a:solidFill>
                  <a:schemeClr val="bg2"/>
                </a:solidFill>
                <a:effectLst/>
                <a:latin typeface="+mn-lt"/>
              </a:rPr>
              <a:t>methods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a:solidFill>
                  <a:schemeClr val="bg2"/>
                </a:solidFill>
              </a:rPr>
              <a:t>4</a:t>
            </a:r>
            <a:r>
              <a:rPr lang="en-US" sz="2800" dirty="0">
                <a:solidFill>
                  <a:schemeClr val="bg2"/>
                </a:solidFill>
              </a:rPr>
              <a:t>.	</a:t>
            </a:r>
            <a:r>
              <a:rPr lang="en-US" sz="2800" u="sng" dirty="0">
                <a:solidFill>
                  <a:schemeClr val="bg2"/>
                </a:solidFill>
              </a:rPr>
              <a:t>Authentic leadership</a:t>
            </a:r>
            <a:r>
              <a:rPr lang="en-US" sz="2800" dirty="0">
                <a:solidFill>
                  <a:schemeClr val="bg2"/>
                </a:solidFill>
              </a:rPr>
              <a:t>: This leadership method involves being true to oneself, promoting honesty and transparency, and building strong relationships with followers. Authentic leaders often have a strong moral compass and demonstrate integrity in their decision-making.</a:t>
            </a:r>
          </a:p>
          <a:p>
            <a:pPr marL="0" indent="0" algn="just">
              <a:buNone/>
            </a:pPr>
            <a:r>
              <a:rPr lang="en-US" sz="2800" dirty="0">
                <a:solidFill>
                  <a:schemeClr val="bg2"/>
                </a:solidFill>
              </a:rPr>
              <a:t>5.	</a:t>
            </a:r>
            <a:r>
              <a:rPr lang="en-US" sz="2800" u="sng" dirty="0">
                <a:solidFill>
                  <a:schemeClr val="bg2"/>
                </a:solidFill>
              </a:rPr>
              <a:t>Laissez-faire leadership</a:t>
            </a:r>
            <a:r>
              <a:rPr lang="en-US" sz="2800" dirty="0">
                <a:solidFill>
                  <a:schemeClr val="bg2"/>
                </a:solidFill>
              </a:rPr>
              <a:t>: This leadership method involves giving followers a great deal of autonomy, with minimal guidance or direction from the leader. This approach can be effective in situations where followers have a high level of expertise and experience.</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21844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1498178"/>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there</a:t>
            </a:r>
            <a:r>
              <a:rPr lang="cs-CZ" sz="3300" b="1" dirty="0">
                <a:solidFill>
                  <a:schemeClr val="bg2"/>
                </a:solidFill>
                <a:effectLst/>
                <a:latin typeface="+mn-lt"/>
              </a:rPr>
              <a:t> a </a:t>
            </a:r>
            <a:r>
              <a:rPr lang="cs-CZ" sz="3300" b="1" dirty="0" err="1">
                <a:solidFill>
                  <a:schemeClr val="bg2"/>
                </a:solidFill>
                <a:effectLst/>
                <a:latin typeface="+mn-lt"/>
              </a:rPr>
              <a:t>difference</a:t>
            </a:r>
            <a:r>
              <a:rPr lang="cs-CZ" sz="3300" b="1" dirty="0">
                <a:solidFill>
                  <a:schemeClr val="bg2"/>
                </a:solidFill>
                <a:effectLst/>
                <a:latin typeface="+mn-lt"/>
              </a:rPr>
              <a:t> </a:t>
            </a:r>
            <a:r>
              <a:rPr lang="cs-CZ" sz="3300" b="1" dirty="0" err="1">
                <a:solidFill>
                  <a:schemeClr val="bg2"/>
                </a:solidFill>
                <a:effectLst/>
                <a:latin typeface="+mn-lt"/>
              </a:rPr>
              <a:t>between</a:t>
            </a:r>
            <a:r>
              <a:rPr lang="cs-CZ" sz="3300" b="1" dirty="0">
                <a:solidFill>
                  <a:schemeClr val="bg2"/>
                </a:solidFill>
                <a:effectLst/>
                <a:latin typeface="+mn-lt"/>
              </a:rPr>
              <a:t> leadership and management? </a:t>
            </a:r>
          </a:p>
        </p:txBody>
      </p:sp>
      <p:sp>
        <p:nvSpPr>
          <p:cNvPr id="9" name="Zástupný text 8">
            <a:extLst>
              <a:ext uri="{FF2B5EF4-FFF2-40B4-BE49-F238E27FC236}">
                <a16:creationId xmlns:a16="http://schemas.microsoft.com/office/drawing/2014/main" id="{4E7F5916-D459-4FF0-BE71-55D74A4E0E95}"/>
              </a:ext>
            </a:extLst>
          </p:cNvPr>
          <p:cNvSpPr>
            <a:spLocks noGrp="1"/>
          </p:cNvSpPr>
          <p:nvPr>
            <p:ph type="body" idx="1"/>
          </p:nvPr>
        </p:nvSpPr>
        <p:spPr/>
        <p:txBody>
          <a:bodyPr/>
          <a:lstStyle/>
          <a:p>
            <a:r>
              <a:rPr lang="cs-CZ" dirty="0">
                <a:solidFill>
                  <a:schemeClr val="bg2"/>
                </a:solidFill>
              </a:rPr>
              <a:t>Leadership</a:t>
            </a:r>
          </a:p>
        </p:txBody>
      </p:sp>
      <p:sp>
        <p:nvSpPr>
          <p:cNvPr id="44035" name="Rectangle 3"/>
          <p:cNvSpPr>
            <a:spLocks noGrp="1" noChangeArrowheads="1"/>
          </p:cNvSpPr>
          <p:nvPr>
            <p:ph sz="half" idx="2"/>
          </p:nvPr>
        </p:nvSpPr>
        <p:spPr/>
        <p:txBody>
          <a:bodyPr>
            <a:noAutofit/>
          </a:bodyPr>
          <a:lstStyle/>
          <a:p>
            <a:pPr marL="0" indent="0" algn="just">
              <a:buNone/>
            </a:pPr>
            <a:r>
              <a:rPr lang="cs-CZ" sz="2200" i="1" dirty="0">
                <a:solidFill>
                  <a:schemeClr val="bg2"/>
                </a:solidFill>
              </a:rPr>
              <a:t>R</a:t>
            </a:r>
            <a:r>
              <a:rPr lang="en-US" sz="2200" i="1" dirty="0" err="1">
                <a:solidFill>
                  <a:schemeClr val="bg2"/>
                </a:solidFill>
              </a:rPr>
              <a:t>efers</a:t>
            </a:r>
            <a:r>
              <a:rPr lang="en-US" sz="2200" i="1" dirty="0">
                <a:solidFill>
                  <a:schemeClr val="bg2"/>
                </a:solidFill>
              </a:rPr>
              <a:t> to the ability to inspire, motivate, and influence people to achieve a common goal. </a:t>
            </a:r>
            <a:endParaRPr lang="cs-CZ" sz="2200" i="1" dirty="0">
              <a:solidFill>
                <a:schemeClr val="bg2"/>
              </a:solidFill>
            </a:endParaRPr>
          </a:p>
          <a:p>
            <a:pPr marL="0" indent="0" algn="just">
              <a:buNone/>
            </a:pPr>
            <a:r>
              <a:rPr lang="en-US" sz="2200" dirty="0">
                <a:solidFill>
                  <a:schemeClr val="bg2"/>
                </a:solidFill>
              </a:rPr>
              <a:t>Leaders are often visionary and have a strong sense of purpose. They inspire others to follow them by setting an example, sharing their vision, and empowering others to achieve their full potential. </a:t>
            </a:r>
            <a:endParaRPr lang="cs-CZ" sz="2200" dirty="0">
              <a:solidFill>
                <a:schemeClr val="bg2"/>
              </a:solidFill>
            </a:endParaRPr>
          </a:p>
          <a:p>
            <a:pPr marL="0" indent="0" algn="just">
              <a:buNone/>
            </a:pPr>
            <a:r>
              <a:rPr lang="en-US" sz="2200" dirty="0">
                <a:solidFill>
                  <a:schemeClr val="bg2"/>
                </a:solidFill>
              </a:rPr>
              <a:t>Leaders often challenge the status quo and seek to bring about positive change</a:t>
            </a:r>
            <a:r>
              <a:rPr lang="cs-CZ" sz="2200" dirty="0">
                <a:solidFill>
                  <a:schemeClr val="bg2"/>
                </a:solidFill>
              </a:rPr>
              <a:t>.</a:t>
            </a:r>
          </a:p>
          <a:p>
            <a:pPr marL="0" indent="0" algn="just">
              <a:buNone/>
            </a:pPr>
            <a:endParaRPr lang="cs-CZ" sz="2200" dirty="0">
              <a:solidFill>
                <a:schemeClr val="bg2"/>
              </a:solidFill>
            </a:endParaRPr>
          </a:p>
          <a:p>
            <a:pPr marL="0" indent="0" algn="just">
              <a:buNone/>
            </a:pPr>
            <a:endParaRPr lang="cs-CZ" sz="2200" dirty="0">
              <a:solidFill>
                <a:schemeClr val="bg2"/>
              </a:solidFill>
            </a:endParaRPr>
          </a:p>
          <a:p>
            <a:pPr marL="0" indent="0" algn="just">
              <a:buNone/>
            </a:pPr>
            <a:endParaRPr lang="cs-CZ" sz="2200" dirty="0">
              <a:solidFill>
                <a:schemeClr val="bg2"/>
              </a:solidFill>
            </a:endParaRPr>
          </a:p>
          <a:p>
            <a:pPr algn="just">
              <a:buFont typeface="Wingdings" panose="05000000000000000000" pitchFamily="2" charset="2"/>
              <a:buChar char="Ø"/>
            </a:pPr>
            <a:endParaRPr lang="cs-CZ" sz="2200" dirty="0">
              <a:solidFill>
                <a:schemeClr val="bg2"/>
              </a:solidFill>
            </a:endParaRPr>
          </a:p>
        </p:txBody>
      </p:sp>
      <p:sp>
        <p:nvSpPr>
          <p:cNvPr id="10" name="Zástupný text 9">
            <a:extLst>
              <a:ext uri="{FF2B5EF4-FFF2-40B4-BE49-F238E27FC236}">
                <a16:creationId xmlns:a16="http://schemas.microsoft.com/office/drawing/2014/main" id="{6BE07FE6-5182-498C-BD0C-2A772C8C4B40}"/>
              </a:ext>
            </a:extLst>
          </p:cNvPr>
          <p:cNvSpPr>
            <a:spLocks noGrp="1"/>
          </p:cNvSpPr>
          <p:nvPr>
            <p:ph type="body" sz="quarter" idx="3"/>
          </p:nvPr>
        </p:nvSpPr>
        <p:spPr/>
        <p:txBody>
          <a:bodyPr/>
          <a:lstStyle/>
          <a:p>
            <a:r>
              <a:rPr lang="cs-CZ" dirty="0">
                <a:solidFill>
                  <a:schemeClr val="bg2"/>
                </a:solidFill>
              </a:rPr>
              <a:t>Management</a:t>
            </a:r>
          </a:p>
        </p:txBody>
      </p:sp>
      <p:sp>
        <p:nvSpPr>
          <p:cNvPr id="11" name="Zástupný obsah 10">
            <a:extLst>
              <a:ext uri="{FF2B5EF4-FFF2-40B4-BE49-F238E27FC236}">
                <a16:creationId xmlns:a16="http://schemas.microsoft.com/office/drawing/2014/main" id="{58CD19CF-E03C-48A5-A926-ED20F3BDFFF7}"/>
              </a:ext>
            </a:extLst>
          </p:cNvPr>
          <p:cNvSpPr>
            <a:spLocks noGrp="1"/>
          </p:cNvSpPr>
          <p:nvPr>
            <p:ph sz="quarter" idx="4"/>
          </p:nvPr>
        </p:nvSpPr>
        <p:spPr/>
        <p:txBody>
          <a:bodyPr/>
          <a:lstStyle/>
          <a:p>
            <a:pPr marL="0" indent="0">
              <a:buNone/>
            </a:pPr>
            <a:r>
              <a:rPr lang="cs-CZ" sz="2200" i="1" dirty="0">
                <a:solidFill>
                  <a:schemeClr val="bg2"/>
                </a:solidFill>
              </a:rPr>
              <a:t>R</a:t>
            </a:r>
            <a:r>
              <a:rPr lang="en-US" sz="2200" i="1" dirty="0" err="1">
                <a:solidFill>
                  <a:schemeClr val="bg2"/>
                </a:solidFill>
              </a:rPr>
              <a:t>efers</a:t>
            </a:r>
            <a:r>
              <a:rPr lang="en-US" sz="2200" i="1" dirty="0">
                <a:solidFill>
                  <a:schemeClr val="bg2"/>
                </a:solidFill>
              </a:rPr>
              <a:t> to the process of planning, organizing, directing, and controlling resources (e.g., people, finances, materials) to achieve organizational goals. </a:t>
            </a:r>
            <a:r>
              <a:rPr lang="en-US" sz="2200" dirty="0">
                <a:solidFill>
                  <a:schemeClr val="bg2"/>
                </a:solidFill>
              </a:rPr>
              <a:t>Managers are responsible for efficiently and effectively</a:t>
            </a:r>
            <a:r>
              <a:rPr lang="cs-CZ" sz="2200" dirty="0">
                <a:solidFill>
                  <a:schemeClr val="bg2"/>
                </a:solidFill>
              </a:rPr>
              <a:t> </a:t>
            </a:r>
            <a:r>
              <a:rPr lang="cs-CZ" sz="2200" dirty="0" err="1">
                <a:solidFill>
                  <a:schemeClr val="bg2"/>
                </a:solidFill>
              </a:rPr>
              <a:t>completed</a:t>
            </a:r>
            <a:r>
              <a:rPr lang="cs-CZ" sz="2200" dirty="0">
                <a:solidFill>
                  <a:schemeClr val="bg2"/>
                </a:solidFill>
              </a:rPr>
              <a:t> </a:t>
            </a:r>
            <a:r>
              <a:rPr lang="cs-CZ" sz="2200" dirty="0" err="1">
                <a:solidFill>
                  <a:schemeClr val="bg2"/>
                </a:solidFill>
              </a:rPr>
              <a:t>processes</a:t>
            </a:r>
            <a:r>
              <a:rPr lang="cs-CZ" sz="2200" dirty="0">
                <a:solidFill>
                  <a:schemeClr val="bg2"/>
                </a:solidFill>
              </a:rPr>
              <a:t>.</a:t>
            </a:r>
            <a:r>
              <a:rPr lang="en-US" sz="2200" dirty="0">
                <a:solidFill>
                  <a:schemeClr val="bg2"/>
                </a:solidFill>
              </a:rPr>
              <a:t> </a:t>
            </a:r>
            <a:endParaRPr lang="cs-CZ" sz="2200" dirty="0">
              <a:solidFill>
                <a:schemeClr val="bg2"/>
              </a:solidFill>
            </a:endParaRPr>
          </a:p>
          <a:p>
            <a:pPr marL="0" indent="0">
              <a:buNone/>
            </a:pPr>
            <a:r>
              <a:rPr lang="en-US" sz="2200" dirty="0">
                <a:solidFill>
                  <a:schemeClr val="bg2"/>
                </a:solidFill>
              </a:rPr>
              <a:t>They focus on maintaining order and stability within an organization, and often work within established procedures and guidelines.</a:t>
            </a: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83910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584175"/>
          </a:xfrm>
        </p:spPr>
        <p:txBody>
          <a:bodyPr/>
          <a:lstStyle/>
          <a:p>
            <a:pPr eaLnBrk="1" hangingPunct="1">
              <a:defRPr/>
            </a:pPr>
            <a:r>
              <a:rPr lang="cs-CZ" sz="3300" b="1" dirty="0">
                <a:solidFill>
                  <a:schemeClr val="bg2"/>
                </a:solidFill>
                <a:effectLst/>
                <a:latin typeface="+mn-lt"/>
              </a:rPr>
              <a:t>TASK 2 – a </a:t>
            </a:r>
            <a:r>
              <a:rPr lang="en-US" sz="3300" b="1" dirty="0">
                <a:solidFill>
                  <a:schemeClr val="bg2"/>
                </a:solidFill>
                <a:effectLst/>
                <a:latin typeface="+mn-lt"/>
              </a:rPr>
              <a:t>case study that could help explain the difference between a leader and a manager</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2492896"/>
            <a:ext cx="8640960" cy="4320480"/>
          </a:xfrm>
        </p:spPr>
        <p:txBody>
          <a:bodyPr>
            <a:noAutofit/>
          </a:bodyPr>
          <a:lstStyle/>
          <a:p>
            <a:pPr algn="just">
              <a:buFont typeface="Wingdings" panose="05000000000000000000" pitchFamily="2" charset="2"/>
              <a:buChar char="Ø"/>
            </a:pPr>
            <a:r>
              <a:rPr lang="en-US" sz="2400" dirty="0">
                <a:solidFill>
                  <a:schemeClr val="bg2"/>
                </a:solidFill>
              </a:rPr>
              <a:t>How would you define the role of a leader, and the role of a manager?</a:t>
            </a:r>
          </a:p>
          <a:p>
            <a:pPr algn="just">
              <a:buFont typeface="Wingdings" panose="05000000000000000000" pitchFamily="2" charset="2"/>
              <a:buChar char="Ø"/>
            </a:pPr>
            <a:r>
              <a:rPr lang="en-US" sz="2400" dirty="0">
                <a:solidFill>
                  <a:schemeClr val="bg2"/>
                </a:solidFill>
              </a:rPr>
              <a:t>How do the president and the operations manager differ in their approach to leadership and management?</a:t>
            </a:r>
          </a:p>
          <a:p>
            <a:pPr algn="just">
              <a:buFont typeface="Wingdings" panose="05000000000000000000" pitchFamily="2" charset="2"/>
              <a:buChar char="Ø"/>
            </a:pPr>
            <a:r>
              <a:rPr lang="en-US" sz="2400" dirty="0">
                <a:solidFill>
                  <a:schemeClr val="bg2"/>
                </a:solidFill>
              </a:rPr>
              <a:t>What are the strengths and weaknesses of each approach?</a:t>
            </a:r>
          </a:p>
          <a:p>
            <a:pPr algn="just">
              <a:buFont typeface="Wingdings" panose="05000000000000000000" pitchFamily="2" charset="2"/>
              <a:buChar char="Ø"/>
            </a:pPr>
            <a:r>
              <a:rPr lang="en-US" sz="2400" dirty="0">
                <a:solidFill>
                  <a:schemeClr val="bg2"/>
                </a:solidFill>
              </a:rPr>
              <a:t>How might the differences between the president and the operations manager impact the organization's success?</a:t>
            </a:r>
          </a:p>
          <a:p>
            <a:pPr algn="just">
              <a:buFont typeface="Wingdings" panose="05000000000000000000" pitchFamily="2" charset="2"/>
              <a:buChar char="Ø"/>
            </a:pPr>
            <a:r>
              <a:rPr lang="en-US" sz="2400" dirty="0">
                <a:solidFill>
                  <a:schemeClr val="bg2"/>
                </a:solidFill>
              </a:rPr>
              <a:t>How could the organization benefit from a balance of both leadership and management approaches?</a:t>
            </a:r>
          </a:p>
          <a:p>
            <a:pPr algn="just">
              <a:buFont typeface="Wingdings" panose="05000000000000000000" pitchFamily="2" charset="2"/>
              <a:buChar char="Ø"/>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99520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792088"/>
          </a:xfrm>
        </p:spPr>
        <p:txBody>
          <a:bodyPr/>
          <a:lstStyle/>
          <a:p>
            <a:pPr eaLnBrk="1" hangingPunct="1">
              <a:defRPr/>
            </a:pPr>
            <a:r>
              <a:rPr lang="cs-CZ" sz="3300" b="1" dirty="0" err="1">
                <a:solidFill>
                  <a:schemeClr val="bg2"/>
                </a:solidFill>
                <a:effectLst/>
                <a:latin typeface="+mn-lt"/>
              </a:rPr>
              <a:t>Multigenerational</a:t>
            </a:r>
            <a:r>
              <a:rPr lang="cs-CZ" sz="3300" b="1" dirty="0">
                <a:solidFill>
                  <a:schemeClr val="bg2"/>
                </a:solidFill>
                <a:effectLst/>
                <a:latin typeface="+mn-lt"/>
              </a:rPr>
              <a:t> leadership</a:t>
            </a:r>
          </a:p>
        </p:txBody>
      </p:sp>
      <p:sp>
        <p:nvSpPr>
          <p:cNvPr id="44035" name="Rectangle 3"/>
          <p:cNvSpPr>
            <a:spLocks noGrp="1" noChangeArrowheads="1"/>
          </p:cNvSpPr>
          <p:nvPr>
            <p:ph type="body" idx="1"/>
          </p:nvPr>
        </p:nvSpPr>
        <p:spPr>
          <a:xfrm>
            <a:off x="251520" y="1628207"/>
            <a:ext cx="8640960" cy="5185169"/>
          </a:xfrm>
        </p:spPr>
        <p:txBody>
          <a:bodyPr>
            <a:noAutofit/>
          </a:bodyPr>
          <a:lstStyle/>
          <a:p>
            <a:pPr marL="0" indent="0" algn="just">
              <a:buNone/>
            </a:pPr>
            <a:r>
              <a:rPr lang="en-US" sz="2400" dirty="0">
                <a:solidFill>
                  <a:schemeClr val="bg2"/>
                </a:solidFill>
              </a:rPr>
              <a:t>Multigenerational leadership refers to the ability to effectively lead and manage teams that include members from different generations, such as Baby Boomers, Gen X, Millennials, and Gen Z. </a:t>
            </a:r>
            <a:endParaRPr lang="cs-CZ" sz="2400" dirty="0">
              <a:solidFill>
                <a:schemeClr val="bg2"/>
              </a:solidFill>
            </a:endParaRPr>
          </a:p>
          <a:p>
            <a:pPr marL="0" indent="0" algn="just">
              <a:buNone/>
            </a:pPr>
            <a:r>
              <a:rPr lang="en-US" sz="2400" dirty="0">
                <a:solidFill>
                  <a:schemeClr val="bg2"/>
                </a:solidFill>
              </a:rPr>
              <a:t>Each generation has its own unique characteristics, values, and communication styles, and effective multigenerational leaders are able to understand and navigate these differences in order to create a cohesive and productive team.</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741299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5"/>
            <a:ext cx="7774632" cy="549275"/>
          </a:xfrm>
        </p:spPr>
        <p:txBody>
          <a:bodyPr/>
          <a:lstStyle/>
          <a:p>
            <a:pPr eaLnBrk="1" hangingPunct="1">
              <a:defRPr/>
            </a:pPr>
            <a:r>
              <a:rPr lang="cs-CZ" sz="3300" b="1" dirty="0" err="1">
                <a:solidFill>
                  <a:schemeClr val="bg2"/>
                </a:solidFill>
                <a:effectLst/>
                <a:latin typeface="+mn-lt"/>
              </a:rPr>
              <a:t>Skills</a:t>
            </a:r>
            <a:r>
              <a:rPr lang="cs-CZ" sz="3300" b="1" dirty="0">
                <a:solidFill>
                  <a:schemeClr val="bg2"/>
                </a:solidFill>
                <a:effectLst/>
                <a:latin typeface="+mn-lt"/>
              </a:rPr>
              <a:t> to </a:t>
            </a:r>
            <a:r>
              <a:rPr lang="cs-CZ" sz="3300" b="1" dirty="0" err="1">
                <a:solidFill>
                  <a:schemeClr val="bg2"/>
                </a:solidFill>
                <a:effectLst/>
                <a:latin typeface="+mn-lt"/>
              </a:rPr>
              <a:t>be</a:t>
            </a:r>
            <a:r>
              <a:rPr lang="cs-CZ" sz="3300" b="1" dirty="0">
                <a:solidFill>
                  <a:schemeClr val="bg2"/>
                </a:solidFill>
                <a:effectLst/>
                <a:latin typeface="+mn-lt"/>
              </a:rPr>
              <a:t> a </a:t>
            </a:r>
            <a:r>
              <a:rPr lang="cs-CZ" sz="3300" b="1" dirty="0" err="1">
                <a:solidFill>
                  <a:schemeClr val="bg2"/>
                </a:solidFill>
                <a:effectLst/>
                <a:latin typeface="+mn-lt"/>
              </a:rPr>
              <a:t>multigenerational</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098550"/>
            <a:ext cx="8640960" cy="5714827"/>
          </a:xfrm>
        </p:spPr>
        <p:txBody>
          <a:bodyPr>
            <a:noAutofit/>
          </a:bodyPr>
          <a:lstStyle/>
          <a:p>
            <a:pPr marL="457200" indent="-457200" algn="just">
              <a:buAutoNum type="arabicPeriod"/>
            </a:pPr>
            <a:r>
              <a:rPr lang="en-US" sz="2300" u="sng" dirty="0">
                <a:solidFill>
                  <a:schemeClr val="bg2"/>
                </a:solidFill>
              </a:rPr>
              <a:t>Strong communication skills</a:t>
            </a:r>
            <a:r>
              <a:rPr lang="en-US" sz="2300" dirty="0">
                <a:solidFill>
                  <a:schemeClr val="bg2"/>
                </a:solidFill>
              </a:rPr>
              <a:t>: to communicate effectively with team members from different generations, </a:t>
            </a:r>
            <a:r>
              <a:rPr lang="cs-CZ" sz="2300" dirty="0">
                <a:solidFill>
                  <a:schemeClr val="bg2"/>
                </a:solidFill>
              </a:rPr>
              <a:t>to</a:t>
            </a:r>
            <a:r>
              <a:rPr lang="en-US" sz="2300" dirty="0">
                <a:solidFill>
                  <a:schemeClr val="bg2"/>
                </a:solidFill>
              </a:rPr>
              <a:t> adapt communication style to meet the needs and preferences of each individual.</a:t>
            </a:r>
            <a:endParaRPr lang="cs-CZ" sz="2300" dirty="0">
              <a:solidFill>
                <a:schemeClr val="bg2"/>
              </a:solidFill>
            </a:endParaRPr>
          </a:p>
          <a:p>
            <a:pPr marL="457200" indent="-457200" algn="just">
              <a:buAutoNum type="arabicPeriod"/>
            </a:pPr>
            <a:r>
              <a:rPr lang="en-US" sz="2300" u="sng" dirty="0">
                <a:solidFill>
                  <a:schemeClr val="bg2"/>
                </a:solidFill>
              </a:rPr>
              <a:t>Cultural competence</a:t>
            </a:r>
            <a:r>
              <a:rPr lang="en-US" sz="2300" dirty="0">
                <a:solidFill>
                  <a:schemeClr val="bg2"/>
                </a:solidFill>
              </a:rPr>
              <a:t>: </a:t>
            </a:r>
            <a:r>
              <a:rPr lang="cs-CZ" sz="2300" dirty="0">
                <a:solidFill>
                  <a:schemeClr val="bg2"/>
                </a:solidFill>
              </a:rPr>
              <a:t>to </a:t>
            </a:r>
            <a:r>
              <a:rPr lang="en-US" sz="2300" dirty="0">
                <a:solidFill>
                  <a:schemeClr val="bg2"/>
                </a:solidFill>
              </a:rPr>
              <a:t>understand the cultural values and beliefs of each generation, and how those values may impact their work style and priorities.</a:t>
            </a:r>
            <a:endParaRPr lang="cs-CZ" sz="2300" dirty="0">
              <a:solidFill>
                <a:schemeClr val="bg2"/>
              </a:solidFill>
            </a:endParaRPr>
          </a:p>
          <a:p>
            <a:pPr marL="457200" indent="-457200" algn="just">
              <a:buAutoNum type="arabicPeriod"/>
            </a:pPr>
            <a:r>
              <a:rPr lang="en-US" sz="2300" u="sng" dirty="0">
                <a:solidFill>
                  <a:schemeClr val="bg2"/>
                </a:solidFill>
              </a:rPr>
              <a:t>Flexibility</a:t>
            </a:r>
            <a:r>
              <a:rPr lang="en-US" sz="2300" dirty="0">
                <a:solidFill>
                  <a:schemeClr val="bg2"/>
                </a:solidFill>
              </a:rPr>
              <a:t>: </a:t>
            </a:r>
            <a:r>
              <a:rPr lang="cs-CZ" sz="2300" dirty="0">
                <a:solidFill>
                  <a:schemeClr val="bg2"/>
                </a:solidFill>
              </a:rPr>
              <a:t>to</a:t>
            </a:r>
            <a:r>
              <a:rPr lang="en-US" sz="2300" dirty="0">
                <a:solidFill>
                  <a:schemeClr val="bg2"/>
                </a:solidFill>
              </a:rPr>
              <a:t> be flexible and adaptable, and able to adjust their leadership style to meet the needs of each individual and the team as a whole.</a:t>
            </a:r>
            <a:endParaRPr lang="cs-CZ" sz="2300" dirty="0">
              <a:solidFill>
                <a:schemeClr val="bg2"/>
              </a:solidFill>
            </a:endParaRPr>
          </a:p>
          <a:p>
            <a:pPr marL="457200" indent="-457200" algn="just">
              <a:buAutoNum type="arabicPeriod"/>
            </a:pPr>
            <a:r>
              <a:rPr lang="en-US" sz="2300" u="sng" dirty="0">
                <a:solidFill>
                  <a:schemeClr val="bg2"/>
                </a:solidFill>
              </a:rPr>
              <a:t>Empathy</a:t>
            </a:r>
            <a:r>
              <a:rPr lang="en-US" sz="2300" dirty="0">
                <a:solidFill>
                  <a:schemeClr val="bg2"/>
                </a:solidFill>
              </a:rPr>
              <a:t>: </a:t>
            </a:r>
            <a:r>
              <a:rPr lang="cs-CZ" sz="2300" dirty="0">
                <a:solidFill>
                  <a:schemeClr val="bg2"/>
                </a:solidFill>
              </a:rPr>
              <a:t>to </a:t>
            </a:r>
            <a:r>
              <a:rPr lang="en-US" sz="2300" dirty="0">
                <a:solidFill>
                  <a:schemeClr val="bg2"/>
                </a:solidFill>
              </a:rPr>
              <a:t>be able to </a:t>
            </a:r>
            <a:r>
              <a:rPr lang="en-US" sz="2300" b="1" dirty="0">
                <a:solidFill>
                  <a:schemeClr val="bg2"/>
                </a:solidFill>
              </a:rPr>
              <a:t>put themselves </a:t>
            </a:r>
            <a:r>
              <a:rPr lang="en-US" sz="2300" b="1" dirty="0">
                <a:solidFill>
                  <a:schemeClr val="bg1">
                    <a:lumMod val="60000"/>
                    <a:lumOff val="40000"/>
                  </a:schemeClr>
                </a:solidFill>
                <a:hlinkClick r:id="rId2" tooltip="Walking in my shoes">
                  <a:extLst>
                    <a:ext uri="{A12FA001-AC4F-418D-AE19-62706E023703}">
                      <ahyp:hlinkClr xmlns:ahyp="http://schemas.microsoft.com/office/drawing/2018/hyperlinkcolor" val="tx"/>
                    </a:ext>
                  </a:extLst>
                </a:hlinkClick>
              </a:rPr>
              <a:t>in the shoes</a:t>
            </a:r>
            <a:r>
              <a:rPr lang="en-US" sz="2300" dirty="0">
                <a:solidFill>
                  <a:schemeClr val="bg1">
                    <a:lumMod val="60000"/>
                    <a:lumOff val="40000"/>
                  </a:schemeClr>
                </a:solidFill>
              </a:rPr>
              <a:t> </a:t>
            </a:r>
            <a:r>
              <a:rPr lang="en-US" sz="2300" dirty="0">
                <a:solidFill>
                  <a:schemeClr val="bg2"/>
                </a:solidFill>
              </a:rPr>
              <a:t>of team members from different generations, and understand their perspectives and challenges.</a:t>
            </a:r>
            <a:endParaRPr lang="cs-CZ" sz="2300" dirty="0">
              <a:solidFill>
                <a:schemeClr val="bg2"/>
              </a:solidFill>
            </a:endParaRPr>
          </a:p>
          <a:p>
            <a:pPr marL="457200" indent="-457200" algn="just">
              <a:buAutoNum type="arabicPeriod"/>
            </a:pPr>
            <a:r>
              <a:rPr lang="en-US" sz="2300" u="sng" dirty="0">
                <a:solidFill>
                  <a:schemeClr val="bg2"/>
                </a:solidFill>
              </a:rPr>
              <a:t>Collaboration</a:t>
            </a:r>
            <a:r>
              <a:rPr lang="en-US" sz="2300" dirty="0">
                <a:solidFill>
                  <a:schemeClr val="bg2"/>
                </a:solidFill>
              </a:rPr>
              <a:t>: </a:t>
            </a:r>
            <a:r>
              <a:rPr lang="cs-CZ" sz="2300" dirty="0">
                <a:solidFill>
                  <a:schemeClr val="bg2"/>
                </a:solidFill>
              </a:rPr>
              <a:t>to </a:t>
            </a:r>
            <a:r>
              <a:rPr lang="en-US" sz="2300" dirty="0">
                <a:solidFill>
                  <a:schemeClr val="bg2"/>
                </a:solidFill>
              </a:rPr>
              <a:t>be able to build bridges between team members from different generations, and foster a sense of collaboration and shared purpose.</a:t>
            </a:r>
            <a:endParaRPr lang="cs-CZ" sz="23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424787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a:solidFill>
                  <a:schemeClr val="bg2"/>
                </a:solidFill>
              </a:rPr>
              <a:t>leadership</a:t>
            </a:r>
          </a:p>
          <a:p>
            <a:pPr algn="just">
              <a:buFont typeface="Wingdings" panose="05000000000000000000" pitchFamily="2" charset="2"/>
              <a:buChar char="Ø"/>
            </a:pPr>
            <a:r>
              <a:rPr lang="cs-CZ" sz="3000" dirty="0">
                <a:solidFill>
                  <a:schemeClr val="bg2"/>
                </a:solidFill>
              </a:rPr>
              <a:t>leadership x management</a:t>
            </a:r>
          </a:p>
          <a:p>
            <a:pPr algn="just">
              <a:buFont typeface="Wingdings" panose="05000000000000000000" pitchFamily="2" charset="2"/>
              <a:buChar char="Ø"/>
            </a:pPr>
            <a:r>
              <a:rPr lang="cs-CZ" sz="3000" dirty="0">
                <a:solidFill>
                  <a:schemeClr val="bg2"/>
                </a:solidFill>
              </a:rPr>
              <a:t>personality </a:t>
            </a:r>
            <a:r>
              <a:rPr lang="cs-CZ" sz="3000" dirty="0" err="1">
                <a:solidFill>
                  <a:schemeClr val="bg2"/>
                </a:solidFill>
              </a:rPr>
              <a:t>of</a:t>
            </a:r>
            <a:r>
              <a:rPr lang="cs-CZ" sz="3000" dirty="0">
                <a:solidFill>
                  <a:schemeClr val="bg2"/>
                </a:solidFill>
              </a:rPr>
              <a:t> leader</a:t>
            </a:r>
          </a:p>
          <a:p>
            <a:pPr algn="just">
              <a:buFont typeface="Wingdings" panose="05000000000000000000" pitchFamily="2" charset="2"/>
              <a:buChar char="Ø"/>
            </a:pPr>
            <a:r>
              <a:rPr lang="cs-CZ" sz="3000" dirty="0" err="1">
                <a:solidFill>
                  <a:schemeClr val="bg2"/>
                </a:solidFill>
              </a:rPr>
              <a:t>multigenerational</a:t>
            </a:r>
            <a:r>
              <a:rPr lang="cs-CZ" sz="3000" dirty="0">
                <a:solidFill>
                  <a:schemeClr val="bg2"/>
                </a:solidFill>
              </a:rPr>
              <a:t> leadership</a:t>
            </a:r>
          </a:p>
          <a:p>
            <a:pPr algn="just">
              <a:buFont typeface="Wingdings" panose="05000000000000000000" pitchFamily="2" charset="2"/>
              <a:buChar char="Ø"/>
            </a:pPr>
            <a:r>
              <a:rPr lang="cs-CZ" sz="3000" dirty="0">
                <a:solidFill>
                  <a:schemeClr val="bg2"/>
                </a:solidFill>
              </a:rPr>
              <a:t>diversity management</a:t>
            </a: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9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91000"/>
                            </p:stCondLst>
                            <p:childTnLst>
                              <p:par>
                                <p:cTn id="15" presetID="2" presetClass="entr" presetSubtype="1" fill="hold" grpId="0" nodeType="afterEffect">
                                  <p:stCondLst>
                                    <p:cond delay="12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211500"/>
                            </p:stCondLst>
                            <p:childTnLst>
                              <p:par>
                                <p:cTn id="20" presetID="2" presetClass="entr" presetSubtype="1" fill="hold" grpId="0" nodeType="afterEffect">
                                  <p:stCondLst>
                                    <p:cond delay="12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332000"/>
                            </p:stCondLst>
                            <p:childTnLst>
                              <p:par>
                                <p:cTn id="25" presetID="2" presetClass="entr" presetSubtype="1" fill="hold" grpId="0" nodeType="afterEffect">
                                  <p:stCondLst>
                                    <p:cond delay="12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par>
                          <p:cTn id="29" fill="hold">
                            <p:stCondLst>
                              <p:cond delay="452500"/>
                            </p:stCondLst>
                            <p:childTnLst>
                              <p:par>
                                <p:cTn id="30" presetID="2" presetClass="entr" presetSubtype="1" fill="hold" grpId="0" nodeType="afterEffect">
                                  <p:stCondLst>
                                    <p:cond delay="150000"/>
                                  </p:stCondLst>
                                  <p:childTnLst>
                                    <p:set>
                                      <p:cBhvr>
                                        <p:cTn id="31" dur="1" fill="hold">
                                          <p:stCondLst>
                                            <p:cond delay="0"/>
                                          </p:stCondLst>
                                        </p:cTn>
                                        <p:tgtEl>
                                          <p:spTgt spid="44035">
                                            <p:txEl>
                                              <p:pRg st="4" end="4"/>
                                            </p:txEl>
                                          </p:spTgt>
                                        </p:tgtEl>
                                        <p:attrNameLst>
                                          <p:attrName>style.visibility</p:attrName>
                                        </p:attrNameLst>
                                      </p:cBhvr>
                                      <p:to>
                                        <p:strVal val="visible"/>
                                      </p:to>
                                    </p:set>
                                    <p:anim calcmode="lin" valueType="num">
                                      <p:cBhvr additive="base">
                                        <p:cTn id="32"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4035">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5"/>
            <a:ext cx="7774632" cy="549275"/>
          </a:xfrm>
        </p:spPr>
        <p:txBody>
          <a:bodyPr/>
          <a:lstStyle/>
          <a:p>
            <a:pPr eaLnBrk="1" hangingPunct="1">
              <a:defRPr/>
            </a:pPr>
            <a:r>
              <a:rPr lang="cs-CZ" sz="3300" b="1" dirty="0" err="1">
                <a:solidFill>
                  <a:schemeClr val="bg2"/>
                </a:solidFill>
                <a:effectLst/>
                <a:latin typeface="+mn-lt"/>
              </a:rPr>
              <a:t>Generations</a:t>
            </a:r>
            <a:r>
              <a:rPr lang="cs-CZ" sz="3300" b="1" dirty="0">
                <a:solidFill>
                  <a:schemeClr val="bg2"/>
                </a:solidFill>
                <a:effectLst/>
                <a:latin typeface="+mn-lt"/>
              </a:rPr>
              <a:t> and </a:t>
            </a:r>
            <a:r>
              <a:rPr lang="cs-CZ" sz="3300" b="1" dirty="0" err="1">
                <a:solidFill>
                  <a:schemeClr val="bg2"/>
                </a:solidFill>
                <a:effectLst/>
                <a:latin typeface="+mn-lt"/>
              </a:rPr>
              <a:t>their</a:t>
            </a:r>
            <a:r>
              <a:rPr lang="cs-CZ" sz="3300" b="1" dirty="0">
                <a:solidFill>
                  <a:schemeClr val="bg2"/>
                </a:solidFill>
                <a:effectLst/>
                <a:latin typeface="+mn-lt"/>
              </a:rPr>
              <a:t> </a:t>
            </a:r>
            <a:r>
              <a:rPr lang="cs-CZ" sz="3300" b="1" dirty="0" err="1">
                <a:solidFill>
                  <a:schemeClr val="bg2"/>
                </a:solidFill>
                <a:effectLst/>
                <a:latin typeface="+mn-lt"/>
              </a:rPr>
              <a:t>characteristics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098550"/>
            <a:ext cx="8640960" cy="5714827"/>
          </a:xfrm>
        </p:spPr>
        <p:txBody>
          <a:bodyPr>
            <a:noAutofit/>
          </a:bodyPr>
          <a:lstStyle/>
          <a:p>
            <a:pPr marL="0" indent="0" algn="just">
              <a:buNone/>
            </a:pPr>
            <a:r>
              <a:rPr lang="en-US" sz="2200" dirty="0">
                <a:solidFill>
                  <a:schemeClr val="bg2"/>
                </a:solidFill>
              </a:rPr>
              <a:t>1.	</a:t>
            </a:r>
            <a:r>
              <a:rPr lang="en-US" sz="2200" u="sng" dirty="0">
                <a:solidFill>
                  <a:schemeClr val="bg2"/>
                </a:solidFill>
              </a:rPr>
              <a:t>Baby Boomers (born 1946-1964</a:t>
            </a:r>
            <a:r>
              <a:rPr lang="en-US" sz="2200" dirty="0">
                <a:solidFill>
                  <a:schemeClr val="bg2"/>
                </a:solidFill>
              </a:rPr>
              <a:t>): Baby Boomers are often characterized as hardworking, competitive, and goal-oriented. They tend to value stability and security, and may be motivated by opportunities for advancement and recognition.</a:t>
            </a:r>
          </a:p>
          <a:p>
            <a:pPr marL="0" indent="0" algn="just">
              <a:buNone/>
            </a:pPr>
            <a:r>
              <a:rPr lang="en-US" sz="2200" dirty="0">
                <a:solidFill>
                  <a:schemeClr val="bg2"/>
                </a:solidFill>
              </a:rPr>
              <a:t>2.	</a:t>
            </a:r>
            <a:r>
              <a:rPr lang="en-US" sz="2200" u="sng" dirty="0">
                <a:solidFill>
                  <a:schemeClr val="bg2"/>
                </a:solidFill>
              </a:rPr>
              <a:t>Generation X (born 1965-1980</a:t>
            </a:r>
            <a:r>
              <a:rPr lang="en-US" sz="2200" dirty="0">
                <a:solidFill>
                  <a:schemeClr val="bg2"/>
                </a:solidFill>
              </a:rPr>
              <a:t>): Gen Xers are often described as independent, self-reliant, and adaptable. They value work-life balance and may be motivated by flexibility and opportunities to learn and grow.</a:t>
            </a:r>
          </a:p>
          <a:p>
            <a:pPr marL="0" indent="0" algn="just">
              <a:buNone/>
            </a:pPr>
            <a:r>
              <a:rPr lang="en-US" sz="2200" dirty="0">
                <a:solidFill>
                  <a:schemeClr val="bg2"/>
                </a:solidFill>
              </a:rPr>
              <a:t>3.	</a:t>
            </a:r>
            <a:r>
              <a:rPr lang="en-US" sz="2200" u="sng" dirty="0">
                <a:solidFill>
                  <a:schemeClr val="bg2"/>
                </a:solidFill>
              </a:rPr>
              <a:t>Millennials (born 1981-1996</a:t>
            </a:r>
            <a:r>
              <a:rPr lang="en-US" sz="2200" dirty="0">
                <a:solidFill>
                  <a:schemeClr val="bg2"/>
                </a:solidFill>
              </a:rPr>
              <a:t>): Millennials are often characterized as tech-savvy, socially conscious, and collaborative. They value work that is meaningful and aligned with their values, and may be motivated by opportunities to make a positive impact.</a:t>
            </a:r>
          </a:p>
          <a:p>
            <a:pPr marL="0" indent="0" algn="just">
              <a:buNone/>
            </a:pPr>
            <a:r>
              <a:rPr lang="en-US" sz="2200" dirty="0">
                <a:solidFill>
                  <a:schemeClr val="bg2"/>
                </a:solidFill>
              </a:rPr>
              <a:t>4.	</a:t>
            </a:r>
            <a:r>
              <a:rPr lang="en-US" sz="2200" u="sng" dirty="0">
                <a:solidFill>
                  <a:schemeClr val="bg2"/>
                </a:solidFill>
              </a:rPr>
              <a:t>Generation Z (born after 1996</a:t>
            </a:r>
            <a:r>
              <a:rPr lang="en-US" sz="2200" dirty="0">
                <a:solidFill>
                  <a:schemeClr val="bg2"/>
                </a:solidFill>
              </a:rPr>
              <a:t>): Gen </a:t>
            </a:r>
            <a:r>
              <a:rPr lang="en-US" sz="2200" dirty="0" err="1">
                <a:solidFill>
                  <a:schemeClr val="bg2"/>
                </a:solidFill>
              </a:rPr>
              <a:t>Zers</a:t>
            </a:r>
            <a:r>
              <a:rPr lang="en-US" sz="2200" dirty="0">
                <a:solidFill>
                  <a:schemeClr val="bg2"/>
                </a:solidFill>
              </a:rPr>
              <a:t> are just entering the workforce and are often described as entrepreneurial, creative, and diverse. They tend to value autonomy and opportunities to learn and grow, and may be motivated by the chance to make a tangible impact.</a:t>
            </a:r>
          </a:p>
          <a:p>
            <a:pPr marL="0" indent="0" algn="just">
              <a:buNone/>
            </a:pP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994872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cs-CZ" sz="3300" b="1" dirty="0">
                <a:solidFill>
                  <a:schemeClr val="bg2"/>
                </a:solidFill>
                <a:effectLst/>
                <a:latin typeface="+mn-lt"/>
              </a:rPr>
              <a:t>Pros and </a:t>
            </a:r>
            <a:r>
              <a:rPr lang="cs-CZ" sz="3300" b="1" dirty="0" err="1">
                <a:solidFill>
                  <a:schemeClr val="bg2"/>
                </a:solidFill>
                <a:effectLst/>
                <a:latin typeface="+mn-lt"/>
              </a:rPr>
              <a:t>cons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approach</a:t>
            </a:r>
            <a:endParaRPr lang="cs-CZ" sz="3300" b="1" dirty="0">
              <a:solidFill>
                <a:schemeClr val="bg2"/>
              </a:solidFill>
              <a:effectLst/>
              <a:latin typeface="+mn-lt"/>
            </a:endParaRPr>
          </a:p>
        </p:txBody>
      </p:sp>
      <p:sp>
        <p:nvSpPr>
          <p:cNvPr id="2" name="Zástupný text 1">
            <a:extLst>
              <a:ext uri="{FF2B5EF4-FFF2-40B4-BE49-F238E27FC236}">
                <a16:creationId xmlns:a16="http://schemas.microsoft.com/office/drawing/2014/main" id="{06F752FE-05B1-4A85-B512-088DF688616E}"/>
              </a:ext>
            </a:extLst>
          </p:cNvPr>
          <p:cNvSpPr>
            <a:spLocks noGrp="1"/>
          </p:cNvSpPr>
          <p:nvPr>
            <p:ph type="body" idx="1"/>
          </p:nvPr>
        </p:nvSpPr>
        <p:spPr/>
        <p:txBody>
          <a:bodyPr/>
          <a:lstStyle/>
          <a:p>
            <a:pPr algn="ctr"/>
            <a:r>
              <a:rPr lang="cs-CZ" sz="3200" dirty="0">
                <a:solidFill>
                  <a:schemeClr val="bg2"/>
                </a:solidFill>
              </a:rPr>
              <a:t>Pros</a:t>
            </a:r>
          </a:p>
        </p:txBody>
      </p:sp>
      <p:sp>
        <p:nvSpPr>
          <p:cNvPr id="3" name="Zástupný obsah 2">
            <a:extLst>
              <a:ext uri="{FF2B5EF4-FFF2-40B4-BE49-F238E27FC236}">
                <a16:creationId xmlns:a16="http://schemas.microsoft.com/office/drawing/2014/main" id="{30785AC8-EBFD-45A8-A045-C2A8A1CF1BF7}"/>
              </a:ext>
            </a:extLst>
          </p:cNvPr>
          <p:cNvSpPr>
            <a:spLocks noGrp="1"/>
          </p:cNvSpPr>
          <p:nvPr>
            <p:ph sz="half" idx="2"/>
          </p:nvPr>
        </p:nvSpPr>
        <p:spPr/>
        <p:txBody>
          <a:bodyPr/>
          <a:lstStyle/>
          <a:p>
            <a:pPr>
              <a:buFont typeface="Wingdings" panose="05000000000000000000" pitchFamily="2" charset="2"/>
              <a:buChar char="Ø"/>
            </a:pPr>
            <a:r>
              <a:rPr lang="cs-CZ" sz="2800" dirty="0">
                <a:solidFill>
                  <a:schemeClr val="bg2"/>
                </a:solidFill>
                <a:effectLst/>
                <a:latin typeface="Times New Roman" panose="02020603050405020304" pitchFamily="18" charset="0"/>
                <a:ea typeface="Times New Roman" panose="02020603050405020304" pitchFamily="18" charset="0"/>
              </a:rPr>
              <a:t>Diverse </a:t>
            </a:r>
            <a:r>
              <a:rPr lang="cs-CZ" sz="2800" dirty="0" err="1">
                <a:solidFill>
                  <a:schemeClr val="bg2"/>
                </a:solidFill>
                <a:effectLst/>
                <a:latin typeface="Times New Roman" panose="02020603050405020304" pitchFamily="18" charset="0"/>
                <a:ea typeface="Times New Roman" panose="02020603050405020304" pitchFamily="18" charset="0"/>
              </a:rPr>
              <a:t>perspectives</a:t>
            </a:r>
            <a:endParaRPr lang="cs-CZ" sz="2800" dirty="0">
              <a:solidFill>
                <a:schemeClr val="bg2"/>
              </a:solidFill>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cs-CZ" sz="2800" dirty="0" err="1">
                <a:solidFill>
                  <a:schemeClr val="bg2"/>
                </a:solidFill>
              </a:rPr>
              <a:t>Improved</a:t>
            </a:r>
            <a:r>
              <a:rPr lang="cs-CZ" sz="2800" dirty="0">
                <a:solidFill>
                  <a:schemeClr val="bg2"/>
                </a:solidFill>
              </a:rPr>
              <a:t> </a:t>
            </a:r>
            <a:r>
              <a:rPr lang="cs-CZ" sz="2800" dirty="0" err="1">
                <a:solidFill>
                  <a:schemeClr val="bg2"/>
                </a:solidFill>
              </a:rPr>
              <a:t>decision-making</a:t>
            </a:r>
            <a:endParaRPr lang="cs-CZ" sz="2800" dirty="0">
              <a:solidFill>
                <a:schemeClr val="bg2"/>
              </a:solidFill>
            </a:endParaRPr>
          </a:p>
          <a:p>
            <a:pPr>
              <a:buFont typeface="Wingdings" panose="05000000000000000000" pitchFamily="2" charset="2"/>
              <a:buChar char="Ø"/>
            </a:pPr>
            <a:r>
              <a:rPr lang="cs-CZ" sz="2800" dirty="0" err="1">
                <a:solidFill>
                  <a:schemeClr val="bg2"/>
                </a:solidFill>
              </a:rPr>
              <a:t>Enhanced</a:t>
            </a:r>
            <a:r>
              <a:rPr lang="cs-CZ" sz="2800" dirty="0">
                <a:solidFill>
                  <a:schemeClr val="bg2"/>
                </a:solidFill>
              </a:rPr>
              <a:t> learning </a:t>
            </a:r>
            <a:r>
              <a:rPr lang="cs-CZ" sz="2800" dirty="0" err="1">
                <a:solidFill>
                  <a:schemeClr val="bg2"/>
                </a:solidFill>
              </a:rPr>
              <a:t>opportunities</a:t>
            </a:r>
            <a:endParaRPr lang="cs-CZ" sz="2800" dirty="0">
              <a:solidFill>
                <a:schemeClr val="bg2"/>
              </a:solidFill>
            </a:endParaRPr>
          </a:p>
          <a:p>
            <a:pPr>
              <a:buFont typeface="Wingdings" panose="05000000000000000000" pitchFamily="2" charset="2"/>
              <a:buChar char="Ø"/>
            </a:pPr>
            <a:r>
              <a:rPr lang="cs-CZ" sz="2800" dirty="0" err="1">
                <a:solidFill>
                  <a:schemeClr val="bg2"/>
                </a:solidFill>
              </a:rPr>
              <a:t>Increased</a:t>
            </a:r>
            <a:r>
              <a:rPr lang="cs-CZ" sz="2800" dirty="0">
                <a:solidFill>
                  <a:schemeClr val="bg2"/>
                </a:solidFill>
              </a:rPr>
              <a:t> adaptability</a:t>
            </a:r>
          </a:p>
        </p:txBody>
      </p:sp>
      <p:sp>
        <p:nvSpPr>
          <p:cNvPr id="5" name="Zástupný text 4">
            <a:extLst>
              <a:ext uri="{FF2B5EF4-FFF2-40B4-BE49-F238E27FC236}">
                <a16:creationId xmlns:a16="http://schemas.microsoft.com/office/drawing/2014/main" id="{46E9C020-02BF-4E30-9F6F-E9161129EE09}"/>
              </a:ext>
            </a:extLst>
          </p:cNvPr>
          <p:cNvSpPr>
            <a:spLocks noGrp="1"/>
          </p:cNvSpPr>
          <p:nvPr>
            <p:ph type="body" sz="quarter" idx="3"/>
          </p:nvPr>
        </p:nvSpPr>
        <p:spPr/>
        <p:txBody>
          <a:bodyPr/>
          <a:lstStyle/>
          <a:p>
            <a:pPr algn="ctr"/>
            <a:r>
              <a:rPr lang="cs-CZ" sz="3200" dirty="0" err="1">
                <a:solidFill>
                  <a:schemeClr val="bg2"/>
                </a:solidFill>
              </a:rPr>
              <a:t>Cons</a:t>
            </a:r>
            <a:r>
              <a:rPr lang="cs-CZ" sz="3200" dirty="0">
                <a:solidFill>
                  <a:schemeClr val="bg2"/>
                </a:solidFill>
              </a:rPr>
              <a:t>/</a:t>
            </a:r>
            <a:r>
              <a:rPr lang="cs-CZ" sz="3200" dirty="0" err="1">
                <a:solidFill>
                  <a:schemeClr val="bg2"/>
                </a:solidFill>
              </a:rPr>
              <a:t>challenges</a:t>
            </a:r>
            <a:r>
              <a:rPr lang="cs-CZ" sz="3200" dirty="0">
                <a:solidFill>
                  <a:schemeClr val="bg2"/>
                </a:solidFill>
              </a:rPr>
              <a:t> </a:t>
            </a:r>
          </a:p>
        </p:txBody>
      </p:sp>
      <p:sp>
        <p:nvSpPr>
          <p:cNvPr id="6" name="Zástupný obsah 5">
            <a:extLst>
              <a:ext uri="{FF2B5EF4-FFF2-40B4-BE49-F238E27FC236}">
                <a16:creationId xmlns:a16="http://schemas.microsoft.com/office/drawing/2014/main" id="{386024D4-2275-46D4-9C21-AE15566A03CF}"/>
              </a:ext>
            </a:extLst>
          </p:cNvPr>
          <p:cNvSpPr>
            <a:spLocks noGrp="1"/>
          </p:cNvSpPr>
          <p:nvPr>
            <p:ph sz="quarter" idx="4"/>
          </p:nvPr>
        </p:nvSpPr>
        <p:spPr/>
        <p:txBody>
          <a:bodyPr/>
          <a:lstStyle/>
          <a:p>
            <a:pPr>
              <a:buFont typeface="Wingdings" panose="05000000000000000000" pitchFamily="2" charset="2"/>
              <a:buChar char="Ø"/>
            </a:pPr>
            <a:r>
              <a:rPr lang="cs-CZ" sz="2800" dirty="0" err="1">
                <a:solidFill>
                  <a:schemeClr val="bg2"/>
                </a:solidFill>
              </a:rPr>
              <a:t>Communication</a:t>
            </a:r>
            <a:r>
              <a:rPr lang="cs-CZ" sz="2800" dirty="0">
                <a:solidFill>
                  <a:schemeClr val="bg2"/>
                </a:solidFill>
              </a:rPr>
              <a:t> </a:t>
            </a:r>
            <a:r>
              <a:rPr lang="cs-CZ" sz="2800" dirty="0" err="1">
                <a:solidFill>
                  <a:schemeClr val="bg2"/>
                </a:solidFill>
              </a:rPr>
              <a:t>challenges</a:t>
            </a:r>
            <a:endParaRPr lang="cs-CZ" sz="2800" dirty="0">
              <a:solidFill>
                <a:schemeClr val="bg2"/>
              </a:solidFill>
            </a:endParaRPr>
          </a:p>
          <a:p>
            <a:pPr>
              <a:buFont typeface="Wingdings" panose="05000000000000000000" pitchFamily="2" charset="2"/>
              <a:buChar char="Ø"/>
            </a:pPr>
            <a:r>
              <a:rPr lang="en-US" sz="2800" dirty="0">
                <a:solidFill>
                  <a:schemeClr val="bg2"/>
                </a:solidFill>
              </a:rPr>
              <a:t>Differing work styles</a:t>
            </a:r>
          </a:p>
          <a:p>
            <a:pPr>
              <a:buFont typeface="Wingdings" panose="05000000000000000000" pitchFamily="2" charset="2"/>
              <a:buChar char="Ø"/>
            </a:pPr>
            <a:r>
              <a:rPr lang="en-US" sz="2800" dirty="0">
                <a:solidFill>
                  <a:schemeClr val="bg2"/>
                </a:solidFill>
              </a:rPr>
              <a:t>Conflict resolution challenges</a:t>
            </a:r>
          </a:p>
          <a:p>
            <a:pPr>
              <a:buFont typeface="Wingdings" panose="05000000000000000000" pitchFamily="2" charset="2"/>
              <a:buChar char="Ø"/>
            </a:pPr>
            <a:r>
              <a:rPr lang="en-US" sz="2800" dirty="0">
                <a:solidFill>
                  <a:schemeClr val="bg2"/>
                </a:solidFill>
              </a:rPr>
              <a:t>Ageism</a:t>
            </a:r>
          </a:p>
          <a:p>
            <a:pPr marL="0" indent="0">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79074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Companies</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positive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approach</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85395"/>
            <a:ext cx="8640960" cy="5283965"/>
          </a:xfrm>
        </p:spPr>
        <p:txBody>
          <a:bodyPr>
            <a:noAutofit/>
          </a:bodyPr>
          <a:lstStyle/>
          <a:p>
            <a:pPr marL="0" indent="0" algn="just">
              <a:buNone/>
            </a:pPr>
            <a:r>
              <a:rPr lang="en-US" sz="2400" dirty="0">
                <a:solidFill>
                  <a:schemeClr val="bg2"/>
                </a:solidFill>
              </a:rPr>
              <a:t>IBM has been recognized for its efforts to create an inclusive workplace for employees of all ages. The company offers training programs, mentorship opportunities, and flexible work arrangements to support employees at all stages of their careers</a:t>
            </a:r>
            <a:r>
              <a:rPr lang="cs-CZ" sz="2400" dirty="0">
                <a:solidFill>
                  <a:schemeClr val="bg2"/>
                </a:solidFill>
              </a:rPr>
              <a:t>.</a:t>
            </a:r>
          </a:p>
          <a:p>
            <a:pPr marL="0" indent="0" algn="just">
              <a:buNone/>
            </a:pPr>
            <a:r>
              <a:rPr lang="en-US" sz="2400" dirty="0">
                <a:solidFill>
                  <a:schemeClr val="bg2"/>
                </a:solidFill>
              </a:rPr>
              <a:t>PwC has implemented a "reverse mentoring" program, where younger employees mentor older employees on new technologies and trends. </a:t>
            </a:r>
            <a:endParaRPr lang="cs-CZ" sz="2400" dirty="0">
              <a:solidFill>
                <a:schemeClr val="bg2"/>
              </a:solidFill>
            </a:endParaRPr>
          </a:p>
          <a:p>
            <a:pPr marL="0" indent="0" algn="just">
              <a:buNone/>
            </a:pPr>
            <a:r>
              <a:rPr lang="en-US" sz="2400" dirty="0">
                <a:solidFill>
                  <a:schemeClr val="bg2"/>
                </a:solidFill>
              </a:rPr>
              <a:t>BMW has a diversity and inclusion program and encourages cross-generational mentorship and collaboration.</a:t>
            </a:r>
            <a:endParaRPr lang="cs-CZ" sz="2400" dirty="0">
              <a:solidFill>
                <a:schemeClr val="bg2"/>
              </a:solidFill>
            </a:endParaRPr>
          </a:p>
          <a:p>
            <a:pPr marL="0" indent="0" algn="just">
              <a:buNone/>
            </a:pPr>
            <a:r>
              <a:rPr lang="en-US" sz="2400" dirty="0">
                <a:solidFill>
                  <a:schemeClr val="bg2"/>
                </a:solidFill>
              </a:rPr>
              <a:t>Marriott International has implemented a "Learn from Everyone" program, which encourages employees to learn from colleagues of all ages. </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827297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3 –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challenge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Divide</a:t>
            </a:r>
            <a:r>
              <a:rPr lang="cs-CZ" sz="2800" dirty="0">
                <a:solidFill>
                  <a:schemeClr val="bg2"/>
                </a:solidFill>
              </a:rPr>
              <a:t> </a:t>
            </a:r>
            <a:r>
              <a:rPr lang="cs-CZ" sz="2800" dirty="0" err="1">
                <a:solidFill>
                  <a:schemeClr val="bg2"/>
                </a:solidFill>
              </a:rPr>
              <a:t>students</a:t>
            </a:r>
            <a:r>
              <a:rPr lang="cs-CZ" sz="2800" dirty="0">
                <a:solidFill>
                  <a:schemeClr val="bg2"/>
                </a:solidFill>
              </a:rPr>
              <a:t> </a:t>
            </a:r>
            <a:r>
              <a:rPr lang="cs-CZ" sz="2800" dirty="0" err="1">
                <a:solidFill>
                  <a:schemeClr val="bg2"/>
                </a:solidFill>
              </a:rPr>
              <a:t>into</a:t>
            </a:r>
            <a:r>
              <a:rPr lang="cs-CZ" sz="2800" dirty="0">
                <a:solidFill>
                  <a:schemeClr val="bg2"/>
                </a:solidFill>
              </a:rPr>
              <a:t> 4 </a:t>
            </a:r>
            <a:r>
              <a:rPr lang="cs-CZ" sz="2800" dirty="0" err="1">
                <a:solidFill>
                  <a:schemeClr val="bg2"/>
                </a:solidFill>
              </a:rPr>
              <a:t>groups</a:t>
            </a:r>
            <a:r>
              <a:rPr lang="cs-CZ" sz="2800" dirty="0">
                <a:solidFill>
                  <a:schemeClr val="bg2"/>
                </a:solidFill>
              </a:rPr>
              <a:t>/4 </a:t>
            </a:r>
            <a:r>
              <a:rPr lang="cs-CZ" sz="2800" dirty="0" err="1">
                <a:solidFill>
                  <a:schemeClr val="bg2"/>
                </a:solidFill>
              </a:rPr>
              <a:t>generations</a:t>
            </a:r>
            <a:r>
              <a:rPr lang="cs-CZ" sz="2800" dirty="0">
                <a:solidFill>
                  <a:schemeClr val="bg2"/>
                </a:solidFill>
              </a:rPr>
              <a:t>.</a:t>
            </a:r>
          </a:p>
          <a:p>
            <a:pPr marL="0" indent="0" algn="just">
              <a:buNone/>
            </a:pPr>
            <a:r>
              <a:rPr lang="cs-CZ" sz="2800" dirty="0" err="1">
                <a:solidFill>
                  <a:schemeClr val="bg2"/>
                </a:solidFill>
              </a:rPr>
              <a:t>Create</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features</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approach</a:t>
            </a:r>
            <a:r>
              <a:rPr lang="cs-CZ" sz="2800" dirty="0">
                <a:solidFill>
                  <a:schemeClr val="bg2"/>
                </a:solidFill>
              </a:rPr>
              <a:t> to </a:t>
            </a:r>
            <a:r>
              <a:rPr lang="cs-CZ" sz="2800" dirty="0" err="1">
                <a:solidFill>
                  <a:schemeClr val="bg2"/>
                </a:solidFill>
              </a:rPr>
              <a:t>each</a:t>
            </a:r>
            <a:r>
              <a:rPr lang="cs-CZ" sz="2800" dirty="0">
                <a:solidFill>
                  <a:schemeClr val="bg2"/>
                </a:solidFill>
              </a:rPr>
              <a:t> </a:t>
            </a:r>
            <a:r>
              <a:rPr lang="cs-CZ" sz="2800" dirty="0" err="1">
                <a:solidFill>
                  <a:schemeClr val="bg2"/>
                </a:solidFill>
              </a:rPr>
              <a:t>group</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employees</a:t>
            </a:r>
            <a:r>
              <a:rPr lang="cs-CZ" sz="2800" dirty="0">
                <a:solidFill>
                  <a:schemeClr val="bg2"/>
                </a:solidFill>
              </a:rPr>
              <a:t>:</a:t>
            </a:r>
          </a:p>
          <a:p>
            <a:pPr marL="0" indent="0" algn="just">
              <a:buNone/>
            </a:pPr>
            <a:r>
              <a:rPr lang="cs-CZ" sz="2800" dirty="0" err="1">
                <a:solidFill>
                  <a:schemeClr val="bg2"/>
                </a:solidFill>
              </a:rPr>
              <a:t>Work-life</a:t>
            </a:r>
            <a:r>
              <a:rPr lang="cs-CZ" sz="2800" dirty="0">
                <a:solidFill>
                  <a:schemeClr val="bg2"/>
                </a:solidFill>
              </a:rPr>
              <a:t> </a:t>
            </a:r>
            <a:r>
              <a:rPr lang="cs-CZ" sz="2800" dirty="0" err="1">
                <a:solidFill>
                  <a:schemeClr val="bg2"/>
                </a:solidFill>
              </a:rPr>
              <a:t>Integration</a:t>
            </a:r>
            <a:endParaRPr lang="cs-CZ" sz="2800" dirty="0">
              <a:solidFill>
                <a:schemeClr val="bg2"/>
              </a:solidFill>
            </a:endParaRPr>
          </a:p>
          <a:p>
            <a:pPr marL="0" indent="0" algn="just">
              <a:buNone/>
            </a:pPr>
            <a:r>
              <a:rPr lang="cs-CZ" sz="2800" dirty="0">
                <a:solidFill>
                  <a:schemeClr val="bg2"/>
                </a:solidFill>
              </a:rPr>
              <a:t>Technology</a:t>
            </a:r>
          </a:p>
          <a:p>
            <a:pPr marL="0" indent="0" algn="just">
              <a:buNone/>
            </a:pPr>
            <a:r>
              <a:rPr lang="cs-CZ" sz="2800" dirty="0" err="1">
                <a:solidFill>
                  <a:schemeClr val="bg2"/>
                </a:solidFill>
              </a:rPr>
              <a:t>Continuous</a:t>
            </a:r>
            <a:r>
              <a:rPr lang="cs-CZ" sz="2800" dirty="0">
                <a:solidFill>
                  <a:schemeClr val="bg2"/>
                </a:solidFill>
              </a:rPr>
              <a:t> Learning</a:t>
            </a:r>
          </a:p>
          <a:p>
            <a:pPr marL="0" indent="0" algn="just">
              <a:buNone/>
            </a:pPr>
            <a:r>
              <a:rPr lang="cs-CZ" sz="2800" dirty="0">
                <a:solidFill>
                  <a:schemeClr val="bg2"/>
                </a:solidFill>
              </a:rPr>
              <a:t>Feedback and </a:t>
            </a:r>
            <a:r>
              <a:rPr lang="cs-CZ" sz="2800" dirty="0" err="1">
                <a:solidFill>
                  <a:schemeClr val="bg2"/>
                </a:solidFill>
              </a:rPr>
              <a:t>Recognition</a:t>
            </a:r>
            <a:endParaRPr lang="cs-CZ" sz="2800" dirty="0">
              <a:solidFill>
                <a:schemeClr val="bg2"/>
              </a:solidFill>
            </a:endParaRPr>
          </a:p>
          <a:p>
            <a:pPr marL="0" indent="0" algn="just">
              <a:buNone/>
            </a:pPr>
            <a:r>
              <a:rPr lang="cs-CZ" sz="2800" dirty="0">
                <a:solidFill>
                  <a:schemeClr val="bg2"/>
                </a:solidFill>
              </a:rPr>
              <a:t>Team </a:t>
            </a:r>
            <a:r>
              <a:rPr lang="cs-CZ" sz="2800" dirty="0" err="1">
                <a:solidFill>
                  <a:schemeClr val="bg2"/>
                </a:solidFill>
              </a:rPr>
              <a:t>Interaction</a:t>
            </a:r>
            <a:r>
              <a:rPr lang="cs-CZ" sz="2800" dirty="0">
                <a:solidFill>
                  <a:schemeClr val="bg2"/>
                </a:solidFill>
              </a:rPr>
              <a:t> (</a:t>
            </a:r>
            <a:r>
              <a:rPr lang="cs-CZ" sz="2800" dirty="0" err="1">
                <a:solidFill>
                  <a:schemeClr val="bg2"/>
                </a:solidFill>
              </a:rPr>
              <a:t>Collaboration</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342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Diversity management refers to the proactive steps an organization takes to create and maintain a diverse and </a:t>
            </a:r>
            <a:r>
              <a:rPr lang="en-US" sz="2800" b="1" dirty="0">
                <a:solidFill>
                  <a:schemeClr val="bg2"/>
                </a:solidFill>
              </a:rPr>
              <a:t>inclusive workplace</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The goal of diversity management is to ensure that </a:t>
            </a:r>
            <a:r>
              <a:rPr lang="en-US" sz="2800" b="1" dirty="0">
                <a:solidFill>
                  <a:schemeClr val="bg2"/>
                </a:solidFill>
              </a:rPr>
              <a:t>all employees are valued and respected </a:t>
            </a:r>
            <a:r>
              <a:rPr lang="en-US" sz="2800" dirty="0">
                <a:solidFill>
                  <a:schemeClr val="bg2"/>
                </a:solidFill>
              </a:rPr>
              <a:t>for their unique backgrounds, experiences, and perspectives, and that they are given equal opportunities to succeed.</a:t>
            </a:r>
            <a:endParaRPr lang="cs-CZ" sz="2800" dirty="0">
              <a:solidFill>
                <a:schemeClr val="bg2"/>
              </a:solidFill>
            </a:endParaRP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en-US" sz="2800" dirty="0">
                <a:solidFill>
                  <a:schemeClr val="bg2"/>
                </a:solidFill>
              </a:rPr>
              <a:t>more innovative, productive, and successful</a:t>
            </a:r>
            <a:r>
              <a:rPr lang="cs-CZ" sz="2800" dirty="0">
                <a:solidFill>
                  <a:schemeClr val="bg2"/>
                </a:solidFill>
              </a:rPr>
              <a:t> </a:t>
            </a:r>
            <a:r>
              <a:rPr lang="cs-CZ" sz="2800" dirty="0" err="1">
                <a:solidFill>
                  <a:schemeClr val="bg2"/>
                </a:solidFill>
              </a:rPr>
              <a:t>approach</a:t>
            </a:r>
            <a:r>
              <a:rPr lang="en-US" sz="2800" dirty="0">
                <a:solidFill>
                  <a:schemeClr val="bg2"/>
                </a:solidFill>
              </a:rPr>
              <a:t>. By embracing diversity and inclusion, organizations </a:t>
            </a:r>
            <a:r>
              <a:rPr lang="en-US" sz="2800" b="1" dirty="0">
                <a:solidFill>
                  <a:schemeClr val="bg2"/>
                </a:solidFill>
              </a:rPr>
              <a:t>can attract and retain top talent</a:t>
            </a:r>
            <a:r>
              <a:rPr lang="en-US" sz="2800" dirty="0">
                <a:solidFill>
                  <a:schemeClr val="bg2"/>
                </a:solidFill>
              </a:rPr>
              <a:t>, </a:t>
            </a:r>
            <a:r>
              <a:rPr lang="en-US" sz="2800" b="1" dirty="0">
                <a:solidFill>
                  <a:schemeClr val="bg2"/>
                </a:solidFill>
              </a:rPr>
              <a:t>improve customer </a:t>
            </a:r>
            <a:r>
              <a:rPr lang="en-US" sz="2800" dirty="0">
                <a:solidFill>
                  <a:schemeClr val="bg2"/>
                </a:solidFill>
              </a:rPr>
              <a:t>satisfaction, and build </a:t>
            </a:r>
            <a:r>
              <a:rPr lang="en-US" sz="2800" b="1" dirty="0">
                <a:solidFill>
                  <a:schemeClr val="bg2"/>
                </a:solidFill>
              </a:rPr>
              <a:t>stronger relationships with the communities t</a:t>
            </a:r>
            <a:r>
              <a:rPr lang="en-US" sz="2800" dirty="0">
                <a:solidFill>
                  <a:schemeClr val="bg2"/>
                </a:solidFill>
              </a:rPr>
              <a:t>hey serve.</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2084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Significant</a:t>
            </a:r>
            <a:r>
              <a:rPr lang="cs-CZ" sz="2800" dirty="0">
                <a:solidFill>
                  <a:schemeClr val="bg2"/>
                </a:solidFill>
              </a:rPr>
              <a:t> role </a:t>
            </a:r>
            <a:r>
              <a:rPr lang="cs-CZ" sz="2800" dirty="0" err="1">
                <a:solidFill>
                  <a:schemeClr val="bg2"/>
                </a:solidFill>
              </a:rPr>
              <a:t>of</a:t>
            </a:r>
            <a:r>
              <a:rPr lang="cs-CZ" sz="2800" dirty="0">
                <a:solidFill>
                  <a:schemeClr val="bg2"/>
                </a:solidFill>
              </a:rPr>
              <a:t> </a:t>
            </a:r>
            <a:r>
              <a:rPr lang="cs-CZ" sz="2800" dirty="0" err="1">
                <a:solidFill>
                  <a:schemeClr val="bg2"/>
                </a:solidFill>
              </a:rPr>
              <a:t>leaders</a:t>
            </a:r>
            <a:r>
              <a:rPr lang="cs-CZ" sz="2800" dirty="0">
                <a:solidFill>
                  <a:schemeClr val="bg2"/>
                </a:solidFill>
              </a:rPr>
              <a:t>:</a:t>
            </a:r>
            <a:r>
              <a:rPr lang="en-US" sz="2800" dirty="0">
                <a:solidFill>
                  <a:schemeClr val="bg2"/>
                </a:solidFill>
              </a:rPr>
              <a:t> Finally, effective diversity management requires strong leadership and accountability at all levels of the organization. </a:t>
            </a:r>
            <a:endParaRPr lang="cs-CZ" sz="2800" dirty="0">
              <a:solidFill>
                <a:schemeClr val="bg2"/>
              </a:solidFill>
            </a:endParaRPr>
          </a:p>
          <a:p>
            <a:pPr marL="0" indent="0" algn="just">
              <a:buNone/>
            </a:pPr>
            <a:r>
              <a:rPr lang="en-US" sz="2800" dirty="0">
                <a:solidFill>
                  <a:schemeClr val="bg2"/>
                </a:solidFill>
              </a:rPr>
              <a:t>Leaders must </a:t>
            </a:r>
            <a:r>
              <a:rPr lang="cs-CZ" sz="2800" dirty="0">
                <a:solidFill>
                  <a:schemeClr val="bg2"/>
                </a:solidFill>
              </a:rPr>
              <a:t>support </a:t>
            </a:r>
            <a:r>
              <a:rPr lang="en-US" sz="2800" dirty="0">
                <a:solidFill>
                  <a:schemeClr val="bg2"/>
                </a:solidFill>
              </a:rPr>
              <a:t>inclusive workplace culture and  diverse and respectful workplace.</a:t>
            </a:r>
          </a:p>
          <a:p>
            <a:pPr marL="0" indent="0" algn="just">
              <a:buNone/>
            </a:pPr>
            <a:r>
              <a:rPr lang="cs-CZ" sz="2800" dirty="0">
                <a:solidFill>
                  <a:schemeClr val="bg2"/>
                </a:solidFill>
              </a:rPr>
              <a:t>DM </a:t>
            </a:r>
            <a:r>
              <a:rPr lang="cs-CZ" sz="2800" dirty="0" err="1">
                <a:solidFill>
                  <a:schemeClr val="bg2"/>
                </a:solidFill>
              </a:rPr>
              <a:t>is</a:t>
            </a:r>
            <a:r>
              <a:rPr lang="cs-CZ" sz="2800" dirty="0">
                <a:solidFill>
                  <a:schemeClr val="bg2"/>
                </a:solidFill>
              </a:rPr>
              <a:t> </a:t>
            </a:r>
            <a:r>
              <a:rPr lang="cs-CZ" sz="2800" dirty="0" err="1">
                <a:solidFill>
                  <a:schemeClr val="bg2"/>
                </a:solidFill>
              </a:rPr>
              <a:t>projected</a:t>
            </a:r>
            <a:r>
              <a:rPr lang="cs-CZ" sz="2800" dirty="0">
                <a:solidFill>
                  <a:schemeClr val="bg2"/>
                </a:solidFill>
              </a:rPr>
              <a:t> </a:t>
            </a:r>
            <a:r>
              <a:rPr lang="cs-CZ" sz="2800" dirty="0" err="1">
                <a:solidFill>
                  <a:schemeClr val="bg2"/>
                </a:solidFill>
              </a:rPr>
              <a:t>into</a:t>
            </a:r>
            <a:r>
              <a:rPr lang="cs-CZ" sz="2800" dirty="0">
                <a:solidFill>
                  <a:schemeClr val="bg2"/>
                </a:solidFill>
              </a:rPr>
              <a:t> </a:t>
            </a:r>
            <a:r>
              <a:rPr lang="cs-CZ" sz="2800" dirty="0" err="1">
                <a:solidFill>
                  <a:schemeClr val="bg2"/>
                </a:solidFill>
              </a:rPr>
              <a:t>all</a:t>
            </a:r>
            <a:r>
              <a:rPr lang="cs-CZ" sz="2800" dirty="0">
                <a:solidFill>
                  <a:schemeClr val="bg2"/>
                </a:solidFill>
              </a:rPr>
              <a:t> </a:t>
            </a:r>
            <a:r>
              <a:rPr lang="cs-CZ" sz="2800" dirty="0" err="1">
                <a:solidFill>
                  <a:schemeClr val="bg2"/>
                </a:solidFill>
              </a:rPr>
              <a:t>processes</a:t>
            </a:r>
            <a:r>
              <a:rPr lang="cs-CZ" sz="2800" dirty="0">
                <a:solidFill>
                  <a:schemeClr val="bg2"/>
                </a:solidFill>
              </a:rPr>
              <a:t>: </a:t>
            </a:r>
            <a:r>
              <a:rPr lang="cs-CZ" sz="2800" dirty="0" err="1">
                <a:solidFill>
                  <a:schemeClr val="bg2"/>
                </a:solidFill>
              </a:rPr>
              <a:t>recruitment</a:t>
            </a:r>
            <a:r>
              <a:rPr lang="cs-CZ" sz="2800" dirty="0">
                <a:solidFill>
                  <a:schemeClr val="bg2"/>
                </a:solidFill>
              </a:rPr>
              <a:t> and </a:t>
            </a:r>
            <a:r>
              <a:rPr lang="cs-CZ" sz="2800" dirty="0" err="1">
                <a:solidFill>
                  <a:schemeClr val="bg2"/>
                </a:solidFill>
              </a:rPr>
              <a:t>hiring</a:t>
            </a:r>
            <a:r>
              <a:rPr lang="cs-CZ" sz="2800" dirty="0">
                <a:solidFill>
                  <a:schemeClr val="bg2"/>
                </a:solidFill>
              </a:rPr>
              <a:t>, </a:t>
            </a:r>
            <a:r>
              <a:rPr lang="cs-CZ" sz="2800" dirty="0" err="1">
                <a:solidFill>
                  <a:schemeClr val="bg2"/>
                </a:solidFill>
              </a:rPr>
              <a:t>training</a:t>
            </a:r>
            <a:r>
              <a:rPr lang="cs-CZ" sz="2800" dirty="0">
                <a:solidFill>
                  <a:schemeClr val="bg2"/>
                </a:solidFill>
              </a:rPr>
              <a:t> and </a:t>
            </a:r>
            <a:r>
              <a:rPr lang="cs-CZ" sz="2800" dirty="0" err="1">
                <a:solidFill>
                  <a:schemeClr val="bg2"/>
                </a:solidFill>
              </a:rPr>
              <a:t>developement</a:t>
            </a:r>
            <a:r>
              <a:rPr lang="cs-CZ" sz="2800" dirty="0">
                <a:solidFill>
                  <a:schemeClr val="bg2"/>
                </a:solidFill>
              </a:rPr>
              <a:t> </a:t>
            </a:r>
            <a:r>
              <a:rPr lang="cs-CZ" sz="2800" dirty="0" err="1">
                <a:solidFill>
                  <a:schemeClr val="bg2"/>
                </a:solidFill>
              </a:rPr>
              <a:t>programs</a:t>
            </a:r>
            <a:r>
              <a:rPr lang="cs-CZ" sz="2800" dirty="0">
                <a:solidFill>
                  <a:schemeClr val="bg2"/>
                </a:solidFill>
              </a:rPr>
              <a:t> </a:t>
            </a:r>
            <a:r>
              <a:rPr lang="cs-CZ" sz="2800" dirty="0" err="1">
                <a:solidFill>
                  <a:schemeClr val="bg2"/>
                </a:solidFill>
              </a:rPr>
              <a:t>esp</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95541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Advantages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 typeface="Wingdings" panose="05000000000000000000" pitchFamily="2" charset="2"/>
              <a:buChar char="Ø"/>
            </a:pPr>
            <a:r>
              <a:rPr lang="en-US" sz="2800" dirty="0">
                <a:solidFill>
                  <a:schemeClr val="bg2"/>
                </a:solidFill>
              </a:rPr>
              <a:t>Increased Innovation</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Better Decision-Making</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Improved Employee Engagement</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Enhanced Reputation</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Increased Creativity</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Expanded Market Reach</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41920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24135"/>
          </a:xfrm>
        </p:spPr>
        <p:txBody>
          <a:bodyPr/>
          <a:lstStyle/>
          <a:p>
            <a:pPr eaLnBrk="1" hangingPunct="1">
              <a:defRPr/>
            </a:pPr>
            <a:r>
              <a:rPr lang="cs-CZ" sz="3300" b="1" dirty="0" err="1">
                <a:solidFill>
                  <a:schemeClr val="bg2"/>
                </a:solidFill>
                <a:effectLst/>
                <a:latin typeface="+mn-lt"/>
              </a:rPr>
              <a:t>Disadvantages</a:t>
            </a:r>
            <a:r>
              <a:rPr lang="cs-CZ" sz="3300" b="1" dirty="0">
                <a:solidFill>
                  <a:schemeClr val="bg2"/>
                </a:solidFill>
                <a:effectLst/>
                <a:latin typeface="+mn-lt"/>
              </a:rPr>
              <a:t> / </a:t>
            </a:r>
            <a:r>
              <a:rPr lang="cs-CZ" sz="3300" b="1" dirty="0" err="1">
                <a:solidFill>
                  <a:schemeClr val="bg2"/>
                </a:solidFill>
                <a:effectLst/>
                <a:latin typeface="+mn-lt"/>
              </a:rPr>
              <a:t>challenges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2060848"/>
            <a:ext cx="8640960" cy="4752528"/>
          </a:xfrm>
        </p:spPr>
        <p:txBody>
          <a:bodyPr>
            <a:noAutofit/>
          </a:bodyPr>
          <a:lstStyle/>
          <a:p>
            <a:pPr algn="just">
              <a:buFont typeface="Wingdings" panose="05000000000000000000" pitchFamily="2" charset="2"/>
              <a:buChar char="Ø"/>
            </a:pPr>
            <a:r>
              <a:rPr lang="en-US" sz="2800" dirty="0">
                <a:solidFill>
                  <a:schemeClr val="bg2"/>
                </a:solidFill>
              </a:rPr>
              <a:t>Resistance to Change</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Communication Challenges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Potential for Conflict</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Misunderstandings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Increased Complexity</a:t>
            </a:r>
            <a:r>
              <a:rPr lang="cs-CZ" sz="2800" dirty="0">
                <a:solidFill>
                  <a:schemeClr val="bg2"/>
                </a:solidFill>
              </a:rPr>
              <a:t> (</a:t>
            </a:r>
            <a:r>
              <a:rPr lang="en-US" sz="2800" dirty="0">
                <a:solidFill>
                  <a:schemeClr val="bg2"/>
                </a:solidFill>
              </a:rPr>
              <a:t>Managing a diverse workforce can be more complex and require more resources than managing a homogenous workforce. This can lead to increased administrative costs and logistical challenges.</a:t>
            </a:r>
            <a:r>
              <a:rPr lang="cs-CZ" sz="2800" dirty="0">
                <a:solidFill>
                  <a:schemeClr val="bg2"/>
                </a:solidFill>
              </a:rPr>
              <a:t>)</a:t>
            </a: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24135"/>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r>
              <a:rPr lang="cs-CZ" sz="3300" b="1" dirty="0">
                <a:solidFill>
                  <a:schemeClr val="bg2"/>
                </a:solidFill>
                <a:effectLst/>
                <a:latin typeface="+mn-lt"/>
              </a:rPr>
              <a:t> </a:t>
            </a: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2060848"/>
            <a:ext cx="8640960" cy="4752528"/>
          </a:xfrm>
        </p:spPr>
        <p:txBody>
          <a:bodyPr>
            <a:noAutofit/>
          </a:bodyPr>
          <a:lstStyle/>
          <a:p>
            <a:pPr algn="just">
              <a:buFont typeface="Wingdings" panose="05000000000000000000" pitchFamily="2" charset="2"/>
              <a:buChar char="Ø"/>
            </a:pPr>
            <a:r>
              <a:rPr lang="cs-CZ" sz="2800" dirty="0">
                <a:solidFill>
                  <a:schemeClr val="bg2"/>
                </a:solidFill>
              </a:rPr>
              <a:t>Talent management</a:t>
            </a:r>
          </a:p>
          <a:p>
            <a:pPr algn="just">
              <a:buFont typeface="Wingdings" panose="05000000000000000000" pitchFamily="2" charset="2"/>
              <a:buChar char="Ø"/>
            </a:pPr>
            <a:r>
              <a:rPr lang="cs-CZ" sz="2800" dirty="0">
                <a:solidFill>
                  <a:schemeClr val="bg2"/>
                </a:solidFill>
              </a:rPr>
              <a:t>Branding</a:t>
            </a:r>
          </a:p>
          <a:p>
            <a:pPr algn="just">
              <a:buFont typeface="Wingdings" panose="05000000000000000000" pitchFamily="2" charset="2"/>
              <a:buChar char="Ø"/>
            </a:pPr>
            <a:r>
              <a:rPr lang="cs-CZ" sz="2800" dirty="0">
                <a:solidFill>
                  <a:schemeClr val="bg2"/>
                </a:solidFill>
              </a:rPr>
              <a:t>Role </a:t>
            </a:r>
            <a:r>
              <a:rPr lang="cs-CZ" sz="2800" dirty="0" err="1">
                <a:solidFill>
                  <a:schemeClr val="bg2"/>
                </a:solidFill>
              </a:rPr>
              <a:t>of</a:t>
            </a:r>
            <a:r>
              <a:rPr lang="cs-CZ" sz="2800" dirty="0">
                <a:solidFill>
                  <a:schemeClr val="bg2"/>
                </a:solidFill>
              </a:rPr>
              <a:t> </a:t>
            </a:r>
            <a:r>
              <a:rPr lang="cs-CZ" sz="2800" dirty="0" err="1">
                <a:solidFill>
                  <a:schemeClr val="bg2"/>
                </a:solidFill>
              </a:rPr>
              <a:t>social</a:t>
            </a:r>
            <a:r>
              <a:rPr lang="cs-CZ" sz="2800" dirty="0">
                <a:solidFill>
                  <a:schemeClr val="bg2"/>
                </a:solidFill>
              </a:rPr>
              <a:t> network</a:t>
            </a:r>
          </a:p>
          <a:p>
            <a:pPr algn="just">
              <a:buFont typeface="Wingdings" panose="05000000000000000000" pitchFamily="2" charset="2"/>
              <a:buChar char="Ø"/>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pic>
        <p:nvPicPr>
          <p:cNvPr id="52242" name="Picture 18" descr="PE01931_"/>
          <p:cNvPicPr>
            <a:picLocks noGrp="1" noChangeAspect="1" noChangeArrowheads="1"/>
          </p:cNvPicPr>
          <p:nvPr>
            <p:ph type="clipArt" sz="half" idx="2"/>
          </p:nvPr>
        </p:nvPicPr>
        <p:blipFill>
          <a:blip r:embed="rId2" cstate="print"/>
          <a:srcRect/>
          <a:stretch>
            <a:fillRect/>
          </a:stretch>
        </p:blipFill>
        <p:spPr>
          <a:xfrm>
            <a:off x="4355976" y="3212976"/>
            <a:ext cx="3864751" cy="2993572"/>
          </a:xfrm>
        </p:spPr>
      </p:pic>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3FA7C956-A34B-46E8-B883-E9F0F5CEA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2348880"/>
            <a:ext cx="4656839" cy="40770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91500"/>
                            </p:stCondLst>
                            <p:childTnLst>
                              <p:par>
                                <p:cTn id="20" presetID="2" presetClass="entr" presetSubtype="8" fill="hold" nodeType="afterEffect">
                                  <p:stCondLst>
                                    <p:cond delay="30000"/>
                                  </p:stCondLst>
                                  <p:childTnLst>
                                    <p:set>
                                      <p:cBhvr>
                                        <p:cTn id="21" dur="1" fill="hold">
                                          <p:stCondLst>
                                            <p:cond delay="0"/>
                                          </p:stCondLst>
                                        </p:cTn>
                                        <p:tgtEl>
                                          <p:spTgt spid="52242"/>
                                        </p:tgtEl>
                                        <p:attrNameLst>
                                          <p:attrName>style.visibility</p:attrName>
                                        </p:attrNameLst>
                                      </p:cBhvr>
                                      <p:to>
                                        <p:strVal val="visible"/>
                                      </p:to>
                                    </p:set>
                                    <p:anim calcmode="lin" valueType="num">
                                      <p:cBhvr additive="base">
                                        <p:cTn id="22" dur="500" fill="hold"/>
                                        <p:tgtEl>
                                          <p:spTgt spid="52242"/>
                                        </p:tgtEl>
                                        <p:attrNameLst>
                                          <p:attrName>ppt_x</p:attrName>
                                        </p:attrNameLst>
                                      </p:cBhvr>
                                      <p:tavLst>
                                        <p:tav tm="0">
                                          <p:val>
                                            <p:strVal val="0-#ppt_w/2"/>
                                          </p:val>
                                        </p:tav>
                                        <p:tav tm="100000">
                                          <p:val>
                                            <p:strVal val="#ppt_x"/>
                                          </p:val>
                                        </p:tav>
                                      </p:tavLst>
                                    </p:anim>
                                    <p:anim calcmode="lin" valueType="num">
                                      <p:cBhvr additive="base">
                                        <p:cTn id="23" dur="500" fill="hold"/>
                                        <p:tgtEl>
                                          <p:spTgt spid="522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Corporate</a:t>
            </a:r>
            <a:r>
              <a:rPr lang="cs-CZ" sz="3300" b="1" dirty="0">
                <a:solidFill>
                  <a:schemeClr val="bg2"/>
                </a:solidFill>
                <a:effectLst/>
                <a:latin typeface="+mn-lt"/>
              </a:rPr>
              <a:t> </a:t>
            </a:r>
            <a:r>
              <a:rPr lang="cs-CZ" sz="3300" b="1" dirty="0" err="1">
                <a:solidFill>
                  <a:schemeClr val="bg2"/>
                </a:solidFill>
                <a:effectLst/>
                <a:latin typeface="+mn-lt"/>
              </a:rPr>
              <a:t>culture</a:t>
            </a:r>
            <a:r>
              <a:rPr lang="cs-CZ" sz="3300" b="1" dirty="0">
                <a:solidFill>
                  <a:schemeClr val="bg2"/>
                </a:solidFill>
                <a:effectLst/>
                <a:latin typeface="+mn-lt"/>
              </a:rPr>
              <a:t> and leadership</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 corporate culture is closely connected with the style of leadership within an organization. A company's culture can be defined as the shared values, beliefs, behaviors, and practices that shape the organization's identity and guide the behavior of its employees.</a:t>
            </a:r>
            <a:endParaRPr lang="cs-CZ" sz="2800" dirty="0">
              <a:solidFill>
                <a:schemeClr val="bg2"/>
              </a:solidFill>
            </a:endParaRPr>
          </a:p>
          <a:p>
            <a:pPr algn="just">
              <a:buFont typeface="Wingdings" panose="05000000000000000000" pitchFamily="2" charset="2"/>
              <a:buChar char="Ø"/>
            </a:pPr>
            <a:r>
              <a:rPr lang="cs-CZ" sz="2800" dirty="0">
                <a:solidFill>
                  <a:schemeClr val="bg2"/>
                </a:solidFill>
              </a:rPr>
              <a:t>Do </a:t>
            </a:r>
            <a:r>
              <a:rPr lang="cs-CZ" sz="2800" dirty="0" err="1">
                <a:solidFill>
                  <a:schemeClr val="bg2"/>
                </a:solidFill>
              </a:rPr>
              <a:t>you</a:t>
            </a:r>
            <a:r>
              <a:rPr lang="cs-CZ" sz="2800" dirty="0">
                <a:solidFill>
                  <a:schemeClr val="bg2"/>
                </a:solidFill>
              </a:rPr>
              <a:t> </a:t>
            </a:r>
            <a:r>
              <a:rPr lang="cs-CZ" sz="2800" dirty="0" err="1">
                <a:solidFill>
                  <a:schemeClr val="bg2"/>
                </a:solidFill>
              </a:rPr>
              <a:t>remember</a:t>
            </a:r>
            <a:r>
              <a:rPr lang="cs-CZ" sz="2800" dirty="0">
                <a:solidFill>
                  <a:schemeClr val="bg2"/>
                </a:solidFill>
              </a:rPr>
              <a:t>: </a:t>
            </a:r>
            <a:r>
              <a:rPr lang="cs-CZ" sz="2800" dirty="0" err="1">
                <a:solidFill>
                  <a:schemeClr val="bg2"/>
                </a:solidFill>
              </a:rPr>
              <a:t>symbols</a:t>
            </a:r>
            <a:r>
              <a:rPr lang="cs-CZ" sz="2800" dirty="0">
                <a:solidFill>
                  <a:schemeClr val="bg2"/>
                </a:solidFill>
              </a:rPr>
              <a:t>, </a:t>
            </a:r>
            <a:r>
              <a:rPr lang="cs-CZ" sz="2800" dirty="0" err="1">
                <a:solidFill>
                  <a:schemeClr val="bg2"/>
                </a:solidFill>
              </a:rPr>
              <a:t>values</a:t>
            </a:r>
            <a:r>
              <a:rPr lang="cs-CZ" sz="2800" dirty="0">
                <a:solidFill>
                  <a:schemeClr val="bg2"/>
                </a:solidFill>
              </a:rPr>
              <a:t>, </a:t>
            </a:r>
            <a:r>
              <a:rPr lang="cs-CZ" sz="2800" dirty="0" err="1">
                <a:solidFill>
                  <a:schemeClr val="bg2"/>
                </a:solidFill>
              </a:rPr>
              <a:t>rituals</a:t>
            </a:r>
            <a:r>
              <a:rPr lang="cs-CZ" sz="2800" dirty="0">
                <a:solidFill>
                  <a:schemeClr val="bg2"/>
                </a:solidFill>
              </a:rPr>
              <a:t>… and HEROS.</a:t>
            </a:r>
          </a:p>
          <a:p>
            <a:pPr algn="just">
              <a:buFont typeface="Wingdings" panose="05000000000000000000" pitchFamily="2" charset="2"/>
              <a:buChar char="Ø"/>
            </a:pPr>
            <a:r>
              <a:rPr lang="en-US" sz="2800" dirty="0">
                <a:solidFill>
                  <a:schemeClr val="bg2"/>
                </a:solidFill>
              </a:rPr>
              <a:t>The style of leadership </a:t>
            </a:r>
            <a:r>
              <a:rPr lang="cs-CZ" sz="2800" dirty="0">
                <a:solidFill>
                  <a:schemeClr val="bg2"/>
                </a:solidFill>
              </a:rPr>
              <a:t>in</a:t>
            </a:r>
            <a:r>
              <a:rPr lang="en-US" sz="2800" dirty="0">
                <a:solidFill>
                  <a:schemeClr val="bg2"/>
                </a:solidFill>
              </a:rPr>
              <a:t> an organization plays a crucial role in shaping its culture. </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Styles</a:t>
            </a:r>
            <a:r>
              <a:rPr lang="cs-CZ" sz="2800" dirty="0">
                <a:solidFill>
                  <a:schemeClr val="bg2"/>
                </a:solidFill>
              </a:rPr>
              <a:t>: t</a:t>
            </a:r>
            <a:r>
              <a:rPr lang="en-US" sz="2800" dirty="0" err="1">
                <a:solidFill>
                  <a:schemeClr val="bg2"/>
                </a:solidFill>
              </a:rPr>
              <a:t>ransparency</a:t>
            </a:r>
            <a:r>
              <a:rPr lang="en-US" sz="2800" dirty="0">
                <a:solidFill>
                  <a:schemeClr val="bg2"/>
                </a:solidFill>
              </a:rPr>
              <a:t>, collaboration, and inclusivity </a:t>
            </a:r>
            <a:r>
              <a:rPr lang="cs-CZ" sz="2800" dirty="0">
                <a:solidFill>
                  <a:schemeClr val="bg2"/>
                </a:solidFill>
              </a:rPr>
              <a:t>X </a:t>
            </a:r>
            <a:r>
              <a:rPr lang="en-US" sz="2800" dirty="0">
                <a:solidFill>
                  <a:schemeClr val="bg2"/>
                </a:solidFill>
              </a:rPr>
              <a:t>competition, hierarchy, and individualism </a:t>
            </a:r>
          </a:p>
          <a:p>
            <a:pPr marL="0" indent="0" algn="just">
              <a:buNone/>
            </a:pP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2256603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What</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leadership?</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refers to the ability to inspire, motivate, and influence people to achieve a common goal.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Leaders are often visionary and have a strong sense of purpose.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They inspire others to follow them by setting an example, sharing their vision, and empowering others to achieve their full potential.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Leaders often challenge the status quo and seek to bring about </a:t>
            </a:r>
            <a:r>
              <a:rPr lang="en-US" sz="2800" b="1" dirty="0">
                <a:solidFill>
                  <a:schemeClr val="bg2"/>
                </a:solidFill>
              </a:rPr>
              <a:t>positive change</a:t>
            </a:r>
            <a:r>
              <a:rPr lang="cs-CZ" sz="2800" b="1" dirty="0">
                <a:solidFill>
                  <a:schemeClr val="bg2"/>
                </a:solidFill>
              </a:rPr>
              <a:t> (</a:t>
            </a:r>
            <a:r>
              <a:rPr lang="cs-CZ" sz="2800" b="1" dirty="0" err="1">
                <a:solidFill>
                  <a:schemeClr val="bg2"/>
                </a:solidFill>
              </a:rPr>
              <a:t>Can</a:t>
            </a:r>
            <a:r>
              <a:rPr lang="cs-CZ" sz="2800" b="1" dirty="0">
                <a:solidFill>
                  <a:schemeClr val="bg2"/>
                </a:solidFill>
              </a:rPr>
              <a:t> </a:t>
            </a:r>
            <a:r>
              <a:rPr lang="cs-CZ" sz="2800" b="1" dirty="0" err="1">
                <a:solidFill>
                  <a:schemeClr val="bg2"/>
                </a:solidFill>
              </a:rPr>
              <a:t>they</a:t>
            </a:r>
            <a:r>
              <a:rPr lang="cs-CZ" sz="2800" b="1" dirty="0">
                <a:solidFill>
                  <a:schemeClr val="bg2"/>
                </a:solidFill>
              </a:rPr>
              <a:t> </a:t>
            </a:r>
            <a:r>
              <a:rPr lang="cs-CZ" sz="2800" b="1" dirty="0" err="1">
                <a:solidFill>
                  <a:schemeClr val="bg2"/>
                </a:solidFill>
              </a:rPr>
              <a:t>bring</a:t>
            </a:r>
            <a:r>
              <a:rPr lang="cs-CZ" sz="2800" b="1" dirty="0">
                <a:solidFill>
                  <a:schemeClr val="bg2"/>
                </a:solidFill>
              </a:rPr>
              <a:t> negative </a:t>
            </a:r>
            <a:r>
              <a:rPr lang="cs-CZ" sz="2800" b="1" dirty="0" err="1">
                <a:solidFill>
                  <a:schemeClr val="bg2"/>
                </a:solidFill>
              </a:rPr>
              <a:t>change</a:t>
            </a:r>
            <a:r>
              <a:rPr lang="cs-CZ" sz="2800" b="1" dirty="0">
                <a:solidFill>
                  <a:schemeClr val="bg2"/>
                </a:solidFill>
              </a:rPr>
              <a:t>?</a:t>
            </a:r>
            <a:r>
              <a:rPr lang="cs-CZ" sz="2800" dirty="0">
                <a:solidFill>
                  <a:schemeClr val="bg2"/>
                </a:solidFill>
              </a:rPr>
              <a:t>).</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292745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a leadership style </a:t>
            </a:r>
            <a:r>
              <a:rPr lang="cs-CZ" sz="3300" b="1" dirty="0" err="1">
                <a:solidFill>
                  <a:schemeClr val="bg2"/>
                </a:solidFill>
                <a:effectLst/>
                <a:latin typeface="+mn-lt"/>
              </a:rPr>
              <a:t>important</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cs-CZ" sz="2400" dirty="0">
                <a:solidFill>
                  <a:schemeClr val="bg2"/>
                </a:solidFill>
              </a:rPr>
              <a:t>T</a:t>
            </a:r>
            <a:r>
              <a:rPr lang="en-US" sz="2400" dirty="0">
                <a:solidFill>
                  <a:schemeClr val="bg2"/>
                </a:solidFill>
              </a:rPr>
              <a:t>he leadership style also determines the level of employee engagement, motivation, and job satisfaction. </a:t>
            </a:r>
            <a:endParaRPr lang="cs-CZ" sz="2400" dirty="0">
              <a:solidFill>
                <a:schemeClr val="bg2"/>
              </a:solidFill>
            </a:endParaRPr>
          </a:p>
          <a:p>
            <a:pPr marL="0" indent="0" algn="just">
              <a:buNone/>
            </a:pPr>
            <a:r>
              <a:rPr lang="en-US" sz="2400" dirty="0">
                <a:solidFill>
                  <a:schemeClr val="bg2"/>
                </a:solidFill>
              </a:rPr>
              <a:t>Leaders who promote a positive and supportive culture tend to have a more engaged and motivated workforce, while leaders who promote a negative or toxic culture tend to have a disengaged and unhappy workforce.</a:t>
            </a:r>
            <a:endParaRPr lang="cs-CZ" sz="2400" dirty="0">
              <a:solidFill>
                <a:schemeClr val="bg2"/>
              </a:solidFill>
            </a:endParaRPr>
          </a:p>
          <a:p>
            <a:pPr marL="0" indent="0" algn="just">
              <a:buNone/>
            </a:pPr>
            <a:r>
              <a:rPr lang="cs-CZ" sz="2400" u="sng" dirty="0" err="1">
                <a:solidFill>
                  <a:schemeClr val="bg2"/>
                </a:solidFill>
              </a:rPr>
              <a:t>Appreciated</a:t>
            </a:r>
            <a:r>
              <a:rPr lang="cs-CZ" sz="2400" u="sng" dirty="0">
                <a:solidFill>
                  <a:schemeClr val="bg2"/>
                </a:solidFill>
              </a:rPr>
              <a:t> </a:t>
            </a:r>
            <a:r>
              <a:rPr lang="cs-CZ" sz="2400" u="sng" dirty="0" err="1">
                <a:solidFill>
                  <a:schemeClr val="bg2"/>
                </a:solidFill>
              </a:rPr>
              <a:t>leaders</a:t>
            </a:r>
            <a:r>
              <a:rPr lang="cs-CZ" sz="2400" u="sng" dirty="0">
                <a:solidFill>
                  <a:schemeClr val="bg2"/>
                </a:solidFill>
              </a:rPr>
              <a:t> </a:t>
            </a:r>
            <a:r>
              <a:rPr lang="cs-CZ" sz="2400" u="sng" dirty="0" err="1">
                <a:solidFill>
                  <a:schemeClr val="bg2"/>
                </a:solidFill>
              </a:rPr>
              <a:t>from</a:t>
            </a:r>
            <a:r>
              <a:rPr lang="cs-CZ" sz="2400" u="sng" dirty="0">
                <a:solidFill>
                  <a:schemeClr val="bg2"/>
                </a:solidFill>
              </a:rPr>
              <a:t> </a:t>
            </a:r>
            <a:r>
              <a:rPr lang="cs-CZ" sz="2400" u="sng" dirty="0" err="1">
                <a:solidFill>
                  <a:schemeClr val="bg2"/>
                </a:solidFill>
              </a:rPr>
              <a:t>history</a:t>
            </a:r>
            <a:r>
              <a:rPr lang="cs-CZ" sz="2400" dirty="0">
                <a:solidFill>
                  <a:schemeClr val="bg2"/>
                </a:solidFill>
              </a:rPr>
              <a:t>:</a:t>
            </a:r>
          </a:p>
          <a:p>
            <a:pPr algn="just">
              <a:buFont typeface="Wingdings" panose="05000000000000000000" pitchFamily="2" charset="2"/>
              <a:buChar char="Ø"/>
            </a:pPr>
            <a:r>
              <a:rPr lang="en-US" sz="2400" dirty="0">
                <a:solidFill>
                  <a:schemeClr val="bg2"/>
                </a:solidFill>
              </a:rPr>
              <a:t>widely regarded as effective and inspirational include Nelson Mandela, Mahatma Gandhi, Martin Luther King Jr., Mother Teresa, and Winston Churchill</a:t>
            </a:r>
            <a:r>
              <a:rPr lang="cs-CZ" sz="2400" dirty="0">
                <a:solidFill>
                  <a:schemeClr val="bg2"/>
                </a:solidFill>
              </a:rPr>
              <a:t>…</a:t>
            </a:r>
          </a:p>
          <a:p>
            <a:pPr algn="just">
              <a:buFont typeface="Wingdings" panose="05000000000000000000" pitchFamily="2" charset="2"/>
              <a:buChar char="Ø"/>
            </a:pPr>
            <a:r>
              <a:rPr lang="cs-CZ" sz="2400" dirty="0" err="1">
                <a:solidFill>
                  <a:schemeClr val="bg2"/>
                </a:solidFill>
              </a:rPr>
              <a:t>Why</a:t>
            </a:r>
            <a:r>
              <a:rPr lang="cs-CZ" sz="2400" dirty="0">
                <a:solidFill>
                  <a:schemeClr val="bg2"/>
                </a:solidFill>
              </a:rPr>
              <a:t>?</a:t>
            </a:r>
            <a:r>
              <a:rPr lang="en-US" sz="2400" dirty="0">
                <a:solidFill>
                  <a:schemeClr val="bg2"/>
                </a:solidFill>
              </a:rPr>
              <a:t> exceptional qualities such as vision, courage, empathy, and the ability to inspire and unite people towards a common goal. </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94315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Leaders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cs-CZ" sz="2800" b="1" dirty="0" err="1">
                <a:solidFill>
                  <a:schemeClr val="bg2"/>
                </a:solidFill>
              </a:rPr>
              <a:t>Find</a:t>
            </a:r>
            <a:r>
              <a:rPr lang="cs-CZ" sz="2800" b="1" dirty="0">
                <a:solidFill>
                  <a:schemeClr val="bg2"/>
                </a:solidFill>
              </a:rPr>
              <a:t> </a:t>
            </a:r>
            <a:r>
              <a:rPr lang="cs-CZ" sz="2800" b="1" dirty="0" err="1">
                <a:solidFill>
                  <a:schemeClr val="bg2"/>
                </a:solidFill>
              </a:rPr>
              <a:t>the</a:t>
            </a:r>
            <a:r>
              <a:rPr lang="cs-CZ" sz="2800" b="1" dirty="0">
                <a:solidFill>
                  <a:schemeClr val="bg2"/>
                </a:solidFill>
              </a:rPr>
              <a:t> top leader:</a:t>
            </a:r>
          </a:p>
          <a:p>
            <a:pPr marL="514350" indent="-514350" algn="just">
              <a:buAutoNum type="arabicPeriod"/>
            </a:pPr>
            <a:r>
              <a:rPr lang="cs-CZ" sz="2800" b="1" dirty="0">
                <a:solidFill>
                  <a:schemeClr val="bg2"/>
                </a:solidFill>
              </a:rPr>
              <a:t>in </a:t>
            </a:r>
            <a:r>
              <a:rPr lang="cs-CZ" sz="2800" b="1" dirty="0" err="1">
                <a:solidFill>
                  <a:schemeClr val="bg2"/>
                </a:solidFill>
              </a:rPr>
              <a:t>your</a:t>
            </a:r>
            <a:r>
              <a:rPr lang="cs-CZ" sz="2800" b="1" dirty="0">
                <a:solidFill>
                  <a:schemeClr val="bg2"/>
                </a:solidFill>
              </a:rPr>
              <a:t> country </a:t>
            </a:r>
            <a:r>
              <a:rPr lang="cs-CZ" sz="2800" b="1" dirty="0" err="1">
                <a:solidFill>
                  <a:schemeClr val="bg2"/>
                </a:solidFill>
              </a:rPr>
              <a:t>or</a:t>
            </a:r>
            <a:r>
              <a:rPr lang="cs-CZ" sz="2800" b="1" dirty="0">
                <a:solidFill>
                  <a:schemeClr val="bg2"/>
                </a:solidFill>
              </a:rPr>
              <a:t> in </a:t>
            </a:r>
            <a:r>
              <a:rPr lang="cs-CZ" sz="2800" b="1" dirty="0" err="1">
                <a:solidFill>
                  <a:schemeClr val="bg2"/>
                </a:solidFill>
              </a:rPr>
              <a:t>the</a:t>
            </a:r>
            <a:r>
              <a:rPr lang="cs-CZ" sz="2800" b="1" dirty="0">
                <a:solidFill>
                  <a:schemeClr val="bg2"/>
                </a:solidFill>
              </a:rPr>
              <a:t> </a:t>
            </a:r>
            <a:r>
              <a:rPr lang="cs-CZ" sz="2800" b="1" dirty="0" err="1">
                <a:solidFill>
                  <a:schemeClr val="bg2"/>
                </a:solidFill>
              </a:rPr>
              <a:t>world</a:t>
            </a:r>
            <a:r>
              <a:rPr lang="cs-CZ" sz="2800" b="1" dirty="0">
                <a:solidFill>
                  <a:schemeClr val="bg2"/>
                </a:solidFill>
              </a:rPr>
              <a:t> (</a:t>
            </a:r>
            <a:r>
              <a:rPr lang="cs-CZ" sz="2800" b="1" dirty="0" err="1">
                <a:solidFill>
                  <a:schemeClr val="bg2"/>
                </a:solidFill>
              </a:rPr>
              <a:t>characterise</a:t>
            </a:r>
            <a:r>
              <a:rPr lang="cs-CZ" sz="2800" b="1" dirty="0">
                <a:solidFill>
                  <a:schemeClr val="bg2"/>
                </a:solidFill>
              </a:rPr>
              <a:t> </a:t>
            </a:r>
            <a:r>
              <a:rPr lang="cs-CZ" sz="2800" b="1" dirty="0" err="1">
                <a:solidFill>
                  <a:schemeClr val="bg2"/>
                </a:solidFill>
              </a:rPr>
              <a:t>them</a:t>
            </a:r>
            <a:r>
              <a:rPr lang="cs-CZ" sz="2800" b="1" dirty="0">
                <a:solidFill>
                  <a:schemeClr val="bg2"/>
                </a:solidFill>
              </a:rPr>
              <a:t> – </a:t>
            </a:r>
            <a:r>
              <a:rPr lang="cs-CZ" sz="2800" b="1" dirty="0" err="1">
                <a:solidFill>
                  <a:schemeClr val="bg2"/>
                </a:solidFill>
              </a:rPr>
              <a:t>where</a:t>
            </a:r>
            <a:r>
              <a:rPr lang="cs-CZ" sz="2800" b="1" dirty="0">
                <a:solidFill>
                  <a:schemeClr val="bg2"/>
                </a:solidFill>
              </a:rPr>
              <a:t> are </a:t>
            </a:r>
            <a:r>
              <a:rPr lang="cs-CZ" sz="2800" b="1" dirty="0" err="1">
                <a:solidFill>
                  <a:schemeClr val="bg2"/>
                </a:solidFill>
              </a:rPr>
              <a:t>they</a:t>
            </a:r>
            <a:r>
              <a:rPr lang="cs-CZ" sz="2800" b="1" dirty="0">
                <a:solidFill>
                  <a:schemeClr val="bg2"/>
                </a:solidFill>
              </a:rPr>
              <a:t> </a:t>
            </a:r>
            <a:r>
              <a:rPr lang="cs-CZ" sz="2800" b="1" dirty="0" err="1">
                <a:solidFill>
                  <a:schemeClr val="bg2"/>
                </a:solidFill>
              </a:rPr>
              <a:t>from</a:t>
            </a:r>
            <a:r>
              <a:rPr lang="cs-CZ" sz="2800" b="1" dirty="0">
                <a:solidFill>
                  <a:schemeClr val="bg2"/>
                </a:solidFill>
              </a:rPr>
              <a:t>, </a:t>
            </a:r>
            <a:r>
              <a:rPr lang="cs-CZ" sz="2800" b="1" dirty="0" err="1">
                <a:solidFill>
                  <a:schemeClr val="bg2"/>
                </a:solidFill>
              </a:rPr>
              <a:t>who</a:t>
            </a:r>
            <a:r>
              <a:rPr lang="cs-CZ" sz="2800" b="1" dirty="0">
                <a:solidFill>
                  <a:schemeClr val="bg2"/>
                </a:solidFill>
              </a:rPr>
              <a:t> </a:t>
            </a:r>
            <a:r>
              <a:rPr lang="cs-CZ" sz="2800" b="1" dirty="0" err="1">
                <a:solidFill>
                  <a:schemeClr val="bg2"/>
                </a:solidFill>
              </a:rPr>
              <a:t>they</a:t>
            </a:r>
            <a:r>
              <a:rPr lang="cs-CZ" sz="2800" b="1" dirty="0">
                <a:solidFill>
                  <a:schemeClr val="bg2"/>
                </a:solidFill>
              </a:rPr>
              <a:t> </a:t>
            </a:r>
            <a:r>
              <a:rPr lang="cs-CZ" sz="2800" b="1" dirty="0" err="1">
                <a:solidFill>
                  <a:schemeClr val="bg2"/>
                </a:solidFill>
              </a:rPr>
              <a:t>work</a:t>
            </a:r>
            <a:r>
              <a:rPr lang="cs-CZ" sz="2800" b="1" dirty="0">
                <a:solidFill>
                  <a:schemeClr val="bg2"/>
                </a:solidFill>
              </a:rPr>
              <a:t> </a:t>
            </a:r>
            <a:r>
              <a:rPr lang="cs-CZ" sz="2800" b="1" dirty="0" err="1">
                <a:solidFill>
                  <a:schemeClr val="bg2"/>
                </a:solidFill>
              </a:rPr>
              <a:t>for</a:t>
            </a:r>
            <a:r>
              <a:rPr lang="cs-CZ" sz="2800" b="1" dirty="0">
                <a:solidFill>
                  <a:schemeClr val="bg2"/>
                </a:solidFill>
              </a:rPr>
              <a:t> </a:t>
            </a:r>
            <a:r>
              <a:rPr lang="cs-CZ" sz="2800" b="1" dirty="0" err="1">
                <a:solidFill>
                  <a:schemeClr val="bg2"/>
                </a:solidFill>
              </a:rPr>
              <a:t>or</a:t>
            </a:r>
            <a:r>
              <a:rPr lang="cs-CZ" sz="2800" b="1" dirty="0">
                <a:solidFill>
                  <a:schemeClr val="bg2"/>
                </a:solidFill>
              </a:rPr>
              <a:t> </a:t>
            </a:r>
            <a:r>
              <a:rPr lang="cs-CZ" sz="2800" b="1" dirty="0" err="1">
                <a:solidFill>
                  <a:schemeClr val="bg2"/>
                </a:solidFill>
              </a:rPr>
              <a:t>why</a:t>
            </a:r>
            <a:r>
              <a:rPr lang="cs-CZ" sz="2800" b="1" dirty="0">
                <a:solidFill>
                  <a:schemeClr val="bg2"/>
                </a:solidFill>
              </a:rPr>
              <a:t> are </a:t>
            </a:r>
            <a:r>
              <a:rPr lang="cs-CZ" sz="2800" b="1" dirty="0" err="1">
                <a:solidFill>
                  <a:schemeClr val="bg2"/>
                </a:solidFill>
              </a:rPr>
              <a:t>they</a:t>
            </a:r>
            <a:r>
              <a:rPr lang="cs-CZ" sz="2800" b="1" dirty="0">
                <a:solidFill>
                  <a:schemeClr val="bg2"/>
                </a:solidFill>
              </a:rPr>
              <a:t> </a:t>
            </a:r>
            <a:r>
              <a:rPr lang="cs-CZ" sz="2800" b="1" dirty="0" err="1">
                <a:solidFill>
                  <a:schemeClr val="bg2"/>
                </a:solidFill>
              </a:rPr>
              <a:t>appreciated</a:t>
            </a:r>
            <a:r>
              <a:rPr lang="cs-CZ" sz="2800" b="1" dirty="0">
                <a:solidFill>
                  <a:schemeClr val="bg2"/>
                </a:solidFill>
              </a:rPr>
              <a:t>)</a:t>
            </a:r>
          </a:p>
          <a:p>
            <a:pPr marL="0" indent="0" algn="just">
              <a:buNone/>
            </a:pPr>
            <a:r>
              <a:rPr lang="cs-CZ" sz="2800" b="1" dirty="0">
                <a:solidFill>
                  <a:schemeClr val="bg2"/>
                </a:solidFill>
                <a:hlinkClick r:id="rId2"/>
              </a:rPr>
              <a:t>https://padlet.com/markova17/human-resource-management-vrgwh5tmnxynw3d9</a:t>
            </a:r>
            <a:endParaRPr lang="cs-CZ" sz="2800" b="1" dirty="0">
              <a:solidFill>
                <a:schemeClr val="bg2"/>
              </a:solidFill>
            </a:endParaRPr>
          </a:p>
          <a:p>
            <a:pPr marL="0" indent="0" algn="just">
              <a:buNone/>
            </a:pPr>
            <a:endParaRPr lang="cs-CZ" sz="2800" b="1" dirty="0">
              <a:solidFill>
                <a:schemeClr val="bg2"/>
              </a:solidFill>
            </a:endParaRPr>
          </a:p>
          <a:p>
            <a:pPr marL="514350" indent="-514350" algn="just">
              <a:buAutoNum type="arabicPeriod"/>
            </a:pPr>
            <a:r>
              <a:rPr lang="cs-CZ" sz="2800" dirty="0" err="1">
                <a:solidFill>
                  <a:schemeClr val="bg2"/>
                </a:solidFill>
              </a:rPr>
              <a:t>what</a:t>
            </a:r>
            <a:r>
              <a:rPr lang="cs-CZ" sz="2800" dirty="0">
                <a:solidFill>
                  <a:schemeClr val="bg2"/>
                </a:solidFill>
              </a:rPr>
              <a:t> are </a:t>
            </a:r>
            <a:r>
              <a:rPr lang="cs-CZ" sz="2800" dirty="0" err="1">
                <a:solidFill>
                  <a:schemeClr val="bg2"/>
                </a:solidFill>
              </a:rPr>
              <a:t>their</a:t>
            </a:r>
            <a:r>
              <a:rPr lang="cs-CZ" sz="2800" dirty="0">
                <a:solidFill>
                  <a:schemeClr val="bg2"/>
                </a:solidFill>
              </a:rPr>
              <a:t> </a:t>
            </a:r>
            <a:r>
              <a:rPr lang="cs-CZ" sz="2800" dirty="0" err="1">
                <a:solidFill>
                  <a:schemeClr val="bg2"/>
                </a:solidFill>
              </a:rPr>
              <a:t>common</a:t>
            </a:r>
            <a:r>
              <a:rPr lang="cs-CZ" sz="2800" dirty="0">
                <a:solidFill>
                  <a:schemeClr val="bg2"/>
                </a:solidFill>
              </a:rPr>
              <a:t> </a:t>
            </a:r>
            <a:r>
              <a:rPr lang="cs-CZ" sz="2800" dirty="0" err="1">
                <a:solidFill>
                  <a:schemeClr val="bg2"/>
                </a:solidFill>
              </a:rPr>
              <a:t>features</a:t>
            </a:r>
            <a:r>
              <a:rPr lang="cs-CZ" sz="2800" dirty="0">
                <a:solidFill>
                  <a:schemeClr val="bg2"/>
                </a:solidFill>
              </a:rPr>
              <a:t>?</a:t>
            </a: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26A24EBA-582E-44A7-B6B0-F867261A15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6135" y="4149080"/>
            <a:ext cx="3092693" cy="2730624"/>
          </a:xfrm>
          <a:prstGeom prst="rect">
            <a:avLst/>
          </a:prstGeom>
        </p:spPr>
      </p:pic>
    </p:spTree>
    <p:extLst>
      <p:ext uri="{BB962C8B-B14F-4D97-AF65-F5344CB8AC3E}">
        <p14:creationId xmlns:p14="http://schemas.microsoft.com/office/powerpoint/2010/main" val="2539125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Who</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leader - </a:t>
            </a:r>
            <a:r>
              <a:rPr lang="cs-CZ" sz="3300" b="1" dirty="0" err="1">
                <a:solidFill>
                  <a:schemeClr val="bg2"/>
                </a:solidFill>
                <a:effectLst/>
                <a:latin typeface="+mn-lt"/>
              </a:rPr>
              <a:t>features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400" dirty="0">
                <a:solidFill>
                  <a:schemeClr val="bg2"/>
                </a:solidFill>
              </a:rPr>
              <a:t>effective leadership requires a combination of skills, traits, and behaviors that allow leaders to inspire and motivate their team to achieve their best.</a:t>
            </a:r>
            <a:endParaRPr lang="cs-CZ" sz="2400" dirty="0">
              <a:solidFill>
                <a:schemeClr val="bg2"/>
              </a:solidFill>
            </a:endParaRPr>
          </a:p>
          <a:p>
            <a:pPr marL="0" indent="0" algn="just">
              <a:buNone/>
            </a:pPr>
            <a:r>
              <a:rPr lang="en-US" sz="2400" dirty="0">
                <a:solidFill>
                  <a:schemeClr val="bg2"/>
                </a:solidFill>
              </a:rPr>
              <a:t> </a:t>
            </a:r>
            <a:r>
              <a:rPr lang="en-US" sz="2400" u="sng" dirty="0">
                <a:solidFill>
                  <a:schemeClr val="bg2"/>
                </a:solidFill>
              </a:rPr>
              <a:t>Visionary:</a:t>
            </a:r>
            <a:r>
              <a:rPr lang="en-US" sz="2400" dirty="0">
                <a:solidFill>
                  <a:schemeClr val="bg2"/>
                </a:solidFill>
              </a:rPr>
              <a:t> Effective leaders have a clear vision for the future of their organization and can articulate this vision to their team in a way that inspires and motivates them.</a:t>
            </a:r>
            <a:endParaRPr lang="cs-CZ" sz="2400" dirty="0">
              <a:solidFill>
                <a:schemeClr val="bg2"/>
              </a:solidFill>
            </a:endParaRPr>
          </a:p>
          <a:p>
            <a:pPr marL="0" indent="0" algn="just">
              <a:buNone/>
            </a:pPr>
            <a:r>
              <a:rPr lang="en-US" sz="2400" dirty="0">
                <a:solidFill>
                  <a:schemeClr val="bg2"/>
                </a:solidFill>
              </a:rPr>
              <a:t> </a:t>
            </a:r>
            <a:r>
              <a:rPr lang="en-US" sz="2400" u="sng" dirty="0">
                <a:solidFill>
                  <a:schemeClr val="bg2"/>
                </a:solidFill>
              </a:rPr>
              <a:t>Communicative</a:t>
            </a:r>
            <a:r>
              <a:rPr lang="en-US" sz="2400" dirty="0">
                <a:solidFill>
                  <a:schemeClr val="bg2"/>
                </a:solidFill>
              </a:rPr>
              <a:t>: Effective leaders are skilled communicators who can convey their ideas and thoughts clearly and persuasively to their team.</a:t>
            </a:r>
          </a:p>
          <a:p>
            <a:pPr marL="0" indent="0" algn="just">
              <a:buNone/>
            </a:pPr>
            <a:r>
              <a:rPr lang="en-US" sz="2400" dirty="0">
                <a:solidFill>
                  <a:schemeClr val="bg2"/>
                </a:solidFill>
              </a:rPr>
              <a:t>    </a:t>
            </a:r>
            <a:r>
              <a:rPr lang="en-US" sz="2400" u="sng" dirty="0">
                <a:solidFill>
                  <a:schemeClr val="bg2"/>
                </a:solidFill>
              </a:rPr>
              <a:t>Empathetic</a:t>
            </a:r>
            <a:r>
              <a:rPr lang="en-US" sz="2400" dirty="0">
                <a:solidFill>
                  <a:schemeClr val="bg2"/>
                </a:solidFill>
              </a:rPr>
              <a:t>: Effective leaders are empathetic and understand the needs and concerns of their team members. They listen actively to their team's feedback and ideas, and seek to understand their perspectives.</a:t>
            </a:r>
          </a:p>
          <a:p>
            <a:pPr marL="0" indent="0" algn="just">
              <a:buNone/>
            </a:pPr>
            <a:r>
              <a:rPr lang="en-US" sz="2400" dirty="0">
                <a:solidFill>
                  <a:schemeClr val="bg2"/>
                </a:solidFill>
              </a:rPr>
              <a:t>    </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96801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Who</a:t>
            </a:r>
            <a:r>
              <a:rPr lang="cs-CZ" sz="3300" b="1" dirty="0">
                <a:solidFill>
                  <a:schemeClr val="bg2"/>
                </a:solidFill>
                <a:effectLst/>
                <a:latin typeface="+mn-lt"/>
              </a:rPr>
              <a:t> </a:t>
            </a: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the</a:t>
            </a:r>
            <a:r>
              <a:rPr lang="cs-CZ" sz="3300" b="1" dirty="0">
                <a:solidFill>
                  <a:schemeClr val="bg2"/>
                </a:solidFill>
                <a:effectLst/>
                <a:latin typeface="+mn-lt"/>
              </a:rPr>
              <a:t> leader - </a:t>
            </a:r>
            <a:r>
              <a:rPr lang="cs-CZ" sz="3300" b="1" dirty="0" err="1">
                <a:solidFill>
                  <a:schemeClr val="bg2"/>
                </a:solidFill>
                <a:effectLst/>
                <a:latin typeface="+mn-lt"/>
              </a:rPr>
              <a:t>features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28735"/>
            <a:ext cx="8640960" cy="5095889"/>
          </a:xfrm>
        </p:spPr>
        <p:txBody>
          <a:bodyPr>
            <a:noAutofit/>
          </a:bodyPr>
          <a:lstStyle/>
          <a:p>
            <a:pPr marL="0" indent="0" algn="just">
              <a:buNone/>
            </a:pPr>
            <a:r>
              <a:rPr lang="en-US" sz="2200" u="sng" dirty="0">
                <a:solidFill>
                  <a:schemeClr val="bg2"/>
                </a:solidFill>
              </a:rPr>
              <a:t>Decisive:</a:t>
            </a:r>
            <a:r>
              <a:rPr lang="en-US" sz="2200" dirty="0">
                <a:solidFill>
                  <a:schemeClr val="bg2"/>
                </a:solidFill>
              </a:rPr>
              <a:t> Effective leaders are decisive and able to make sound decisions based on available information and data. They can weigh the pros and cons of different options and choose the best course of action.</a:t>
            </a:r>
            <a:endParaRPr lang="cs-CZ" sz="2200" dirty="0">
              <a:solidFill>
                <a:schemeClr val="bg2"/>
              </a:solidFill>
            </a:endParaRPr>
          </a:p>
          <a:p>
            <a:pPr marL="0" indent="0" algn="just">
              <a:buNone/>
            </a:pPr>
            <a:r>
              <a:rPr lang="en-US" sz="2200" dirty="0">
                <a:solidFill>
                  <a:schemeClr val="bg2"/>
                </a:solidFill>
              </a:rPr>
              <a:t> </a:t>
            </a:r>
            <a:r>
              <a:rPr lang="en-US" sz="2200" u="sng" dirty="0">
                <a:solidFill>
                  <a:schemeClr val="bg2"/>
                </a:solidFill>
              </a:rPr>
              <a:t>Collaborative</a:t>
            </a:r>
            <a:r>
              <a:rPr lang="en-US" sz="2200" dirty="0">
                <a:solidFill>
                  <a:schemeClr val="bg2"/>
                </a:solidFill>
              </a:rPr>
              <a:t>: Effective leaders recognize the importance of collaboration and seek input from their team members when making decisions. They encourage open communication and create an environment that fosters teamwork and mutual respect.</a:t>
            </a:r>
          </a:p>
          <a:p>
            <a:pPr marL="0" indent="0" algn="just">
              <a:buNone/>
            </a:pPr>
            <a:r>
              <a:rPr lang="en-US" sz="2200" dirty="0">
                <a:solidFill>
                  <a:schemeClr val="bg2"/>
                </a:solidFill>
              </a:rPr>
              <a:t>    </a:t>
            </a:r>
            <a:r>
              <a:rPr lang="en-US" sz="2200" u="sng" dirty="0">
                <a:solidFill>
                  <a:schemeClr val="bg2"/>
                </a:solidFill>
              </a:rPr>
              <a:t>Adaptable</a:t>
            </a:r>
            <a:r>
              <a:rPr lang="en-US" sz="2200" dirty="0">
                <a:solidFill>
                  <a:schemeClr val="bg2"/>
                </a:solidFill>
              </a:rPr>
              <a:t>: Effective leaders are adaptable and able to pivot quickly in response to changing circumstances or unexpected challenges. They are open to new ideas and approaches and can adjust their strategy as needed.</a:t>
            </a:r>
          </a:p>
          <a:p>
            <a:pPr marL="0" indent="0" algn="just">
              <a:buNone/>
            </a:pPr>
            <a:r>
              <a:rPr lang="en-US" sz="2200" dirty="0">
                <a:solidFill>
                  <a:schemeClr val="bg2"/>
                </a:solidFill>
              </a:rPr>
              <a:t>    </a:t>
            </a:r>
            <a:r>
              <a:rPr lang="en-US" sz="2200" u="sng" dirty="0">
                <a:solidFill>
                  <a:schemeClr val="bg2"/>
                </a:solidFill>
              </a:rPr>
              <a:t>Inspirational</a:t>
            </a:r>
            <a:r>
              <a:rPr lang="en-US" sz="2200" dirty="0">
                <a:solidFill>
                  <a:schemeClr val="bg2"/>
                </a:solidFill>
              </a:rPr>
              <a:t>: Effective leaders inspire their team members to work towards a common goal and achieve their full potential. They lead by example and set a high standard of excellence for themselves and their team.</a:t>
            </a: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39231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Identifying</a:t>
            </a:r>
            <a:r>
              <a:rPr lang="cs-CZ" sz="3300" b="1" dirty="0">
                <a:solidFill>
                  <a:schemeClr val="bg2"/>
                </a:solidFill>
                <a:effectLst/>
                <a:latin typeface="+mn-lt"/>
              </a:rPr>
              <a:t> personality </a:t>
            </a:r>
            <a:r>
              <a:rPr lang="cs-CZ" sz="3300" b="1" dirty="0" err="1">
                <a:solidFill>
                  <a:schemeClr val="bg2"/>
                </a:solidFill>
                <a:effectLst/>
                <a:latin typeface="+mn-lt"/>
              </a:rPr>
              <a:t>of</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428735"/>
            <a:ext cx="8640960" cy="5095889"/>
          </a:xfrm>
        </p:spPr>
        <p:txBody>
          <a:bodyPr>
            <a:noAutofit/>
          </a:bodyPr>
          <a:lstStyle/>
          <a:p>
            <a:pPr algn="just">
              <a:buFont typeface="Wingdings" panose="05000000000000000000" pitchFamily="2" charset="2"/>
              <a:buChar char="Ø"/>
            </a:pPr>
            <a:r>
              <a:rPr lang="en-US" sz="2800" dirty="0">
                <a:solidFill>
                  <a:schemeClr val="bg2"/>
                </a:solidFill>
              </a:rPr>
              <a:t>the personality of a leader can be done by observing their behavior, communication style, decision-making approach, and overall leadership style. </a:t>
            </a:r>
            <a:endParaRPr lang="cs-CZ" sz="2800" dirty="0">
              <a:solidFill>
                <a:schemeClr val="bg2"/>
              </a:solidFill>
            </a:endParaRPr>
          </a:p>
          <a:p>
            <a:pPr marL="0" indent="0" algn="just">
              <a:buNone/>
            </a:pPr>
            <a:r>
              <a:rPr lang="en-US" sz="2800" u="sng" dirty="0">
                <a:solidFill>
                  <a:schemeClr val="bg2"/>
                </a:solidFill>
              </a:rPr>
              <a:t>Some ways to identify a leader's personality include</a:t>
            </a:r>
            <a:r>
              <a:rPr lang="cs-CZ" sz="2800" u="sng" dirty="0">
                <a:solidFill>
                  <a:schemeClr val="bg2"/>
                </a:solidFill>
              </a:rPr>
              <a:t>:</a:t>
            </a:r>
          </a:p>
          <a:p>
            <a:pPr algn="just">
              <a:buFont typeface="Wingdings" panose="05000000000000000000" pitchFamily="2" charset="2"/>
              <a:buChar char="Ø"/>
            </a:pPr>
            <a:r>
              <a:rPr lang="en-US" sz="2800" dirty="0">
                <a:solidFill>
                  <a:schemeClr val="bg2"/>
                </a:solidFill>
              </a:rPr>
              <a:t>Look at how the leader </a:t>
            </a:r>
            <a:r>
              <a:rPr lang="en-US" sz="2800" b="1" dirty="0">
                <a:solidFill>
                  <a:schemeClr val="bg2"/>
                </a:solidFill>
              </a:rPr>
              <a:t>interacts</a:t>
            </a:r>
            <a:r>
              <a:rPr lang="en-US" sz="2800" dirty="0">
                <a:solidFill>
                  <a:schemeClr val="bg2"/>
                </a:solidFill>
              </a:rPr>
              <a:t> with their team and others.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seem calm, assertive, or outgoing? </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Do they </a:t>
            </a:r>
            <a:r>
              <a:rPr lang="en-US" sz="2800" b="1" dirty="0">
                <a:solidFill>
                  <a:schemeClr val="bg2"/>
                </a:solidFill>
              </a:rPr>
              <a:t>inspire</a:t>
            </a:r>
            <a:r>
              <a:rPr lang="en-US" sz="2800" dirty="0">
                <a:solidFill>
                  <a:schemeClr val="bg2"/>
                </a:solidFill>
              </a:rPr>
              <a:t> others, or do they come across as distant or authoritarian?</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985909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9043</TotalTime>
  <Words>2713</Words>
  <Application>Microsoft Office PowerPoint</Application>
  <PresentationFormat>Předvádění na obrazovce (4:3)</PresentationFormat>
  <Paragraphs>200</Paragraphs>
  <Slides>29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Times New Roman</vt:lpstr>
      <vt:lpstr>Wingdings</vt:lpstr>
      <vt:lpstr>Vzletný</vt:lpstr>
      <vt:lpstr>Prezentace aplikace PowerPoint</vt:lpstr>
      <vt:lpstr>Content</vt:lpstr>
      <vt:lpstr>Corporate culture and leadership</vt:lpstr>
      <vt:lpstr>What is leadership?</vt:lpstr>
      <vt:lpstr>Is a leadership style important?</vt:lpstr>
      <vt:lpstr>TASK 1 - Leaders</vt:lpstr>
      <vt:lpstr>Who is the leader - features</vt:lpstr>
      <vt:lpstr>Who is the leader - features</vt:lpstr>
      <vt:lpstr>Identifying personality of leader</vt:lpstr>
      <vt:lpstr>Identifying personality of leader</vt:lpstr>
      <vt:lpstr>Methods of selection</vt:lpstr>
      <vt:lpstr>What must leaders know?</vt:lpstr>
      <vt:lpstr>What must leaders know?</vt:lpstr>
      <vt:lpstr>Leadership methods</vt:lpstr>
      <vt:lpstr>Leadership methods</vt:lpstr>
      <vt:lpstr>Is there a difference between leadership and management? </vt:lpstr>
      <vt:lpstr>TASK 2 – a case study that could help explain the difference between a leader and a manager</vt:lpstr>
      <vt:lpstr>Multigenerational leadership</vt:lpstr>
      <vt:lpstr>Skills to be a multigenerational leader</vt:lpstr>
      <vt:lpstr>Generations and their characteristics</vt:lpstr>
      <vt:lpstr>Pros and cons of multigen approach</vt:lpstr>
      <vt:lpstr>Companies with positive multigen approach</vt:lpstr>
      <vt:lpstr>TASK 3 – multigen challenge</vt:lpstr>
      <vt:lpstr>Diversity management</vt:lpstr>
      <vt:lpstr>Diversity management</vt:lpstr>
      <vt:lpstr>Advantages of diversity management</vt:lpstr>
      <vt:lpstr>Disadvantages / challenges of diversity management</vt:lpstr>
      <vt:lpstr>Next lesson content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mar0076</cp:lastModifiedBy>
  <cp:revision>276</cp:revision>
  <cp:lastPrinted>1601-01-01T00:00:00Z</cp:lastPrinted>
  <dcterms:created xsi:type="dcterms:W3CDTF">2005-09-23T13:42:26Z</dcterms:created>
  <dcterms:modified xsi:type="dcterms:W3CDTF">2023-03-15T07:27:00Z</dcterms:modified>
</cp:coreProperties>
</file>