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
  </p:notesMasterIdLst>
  <p:sldIdLst>
    <p:sldId id="256" r:id="rId2"/>
    <p:sldId id="269" r:id="rId3"/>
    <p:sldId id="378" r:id="rId4"/>
    <p:sldId id="379" r:id="rId5"/>
    <p:sldId id="380" r:id="rId6"/>
    <p:sldId id="372" r:id="rId7"/>
    <p:sldId id="381" r:id="rId8"/>
    <p:sldId id="382" r:id="rId9"/>
    <p:sldId id="273" r:id="rId10"/>
  </p:sldIdLst>
  <p:sldSz cx="9144000" cy="6858000" type="screen4x3"/>
  <p:notesSz cx="6794500" cy="9931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77" d="100"/>
          <a:sy n="77" d="100"/>
        </p:scale>
        <p:origin x="1037"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D7571A94-FE0F-4BE3-9501-E23B4914FAB6}" type="datetimeFigureOut">
              <a:rPr lang="cs-CZ" smtClean="0"/>
              <a:t>28.03.2023</a:t>
            </a:fld>
            <a:endParaRPr lang="cs-CZ"/>
          </a:p>
        </p:txBody>
      </p:sp>
      <p:sp>
        <p:nvSpPr>
          <p:cNvPr id="4" name="Zástupný symbol pro obrázek snímku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13B94D97-5373-4298-8B4E-E1196774D879}" type="slidenum">
              <a:rPr lang="cs-CZ" smtClean="0"/>
              <a:t>‹#›</a:t>
            </a:fld>
            <a:endParaRPr lang="cs-CZ"/>
          </a:p>
        </p:txBody>
      </p:sp>
    </p:spTree>
    <p:extLst>
      <p:ext uri="{BB962C8B-B14F-4D97-AF65-F5344CB8AC3E}">
        <p14:creationId xmlns:p14="http://schemas.microsoft.com/office/powerpoint/2010/main" val="1180236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3B94D97-5373-4298-8B4E-E1196774D879}" type="slidenum">
              <a:rPr lang="cs-CZ" smtClean="0"/>
              <a:t>1</a:t>
            </a:fld>
            <a:endParaRPr lang="cs-CZ"/>
          </a:p>
        </p:txBody>
      </p:sp>
    </p:spTree>
    <p:extLst>
      <p:ext uri="{BB962C8B-B14F-4D97-AF65-F5344CB8AC3E}">
        <p14:creationId xmlns:p14="http://schemas.microsoft.com/office/powerpoint/2010/main" val="3050735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10"/>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6" name="Arc 4"/>
            <p:cNvSpPr>
              <a:spLocks/>
            </p:cNvSpPr>
            <p:nvPr/>
          </p:nvSpPr>
          <p:spPr bwMode="auto">
            <a:xfrm>
              <a:off x="-652" y="978"/>
              <a:ext cx="4237" cy="3342"/>
            </a:xfrm>
            <a:custGeom>
              <a:avLst/>
              <a:gdLst>
                <a:gd name="T0" fmla="*/ 6 w 21600"/>
                <a:gd name="T1" fmla="*/ 0 h 21231"/>
                <a:gd name="T2" fmla="*/ 32 w 21600"/>
                <a:gd name="T3" fmla="*/ 13 h 21231"/>
                <a:gd name="T4" fmla="*/ 0 w 21600"/>
                <a:gd name="T5" fmla="*/ 13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cs-CZ"/>
              <a:t>Klepnutím lze upravit styl předlohy nadpisů.</a:t>
            </a:r>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cs-CZ"/>
              <a:t>Klepnutím lze upravit styl předlohy podnadpisů.</a:t>
            </a:r>
          </a:p>
        </p:txBody>
      </p:sp>
      <p:sp>
        <p:nvSpPr>
          <p:cNvPr id="7" name="Rectangle 7"/>
          <p:cNvSpPr>
            <a:spLocks noGrp="1" noChangeArrowheads="1"/>
          </p:cNvSpPr>
          <p:nvPr>
            <p:ph type="dt" sz="quarter"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CD2FD21F-7B72-4377-9B6B-E8C859DC2599}"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22818F26-F1E9-4590-B6EC-E9E6238C03B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15100" y="609600"/>
            <a:ext cx="1943100" cy="5486400"/>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685800" y="609600"/>
            <a:ext cx="5676900" cy="54864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ECA64DF8-5DE6-45A3-A84D-185E2F5D8F3E}"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ClipArt" preserve="1">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685800" y="609600"/>
            <a:ext cx="77724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85800" y="1981200"/>
            <a:ext cx="38100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klipart 3"/>
          <p:cNvSpPr>
            <a:spLocks noGrp="1"/>
          </p:cNvSpPr>
          <p:nvPr>
            <p:ph type="clipArt" sz="half" idx="2"/>
          </p:nvPr>
        </p:nvSpPr>
        <p:spPr>
          <a:xfrm>
            <a:off x="4648200" y="1981200"/>
            <a:ext cx="3810000" cy="4114800"/>
          </a:xfrm>
        </p:spPr>
        <p:txBody>
          <a:bodyPr/>
          <a:lstStyle/>
          <a:p>
            <a:pPr lvl="0"/>
            <a:endParaRPr lang="cs-CZ" noProof="0"/>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B1E6C3E8-819E-4156-9800-AC3EAADBB9F4}"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6FB4AF0-E47D-4C47-987B-6A94EAAE91E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D6569EB-4052-4500-9DB1-B81EC4C0F436}"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F1CC6111-84F6-4D9F-A650-6DF77B8EB669}"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7"/>
          <p:cNvSpPr>
            <a:spLocks noGrp="1" noChangeArrowheads="1"/>
          </p:cNvSpPr>
          <p:nvPr>
            <p:ph type="dt" sz="half"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1C4B3542-ADA3-4CA9-A07E-88D3B768A7FB}"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7"/>
          <p:cNvSpPr>
            <a:spLocks noGrp="1" noChangeArrowheads="1"/>
          </p:cNvSpPr>
          <p:nvPr>
            <p:ph type="dt" sz="half" idx="10"/>
          </p:nvPr>
        </p:nvSpPr>
        <p:spPr/>
        <p:txBody>
          <a:bodyPr/>
          <a:lstStyle>
            <a:lvl1pPr>
              <a:defRPr/>
            </a:lvl1pPr>
          </a:lstStyle>
          <a:p>
            <a:pPr>
              <a:defRPr/>
            </a:pPr>
            <a:endParaRPr lang="cs-CZ"/>
          </a:p>
        </p:txBody>
      </p:sp>
      <p:sp>
        <p:nvSpPr>
          <p:cNvPr id="4" name="Rectangle 8"/>
          <p:cNvSpPr>
            <a:spLocks noGrp="1" noChangeArrowheads="1"/>
          </p:cNvSpPr>
          <p:nvPr>
            <p:ph type="ftr" sz="quarter" idx="11"/>
          </p:nvPr>
        </p:nvSpPr>
        <p:spPr/>
        <p:txBody>
          <a:bodyPr/>
          <a:lstStyle>
            <a:lvl1pPr>
              <a:defRPr/>
            </a:lvl1pPr>
          </a:lstStyle>
          <a:p>
            <a:pPr>
              <a:defRPr/>
            </a:pPr>
            <a:endParaRPr lang="cs-CZ"/>
          </a:p>
        </p:txBody>
      </p:sp>
      <p:sp>
        <p:nvSpPr>
          <p:cNvPr id="5" name="Rectangle 9"/>
          <p:cNvSpPr>
            <a:spLocks noGrp="1" noChangeArrowheads="1"/>
          </p:cNvSpPr>
          <p:nvPr>
            <p:ph type="sldNum" sz="quarter" idx="12"/>
          </p:nvPr>
        </p:nvSpPr>
        <p:spPr/>
        <p:txBody>
          <a:bodyPr/>
          <a:lstStyle>
            <a:lvl1pPr>
              <a:defRPr/>
            </a:lvl1pPr>
          </a:lstStyle>
          <a:p>
            <a:pPr>
              <a:defRPr/>
            </a:pPr>
            <a:fld id="{1816AE1F-3DC3-4E0F-87A4-B26FD0376A3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p:txBody>
          <a:bodyPr/>
          <a:lstStyle>
            <a:lvl1pPr>
              <a:defRPr/>
            </a:lvl1pPr>
          </a:lstStyle>
          <a:p>
            <a:pPr>
              <a:defRPr/>
            </a:pPr>
            <a:endParaRPr lang="cs-CZ"/>
          </a:p>
        </p:txBody>
      </p:sp>
      <p:sp>
        <p:nvSpPr>
          <p:cNvPr id="3" name="Rectangle 8"/>
          <p:cNvSpPr>
            <a:spLocks noGrp="1" noChangeArrowheads="1"/>
          </p:cNvSpPr>
          <p:nvPr>
            <p:ph type="ftr" sz="quarter" idx="11"/>
          </p:nvPr>
        </p:nvSpPr>
        <p:spPr/>
        <p:txBody>
          <a:bodyPr/>
          <a:lstStyle>
            <a:lvl1pPr>
              <a:defRPr/>
            </a:lvl1pPr>
          </a:lstStyle>
          <a:p>
            <a:pPr>
              <a:defRPr/>
            </a:pPr>
            <a:endParaRPr lang="cs-CZ"/>
          </a:p>
        </p:txBody>
      </p:sp>
      <p:sp>
        <p:nvSpPr>
          <p:cNvPr id="4" name="Rectangle 9"/>
          <p:cNvSpPr>
            <a:spLocks noGrp="1" noChangeArrowheads="1"/>
          </p:cNvSpPr>
          <p:nvPr>
            <p:ph type="sldNum" sz="quarter" idx="12"/>
          </p:nvPr>
        </p:nvSpPr>
        <p:spPr/>
        <p:txBody>
          <a:bodyPr/>
          <a:lstStyle>
            <a:lvl1pPr>
              <a:defRPr/>
            </a:lvl1pPr>
          </a:lstStyle>
          <a:p>
            <a:pPr>
              <a:defRPr/>
            </a:pPr>
            <a:fld id="{8110E9C1-8D4F-49E0-8561-2FCF7F82006F}"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7183DDA5-73ED-41CA-B7B9-FA45EFCAC741}"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E1E8EF4E-FB7C-4C4A-B9E7-5B20452941D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1026"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1033" name="Arc 4"/>
            <p:cNvSpPr>
              <a:spLocks/>
            </p:cNvSpPr>
            <p:nvPr/>
          </p:nvSpPr>
          <p:spPr bwMode="auto">
            <a:xfrm>
              <a:off x="0" y="1"/>
              <a:ext cx="5298" cy="4312"/>
            </a:xfrm>
            <a:custGeom>
              <a:avLst/>
              <a:gdLst>
                <a:gd name="T0" fmla="*/ 0 w 21600"/>
                <a:gd name="T1" fmla="*/ 0 h 21600"/>
                <a:gd name="T2" fmla="*/ 78 w 21600"/>
                <a:gd name="T3" fmla="*/ 34 h 21600"/>
                <a:gd name="T4" fmla="*/ 0 w 21600"/>
                <a:gd name="T5" fmla="*/ 3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cs-CZ"/>
              <a:t>Klepnutím lze upravit styl předlohy nadpisů.</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pPr>
              <a:defRPr/>
            </a:pPr>
            <a:endParaRPr lang="cs-CZ"/>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pPr>
              <a:defRPr/>
            </a:pPr>
            <a:endParaRPr lang="cs-CZ"/>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pPr>
              <a:defRPr/>
            </a:pPr>
            <a:fld id="{0DA583FF-9F5D-469C-B3BB-B1E3900B7B18}" type="slidenum">
              <a:rPr lang="cs-CZ"/>
              <a:pPr>
                <a:defRPr/>
              </a:pPr>
              <a:t>‹#›</a:t>
            </a:fld>
            <a:endParaRPr lang="cs-CZ"/>
          </a:p>
        </p:txBody>
      </p:sp>
      <p:sp>
        <p:nvSpPr>
          <p:cNvPr id="1031" name="Rectangle 11"/>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 bg1="dk2" tx1="lt1" bg2="dk1" tx2="lt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 id="2147484069" r:id="rId10"/>
    <p:sldLayoutId id="2147484070" r:id="rId11"/>
    <p:sldLayoutId id="2147484071"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GrC_yuzO-S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685800" y="4221089"/>
            <a:ext cx="7772400" cy="1368151"/>
          </a:xfrm>
        </p:spPr>
        <p:txBody>
          <a:bodyPr/>
          <a:lstStyle/>
          <a:p>
            <a:pPr algn="ctr" eaLnBrk="1" hangingPunct="1">
              <a:lnSpc>
                <a:spcPct val="90000"/>
              </a:lnSpc>
              <a:buFont typeface="Wingdings" pitchFamily="2" charset="2"/>
              <a:buNone/>
            </a:pPr>
            <a:r>
              <a:rPr lang="cs-CZ" sz="1500" b="1" i="1" dirty="0">
                <a:solidFill>
                  <a:schemeClr val="bg2"/>
                </a:solidFill>
              </a:rPr>
              <a:t>	</a:t>
            </a:r>
          </a:p>
          <a:p>
            <a:pPr algn="ctr" eaLnBrk="1" hangingPunct="1">
              <a:lnSpc>
                <a:spcPct val="90000"/>
              </a:lnSpc>
              <a:buNone/>
            </a:pPr>
            <a:r>
              <a:rPr lang="cs-CZ" sz="3500" b="1" dirty="0" err="1">
                <a:solidFill>
                  <a:schemeClr val="bg2"/>
                </a:solidFill>
              </a:rPr>
              <a:t>Multigenerational</a:t>
            </a:r>
            <a:r>
              <a:rPr lang="cs-CZ" sz="3500" b="1" dirty="0">
                <a:solidFill>
                  <a:schemeClr val="bg2"/>
                </a:solidFill>
              </a:rPr>
              <a:t> leadership. </a:t>
            </a:r>
          </a:p>
        </p:txBody>
      </p:sp>
      <p:sp>
        <p:nvSpPr>
          <p:cNvPr id="4" name="Obdélník 3"/>
          <p:cNvSpPr/>
          <p:nvPr/>
        </p:nvSpPr>
        <p:spPr>
          <a:xfrm>
            <a:off x="0" y="2205038"/>
            <a:ext cx="9144000" cy="1944687"/>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a:latin typeface="Arial" pitchFamily="34" charset="0"/>
                <a:cs typeface="Arial" pitchFamily="34" charset="0"/>
              </a:rPr>
              <a:t>HUMAN RESOURCE MANAGEMENT</a:t>
            </a:r>
            <a:endParaRPr lang="pt-BR" sz="3600" b="1" dirty="0">
              <a:latin typeface="Arial" pitchFamily="34" charset="0"/>
              <a:cs typeface="Arial" pitchFamily="34" charset="0"/>
            </a:endParaRPr>
          </a:p>
          <a:p>
            <a:pPr algn="ctr" fontAlgn="auto">
              <a:spcBef>
                <a:spcPts val="0"/>
              </a:spcBef>
              <a:spcAft>
                <a:spcPts val="0"/>
              </a:spcAft>
              <a:defRPr/>
            </a:pPr>
            <a:endParaRPr lang="cs-CZ" sz="1000" b="1" dirty="0">
              <a:latin typeface="Arial" pitchFamily="34" charset="0"/>
              <a:cs typeface="Arial" pitchFamily="34" charset="0"/>
            </a:endParaRPr>
          </a:p>
          <a:p>
            <a:pPr algn="ctr" fontAlgn="auto">
              <a:spcBef>
                <a:spcPts val="0"/>
              </a:spcBef>
              <a:spcAft>
                <a:spcPts val="0"/>
              </a:spcAft>
              <a:defRPr/>
            </a:pPr>
            <a:r>
              <a:rPr lang="cs-CZ" b="1" dirty="0" err="1">
                <a:latin typeface="Arial" pitchFamily="34" charset="0"/>
                <a:cs typeface="Arial" pitchFamily="34" charset="0"/>
              </a:rPr>
              <a:t>Lesson</a:t>
            </a:r>
            <a:r>
              <a:rPr lang="cs-CZ" b="1" dirty="0">
                <a:latin typeface="Arial" pitchFamily="34" charset="0"/>
                <a:cs typeface="Arial" pitchFamily="34" charset="0"/>
              </a:rPr>
              <a:t> 5</a:t>
            </a:r>
          </a:p>
        </p:txBody>
      </p:sp>
      <p:sp>
        <p:nvSpPr>
          <p:cNvPr id="2" name="TextovéPole 1"/>
          <p:cNvSpPr txBox="1"/>
          <p:nvPr/>
        </p:nvSpPr>
        <p:spPr>
          <a:xfrm>
            <a:off x="1619672" y="5850088"/>
            <a:ext cx="6192688" cy="461665"/>
          </a:xfrm>
          <a:prstGeom prst="rect">
            <a:avLst/>
          </a:prstGeom>
          <a:noFill/>
        </p:spPr>
        <p:txBody>
          <a:bodyPr wrap="square" rtlCol="0">
            <a:spAutoFit/>
          </a:bodyPr>
          <a:lstStyle/>
          <a:p>
            <a:pPr algn="ctr"/>
            <a:r>
              <a:rPr lang="cs-CZ" dirty="0">
                <a:solidFill>
                  <a:schemeClr val="bg2"/>
                </a:solidFill>
              </a:rPr>
              <a:t>Ing. Helena Marková, Ph.D.</a:t>
            </a:r>
          </a:p>
        </p:txBody>
      </p:sp>
      <p:sp>
        <p:nvSpPr>
          <p:cNvPr id="8" name="Rectangle 2"/>
          <p:cNvSpPr>
            <a:spLocks noChangeArrowheads="1"/>
          </p:cNvSpPr>
          <p:nvPr/>
        </p:nvSpPr>
        <p:spPr bwMode="auto">
          <a:xfrm>
            <a:off x="758812" y="235496"/>
            <a:ext cx="11733052" cy="707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pic>
        <p:nvPicPr>
          <p:cNvPr id="1025" name="obrázek 2" descr="SLU-znacka-OPF-horizo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1760" y="547262"/>
            <a:ext cx="3937883" cy="12241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3000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30500"/>
                            </p:stCondLst>
                            <p:childTnLst>
                              <p:par>
                                <p:cTn id="10" presetID="2" presetClass="entr" presetSubtype="1" fill="hold" grpId="0" nodeType="afterEffect">
                                  <p:stCondLst>
                                    <p:cond delay="30000"/>
                                  </p:stCondLst>
                                  <p:childTnLst>
                                    <p:set>
                                      <p:cBhvr>
                                        <p:cTn id="11" dur="1" fill="hold">
                                          <p:stCondLst>
                                            <p:cond delay="0"/>
                                          </p:stCondLst>
                                        </p:cTn>
                                        <p:tgtEl>
                                          <p:spTgt spid="28675">
                                            <p:txEl>
                                              <p:pRg st="1" end="1"/>
                                            </p:txEl>
                                          </p:spTgt>
                                        </p:tgtEl>
                                        <p:attrNameLst>
                                          <p:attrName>style.visibility</p:attrName>
                                        </p:attrNameLst>
                                      </p:cBhvr>
                                      <p:to>
                                        <p:strVal val="visible"/>
                                      </p:to>
                                    </p:set>
                                    <p:anim calcmode="lin" valueType="num">
                                      <p:cBhvr additive="base">
                                        <p:cTn id="12"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8675">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advAuto="30000"/>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Content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179512" y="1442344"/>
            <a:ext cx="8136904" cy="4751808"/>
          </a:xfrm>
        </p:spPr>
        <p:txBody>
          <a:bodyPr/>
          <a:lstStyle/>
          <a:p>
            <a:pPr algn="just">
              <a:buFont typeface="Wingdings" panose="05000000000000000000" pitchFamily="2" charset="2"/>
              <a:buChar char="Ø"/>
            </a:pPr>
            <a:r>
              <a:rPr lang="cs-CZ" sz="3000" dirty="0" err="1">
                <a:solidFill>
                  <a:schemeClr val="bg2"/>
                </a:solidFill>
              </a:rPr>
              <a:t>Multigenerational</a:t>
            </a:r>
            <a:r>
              <a:rPr lang="cs-CZ" sz="3000" dirty="0">
                <a:solidFill>
                  <a:schemeClr val="bg2"/>
                </a:solidFill>
              </a:rPr>
              <a:t> leadership.</a:t>
            </a:r>
          </a:p>
          <a:p>
            <a:pPr marL="0" indent="0" algn="just">
              <a:buNone/>
            </a:pPr>
            <a:endParaRPr lang="cs-CZ" sz="3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120000"/>
                                  </p:stCondLst>
                                  <p:childTnLst>
                                    <p:set>
                                      <p:cBhvr>
                                        <p:cTn id="11" dur="1" fill="hold">
                                          <p:stCondLst>
                                            <p:cond delay="0"/>
                                          </p:stCondLst>
                                        </p:cTn>
                                        <p:tgtEl>
                                          <p:spTgt spid="44035">
                                            <p:txEl>
                                              <p:pRg st="0" end="0"/>
                                            </p:txEl>
                                          </p:spTgt>
                                        </p:tgtEl>
                                        <p:attrNameLst>
                                          <p:attrName>style.visibility</p:attrName>
                                        </p:attrNameLst>
                                      </p:cBhvr>
                                      <p:to>
                                        <p:strVal val="visible"/>
                                      </p:to>
                                    </p:set>
                                    <p:anim calcmode="lin" valueType="num">
                                      <p:cBhvr additive="base">
                                        <p:cTn id="12"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4035">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0" build="p" autoUpdateAnimBg="0" advAuto="3000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792088"/>
          </a:xfrm>
        </p:spPr>
        <p:txBody>
          <a:bodyPr/>
          <a:lstStyle/>
          <a:p>
            <a:pPr eaLnBrk="1" hangingPunct="1">
              <a:defRPr/>
            </a:pPr>
            <a:r>
              <a:rPr lang="cs-CZ" sz="3300" b="1" dirty="0" err="1">
                <a:solidFill>
                  <a:schemeClr val="bg2"/>
                </a:solidFill>
                <a:effectLst/>
                <a:latin typeface="+mn-lt"/>
              </a:rPr>
              <a:t>Multigenerational</a:t>
            </a:r>
            <a:r>
              <a:rPr lang="cs-CZ" sz="3300" b="1" dirty="0">
                <a:solidFill>
                  <a:schemeClr val="bg2"/>
                </a:solidFill>
                <a:effectLst/>
                <a:latin typeface="+mn-lt"/>
              </a:rPr>
              <a:t> leadership</a:t>
            </a:r>
          </a:p>
        </p:txBody>
      </p:sp>
      <p:sp>
        <p:nvSpPr>
          <p:cNvPr id="44035" name="Rectangle 3"/>
          <p:cNvSpPr>
            <a:spLocks noGrp="1" noChangeArrowheads="1"/>
          </p:cNvSpPr>
          <p:nvPr>
            <p:ph type="body" idx="1"/>
          </p:nvPr>
        </p:nvSpPr>
        <p:spPr>
          <a:xfrm>
            <a:off x="251520" y="1628207"/>
            <a:ext cx="8640960" cy="5185169"/>
          </a:xfrm>
        </p:spPr>
        <p:txBody>
          <a:bodyPr>
            <a:noAutofit/>
          </a:bodyPr>
          <a:lstStyle/>
          <a:p>
            <a:pPr marL="0" indent="0" algn="just">
              <a:buNone/>
            </a:pPr>
            <a:r>
              <a:rPr lang="en-US" sz="2400" dirty="0">
                <a:solidFill>
                  <a:schemeClr val="bg2"/>
                </a:solidFill>
              </a:rPr>
              <a:t>Multigenerational leadership refers to the ability to effectively lead and manage teams that include members from different generations, such as Baby Boomers, Gen X, Millennials, and Gen Z. </a:t>
            </a:r>
            <a:endParaRPr lang="cs-CZ" sz="2400" dirty="0">
              <a:solidFill>
                <a:schemeClr val="bg2"/>
              </a:solidFill>
            </a:endParaRPr>
          </a:p>
          <a:p>
            <a:pPr marL="0" indent="0" algn="just">
              <a:buNone/>
            </a:pPr>
            <a:r>
              <a:rPr lang="en-US" sz="2400" dirty="0">
                <a:solidFill>
                  <a:schemeClr val="bg2"/>
                </a:solidFill>
              </a:rPr>
              <a:t>Each generation has its own unique characteristics, values, and communication styles, and effective multigenerational leaders are able to understand and navigate these differences in order to create a cohesive and productive team.</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7412996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549275"/>
            <a:ext cx="7774632" cy="549275"/>
          </a:xfrm>
        </p:spPr>
        <p:txBody>
          <a:bodyPr/>
          <a:lstStyle/>
          <a:p>
            <a:pPr eaLnBrk="1" hangingPunct="1">
              <a:defRPr/>
            </a:pPr>
            <a:r>
              <a:rPr lang="cs-CZ" sz="3300" b="1" dirty="0" err="1">
                <a:solidFill>
                  <a:schemeClr val="bg2"/>
                </a:solidFill>
                <a:effectLst/>
                <a:latin typeface="+mn-lt"/>
              </a:rPr>
              <a:t>Skills</a:t>
            </a:r>
            <a:r>
              <a:rPr lang="cs-CZ" sz="3300" b="1" dirty="0">
                <a:solidFill>
                  <a:schemeClr val="bg2"/>
                </a:solidFill>
                <a:effectLst/>
                <a:latin typeface="+mn-lt"/>
              </a:rPr>
              <a:t> to </a:t>
            </a:r>
            <a:r>
              <a:rPr lang="cs-CZ" sz="3300" b="1" dirty="0" err="1">
                <a:solidFill>
                  <a:schemeClr val="bg2"/>
                </a:solidFill>
                <a:effectLst/>
                <a:latin typeface="+mn-lt"/>
              </a:rPr>
              <a:t>be</a:t>
            </a:r>
            <a:r>
              <a:rPr lang="cs-CZ" sz="3300" b="1" dirty="0">
                <a:solidFill>
                  <a:schemeClr val="bg2"/>
                </a:solidFill>
                <a:effectLst/>
                <a:latin typeface="+mn-lt"/>
              </a:rPr>
              <a:t> a </a:t>
            </a:r>
            <a:r>
              <a:rPr lang="cs-CZ" sz="3300" b="1" dirty="0" err="1">
                <a:solidFill>
                  <a:schemeClr val="bg2"/>
                </a:solidFill>
                <a:effectLst/>
                <a:latin typeface="+mn-lt"/>
              </a:rPr>
              <a:t>multigenerational</a:t>
            </a:r>
            <a:r>
              <a:rPr lang="cs-CZ" sz="3300" b="1" dirty="0">
                <a:solidFill>
                  <a:schemeClr val="bg2"/>
                </a:solidFill>
                <a:effectLst/>
                <a:latin typeface="+mn-lt"/>
              </a:rPr>
              <a:t> leader</a:t>
            </a:r>
          </a:p>
        </p:txBody>
      </p:sp>
      <p:sp>
        <p:nvSpPr>
          <p:cNvPr id="44035" name="Rectangle 3"/>
          <p:cNvSpPr>
            <a:spLocks noGrp="1" noChangeArrowheads="1"/>
          </p:cNvSpPr>
          <p:nvPr>
            <p:ph type="body" idx="1"/>
          </p:nvPr>
        </p:nvSpPr>
        <p:spPr>
          <a:xfrm>
            <a:off x="251520" y="1098550"/>
            <a:ext cx="8640960" cy="5714827"/>
          </a:xfrm>
        </p:spPr>
        <p:txBody>
          <a:bodyPr>
            <a:noAutofit/>
          </a:bodyPr>
          <a:lstStyle/>
          <a:p>
            <a:pPr marL="457200" indent="-457200" algn="just">
              <a:buAutoNum type="arabicPeriod"/>
            </a:pPr>
            <a:r>
              <a:rPr lang="en-US" sz="2300" u="sng" dirty="0">
                <a:solidFill>
                  <a:schemeClr val="bg2"/>
                </a:solidFill>
              </a:rPr>
              <a:t>Strong communication skills</a:t>
            </a:r>
            <a:r>
              <a:rPr lang="en-US" sz="2300" dirty="0">
                <a:solidFill>
                  <a:schemeClr val="bg2"/>
                </a:solidFill>
              </a:rPr>
              <a:t>: to communicate effectively with team members from different generations, </a:t>
            </a:r>
            <a:r>
              <a:rPr lang="cs-CZ" sz="2300" dirty="0">
                <a:solidFill>
                  <a:schemeClr val="bg2"/>
                </a:solidFill>
              </a:rPr>
              <a:t>to</a:t>
            </a:r>
            <a:r>
              <a:rPr lang="en-US" sz="2300" dirty="0">
                <a:solidFill>
                  <a:schemeClr val="bg2"/>
                </a:solidFill>
              </a:rPr>
              <a:t> adapt communication style to meet the needs and preferences of each individual.</a:t>
            </a:r>
            <a:endParaRPr lang="cs-CZ" sz="2300" dirty="0">
              <a:solidFill>
                <a:schemeClr val="bg2"/>
              </a:solidFill>
            </a:endParaRPr>
          </a:p>
          <a:p>
            <a:pPr marL="457200" indent="-457200" algn="just">
              <a:buAutoNum type="arabicPeriod"/>
            </a:pPr>
            <a:r>
              <a:rPr lang="en-US" sz="2300" u="sng" dirty="0">
                <a:solidFill>
                  <a:schemeClr val="bg2"/>
                </a:solidFill>
              </a:rPr>
              <a:t>Cultural competence</a:t>
            </a:r>
            <a:r>
              <a:rPr lang="en-US" sz="2300" dirty="0">
                <a:solidFill>
                  <a:schemeClr val="bg2"/>
                </a:solidFill>
              </a:rPr>
              <a:t>: </a:t>
            </a:r>
            <a:r>
              <a:rPr lang="cs-CZ" sz="2300" dirty="0">
                <a:solidFill>
                  <a:schemeClr val="bg2"/>
                </a:solidFill>
              </a:rPr>
              <a:t>to </a:t>
            </a:r>
            <a:r>
              <a:rPr lang="en-US" sz="2300" dirty="0">
                <a:solidFill>
                  <a:schemeClr val="bg2"/>
                </a:solidFill>
              </a:rPr>
              <a:t>understand the cultural values and beliefs of each generation, and how those values may impact their work style and priorities.</a:t>
            </a:r>
            <a:endParaRPr lang="cs-CZ" sz="2300" dirty="0">
              <a:solidFill>
                <a:schemeClr val="bg2"/>
              </a:solidFill>
            </a:endParaRPr>
          </a:p>
          <a:p>
            <a:pPr marL="457200" indent="-457200" algn="just">
              <a:buAutoNum type="arabicPeriod"/>
            </a:pPr>
            <a:r>
              <a:rPr lang="en-US" sz="2300" u="sng" dirty="0">
                <a:solidFill>
                  <a:schemeClr val="bg2"/>
                </a:solidFill>
              </a:rPr>
              <a:t>Flexibility</a:t>
            </a:r>
            <a:r>
              <a:rPr lang="en-US" sz="2300" dirty="0">
                <a:solidFill>
                  <a:schemeClr val="bg2"/>
                </a:solidFill>
              </a:rPr>
              <a:t>: </a:t>
            </a:r>
            <a:r>
              <a:rPr lang="cs-CZ" sz="2300" dirty="0">
                <a:solidFill>
                  <a:schemeClr val="bg2"/>
                </a:solidFill>
              </a:rPr>
              <a:t>to</a:t>
            </a:r>
            <a:r>
              <a:rPr lang="en-US" sz="2300" dirty="0">
                <a:solidFill>
                  <a:schemeClr val="bg2"/>
                </a:solidFill>
              </a:rPr>
              <a:t> be flexible and adaptable, and able to adjust their leadership style to meet the needs of each individual and the team as a whole.</a:t>
            </a:r>
            <a:endParaRPr lang="cs-CZ" sz="2300" dirty="0">
              <a:solidFill>
                <a:schemeClr val="bg2"/>
              </a:solidFill>
            </a:endParaRPr>
          </a:p>
          <a:p>
            <a:pPr marL="457200" indent="-457200" algn="just">
              <a:buAutoNum type="arabicPeriod"/>
            </a:pPr>
            <a:r>
              <a:rPr lang="en-US" sz="2300" u="sng" dirty="0">
                <a:solidFill>
                  <a:schemeClr val="bg2"/>
                </a:solidFill>
              </a:rPr>
              <a:t>Empathy</a:t>
            </a:r>
            <a:r>
              <a:rPr lang="en-US" sz="2300" dirty="0">
                <a:solidFill>
                  <a:schemeClr val="bg2"/>
                </a:solidFill>
              </a:rPr>
              <a:t>: </a:t>
            </a:r>
            <a:r>
              <a:rPr lang="cs-CZ" sz="2300" dirty="0">
                <a:solidFill>
                  <a:schemeClr val="bg2"/>
                </a:solidFill>
              </a:rPr>
              <a:t>to </a:t>
            </a:r>
            <a:r>
              <a:rPr lang="en-US" sz="2300" dirty="0">
                <a:solidFill>
                  <a:schemeClr val="bg2"/>
                </a:solidFill>
              </a:rPr>
              <a:t>be able to </a:t>
            </a:r>
            <a:r>
              <a:rPr lang="en-US" sz="2300" b="1" dirty="0">
                <a:solidFill>
                  <a:schemeClr val="bg2"/>
                </a:solidFill>
              </a:rPr>
              <a:t>put themselves </a:t>
            </a:r>
            <a:r>
              <a:rPr lang="en-US" sz="2300" b="1" dirty="0">
                <a:solidFill>
                  <a:schemeClr val="bg1">
                    <a:lumMod val="60000"/>
                    <a:lumOff val="40000"/>
                  </a:schemeClr>
                </a:solidFill>
                <a:hlinkClick r:id="rId2" tooltip="Walking in my shoes">
                  <a:extLst>
                    <a:ext uri="{A12FA001-AC4F-418D-AE19-62706E023703}">
                      <ahyp:hlinkClr xmlns:ahyp="http://schemas.microsoft.com/office/drawing/2018/hyperlinkcolor" val="tx"/>
                    </a:ext>
                  </a:extLst>
                </a:hlinkClick>
              </a:rPr>
              <a:t>in the shoes</a:t>
            </a:r>
            <a:r>
              <a:rPr lang="en-US" sz="2300" dirty="0">
                <a:solidFill>
                  <a:schemeClr val="bg1">
                    <a:lumMod val="60000"/>
                    <a:lumOff val="40000"/>
                  </a:schemeClr>
                </a:solidFill>
              </a:rPr>
              <a:t> </a:t>
            </a:r>
            <a:r>
              <a:rPr lang="en-US" sz="2300" dirty="0">
                <a:solidFill>
                  <a:schemeClr val="bg2"/>
                </a:solidFill>
              </a:rPr>
              <a:t>of team members from different generations, and understand their perspectives and challenges.</a:t>
            </a:r>
            <a:endParaRPr lang="cs-CZ" sz="2300" dirty="0">
              <a:solidFill>
                <a:schemeClr val="bg2"/>
              </a:solidFill>
            </a:endParaRPr>
          </a:p>
          <a:p>
            <a:pPr marL="457200" indent="-457200" algn="just">
              <a:buAutoNum type="arabicPeriod"/>
            </a:pPr>
            <a:r>
              <a:rPr lang="en-US" sz="2300" u="sng" dirty="0">
                <a:solidFill>
                  <a:schemeClr val="bg2"/>
                </a:solidFill>
              </a:rPr>
              <a:t>Collaboration</a:t>
            </a:r>
            <a:r>
              <a:rPr lang="en-US" sz="2300" dirty="0">
                <a:solidFill>
                  <a:schemeClr val="bg2"/>
                </a:solidFill>
              </a:rPr>
              <a:t>: </a:t>
            </a:r>
            <a:r>
              <a:rPr lang="cs-CZ" sz="2300" dirty="0">
                <a:solidFill>
                  <a:schemeClr val="bg2"/>
                </a:solidFill>
              </a:rPr>
              <a:t>to </a:t>
            </a:r>
            <a:r>
              <a:rPr lang="en-US" sz="2300" dirty="0">
                <a:solidFill>
                  <a:schemeClr val="bg2"/>
                </a:solidFill>
              </a:rPr>
              <a:t>be able to build bridges between team members from different generations, and foster a sense of collaboration and shared purpose.</a:t>
            </a:r>
            <a:endParaRPr lang="cs-CZ" sz="23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4247879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549275"/>
            <a:ext cx="7774632" cy="549275"/>
          </a:xfrm>
        </p:spPr>
        <p:txBody>
          <a:bodyPr/>
          <a:lstStyle/>
          <a:p>
            <a:pPr eaLnBrk="1" hangingPunct="1">
              <a:defRPr/>
            </a:pPr>
            <a:r>
              <a:rPr lang="cs-CZ" sz="3300" b="1" dirty="0" err="1">
                <a:solidFill>
                  <a:schemeClr val="bg2"/>
                </a:solidFill>
                <a:effectLst/>
                <a:latin typeface="+mn-lt"/>
              </a:rPr>
              <a:t>Generations</a:t>
            </a:r>
            <a:r>
              <a:rPr lang="cs-CZ" sz="3300" b="1" dirty="0">
                <a:solidFill>
                  <a:schemeClr val="bg2"/>
                </a:solidFill>
                <a:effectLst/>
                <a:latin typeface="+mn-lt"/>
              </a:rPr>
              <a:t> and </a:t>
            </a:r>
            <a:r>
              <a:rPr lang="cs-CZ" sz="3300" b="1" dirty="0" err="1">
                <a:solidFill>
                  <a:schemeClr val="bg2"/>
                </a:solidFill>
                <a:effectLst/>
                <a:latin typeface="+mn-lt"/>
              </a:rPr>
              <a:t>their</a:t>
            </a:r>
            <a:r>
              <a:rPr lang="cs-CZ" sz="3300" b="1" dirty="0">
                <a:solidFill>
                  <a:schemeClr val="bg2"/>
                </a:solidFill>
                <a:effectLst/>
                <a:latin typeface="+mn-lt"/>
              </a:rPr>
              <a:t> </a:t>
            </a:r>
            <a:r>
              <a:rPr lang="cs-CZ" sz="3300" b="1" dirty="0" err="1">
                <a:solidFill>
                  <a:schemeClr val="bg2"/>
                </a:solidFill>
                <a:effectLst/>
                <a:latin typeface="+mn-lt"/>
              </a:rPr>
              <a:t>characteristics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098550"/>
            <a:ext cx="8640960" cy="5714827"/>
          </a:xfrm>
        </p:spPr>
        <p:txBody>
          <a:bodyPr>
            <a:noAutofit/>
          </a:bodyPr>
          <a:lstStyle/>
          <a:p>
            <a:pPr marL="0" indent="0" algn="just">
              <a:buNone/>
            </a:pPr>
            <a:r>
              <a:rPr lang="en-US" sz="2200" dirty="0">
                <a:solidFill>
                  <a:schemeClr val="bg2"/>
                </a:solidFill>
              </a:rPr>
              <a:t>1.	</a:t>
            </a:r>
            <a:r>
              <a:rPr lang="en-US" sz="2200" u="sng" dirty="0">
                <a:solidFill>
                  <a:schemeClr val="bg2"/>
                </a:solidFill>
              </a:rPr>
              <a:t>Baby Boomers (born 1946-1964</a:t>
            </a:r>
            <a:r>
              <a:rPr lang="en-US" sz="2200" dirty="0">
                <a:solidFill>
                  <a:schemeClr val="bg2"/>
                </a:solidFill>
              </a:rPr>
              <a:t>): Baby Boomers are often characterized as hardworking, competitive, and goal-oriented. They tend to value stability and security, and may be motivated by opportunities for advancement and recognition.</a:t>
            </a:r>
          </a:p>
          <a:p>
            <a:pPr marL="0" indent="0" algn="just">
              <a:buNone/>
            </a:pPr>
            <a:r>
              <a:rPr lang="en-US" sz="2200" dirty="0">
                <a:solidFill>
                  <a:schemeClr val="bg2"/>
                </a:solidFill>
              </a:rPr>
              <a:t>2.	</a:t>
            </a:r>
            <a:r>
              <a:rPr lang="en-US" sz="2200" u="sng" dirty="0">
                <a:solidFill>
                  <a:schemeClr val="bg2"/>
                </a:solidFill>
              </a:rPr>
              <a:t>Generation X (born 1965-1980</a:t>
            </a:r>
            <a:r>
              <a:rPr lang="en-US" sz="2200" dirty="0">
                <a:solidFill>
                  <a:schemeClr val="bg2"/>
                </a:solidFill>
              </a:rPr>
              <a:t>): Gen Xers are often described as independent, self-reliant, and adaptable. They value work-life balance and may be motivated by flexibility and opportunities to learn and grow.</a:t>
            </a:r>
          </a:p>
          <a:p>
            <a:pPr marL="0" indent="0" algn="just">
              <a:buNone/>
            </a:pPr>
            <a:r>
              <a:rPr lang="en-US" sz="2200" dirty="0">
                <a:solidFill>
                  <a:schemeClr val="bg2"/>
                </a:solidFill>
              </a:rPr>
              <a:t>3.	</a:t>
            </a:r>
            <a:r>
              <a:rPr lang="en-US" sz="2200" u="sng" dirty="0">
                <a:solidFill>
                  <a:schemeClr val="bg2"/>
                </a:solidFill>
              </a:rPr>
              <a:t>Millennials (born 1981-1996</a:t>
            </a:r>
            <a:r>
              <a:rPr lang="en-US" sz="2200" dirty="0">
                <a:solidFill>
                  <a:schemeClr val="bg2"/>
                </a:solidFill>
              </a:rPr>
              <a:t>): Millennials are often characterized as tech-savvy, socially conscious, and collaborative. They value work that is meaningful and aligned with their values, and may be motivated by opportunities to make a positive impact.</a:t>
            </a:r>
          </a:p>
          <a:p>
            <a:pPr marL="0" indent="0" algn="just">
              <a:buNone/>
            </a:pPr>
            <a:r>
              <a:rPr lang="en-US" sz="2200" dirty="0">
                <a:solidFill>
                  <a:schemeClr val="bg2"/>
                </a:solidFill>
              </a:rPr>
              <a:t>4.	</a:t>
            </a:r>
            <a:r>
              <a:rPr lang="en-US" sz="2200" u="sng" dirty="0">
                <a:solidFill>
                  <a:schemeClr val="bg2"/>
                </a:solidFill>
              </a:rPr>
              <a:t>Generation Z (born after 1996</a:t>
            </a:r>
            <a:r>
              <a:rPr lang="en-US" sz="2200" dirty="0">
                <a:solidFill>
                  <a:schemeClr val="bg2"/>
                </a:solidFill>
              </a:rPr>
              <a:t>): Gen </a:t>
            </a:r>
            <a:r>
              <a:rPr lang="en-US" sz="2200" dirty="0" err="1">
                <a:solidFill>
                  <a:schemeClr val="bg2"/>
                </a:solidFill>
              </a:rPr>
              <a:t>Zers</a:t>
            </a:r>
            <a:r>
              <a:rPr lang="en-US" sz="2200" dirty="0">
                <a:solidFill>
                  <a:schemeClr val="bg2"/>
                </a:solidFill>
              </a:rPr>
              <a:t> are just entering the workforce and are often described as entrepreneurial, creative, and diverse. They tend to value autonomy and opportunities to learn and grow, and may be motivated by the chance to make a tangible impact.</a:t>
            </a:r>
          </a:p>
          <a:p>
            <a:pPr marL="0" indent="0" algn="just">
              <a:buNone/>
            </a:pPr>
            <a:endParaRPr lang="cs-CZ" sz="22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9948720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cs-CZ" sz="3300" b="1" dirty="0">
                <a:solidFill>
                  <a:schemeClr val="bg2"/>
                </a:solidFill>
                <a:effectLst/>
                <a:latin typeface="+mn-lt"/>
              </a:rPr>
              <a:t>Pros and </a:t>
            </a:r>
            <a:r>
              <a:rPr lang="cs-CZ" sz="3300" b="1" dirty="0" err="1">
                <a:solidFill>
                  <a:schemeClr val="bg2"/>
                </a:solidFill>
                <a:effectLst/>
                <a:latin typeface="+mn-lt"/>
              </a:rPr>
              <a:t>cons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a:t>
            </a:r>
            <a:r>
              <a:rPr lang="cs-CZ" sz="3300" b="1" dirty="0" err="1">
                <a:solidFill>
                  <a:schemeClr val="bg2"/>
                </a:solidFill>
                <a:effectLst/>
                <a:latin typeface="+mn-lt"/>
              </a:rPr>
              <a:t>multigen</a:t>
            </a:r>
            <a:r>
              <a:rPr lang="cs-CZ" sz="3300" b="1" dirty="0">
                <a:solidFill>
                  <a:schemeClr val="bg2"/>
                </a:solidFill>
                <a:effectLst/>
                <a:latin typeface="+mn-lt"/>
              </a:rPr>
              <a:t> </a:t>
            </a:r>
            <a:r>
              <a:rPr lang="cs-CZ" sz="3300" b="1" dirty="0" err="1">
                <a:solidFill>
                  <a:schemeClr val="bg2"/>
                </a:solidFill>
                <a:effectLst/>
                <a:latin typeface="+mn-lt"/>
              </a:rPr>
              <a:t>approach</a:t>
            </a:r>
            <a:endParaRPr lang="cs-CZ" sz="3300" b="1" dirty="0">
              <a:solidFill>
                <a:schemeClr val="bg2"/>
              </a:solidFill>
              <a:effectLst/>
              <a:latin typeface="+mn-lt"/>
            </a:endParaRPr>
          </a:p>
        </p:txBody>
      </p:sp>
      <p:sp>
        <p:nvSpPr>
          <p:cNvPr id="2" name="Zástupný text 1">
            <a:extLst>
              <a:ext uri="{FF2B5EF4-FFF2-40B4-BE49-F238E27FC236}">
                <a16:creationId xmlns:a16="http://schemas.microsoft.com/office/drawing/2014/main" id="{06F752FE-05B1-4A85-B512-088DF688616E}"/>
              </a:ext>
            </a:extLst>
          </p:cNvPr>
          <p:cNvSpPr>
            <a:spLocks noGrp="1"/>
          </p:cNvSpPr>
          <p:nvPr>
            <p:ph type="body" idx="1"/>
          </p:nvPr>
        </p:nvSpPr>
        <p:spPr/>
        <p:txBody>
          <a:bodyPr/>
          <a:lstStyle/>
          <a:p>
            <a:pPr algn="ctr"/>
            <a:r>
              <a:rPr lang="cs-CZ" sz="3200" dirty="0">
                <a:solidFill>
                  <a:schemeClr val="bg2"/>
                </a:solidFill>
              </a:rPr>
              <a:t>Pros</a:t>
            </a:r>
          </a:p>
        </p:txBody>
      </p:sp>
      <p:sp>
        <p:nvSpPr>
          <p:cNvPr id="3" name="Zástupný obsah 2">
            <a:extLst>
              <a:ext uri="{FF2B5EF4-FFF2-40B4-BE49-F238E27FC236}">
                <a16:creationId xmlns:a16="http://schemas.microsoft.com/office/drawing/2014/main" id="{30785AC8-EBFD-45A8-A045-C2A8A1CF1BF7}"/>
              </a:ext>
            </a:extLst>
          </p:cNvPr>
          <p:cNvSpPr>
            <a:spLocks noGrp="1"/>
          </p:cNvSpPr>
          <p:nvPr>
            <p:ph sz="half" idx="2"/>
          </p:nvPr>
        </p:nvSpPr>
        <p:spPr/>
        <p:txBody>
          <a:bodyPr/>
          <a:lstStyle/>
          <a:p>
            <a:pPr>
              <a:buFont typeface="Wingdings" panose="05000000000000000000" pitchFamily="2" charset="2"/>
              <a:buChar char="Ø"/>
            </a:pPr>
            <a:r>
              <a:rPr lang="cs-CZ" sz="2800" dirty="0">
                <a:solidFill>
                  <a:schemeClr val="bg2"/>
                </a:solidFill>
                <a:effectLst/>
                <a:latin typeface="Times New Roman" panose="02020603050405020304" pitchFamily="18" charset="0"/>
                <a:ea typeface="Times New Roman" panose="02020603050405020304" pitchFamily="18" charset="0"/>
              </a:rPr>
              <a:t>Diverse </a:t>
            </a:r>
            <a:r>
              <a:rPr lang="cs-CZ" sz="2800" dirty="0" err="1">
                <a:solidFill>
                  <a:schemeClr val="bg2"/>
                </a:solidFill>
                <a:effectLst/>
                <a:latin typeface="Times New Roman" panose="02020603050405020304" pitchFamily="18" charset="0"/>
                <a:ea typeface="Times New Roman" panose="02020603050405020304" pitchFamily="18" charset="0"/>
              </a:rPr>
              <a:t>perspectives</a:t>
            </a:r>
            <a:endParaRPr lang="cs-CZ" sz="2800" dirty="0">
              <a:solidFill>
                <a:schemeClr val="bg2"/>
              </a:solidFill>
              <a:effectLst/>
              <a:latin typeface="Times New Roman" panose="02020603050405020304" pitchFamily="18" charset="0"/>
              <a:ea typeface="Times New Roman" panose="02020603050405020304" pitchFamily="18" charset="0"/>
            </a:endParaRPr>
          </a:p>
          <a:p>
            <a:pPr>
              <a:buFont typeface="Wingdings" panose="05000000000000000000" pitchFamily="2" charset="2"/>
              <a:buChar char="Ø"/>
            </a:pPr>
            <a:r>
              <a:rPr lang="cs-CZ" sz="2800" dirty="0" err="1">
                <a:solidFill>
                  <a:schemeClr val="bg2"/>
                </a:solidFill>
              </a:rPr>
              <a:t>Improved</a:t>
            </a:r>
            <a:r>
              <a:rPr lang="cs-CZ" sz="2800" dirty="0">
                <a:solidFill>
                  <a:schemeClr val="bg2"/>
                </a:solidFill>
              </a:rPr>
              <a:t> </a:t>
            </a:r>
            <a:r>
              <a:rPr lang="cs-CZ" sz="2800" dirty="0" err="1">
                <a:solidFill>
                  <a:schemeClr val="bg2"/>
                </a:solidFill>
              </a:rPr>
              <a:t>decision-making</a:t>
            </a:r>
            <a:endParaRPr lang="cs-CZ" sz="2800" dirty="0">
              <a:solidFill>
                <a:schemeClr val="bg2"/>
              </a:solidFill>
            </a:endParaRPr>
          </a:p>
          <a:p>
            <a:pPr>
              <a:buFont typeface="Wingdings" panose="05000000000000000000" pitchFamily="2" charset="2"/>
              <a:buChar char="Ø"/>
            </a:pPr>
            <a:r>
              <a:rPr lang="cs-CZ" sz="2800" dirty="0" err="1">
                <a:solidFill>
                  <a:schemeClr val="bg2"/>
                </a:solidFill>
              </a:rPr>
              <a:t>Enhanced</a:t>
            </a:r>
            <a:r>
              <a:rPr lang="cs-CZ" sz="2800" dirty="0">
                <a:solidFill>
                  <a:schemeClr val="bg2"/>
                </a:solidFill>
              </a:rPr>
              <a:t> learning </a:t>
            </a:r>
            <a:r>
              <a:rPr lang="cs-CZ" sz="2800" dirty="0" err="1">
                <a:solidFill>
                  <a:schemeClr val="bg2"/>
                </a:solidFill>
              </a:rPr>
              <a:t>opportunities</a:t>
            </a:r>
            <a:endParaRPr lang="cs-CZ" sz="2800" dirty="0">
              <a:solidFill>
                <a:schemeClr val="bg2"/>
              </a:solidFill>
            </a:endParaRPr>
          </a:p>
          <a:p>
            <a:pPr>
              <a:buFont typeface="Wingdings" panose="05000000000000000000" pitchFamily="2" charset="2"/>
              <a:buChar char="Ø"/>
            </a:pPr>
            <a:r>
              <a:rPr lang="cs-CZ" sz="2800" dirty="0" err="1">
                <a:solidFill>
                  <a:schemeClr val="bg2"/>
                </a:solidFill>
              </a:rPr>
              <a:t>Increased</a:t>
            </a:r>
            <a:r>
              <a:rPr lang="cs-CZ" sz="2800" dirty="0">
                <a:solidFill>
                  <a:schemeClr val="bg2"/>
                </a:solidFill>
              </a:rPr>
              <a:t> adaptability</a:t>
            </a:r>
          </a:p>
        </p:txBody>
      </p:sp>
      <p:sp>
        <p:nvSpPr>
          <p:cNvPr id="5" name="Zástupný text 4">
            <a:extLst>
              <a:ext uri="{FF2B5EF4-FFF2-40B4-BE49-F238E27FC236}">
                <a16:creationId xmlns:a16="http://schemas.microsoft.com/office/drawing/2014/main" id="{46E9C020-02BF-4E30-9F6F-E9161129EE09}"/>
              </a:ext>
            </a:extLst>
          </p:cNvPr>
          <p:cNvSpPr>
            <a:spLocks noGrp="1"/>
          </p:cNvSpPr>
          <p:nvPr>
            <p:ph type="body" sz="quarter" idx="3"/>
          </p:nvPr>
        </p:nvSpPr>
        <p:spPr/>
        <p:txBody>
          <a:bodyPr/>
          <a:lstStyle/>
          <a:p>
            <a:pPr algn="ctr"/>
            <a:r>
              <a:rPr lang="cs-CZ" sz="3200" dirty="0" err="1">
                <a:solidFill>
                  <a:schemeClr val="bg2"/>
                </a:solidFill>
              </a:rPr>
              <a:t>Cons</a:t>
            </a:r>
            <a:r>
              <a:rPr lang="cs-CZ" sz="3200" dirty="0">
                <a:solidFill>
                  <a:schemeClr val="bg2"/>
                </a:solidFill>
              </a:rPr>
              <a:t>/</a:t>
            </a:r>
            <a:r>
              <a:rPr lang="cs-CZ" sz="3200" dirty="0" err="1">
                <a:solidFill>
                  <a:schemeClr val="bg2"/>
                </a:solidFill>
              </a:rPr>
              <a:t>challenges</a:t>
            </a:r>
            <a:r>
              <a:rPr lang="cs-CZ" sz="3200" dirty="0">
                <a:solidFill>
                  <a:schemeClr val="bg2"/>
                </a:solidFill>
              </a:rPr>
              <a:t> </a:t>
            </a:r>
          </a:p>
        </p:txBody>
      </p:sp>
      <p:sp>
        <p:nvSpPr>
          <p:cNvPr id="6" name="Zástupný obsah 5">
            <a:extLst>
              <a:ext uri="{FF2B5EF4-FFF2-40B4-BE49-F238E27FC236}">
                <a16:creationId xmlns:a16="http://schemas.microsoft.com/office/drawing/2014/main" id="{386024D4-2275-46D4-9C21-AE15566A03CF}"/>
              </a:ext>
            </a:extLst>
          </p:cNvPr>
          <p:cNvSpPr>
            <a:spLocks noGrp="1"/>
          </p:cNvSpPr>
          <p:nvPr>
            <p:ph sz="quarter" idx="4"/>
          </p:nvPr>
        </p:nvSpPr>
        <p:spPr/>
        <p:txBody>
          <a:bodyPr/>
          <a:lstStyle/>
          <a:p>
            <a:pPr>
              <a:buFont typeface="Wingdings" panose="05000000000000000000" pitchFamily="2" charset="2"/>
              <a:buChar char="Ø"/>
            </a:pPr>
            <a:r>
              <a:rPr lang="cs-CZ" sz="2800" dirty="0" err="1">
                <a:solidFill>
                  <a:schemeClr val="bg2"/>
                </a:solidFill>
              </a:rPr>
              <a:t>Communication</a:t>
            </a:r>
            <a:r>
              <a:rPr lang="cs-CZ" sz="2800" dirty="0">
                <a:solidFill>
                  <a:schemeClr val="bg2"/>
                </a:solidFill>
              </a:rPr>
              <a:t> </a:t>
            </a:r>
            <a:r>
              <a:rPr lang="cs-CZ" sz="2800" dirty="0" err="1">
                <a:solidFill>
                  <a:schemeClr val="bg2"/>
                </a:solidFill>
              </a:rPr>
              <a:t>challenges</a:t>
            </a:r>
            <a:endParaRPr lang="cs-CZ" sz="2800" dirty="0">
              <a:solidFill>
                <a:schemeClr val="bg2"/>
              </a:solidFill>
            </a:endParaRPr>
          </a:p>
          <a:p>
            <a:pPr>
              <a:buFont typeface="Wingdings" panose="05000000000000000000" pitchFamily="2" charset="2"/>
              <a:buChar char="Ø"/>
            </a:pPr>
            <a:r>
              <a:rPr lang="en-US" sz="2800" dirty="0">
                <a:solidFill>
                  <a:schemeClr val="bg2"/>
                </a:solidFill>
              </a:rPr>
              <a:t>Differing work styles</a:t>
            </a:r>
          </a:p>
          <a:p>
            <a:pPr>
              <a:buFont typeface="Wingdings" panose="05000000000000000000" pitchFamily="2" charset="2"/>
              <a:buChar char="Ø"/>
            </a:pPr>
            <a:r>
              <a:rPr lang="en-US" sz="2800" dirty="0">
                <a:solidFill>
                  <a:schemeClr val="bg2"/>
                </a:solidFill>
              </a:rPr>
              <a:t>Conflict resolution challenges</a:t>
            </a:r>
          </a:p>
          <a:p>
            <a:pPr>
              <a:buFont typeface="Wingdings" panose="05000000000000000000" pitchFamily="2" charset="2"/>
              <a:buChar char="Ø"/>
            </a:pPr>
            <a:r>
              <a:rPr lang="en-US" sz="2800" dirty="0">
                <a:solidFill>
                  <a:schemeClr val="bg2"/>
                </a:solidFill>
              </a:rPr>
              <a:t>Ageism</a:t>
            </a:r>
          </a:p>
          <a:p>
            <a:pPr marL="0" indent="0">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790740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Companies</a:t>
            </a:r>
            <a:r>
              <a:rPr lang="cs-CZ" sz="3300" b="1" dirty="0">
                <a:solidFill>
                  <a:schemeClr val="bg2"/>
                </a:solidFill>
                <a:effectLst/>
                <a:latin typeface="+mn-lt"/>
              </a:rPr>
              <a:t> </a:t>
            </a:r>
            <a:r>
              <a:rPr lang="cs-CZ" sz="3300" b="1" dirty="0" err="1">
                <a:solidFill>
                  <a:schemeClr val="bg2"/>
                </a:solidFill>
                <a:effectLst/>
                <a:latin typeface="+mn-lt"/>
              </a:rPr>
              <a:t>with</a:t>
            </a:r>
            <a:r>
              <a:rPr lang="cs-CZ" sz="3300" b="1" dirty="0">
                <a:solidFill>
                  <a:schemeClr val="bg2"/>
                </a:solidFill>
                <a:effectLst/>
                <a:latin typeface="+mn-lt"/>
              </a:rPr>
              <a:t> positive </a:t>
            </a:r>
            <a:r>
              <a:rPr lang="cs-CZ" sz="3300" b="1" dirty="0" err="1">
                <a:solidFill>
                  <a:schemeClr val="bg2"/>
                </a:solidFill>
                <a:effectLst/>
                <a:latin typeface="+mn-lt"/>
              </a:rPr>
              <a:t>multigen</a:t>
            </a:r>
            <a:r>
              <a:rPr lang="cs-CZ" sz="3300" b="1" dirty="0">
                <a:solidFill>
                  <a:schemeClr val="bg2"/>
                </a:solidFill>
                <a:effectLst/>
                <a:latin typeface="+mn-lt"/>
              </a:rPr>
              <a:t> </a:t>
            </a:r>
            <a:r>
              <a:rPr lang="cs-CZ" sz="3300" b="1" dirty="0" err="1">
                <a:solidFill>
                  <a:schemeClr val="bg2"/>
                </a:solidFill>
                <a:effectLst/>
                <a:latin typeface="+mn-lt"/>
              </a:rPr>
              <a:t>approach</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385395"/>
            <a:ext cx="8640960" cy="5283965"/>
          </a:xfrm>
        </p:spPr>
        <p:txBody>
          <a:bodyPr>
            <a:noAutofit/>
          </a:bodyPr>
          <a:lstStyle/>
          <a:p>
            <a:pPr marL="0" indent="0" algn="just">
              <a:buNone/>
            </a:pPr>
            <a:r>
              <a:rPr lang="en-US" sz="2400" dirty="0">
                <a:solidFill>
                  <a:schemeClr val="bg2"/>
                </a:solidFill>
              </a:rPr>
              <a:t>IBM has been recognized for its efforts to create an inclusive workplace for employees of all ages. The company offers training programs, mentorship opportunities, and flexible work arrangements to support employees at all stages of their careers</a:t>
            </a:r>
            <a:r>
              <a:rPr lang="cs-CZ" sz="2400" dirty="0">
                <a:solidFill>
                  <a:schemeClr val="bg2"/>
                </a:solidFill>
              </a:rPr>
              <a:t>.</a:t>
            </a:r>
          </a:p>
          <a:p>
            <a:pPr marL="0" indent="0" algn="just">
              <a:buNone/>
            </a:pPr>
            <a:r>
              <a:rPr lang="en-US" sz="2400" dirty="0">
                <a:solidFill>
                  <a:schemeClr val="bg2"/>
                </a:solidFill>
              </a:rPr>
              <a:t>PwC has implemented a "reverse mentoring" program, where younger employees mentor older employees on new technologies and trends. </a:t>
            </a:r>
            <a:endParaRPr lang="cs-CZ" sz="2400" dirty="0">
              <a:solidFill>
                <a:schemeClr val="bg2"/>
              </a:solidFill>
            </a:endParaRPr>
          </a:p>
          <a:p>
            <a:pPr marL="0" indent="0" algn="just">
              <a:buNone/>
            </a:pPr>
            <a:r>
              <a:rPr lang="en-US" sz="2400" dirty="0">
                <a:solidFill>
                  <a:schemeClr val="bg2"/>
                </a:solidFill>
              </a:rPr>
              <a:t>BMW has a diversity and inclusion program and encourages cross-generational mentorship and collaboration.</a:t>
            </a:r>
            <a:endParaRPr lang="cs-CZ" sz="2400" dirty="0">
              <a:solidFill>
                <a:schemeClr val="bg2"/>
              </a:solidFill>
            </a:endParaRPr>
          </a:p>
          <a:p>
            <a:pPr marL="0" indent="0" algn="just">
              <a:buNone/>
            </a:pPr>
            <a:r>
              <a:rPr lang="en-US" sz="2400" dirty="0">
                <a:solidFill>
                  <a:schemeClr val="bg2"/>
                </a:solidFill>
              </a:rPr>
              <a:t>Marriott International has implemented a "Learn from Everyone" program, which encourages employees to learn from colleagues of all ages. </a:t>
            </a: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8272970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TASK 1 – </a:t>
            </a:r>
            <a:r>
              <a:rPr lang="cs-CZ" sz="3300" b="1" dirty="0" err="1">
                <a:solidFill>
                  <a:schemeClr val="bg2"/>
                </a:solidFill>
                <a:effectLst/>
                <a:latin typeface="+mn-lt"/>
              </a:rPr>
              <a:t>multigen</a:t>
            </a:r>
            <a:r>
              <a:rPr lang="cs-CZ" sz="3300" b="1" dirty="0">
                <a:solidFill>
                  <a:schemeClr val="bg2"/>
                </a:solidFill>
                <a:effectLst/>
                <a:latin typeface="+mn-lt"/>
              </a:rPr>
              <a:t> </a:t>
            </a:r>
            <a:r>
              <a:rPr lang="cs-CZ" sz="3300" b="1" dirty="0" err="1">
                <a:solidFill>
                  <a:schemeClr val="bg2"/>
                </a:solidFill>
                <a:effectLst/>
                <a:latin typeface="+mn-lt"/>
              </a:rPr>
              <a:t>challenge</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800" dirty="0" err="1">
                <a:solidFill>
                  <a:schemeClr val="bg2"/>
                </a:solidFill>
              </a:rPr>
              <a:t>Divide</a:t>
            </a:r>
            <a:r>
              <a:rPr lang="cs-CZ" sz="2800" dirty="0">
                <a:solidFill>
                  <a:schemeClr val="bg2"/>
                </a:solidFill>
              </a:rPr>
              <a:t> </a:t>
            </a:r>
            <a:r>
              <a:rPr lang="cs-CZ" sz="2800" dirty="0" err="1">
                <a:solidFill>
                  <a:schemeClr val="bg2"/>
                </a:solidFill>
              </a:rPr>
              <a:t>students</a:t>
            </a:r>
            <a:r>
              <a:rPr lang="cs-CZ" sz="2800" dirty="0">
                <a:solidFill>
                  <a:schemeClr val="bg2"/>
                </a:solidFill>
              </a:rPr>
              <a:t> </a:t>
            </a:r>
            <a:r>
              <a:rPr lang="cs-CZ" sz="2800" dirty="0" err="1">
                <a:solidFill>
                  <a:schemeClr val="bg2"/>
                </a:solidFill>
              </a:rPr>
              <a:t>into</a:t>
            </a:r>
            <a:r>
              <a:rPr lang="cs-CZ" sz="2800" dirty="0">
                <a:solidFill>
                  <a:schemeClr val="bg2"/>
                </a:solidFill>
              </a:rPr>
              <a:t> 4 </a:t>
            </a:r>
            <a:r>
              <a:rPr lang="cs-CZ" sz="2800" dirty="0" err="1">
                <a:solidFill>
                  <a:schemeClr val="bg2"/>
                </a:solidFill>
              </a:rPr>
              <a:t>groups</a:t>
            </a:r>
            <a:r>
              <a:rPr lang="cs-CZ" sz="2800" dirty="0">
                <a:solidFill>
                  <a:schemeClr val="bg2"/>
                </a:solidFill>
              </a:rPr>
              <a:t>/4 </a:t>
            </a:r>
            <a:r>
              <a:rPr lang="cs-CZ" sz="2800" dirty="0" err="1">
                <a:solidFill>
                  <a:schemeClr val="bg2"/>
                </a:solidFill>
              </a:rPr>
              <a:t>generations</a:t>
            </a:r>
            <a:r>
              <a:rPr lang="cs-CZ" sz="2800" dirty="0">
                <a:solidFill>
                  <a:schemeClr val="bg2"/>
                </a:solidFill>
              </a:rPr>
              <a:t>.</a:t>
            </a:r>
          </a:p>
          <a:p>
            <a:pPr marL="0" indent="0" algn="just">
              <a:buNone/>
            </a:pPr>
            <a:r>
              <a:rPr lang="cs-CZ" sz="2800" dirty="0" err="1">
                <a:solidFill>
                  <a:schemeClr val="bg2"/>
                </a:solidFill>
              </a:rPr>
              <a:t>Create</a:t>
            </a:r>
            <a:r>
              <a:rPr lang="cs-CZ" sz="2800" dirty="0">
                <a:solidFill>
                  <a:schemeClr val="bg2"/>
                </a:solidFill>
              </a:rPr>
              <a:t> </a:t>
            </a:r>
            <a:r>
              <a:rPr lang="cs-CZ" sz="2800" dirty="0" err="1">
                <a:solidFill>
                  <a:schemeClr val="bg2"/>
                </a:solidFill>
              </a:rPr>
              <a:t>the</a:t>
            </a:r>
            <a:r>
              <a:rPr lang="cs-CZ" sz="2800" dirty="0">
                <a:solidFill>
                  <a:schemeClr val="bg2"/>
                </a:solidFill>
              </a:rPr>
              <a:t> </a:t>
            </a:r>
            <a:r>
              <a:rPr lang="cs-CZ" sz="2800" dirty="0" err="1">
                <a:solidFill>
                  <a:schemeClr val="bg2"/>
                </a:solidFill>
              </a:rPr>
              <a:t>activities</a:t>
            </a:r>
            <a:r>
              <a:rPr lang="cs-CZ" sz="2800" dirty="0">
                <a:solidFill>
                  <a:schemeClr val="bg2"/>
                </a:solidFill>
              </a:rPr>
              <a:t>, </a:t>
            </a:r>
            <a:r>
              <a:rPr lang="cs-CZ" sz="2800" dirty="0" err="1">
                <a:solidFill>
                  <a:schemeClr val="bg2"/>
                </a:solidFill>
              </a:rPr>
              <a:t>issues</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the</a:t>
            </a:r>
            <a:r>
              <a:rPr lang="cs-CZ" sz="2800" dirty="0">
                <a:solidFill>
                  <a:schemeClr val="bg2"/>
                </a:solidFill>
              </a:rPr>
              <a:t> </a:t>
            </a:r>
            <a:r>
              <a:rPr lang="cs-CZ" sz="2800" dirty="0" err="1">
                <a:solidFill>
                  <a:schemeClr val="bg2"/>
                </a:solidFill>
              </a:rPr>
              <a:t>approach</a:t>
            </a:r>
            <a:r>
              <a:rPr lang="cs-CZ" sz="2800" dirty="0">
                <a:solidFill>
                  <a:schemeClr val="bg2"/>
                </a:solidFill>
              </a:rPr>
              <a:t> to </a:t>
            </a:r>
            <a:r>
              <a:rPr lang="cs-CZ" sz="2800" dirty="0" err="1">
                <a:solidFill>
                  <a:schemeClr val="bg2"/>
                </a:solidFill>
              </a:rPr>
              <a:t>each</a:t>
            </a:r>
            <a:r>
              <a:rPr lang="cs-CZ" sz="2800" dirty="0">
                <a:solidFill>
                  <a:schemeClr val="bg2"/>
                </a:solidFill>
              </a:rPr>
              <a:t> </a:t>
            </a:r>
            <a:r>
              <a:rPr lang="cs-CZ" sz="2800" dirty="0" err="1">
                <a:solidFill>
                  <a:schemeClr val="bg2"/>
                </a:solidFill>
              </a:rPr>
              <a:t>group</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employees</a:t>
            </a:r>
            <a:r>
              <a:rPr lang="cs-CZ" sz="2800" dirty="0">
                <a:solidFill>
                  <a:schemeClr val="bg2"/>
                </a:solidFill>
              </a:rPr>
              <a:t>:</a:t>
            </a:r>
          </a:p>
          <a:p>
            <a:pPr algn="just">
              <a:buFont typeface="Wingdings" panose="05000000000000000000" pitchFamily="2" charset="2"/>
              <a:buChar char="Ø"/>
            </a:pPr>
            <a:r>
              <a:rPr lang="cs-CZ" sz="2800" dirty="0" err="1">
                <a:solidFill>
                  <a:schemeClr val="bg2"/>
                </a:solidFill>
              </a:rPr>
              <a:t>Work-life</a:t>
            </a:r>
            <a:r>
              <a:rPr lang="cs-CZ" sz="2800" dirty="0">
                <a:solidFill>
                  <a:schemeClr val="bg2"/>
                </a:solidFill>
              </a:rPr>
              <a:t> </a:t>
            </a:r>
            <a:r>
              <a:rPr lang="cs-CZ" sz="2800" dirty="0" err="1">
                <a:solidFill>
                  <a:schemeClr val="bg2"/>
                </a:solidFill>
              </a:rPr>
              <a:t>Integration</a:t>
            </a:r>
            <a:r>
              <a:rPr lang="cs-CZ" sz="2800" dirty="0">
                <a:solidFill>
                  <a:schemeClr val="bg2"/>
                </a:solidFill>
              </a:rPr>
              <a:t> (Balance)</a:t>
            </a:r>
          </a:p>
          <a:p>
            <a:pPr algn="just">
              <a:buFont typeface="Wingdings" panose="05000000000000000000" pitchFamily="2" charset="2"/>
              <a:buChar char="Ø"/>
            </a:pPr>
            <a:r>
              <a:rPr lang="cs-CZ" sz="2800" dirty="0">
                <a:solidFill>
                  <a:schemeClr val="bg2"/>
                </a:solidFill>
              </a:rPr>
              <a:t>Technology</a:t>
            </a:r>
          </a:p>
          <a:p>
            <a:pPr algn="just">
              <a:buFont typeface="Wingdings" panose="05000000000000000000" pitchFamily="2" charset="2"/>
              <a:buChar char="Ø"/>
            </a:pPr>
            <a:r>
              <a:rPr lang="cs-CZ" sz="2800" dirty="0" err="1">
                <a:solidFill>
                  <a:schemeClr val="bg2"/>
                </a:solidFill>
              </a:rPr>
              <a:t>Continuous</a:t>
            </a:r>
            <a:r>
              <a:rPr lang="cs-CZ" sz="2800" dirty="0">
                <a:solidFill>
                  <a:schemeClr val="bg2"/>
                </a:solidFill>
              </a:rPr>
              <a:t> Learning</a:t>
            </a:r>
          </a:p>
          <a:p>
            <a:pPr algn="just">
              <a:buFont typeface="Wingdings" panose="05000000000000000000" pitchFamily="2" charset="2"/>
              <a:buChar char="Ø"/>
            </a:pPr>
            <a:r>
              <a:rPr lang="cs-CZ" sz="2800" dirty="0">
                <a:solidFill>
                  <a:schemeClr val="bg2"/>
                </a:solidFill>
              </a:rPr>
              <a:t>Feedback and </a:t>
            </a:r>
            <a:r>
              <a:rPr lang="cs-CZ" sz="2800" dirty="0" err="1">
                <a:solidFill>
                  <a:schemeClr val="bg2"/>
                </a:solidFill>
              </a:rPr>
              <a:t>Recognition</a:t>
            </a:r>
            <a:endParaRPr lang="cs-CZ" sz="2800" dirty="0">
              <a:solidFill>
                <a:schemeClr val="bg2"/>
              </a:solidFill>
            </a:endParaRPr>
          </a:p>
          <a:p>
            <a:pPr algn="just">
              <a:buFont typeface="Wingdings" panose="05000000000000000000" pitchFamily="2" charset="2"/>
              <a:buChar char="Ø"/>
            </a:pPr>
            <a:r>
              <a:rPr lang="cs-CZ" sz="2800" dirty="0">
                <a:solidFill>
                  <a:schemeClr val="bg2"/>
                </a:solidFill>
              </a:rPr>
              <a:t>Team </a:t>
            </a:r>
            <a:r>
              <a:rPr lang="cs-CZ" sz="2800" dirty="0" err="1">
                <a:solidFill>
                  <a:schemeClr val="bg2"/>
                </a:solidFill>
              </a:rPr>
              <a:t>Interaction</a:t>
            </a:r>
            <a:r>
              <a:rPr lang="cs-CZ" sz="2800" dirty="0">
                <a:solidFill>
                  <a:schemeClr val="bg2"/>
                </a:solidFill>
              </a:rPr>
              <a:t> (</a:t>
            </a:r>
            <a:r>
              <a:rPr lang="cs-CZ" sz="2800" dirty="0" err="1">
                <a:solidFill>
                  <a:schemeClr val="bg2"/>
                </a:solidFill>
              </a:rPr>
              <a:t>Collaboration</a:t>
            </a:r>
            <a:r>
              <a:rPr lang="cs-CZ" sz="2800" dirty="0">
                <a:solidFill>
                  <a:schemeClr val="bg2"/>
                </a:solidFill>
              </a:rPr>
              <a:t>)</a:t>
            </a:r>
          </a:p>
          <a:p>
            <a:pPr marL="0" indent="0" algn="just">
              <a:buNone/>
            </a:pPr>
            <a:endParaRPr lang="cs-CZ" sz="2800" dirty="0">
              <a:solidFill>
                <a:schemeClr val="bg2"/>
              </a:solidFill>
            </a:endParaRPr>
          </a:p>
          <a:p>
            <a:pPr marL="0" indent="0" algn="just">
              <a:buNone/>
            </a:pPr>
            <a:r>
              <a:rPr lang="cs-CZ" sz="2800" dirty="0" err="1">
                <a:solidFill>
                  <a:schemeClr val="bg2"/>
                </a:solidFill>
              </a:rPr>
              <a:t>Present</a:t>
            </a:r>
            <a:r>
              <a:rPr lang="cs-CZ" sz="2800" dirty="0">
                <a:solidFill>
                  <a:schemeClr val="bg2"/>
                </a:solidFill>
              </a:rPr>
              <a:t> </a:t>
            </a:r>
            <a:r>
              <a:rPr lang="cs-CZ" sz="2800" dirty="0" err="1">
                <a:solidFill>
                  <a:schemeClr val="bg2"/>
                </a:solidFill>
              </a:rPr>
              <a:t>your</a:t>
            </a:r>
            <a:r>
              <a:rPr lang="cs-CZ" sz="2800" dirty="0">
                <a:solidFill>
                  <a:schemeClr val="bg2"/>
                </a:solidFill>
              </a:rPr>
              <a:t> </a:t>
            </a:r>
            <a:r>
              <a:rPr lang="cs-CZ" sz="2800" dirty="0" err="1">
                <a:solidFill>
                  <a:schemeClr val="bg2"/>
                </a:solidFill>
              </a:rPr>
              <a:t>ideas</a:t>
            </a:r>
            <a:r>
              <a:rPr lang="cs-CZ" sz="2800" dirty="0">
                <a:solidFill>
                  <a:schemeClr val="bg2"/>
                </a:solidFill>
              </a:rPr>
              <a:t> to </a:t>
            </a:r>
            <a:r>
              <a:rPr lang="cs-CZ" sz="2800" dirty="0" err="1">
                <a:solidFill>
                  <a:schemeClr val="bg2"/>
                </a:solidFill>
              </a:rPr>
              <a:t>other</a:t>
            </a:r>
            <a:r>
              <a:rPr lang="cs-CZ" sz="2800" dirty="0">
                <a:solidFill>
                  <a:schemeClr val="bg2"/>
                </a:solidFill>
              </a:rPr>
              <a:t> </a:t>
            </a:r>
            <a:r>
              <a:rPr lang="cs-CZ" sz="2800" dirty="0" err="1">
                <a:solidFill>
                  <a:schemeClr val="bg2"/>
                </a:solidFill>
              </a:rPr>
              <a:t>students</a:t>
            </a:r>
            <a:r>
              <a:rPr lang="cs-CZ" sz="2800" dirty="0">
                <a:solidFill>
                  <a:schemeClr val="bg2"/>
                </a:solidFill>
              </a:rPr>
              <a:t>.</a:t>
            </a: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2342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sz="half" idx="1"/>
          </p:nvPr>
        </p:nvSpPr>
        <p:spPr>
          <a:xfrm>
            <a:off x="899592" y="1052736"/>
            <a:ext cx="5832475" cy="2448271"/>
          </a:xfrm>
        </p:spPr>
        <p:txBody>
          <a:bodyPr/>
          <a:lstStyle/>
          <a:p>
            <a:pPr eaLnBrk="1" hangingPunct="1">
              <a:buFont typeface="Wingdings" pitchFamily="2" charset="2"/>
              <a:buNone/>
            </a:pPr>
            <a:r>
              <a:rPr lang="cs-CZ" sz="3500" b="1" dirty="0" err="1">
                <a:solidFill>
                  <a:schemeClr val="bg2"/>
                </a:solidFill>
              </a:rPr>
              <a:t>Thank</a:t>
            </a:r>
            <a:r>
              <a:rPr lang="cs-CZ" sz="3500" b="1" dirty="0">
                <a:solidFill>
                  <a:schemeClr val="bg2"/>
                </a:solidFill>
              </a:rPr>
              <a:t> </a:t>
            </a:r>
            <a:r>
              <a:rPr lang="cs-CZ" sz="3500" b="1" dirty="0" err="1">
                <a:solidFill>
                  <a:schemeClr val="bg2"/>
                </a:solidFill>
              </a:rPr>
              <a:t>you</a:t>
            </a:r>
            <a:r>
              <a:rPr lang="cs-CZ" sz="3500" b="1" dirty="0">
                <a:solidFill>
                  <a:schemeClr val="bg2"/>
                </a:solidFill>
              </a:rPr>
              <a:t> </a:t>
            </a:r>
          </a:p>
          <a:p>
            <a:pPr eaLnBrk="1" hangingPunct="1">
              <a:buFont typeface="Wingdings" pitchFamily="2" charset="2"/>
              <a:buNone/>
            </a:pPr>
            <a:r>
              <a:rPr lang="cs-CZ" sz="3500" b="1" dirty="0" err="1">
                <a:solidFill>
                  <a:schemeClr val="bg2"/>
                </a:solidFill>
              </a:rPr>
              <a:t>for</a:t>
            </a:r>
            <a:r>
              <a:rPr lang="cs-CZ" sz="3500" b="1" dirty="0">
                <a:solidFill>
                  <a:schemeClr val="bg2"/>
                </a:solidFill>
              </a:rPr>
              <a:t> </a:t>
            </a:r>
            <a:r>
              <a:rPr lang="cs-CZ" sz="3500" b="1" dirty="0" err="1">
                <a:solidFill>
                  <a:schemeClr val="bg2"/>
                </a:solidFill>
              </a:rPr>
              <a:t>your</a:t>
            </a:r>
            <a:r>
              <a:rPr lang="cs-CZ" sz="3500" b="1" dirty="0">
                <a:solidFill>
                  <a:schemeClr val="bg2"/>
                </a:solidFill>
              </a:rPr>
              <a:t> </a:t>
            </a:r>
            <a:r>
              <a:rPr lang="cs-CZ" sz="3500" b="1" dirty="0" err="1">
                <a:solidFill>
                  <a:schemeClr val="bg2"/>
                </a:solidFill>
              </a:rPr>
              <a:t>attention</a:t>
            </a:r>
            <a:r>
              <a:rPr lang="cs-CZ" sz="3500" b="1" dirty="0">
                <a:solidFill>
                  <a:schemeClr val="bg2"/>
                </a:solidFill>
              </a:rPr>
              <a:t>.</a:t>
            </a:r>
            <a:endParaRPr lang="cs-CZ" sz="3500" dirty="0">
              <a:solidFill>
                <a:schemeClr val="bg2"/>
              </a:solidFill>
            </a:endParaRPr>
          </a:p>
          <a:p>
            <a:pPr algn="ctr" eaLnBrk="1" hangingPunct="1">
              <a:buFont typeface="Wingdings" pitchFamily="2" charset="2"/>
              <a:buNone/>
            </a:pPr>
            <a:r>
              <a:rPr lang="cs-CZ" sz="3500" dirty="0"/>
              <a:t>Děkuji vám za pozornost, přeji příjemný den.</a:t>
            </a:r>
          </a:p>
        </p:txBody>
      </p:sp>
      <p:sp>
        <p:nvSpPr>
          <p:cNvPr id="7" name="Obdélník 6"/>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pic>
        <p:nvPicPr>
          <p:cNvPr id="4" name="Obrázek 3">
            <a:extLst>
              <a:ext uri="{FF2B5EF4-FFF2-40B4-BE49-F238E27FC236}">
                <a16:creationId xmlns:a16="http://schemas.microsoft.com/office/drawing/2014/main" id="{0F2BE860-57DD-4CB7-86FD-A24C170C61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2492896"/>
            <a:ext cx="5112568" cy="3603104"/>
          </a:xfrm>
          <a:prstGeom prst="rect">
            <a:avLst/>
          </a:prstGeom>
        </p:spPr>
      </p:pic>
      <p:sp>
        <p:nvSpPr>
          <p:cNvPr id="6" name="Zástupný symbol pro online obrázek 5">
            <a:extLst>
              <a:ext uri="{FF2B5EF4-FFF2-40B4-BE49-F238E27FC236}">
                <a16:creationId xmlns:a16="http://schemas.microsoft.com/office/drawing/2014/main" id="{C1F9FEF9-A983-4982-AA4F-E561D8605742}"/>
              </a:ext>
            </a:extLst>
          </p:cNvPr>
          <p:cNvSpPr>
            <a:spLocks noGrp="1"/>
          </p:cNvSpPr>
          <p:nvPr>
            <p:ph type="clipArt" sz="half" idx="2"/>
          </p:nvPr>
        </p:nvSpPr>
        <p:spPr/>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 presetClass="entr" presetSubtype="8" fill="hold" grpId="0" nodeType="afterEffect">
                                  <p:stCondLst>
                                    <p:cond delay="3000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500"/>
                            </p:stCondLst>
                            <p:childTnLst>
                              <p:par>
                                <p:cTn id="10" presetID="2" presetClass="entr" presetSubtype="8" fill="hold" grpId="0" nodeType="afterEffect">
                                  <p:stCondLst>
                                    <p:cond delay="30000"/>
                                  </p:stCondLst>
                                  <p:childTnLst>
                                    <p:set>
                                      <p:cBhvr>
                                        <p:cTn id="11" dur="1" fill="hold">
                                          <p:stCondLst>
                                            <p:cond delay="0"/>
                                          </p:stCondLst>
                                        </p:cTn>
                                        <p:tgtEl>
                                          <p:spTgt spid="52227">
                                            <p:txEl>
                                              <p:pRg st="1" end="1"/>
                                            </p:txEl>
                                          </p:spTgt>
                                        </p:tgtEl>
                                        <p:attrNameLst>
                                          <p:attrName>style.visibility</p:attrName>
                                        </p:attrNameLst>
                                      </p:cBhvr>
                                      <p:to>
                                        <p:strVal val="visible"/>
                                      </p:to>
                                    </p:set>
                                    <p:anim calcmode="lin" valueType="num">
                                      <p:cBhvr additive="base">
                                        <p:cTn id="12"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2227">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61000"/>
                            </p:stCondLst>
                            <p:childTnLst>
                              <p:par>
                                <p:cTn id="15" presetID="2" presetClass="entr" presetSubtype="8" fill="hold" grpId="0" nodeType="afterEffect">
                                  <p:stCondLst>
                                    <p:cond delay="30000"/>
                                  </p:stCondLst>
                                  <p:childTnLst>
                                    <p:set>
                                      <p:cBhvr>
                                        <p:cTn id="16" dur="1" fill="hold">
                                          <p:stCondLst>
                                            <p:cond delay="0"/>
                                          </p:stCondLst>
                                        </p:cTn>
                                        <p:tgtEl>
                                          <p:spTgt spid="52227">
                                            <p:txEl>
                                              <p:pRg st="2" end="2"/>
                                            </p:txEl>
                                          </p:spTgt>
                                        </p:tgtEl>
                                        <p:attrNameLst>
                                          <p:attrName>style.visibility</p:attrName>
                                        </p:attrNameLst>
                                      </p:cBhvr>
                                      <p:to>
                                        <p:strVal val="visible"/>
                                      </p:to>
                                    </p:set>
                                    <p:anim calcmode="lin" valueType="num">
                                      <p:cBhvr additive="base">
                                        <p:cTn id="17"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advAuto="30000"/>
    </p:bldLst>
  </p:timing>
</p:sld>
</file>

<file path=ppt/theme/theme1.xml><?xml version="1.0" encoding="utf-8"?>
<a:theme xmlns:a="http://schemas.openxmlformats.org/drawingml/2006/main" name="Vzletný">
  <a:themeElements>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Vzletný">
      <a:majorFont>
        <a:latin typeface="Arial"/>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Vzletný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Vzletný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Vzletný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Vzletný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C:\Templates\Presentation Designs\Vzletný.pot</Template>
  <TotalTime>9923</TotalTime>
  <Words>726</Words>
  <Application>Microsoft Office PowerPoint</Application>
  <PresentationFormat>Předvádění na obrazovce (4:3)</PresentationFormat>
  <Paragraphs>63</Paragraphs>
  <Slides>9</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vt:i4>
      </vt:variant>
    </vt:vector>
  </HeadingPairs>
  <TitlesOfParts>
    <vt:vector size="14" baseType="lpstr">
      <vt:lpstr>Arial</vt:lpstr>
      <vt:lpstr>Calibri</vt:lpstr>
      <vt:lpstr>Times New Roman</vt:lpstr>
      <vt:lpstr>Wingdings</vt:lpstr>
      <vt:lpstr>Vzletný</vt:lpstr>
      <vt:lpstr>Prezentace aplikace PowerPoint</vt:lpstr>
      <vt:lpstr>Content</vt:lpstr>
      <vt:lpstr>Multigenerational leadership</vt:lpstr>
      <vt:lpstr>Skills to be a multigenerational leader</vt:lpstr>
      <vt:lpstr>Generations and their characteristics</vt:lpstr>
      <vt:lpstr>Pros and cons of multigen approach</vt:lpstr>
      <vt:lpstr>Companies with positive multigen approach</vt:lpstr>
      <vt:lpstr>TASK 1 – multigen challenge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lidských zdrojů   Přednáška č. 2</dc:title>
  <dc:creator>patrik</dc:creator>
  <cp:lastModifiedBy>mar0076</cp:lastModifiedBy>
  <cp:revision>297</cp:revision>
  <cp:lastPrinted>1601-01-01T00:00:00Z</cp:lastPrinted>
  <dcterms:created xsi:type="dcterms:W3CDTF">2005-09-23T13:42:26Z</dcterms:created>
  <dcterms:modified xsi:type="dcterms:W3CDTF">2023-03-28T15:30:59Z</dcterms:modified>
</cp:coreProperties>
</file>