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3"/>
  </p:notesMasterIdLst>
  <p:sldIdLst>
    <p:sldId id="256" r:id="rId2"/>
    <p:sldId id="269" r:id="rId3"/>
    <p:sldId id="383" r:id="rId4"/>
    <p:sldId id="400" r:id="rId5"/>
    <p:sldId id="384" r:id="rId6"/>
    <p:sldId id="398" r:id="rId7"/>
    <p:sldId id="385" r:id="rId8"/>
    <p:sldId id="386" r:id="rId9"/>
    <p:sldId id="387" r:id="rId10"/>
    <p:sldId id="388" r:id="rId11"/>
    <p:sldId id="389" r:id="rId12"/>
    <p:sldId id="392" r:id="rId13"/>
    <p:sldId id="408" r:id="rId14"/>
    <p:sldId id="409" r:id="rId15"/>
    <p:sldId id="410" r:id="rId16"/>
    <p:sldId id="413" r:id="rId17"/>
    <p:sldId id="411" r:id="rId18"/>
    <p:sldId id="390" r:id="rId19"/>
    <p:sldId id="393" r:id="rId20"/>
    <p:sldId id="394" r:id="rId21"/>
    <p:sldId id="391" r:id="rId22"/>
    <p:sldId id="396" r:id="rId23"/>
    <p:sldId id="397" r:id="rId24"/>
    <p:sldId id="399" r:id="rId25"/>
    <p:sldId id="401" r:id="rId26"/>
    <p:sldId id="402" r:id="rId27"/>
    <p:sldId id="403" r:id="rId28"/>
    <p:sldId id="404" r:id="rId29"/>
    <p:sldId id="405" r:id="rId30"/>
    <p:sldId id="406" r:id="rId31"/>
    <p:sldId id="273" r:id="rId32"/>
  </p:sldIdLst>
  <p:sldSz cx="9144000" cy="6858000" type="screen4x3"/>
  <p:notesSz cx="6794500" cy="9931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77" d="100"/>
          <a:sy n="77" d="100"/>
        </p:scale>
        <p:origin x="408" y="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8100" y="0"/>
            <a:ext cx="2944813" cy="498475"/>
          </a:xfrm>
          <a:prstGeom prst="rect">
            <a:avLst/>
          </a:prstGeom>
        </p:spPr>
        <p:txBody>
          <a:bodyPr vert="horz" lIns="91440" tIns="45720" rIns="91440" bIns="45720" rtlCol="0"/>
          <a:lstStyle>
            <a:lvl1pPr algn="r">
              <a:defRPr sz="1200"/>
            </a:lvl1pPr>
          </a:lstStyle>
          <a:p>
            <a:fld id="{D7571A94-FE0F-4BE3-9501-E23B4914FAB6}" type="datetimeFigureOut">
              <a:rPr lang="cs-CZ" smtClean="0"/>
              <a:t>28.03.2023</a:t>
            </a:fld>
            <a:endParaRPr lang="cs-CZ"/>
          </a:p>
        </p:txBody>
      </p:sp>
      <p:sp>
        <p:nvSpPr>
          <p:cNvPr id="4" name="Zástupný symbol pro obrázek snímku 3"/>
          <p:cNvSpPr>
            <a:spLocks noGrp="1" noRot="1" noChangeAspect="1"/>
          </p:cNvSpPr>
          <p:nvPr>
            <p:ph type="sldImg" idx="2"/>
          </p:nvPr>
        </p:nvSpPr>
        <p:spPr>
          <a:xfrm>
            <a:off x="1163638" y="1241425"/>
            <a:ext cx="4467225" cy="3351213"/>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9963"/>
            <a:ext cx="5435600" cy="3910012"/>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32925"/>
            <a:ext cx="2944813" cy="49847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8100" y="9432925"/>
            <a:ext cx="2944813" cy="498475"/>
          </a:xfrm>
          <a:prstGeom prst="rect">
            <a:avLst/>
          </a:prstGeom>
        </p:spPr>
        <p:txBody>
          <a:bodyPr vert="horz" lIns="91440" tIns="45720" rIns="91440" bIns="45720" rtlCol="0" anchor="b"/>
          <a:lstStyle>
            <a:lvl1pPr algn="r">
              <a:defRPr sz="1200"/>
            </a:lvl1pPr>
          </a:lstStyle>
          <a:p>
            <a:fld id="{13B94D97-5373-4298-8B4E-E1196774D879}" type="slidenum">
              <a:rPr lang="cs-CZ" smtClean="0"/>
              <a:t>‹#›</a:t>
            </a:fld>
            <a:endParaRPr lang="cs-CZ"/>
          </a:p>
        </p:txBody>
      </p:sp>
    </p:spTree>
    <p:extLst>
      <p:ext uri="{BB962C8B-B14F-4D97-AF65-F5344CB8AC3E}">
        <p14:creationId xmlns:p14="http://schemas.microsoft.com/office/powerpoint/2010/main" val="1180236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13B94D97-5373-4298-8B4E-E1196774D879}" type="slidenum">
              <a:rPr lang="cs-CZ" smtClean="0"/>
              <a:t>1</a:t>
            </a:fld>
            <a:endParaRPr lang="cs-CZ"/>
          </a:p>
        </p:txBody>
      </p:sp>
    </p:spTree>
    <p:extLst>
      <p:ext uri="{BB962C8B-B14F-4D97-AF65-F5344CB8AC3E}">
        <p14:creationId xmlns:p14="http://schemas.microsoft.com/office/powerpoint/2010/main" val="3050735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 name="Group 10"/>
          <p:cNvGrpSpPr>
            <a:grpSpLocks/>
          </p:cNvGrpSpPr>
          <p:nvPr/>
        </p:nvGrpSpPr>
        <p:grpSpPr bwMode="auto">
          <a:xfrm>
            <a:off x="-1035050" y="1552575"/>
            <a:ext cx="10179050" cy="5305425"/>
            <a:chOff x="-652" y="978"/>
            <a:chExt cx="6412" cy="3342"/>
          </a:xfrm>
        </p:grpSpPr>
        <p:sp>
          <p:nvSpPr>
            <p:cNvPr id="5" name="Freeform 3"/>
            <p:cNvSpPr>
              <a:spLocks/>
            </p:cNvSpPr>
            <p:nvPr/>
          </p:nvSpPr>
          <p:spPr bwMode="auto">
            <a:xfrm>
              <a:off x="2061" y="1707"/>
              <a:ext cx="3699" cy="2613"/>
            </a:xfrm>
            <a:custGeom>
              <a:avLst/>
              <a:gdLst/>
              <a:ahLst/>
              <a:cxnLst>
                <a:cxn ang="0">
                  <a:pos x="1523" y="2611"/>
                </a:cxn>
                <a:cxn ang="0">
                  <a:pos x="3698" y="2612"/>
                </a:cxn>
                <a:cxn ang="0">
                  <a:pos x="3698" y="2228"/>
                </a:cxn>
                <a:cxn ang="0">
                  <a:pos x="0" y="0"/>
                </a:cxn>
                <a:cxn ang="0">
                  <a:pos x="160" y="118"/>
                </a:cxn>
                <a:cxn ang="0">
                  <a:pos x="292" y="219"/>
                </a:cxn>
                <a:cxn ang="0">
                  <a:pos x="441" y="347"/>
                </a:cxn>
                <a:cxn ang="0">
                  <a:pos x="585" y="482"/>
                </a:cxn>
                <a:cxn ang="0">
                  <a:pos x="796" y="711"/>
                </a:cxn>
                <a:cxn ang="0">
                  <a:pos x="983" y="955"/>
                </a:cxn>
                <a:cxn ang="0">
                  <a:pos x="1119" y="1168"/>
                </a:cxn>
                <a:cxn ang="0">
                  <a:pos x="1238" y="1388"/>
                </a:cxn>
                <a:cxn ang="0">
                  <a:pos x="1331" y="1608"/>
                </a:cxn>
                <a:cxn ang="0">
                  <a:pos x="1400" y="1809"/>
                </a:cxn>
                <a:cxn ang="0">
                  <a:pos x="1447" y="1979"/>
                </a:cxn>
                <a:cxn ang="0">
                  <a:pos x="1490" y="2190"/>
                </a:cxn>
                <a:cxn ang="0">
                  <a:pos x="1511" y="2374"/>
                </a:cxn>
                <a:cxn ang="0">
                  <a:pos x="1523" y="2611"/>
                </a:cxn>
              </a:cxnLst>
              <a:rect l="0" t="0" r="r" b="b"/>
              <a:pathLst>
                <a:path w="3699" h="2613">
                  <a:moveTo>
                    <a:pt x="1523" y="2611"/>
                  </a:moveTo>
                  <a:lnTo>
                    <a:pt x="3698" y="2612"/>
                  </a:lnTo>
                  <a:lnTo>
                    <a:pt x="3698" y="2228"/>
                  </a:lnTo>
                  <a:lnTo>
                    <a:pt x="0" y="0"/>
                  </a:lnTo>
                  <a:lnTo>
                    <a:pt x="160" y="118"/>
                  </a:lnTo>
                  <a:lnTo>
                    <a:pt x="292" y="219"/>
                  </a:lnTo>
                  <a:lnTo>
                    <a:pt x="441" y="347"/>
                  </a:lnTo>
                  <a:lnTo>
                    <a:pt x="585" y="482"/>
                  </a:lnTo>
                  <a:lnTo>
                    <a:pt x="796" y="711"/>
                  </a:lnTo>
                  <a:lnTo>
                    <a:pt x="983" y="955"/>
                  </a:lnTo>
                  <a:lnTo>
                    <a:pt x="1119" y="1168"/>
                  </a:lnTo>
                  <a:lnTo>
                    <a:pt x="1238" y="1388"/>
                  </a:lnTo>
                  <a:lnTo>
                    <a:pt x="1331" y="1608"/>
                  </a:lnTo>
                  <a:lnTo>
                    <a:pt x="1400" y="1809"/>
                  </a:lnTo>
                  <a:lnTo>
                    <a:pt x="1447" y="1979"/>
                  </a:lnTo>
                  <a:lnTo>
                    <a:pt x="1490" y="2190"/>
                  </a:lnTo>
                  <a:lnTo>
                    <a:pt x="1511" y="2374"/>
                  </a:lnTo>
                  <a:lnTo>
                    <a:pt x="1523" y="2611"/>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cs-CZ"/>
            </a:p>
          </p:txBody>
        </p:sp>
        <p:sp>
          <p:nvSpPr>
            <p:cNvPr id="6" name="Arc 4"/>
            <p:cNvSpPr>
              <a:spLocks/>
            </p:cNvSpPr>
            <p:nvPr/>
          </p:nvSpPr>
          <p:spPr bwMode="auto">
            <a:xfrm>
              <a:off x="-652" y="978"/>
              <a:ext cx="4237" cy="3342"/>
            </a:xfrm>
            <a:custGeom>
              <a:avLst/>
              <a:gdLst>
                <a:gd name="T0" fmla="*/ 6 w 21600"/>
                <a:gd name="T1" fmla="*/ 0 h 21231"/>
                <a:gd name="T2" fmla="*/ 32 w 21600"/>
                <a:gd name="T3" fmla="*/ 13 h 21231"/>
                <a:gd name="T4" fmla="*/ 0 w 21600"/>
                <a:gd name="T5" fmla="*/ 13 h 21231"/>
                <a:gd name="T6" fmla="*/ 0 60000 65536"/>
                <a:gd name="T7" fmla="*/ 0 60000 65536"/>
                <a:gd name="T8" fmla="*/ 0 60000 65536"/>
              </a:gdLst>
              <a:ahLst/>
              <a:cxnLst>
                <a:cxn ang="T6">
                  <a:pos x="T0" y="T1"/>
                </a:cxn>
                <a:cxn ang="T7">
                  <a:pos x="T2" y="T3"/>
                </a:cxn>
                <a:cxn ang="T8">
                  <a:pos x="T4" y="T5"/>
                </a:cxn>
              </a:cxnLst>
              <a:rect l="0" t="0" r="r" b="b"/>
              <a:pathLst>
                <a:path w="21600" h="21231" fill="none" extrusionOk="0">
                  <a:moveTo>
                    <a:pt x="3976" y="0"/>
                  </a:moveTo>
                  <a:cubicBezTo>
                    <a:pt x="14194" y="1914"/>
                    <a:pt x="21600" y="10835"/>
                    <a:pt x="21600" y="21231"/>
                  </a:cubicBezTo>
                </a:path>
                <a:path w="21600" h="21231" stroke="0" extrusionOk="0">
                  <a:moveTo>
                    <a:pt x="3976" y="0"/>
                  </a:moveTo>
                  <a:cubicBezTo>
                    <a:pt x="14194" y="1914"/>
                    <a:pt x="21600" y="10835"/>
                    <a:pt x="21600" y="21231"/>
                  </a:cubicBezTo>
                  <a:lnTo>
                    <a:pt x="0" y="21231"/>
                  </a:lnTo>
                  <a:lnTo>
                    <a:pt x="3976" y="0"/>
                  </a:lnTo>
                  <a:close/>
                </a:path>
              </a:pathLst>
            </a:custGeom>
            <a:noFill/>
            <a:ln w="12700" cap="rnd">
              <a:solidFill>
                <a:schemeClr val="accent2"/>
              </a:solidFill>
              <a:round/>
              <a:headEnd type="none" w="sm" len="sm"/>
              <a:tailEnd type="none" w="sm" len="sm"/>
            </a:ln>
          </p:spPr>
          <p:txBody>
            <a:bodyPr wrap="none" anchor="ctr"/>
            <a:lstStyle/>
            <a:p>
              <a:pPr>
                <a:defRPr/>
              </a:pPr>
              <a:endParaRPr lang="cs-CZ"/>
            </a:p>
          </p:txBody>
        </p:sp>
      </p:grpSp>
      <p:sp>
        <p:nvSpPr>
          <p:cNvPr id="3077" name="Rectangle 5"/>
          <p:cNvSpPr>
            <a:spLocks noGrp="1" noChangeArrowheads="1"/>
          </p:cNvSpPr>
          <p:nvPr>
            <p:ph type="ctrTitle" sz="quarter"/>
          </p:nvPr>
        </p:nvSpPr>
        <p:spPr>
          <a:xfrm>
            <a:off x="1293813" y="762000"/>
            <a:ext cx="7772400" cy="1143000"/>
          </a:xfrm>
        </p:spPr>
        <p:txBody>
          <a:bodyPr anchor="b"/>
          <a:lstStyle>
            <a:lvl1pPr>
              <a:defRPr/>
            </a:lvl1pPr>
          </a:lstStyle>
          <a:p>
            <a:r>
              <a:rPr lang="cs-CZ"/>
              <a:t>Klepnutím lze upravit styl předlohy nadpisů.</a:t>
            </a:r>
          </a:p>
        </p:txBody>
      </p:sp>
      <p:sp>
        <p:nvSpPr>
          <p:cNvPr id="3078" name="Rectangle 6"/>
          <p:cNvSpPr>
            <a:spLocks noGrp="1" noChangeArrowheads="1"/>
          </p:cNvSpPr>
          <p:nvPr>
            <p:ph type="subTitle" sz="quarter" idx="1"/>
          </p:nvPr>
        </p:nvSpPr>
        <p:spPr>
          <a:xfrm>
            <a:off x="685800" y="3429000"/>
            <a:ext cx="6400800" cy="1752600"/>
          </a:xfrm>
        </p:spPr>
        <p:txBody>
          <a:bodyPr lIns="92075" tIns="46038" rIns="92075" bIns="46038" anchor="ctr"/>
          <a:lstStyle>
            <a:lvl1pPr marL="0" indent="0" algn="ctr">
              <a:buFont typeface="Wingdings" pitchFamily="2" charset="2"/>
              <a:buNone/>
              <a:defRPr/>
            </a:lvl1pPr>
          </a:lstStyle>
          <a:p>
            <a:r>
              <a:rPr lang="cs-CZ"/>
              <a:t>Klepnutím lze upravit styl předlohy podnadpisů.</a:t>
            </a:r>
          </a:p>
        </p:txBody>
      </p:sp>
      <p:sp>
        <p:nvSpPr>
          <p:cNvPr id="7" name="Rectangle 7"/>
          <p:cNvSpPr>
            <a:spLocks noGrp="1" noChangeArrowheads="1"/>
          </p:cNvSpPr>
          <p:nvPr>
            <p:ph type="dt" sz="quarter" idx="10"/>
          </p:nvPr>
        </p:nvSpPr>
        <p:spPr/>
        <p:txBody>
          <a:bodyPr/>
          <a:lstStyle>
            <a:lvl1pPr>
              <a:defRPr/>
            </a:lvl1pPr>
          </a:lstStyle>
          <a:p>
            <a:pPr>
              <a:defRPr/>
            </a:pPr>
            <a:endParaRPr lang="cs-CZ"/>
          </a:p>
        </p:txBody>
      </p:sp>
      <p:sp>
        <p:nvSpPr>
          <p:cNvPr id="8" name="Rectangle 8"/>
          <p:cNvSpPr>
            <a:spLocks noGrp="1" noChangeArrowheads="1"/>
          </p:cNvSpPr>
          <p:nvPr>
            <p:ph type="ftr" sz="quarter" idx="11"/>
          </p:nvPr>
        </p:nvSpPr>
        <p:spPr/>
        <p:txBody>
          <a:bodyPr/>
          <a:lstStyle>
            <a:lvl1pPr>
              <a:defRPr/>
            </a:lvl1pPr>
          </a:lstStyle>
          <a:p>
            <a:pPr>
              <a:defRPr/>
            </a:pPr>
            <a:endParaRPr lang="cs-CZ"/>
          </a:p>
        </p:txBody>
      </p:sp>
      <p:sp>
        <p:nvSpPr>
          <p:cNvPr id="9" name="Rectangle 9"/>
          <p:cNvSpPr>
            <a:spLocks noGrp="1" noChangeArrowheads="1"/>
          </p:cNvSpPr>
          <p:nvPr>
            <p:ph type="sldNum" sz="quarter" idx="12"/>
          </p:nvPr>
        </p:nvSpPr>
        <p:spPr/>
        <p:txBody>
          <a:bodyPr/>
          <a:lstStyle>
            <a:lvl1pPr>
              <a:defRPr/>
            </a:lvl1pPr>
          </a:lstStyle>
          <a:p>
            <a:pPr>
              <a:defRPr/>
            </a:pPr>
            <a:fld id="{CD2FD21F-7B72-4377-9B6B-E8C859DC2599}"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22818F26-F1E9-4590-B6EC-E9E6238C03B3}"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15100" y="609600"/>
            <a:ext cx="1943100" cy="5486400"/>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685800" y="609600"/>
            <a:ext cx="5676900" cy="5486400"/>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ECA64DF8-5DE6-45A3-A84D-185E2F5D8F3E}" type="slidenum">
              <a:rPr lang="cs-CZ"/>
              <a:pPr>
                <a:defRPr/>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ClipArt" preserve="1">
  <p:cSld name="Nadpis, text a klipart">
    <p:spTree>
      <p:nvGrpSpPr>
        <p:cNvPr id="1" name=""/>
        <p:cNvGrpSpPr/>
        <p:nvPr/>
      </p:nvGrpSpPr>
      <p:grpSpPr>
        <a:xfrm>
          <a:off x="0" y="0"/>
          <a:ext cx="0" cy="0"/>
          <a:chOff x="0" y="0"/>
          <a:chExt cx="0" cy="0"/>
        </a:xfrm>
      </p:grpSpPr>
      <p:sp>
        <p:nvSpPr>
          <p:cNvPr id="2" name="Nadpis 1"/>
          <p:cNvSpPr>
            <a:spLocks noGrp="1"/>
          </p:cNvSpPr>
          <p:nvPr>
            <p:ph type="title"/>
          </p:nvPr>
        </p:nvSpPr>
        <p:spPr>
          <a:xfrm>
            <a:off x="685800" y="609600"/>
            <a:ext cx="7772400" cy="1143000"/>
          </a:xfrm>
        </p:spPr>
        <p:txBody>
          <a:bodyPr/>
          <a:lstStyle/>
          <a:p>
            <a:r>
              <a:rPr lang="cs-CZ"/>
              <a:t>Klepnutím lze upravit styl předlohy nadpisů.</a:t>
            </a:r>
          </a:p>
        </p:txBody>
      </p:sp>
      <p:sp>
        <p:nvSpPr>
          <p:cNvPr id="3" name="Zástupný symbol pro text 2"/>
          <p:cNvSpPr>
            <a:spLocks noGrp="1"/>
          </p:cNvSpPr>
          <p:nvPr>
            <p:ph type="body" sz="half" idx="1"/>
          </p:nvPr>
        </p:nvSpPr>
        <p:spPr>
          <a:xfrm>
            <a:off x="685800" y="1981200"/>
            <a:ext cx="3810000" cy="4114800"/>
          </a:xfrm>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klipart 3"/>
          <p:cNvSpPr>
            <a:spLocks noGrp="1"/>
          </p:cNvSpPr>
          <p:nvPr>
            <p:ph type="clipArt" sz="half" idx="2"/>
          </p:nvPr>
        </p:nvSpPr>
        <p:spPr>
          <a:xfrm>
            <a:off x="4648200" y="1981200"/>
            <a:ext cx="3810000" cy="4114800"/>
          </a:xfrm>
        </p:spPr>
        <p:txBody>
          <a:bodyPr/>
          <a:lstStyle/>
          <a:p>
            <a:pPr lvl="0"/>
            <a:endParaRPr lang="cs-CZ" noProof="0"/>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B1E6C3E8-819E-4156-9800-AC3EAADBB9F4}"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76FB4AF0-E47D-4C47-987B-6A94EAAE91EC}"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Klepnutím lze upravit styly předlohy textu.</a:t>
            </a:r>
          </a:p>
        </p:txBody>
      </p:sp>
      <p:sp>
        <p:nvSpPr>
          <p:cNvPr id="4" name="Rectangle 7"/>
          <p:cNvSpPr>
            <a:spLocks noGrp="1" noChangeArrowheads="1"/>
          </p:cNvSpPr>
          <p:nvPr>
            <p:ph type="dt" sz="half" idx="10"/>
          </p:nvPr>
        </p:nvSpPr>
        <p:spPr/>
        <p:txBody>
          <a:bodyPr/>
          <a:lstStyle>
            <a:lvl1pPr>
              <a:defRPr/>
            </a:lvl1pPr>
          </a:lstStyle>
          <a:p>
            <a:pPr>
              <a:defRPr/>
            </a:pPr>
            <a:endParaRPr lang="cs-CZ"/>
          </a:p>
        </p:txBody>
      </p:sp>
      <p:sp>
        <p:nvSpPr>
          <p:cNvPr id="5" name="Rectangle 8"/>
          <p:cNvSpPr>
            <a:spLocks noGrp="1" noChangeArrowheads="1"/>
          </p:cNvSpPr>
          <p:nvPr>
            <p:ph type="ftr" sz="quarter" idx="11"/>
          </p:nvPr>
        </p:nvSpPr>
        <p:spPr/>
        <p:txBody>
          <a:bodyPr/>
          <a:lstStyle>
            <a:lvl1pPr>
              <a:defRPr/>
            </a:lvl1pPr>
          </a:lstStyle>
          <a:p>
            <a:pPr>
              <a:defRPr/>
            </a:pPr>
            <a:endParaRPr lang="cs-CZ"/>
          </a:p>
        </p:txBody>
      </p:sp>
      <p:sp>
        <p:nvSpPr>
          <p:cNvPr id="6" name="Rectangle 9"/>
          <p:cNvSpPr>
            <a:spLocks noGrp="1" noChangeArrowheads="1"/>
          </p:cNvSpPr>
          <p:nvPr>
            <p:ph type="sldNum" sz="quarter" idx="12"/>
          </p:nvPr>
        </p:nvSpPr>
        <p:spPr/>
        <p:txBody>
          <a:bodyPr/>
          <a:lstStyle>
            <a:lvl1pPr>
              <a:defRPr/>
            </a:lvl1pPr>
          </a:lstStyle>
          <a:p>
            <a:pPr>
              <a:defRPr/>
            </a:pPr>
            <a:fld id="{7D6569EB-4052-4500-9DB1-B81EC4C0F436}"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F1CC6111-84F6-4D9F-A650-6DF77B8EB669}"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7"/>
          <p:cNvSpPr>
            <a:spLocks noGrp="1" noChangeArrowheads="1"/>
          </p:cNvSpPr>
          <p:nvPr>
            <p:ph type="dt" sz="half" idx="10"/>
          </p:nvPr>
        </p:nvSpPr>
        <p:spPr/>
        <p:txBody>
          <a:bodyPr/>
          <a:lstStyle>
            <a:lvl1pPr>
              <a:defRPr/>
            </a:lvl1pPr>
          </a:lstStyle>
          <a:p>
            <a:pPr>
              <a:defRPr/>
            </a:pPr>
            <a:endParaRPr lang="cs-CZ"/>
          </a:p>
        </p:txBody>
      </p:sp>
      <p:sp>
        <p:nvSpPr>
          <p:cNvPr id="8" name="Rectangle 8"/>
          <p:cNvSpPr>
            <a:spLocks noGrp="1" noChangeArrowheads="1"/>
          </p:cNvSpPr>
          <p:nvPr>
            <p:ph type="ftr" sz="quarter" idx="11"/>
          </p:nvPr>
        </p:nvSpPr>
        <p:spPr/>
        <p:txBody>
          <a:bodyPr/>
          <a:lstStyle>
            <a:lvl1pPr>
              <a:defRPr/>
            </a:lvl1pPr>
          </a:lstStyle>
          <a:p>
            <a:pPr>
              <a:defRPr/>
            </a:pPr>
            <a:endParaRPr lang="cs-CZ"/>
          </a:p>
        </p:txBody>
      </p:sp>
      <p:sp>
        <p:nvSpPr>
          <p:cNvPr id="9" name="Rectangle 9"/>
          <p:cNvSpPr>
            <a:spLocks noGrp="1" noChangeArrowheads="1"/>
          </p:cNvSpPr>
          <p:nvPr>
            <p:ph type="sldNum" sz="quarter" idx="12"/>
          </p:nvPr>
        </p:nvSpPr>
        <p:spPr/>
        <p:txBody>
          <a:bodyPr/>
          <a:lstStyle>
            <a:lvl1pPr>
              <a:defRPr/>
            </a:lvl1pPr>
          </a:lstStyle>
          <a:p>
            <a:pPr>
              <a:defRPr/>
            </a:pPr>
            <a:fld id="{1C4B3542-ADA3-4CA9-A07E-88D3B768A7FB}"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Rectangle 7"/>
          <p:cNvSpPr>
            <a:spLocks noGrp="1" noChangeArrowheads="1"/>
          </p:cNvSpPr>
          <p:nvPr>
            <p:ph type="dt" sz="half" idx="10"/>
          </p:nvPr>
        </p:nvSpPr>
        <p:spPr/>
        <p:txBody>
          <a:bodyPr/>
          <a:lstStyle>
            <a:lvl1pPr>
              <a:defRPr/>
            </a:lvl1pPr>
          </a:lstStyle>
          <a:p>
            <a:pPr>
              <a:defRPr/>
            </a:pPr>
            <a:endParaRPr lang="cs-CZ"/>
          </a:p>
        </p:txBody>
      </p:sp>
      <p:sp>
        <p:nvSpPr>
          <p:cNvPr id="4" name="Rectangle 8"/>
          <p:cNvSpPr>
            <a:spLocks noGrp="1" noChangeArrowheads="1"/>
          </p:cNvSpPr>
          <p:nvPr>
            <p:ph type="ftr" sz="quarter" idx="11"/>
          </p:nvPr>
        </p:nvSpPr>
        <p:spPr/>
        <p:txBody>
          <a:bodyPr/>
          <a:lstStyle>
            <a:lvl1pPr>
              <a:defRPr/>
            </a:lvl1pPr>
          </a:lstStyle>
          <a:p>
            <a:pPr>
              <a:defRPr/>
            </a:pPr>
            <a:endParaRPr lang="cs-CZ"/>
          </a:p>
        </p:txBody>
      </p:sp>
      <p:sp>
        <p:nvSpPr>
          <p:cNvPr id="5" name="Rectangle 9"/>
          <p:cNvSpPr>
            <a:spLocks noGrp="1" noChangeArrowheads="1"/>
          </p:cNvSpPr>
          <p:nvPr>
            <p:ph type="sldNum" sz="quarter" idx="12"/>
          </p:nvPr>
        </p:nvSpPr>
        <p:spPr/>
        <p:txBody>
          <a:bodyPr/>
          <a:lstStyle>
            <a:lvl1pPr>
              <a:defRPr/>
            </a:lvl1pPr>
          </a:lstStyle>
          <a:p>
            <a:pPr>
              <a:defRPr/>
            </a:pPr>
            <a:fld id="{1816AE1F-3DC3-4E0F-87A4-B26FD0376A35}"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p:txBody>
          <a:bodyPr/>
          <a:lstStyle>
            <a:lvl1pPr>
              <a:defRPr/>
            </a:lvl1pPr>
          </a:lstStyle>
          <a:p>
            <a:pPr>
              <a:defRPr/>
            </a:pPr>
            <a:endParaRPr lang="cs-CZ"/>
          </a:p>
        </p:txBody>
      </p:sp>
      <p:sp>
        <p:nvSpPr>
          <p:cNvPr id="3" name="Rectangle 8"/>
          <p:cNvSpPr>
            <a:spLocks noGrp="1" noChangeArrowheads="1"/>
          </p:cNvSpPr>
          <p:nvPr>
            <p:ph type="ftr" sz="quarter" idx="11"/>
          </p:nvPr>
        </p:nvSpPr>
        <p:spPr/>
        <p:txBody>
          <a:bodyPr/>
          <a:lstStyle>
            <a:lvl1pPr>
              <a:defRPr/>
            </a:lvl1pPr>
          </a:lstStyle>
          <a:p>
            <a:pPr>
              <a:defRPr/>
            </a:pPr>
            <a:endParaRPr lang="cs-CZ"/>
          </a:p>
        </p:txBody>
      </p:sp>
      <p:sp>
        <p:nvSpPr>
          <p:cNvPr id="4" name="Rectangle 9"/>
          <p:cNvSpPr>
            <a:spLocks noGrp="1" noChangeArrowheads="1"/>
          </p:cNvSpPr>
          <p:nvPr>
            <p:ph type="sldNum" sz="quarter" idx="12"/>
          </p:nvPr>
        </p:nvSpPr>
        <p:spPr/>
        <p:txBody>
          <a:bodyPr/>
          <a:lstStyle>
            <a:lvl1pPr>
              <a:defRPr/>
            </a:lvl1pPr>
          </a:lstStyle>
          <a:p>
            <a:pPr>
              <a:defRPr/>
            </a:pPr>
            <a:fld id="{8110E9C1-8D4F-49E0-8561-2FCF7F82006F}"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7183DDA5-73ED-41CA-B7B9-FA45EFCAC741}"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Rectangle 7"/>
          <p:cNvSpPr>
            <a:spLocks noGrp="1" noChangeArrowheads="1"/>
          </p:cNvSpPr>
          <p:nvPr>
            <p:ph type="dt" sz="half" idx="10"/>
          </p:nvPr>
        </p:nvSpPr>
        <p:spPr/>
        <p:txBody>
          <a:bodyPr/>
          <a:lstStyle>
            <a:lvl1pPr>
              <a:defRPr/>
            </a:lvl1pPr>
          </a:lstStyle>
          <a:p>
            <a:pPr>
              <a:defRPr/>
            </a:pPr>
            <a:endParaRPr lang="cs-CZ"/>
          </a:p>
        </p:txBody>
      </p:sp>
      <p:sp>
        <p:nvSpPr>
          <p:cNvPr id="6" name="Rectangle 8"/>
          <p:cNvSpPr>
            <a:spLocks noGrp="1" noChangeArrowheads="1"/>
          </p:cNvSpPr>
          <p:nvPr>
            <p:ph type="ftr" sz="quarter" idx="11"/>
          </p:nvPr>
        </p:nvSpPr>
        <p:spPr/>
        <p:txBody>
          <a:bodyPr/>
          <a:lstStyle>
            <a:lvl1pPr>
              <a:defRPr/>
            </a:lvl1pPr>
          </a:lstStyle>
          <a:p>
            <a:pPr>
              <a:defRPr/>
            </a:pPr>
            <a:endParaRPr lang="cs-CZ"/>
          </a:p>
        </p:txBody>
      </p:sp>
      <p:sp>
        <p:nvSpPr>
          <p:cNvPr id="7" name="Rectangle 9"/>
          <p:cNvSpPr>
            <a:spLocks noGrp="1" noChangeArrowheads="1"/>
          </p:cNvSpPr>
          <p:nvPr>
            <p:ph type="sldNum" sz="quarter" idx="12"/>
          </p:nvPr>
        </p:nvSpPr>
        <p:spPr/>
        <p:txBody>
          <a:bodyPr/>
          <a:lstStyle>
            <a:lvl1pPr>
              <a:defRPr/>
            </a:lvl1pPr>
          </a:lstStyle>
          <a:p>
            <a:pPr>
              <a:defRPr/>
            </a:pPr>
            <a:fld id="{E1E8EF4E-FB7C-4C4A-B9E7-5B20452941D0}"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grpSp>
        <p:nvGrpSpPr>
          <p:cNvPr id="1026" name="Group 10"/>
          <p:cNvGrpSpPr>
            <a:grpSpLocks/>
          </p:cNvGrpSpPr>
          <p:nvPr/>
        </p:nvGrpSpPr>
        <p:grpSpPr bwMode="auto">
          <a:xfrm>
            <a:off x="0" y="1588"/>
            <a:ext cx="9132888" cy="6845300"/>
            <a:chOff x="0" y="1"/>
            <a:chExt cx="5753" cy="4312"/>
          </a:xfrm>
        </p:grpSpPr>
        <p:sp>
          <p:nvSpPr>
            <p:cNvPr id="2051" name="Freeform 3"/>
            <p:cNvSpPr>
              <a:spLocks/>
            </p:cNvSpPr>
            <p:nvPr/>
          </p:nvSpPr>
          <p:spPr bwMode="auto">
            <a:xfrm>
              <a:off x="3394" y="999"/>
              <a:ext cx="2359" cy="3314"/>
            </a:xfrm>
            <a:custGeom>
              <a:avLst/>
              <a:gdLst/>
              <a:ahLst/>
              <a:cxnLst>
                <a:cxn ang="0">
                  <a:pos x="1905" y="3312"/>
                </a:cxn>
                <a:cxn ang="0">
                  <a:pos x="2358" y="3313"/>
                </a:cxn>
                <a:cxn ang="0">
                  <a:pos x="2358" y="1437"/>
                </a:cxn>
                <a:cxn ang="0">
                  <a:pos x="0" y="0"/>
                </a:cxn>
                <a:cxn ang="0">
                  <a:pos x="201" y="150"/>
                </a:cxn>
                <a:cxn ang="0">
                  <a:pos x="366" y="279"/>
                </a:cxn>
                <a:cxn ang="0">
                  <a:pos x="552" y="441"/>
                </a:cxn>
                <a:cxn ang="0">
                  <a:pos x="732" y="612"/>
                </a:cxn>
                <a:cxn ang="0">
                  <a:pos x="996" y="903"/>
                </a:cxn>
                <a:cxn ang="0">
                  <a:pos x="1230" y="1212"/>
                </a:cxn>
                <a:cxn ang="0">
                  <a:pos x="1400" y="1482"/>
                </a:cxn>
                <a:cxn ang="0">
                  <a:pos x="1548" y="1761"/>
                </a:cxn>
                <a:cxn ang="0">
                  <a:pos x="1665" y="2040"/>
                </a:cxn>
                <a:cxn ang="0">
                  <a:pos x="1751" y="2295"/>
                </a:cxn>
                <a:cxn ang="0">
                  <a:pos x="1809" y="2511"/>
                </a:cxn>
                <a:cxn ang="0">
                  <a:pos x="1863" y="2778"/>
                </a:cxn>
                <a:cxn ang="0">
                  <a:pos x="1890" y="3012"/>
                </a:cxn>
                <a:cxn ang="0">
                  <a:pos x="1905" y="3312"/>
                </a:cxn>
              </a:cxnLst>
              <a:rect l="0" t="0" r="r" b="b"/>
              <a:pathLst>
                <a:path w="2359" h="3314">
                  <a:moveTo>
                    <a:pt x="1905" y="3312"/>
                  </a:moveTo>
                  <a:lnTo>
                    <a:pt x="2358" y="3313"/>
                  </a:lnTo>
                  <a:lnTo>
                    <a:pt x="2358" y="1437"/>
                  </a:lnTo>
                  <a:lnTo>
                    <a:pt x="0" y="0"/>
                  </a:lnTo>
                  <a:lnTo>
                    <a:pt x="201" y="150"/>
                  </a:lnTo>
                  <a:lnTo>
                    <a:pt x="366" y="279"/>
                  </a:lnTo>
                  <a:lnTo>
                    <a:pt x="552" y="441"/>
                  </a:lnTo>
                  <a:lnTo>
                    <a:pt x="732" y="612"/>
                  </a:lnTo>
                  <a:lnTo>
                    <a:pt x="996" y="903"/>
                  </a:lnTo>
                  <a:lnTo>
                    <a:pt x="1230" y="1212"/>
                  </a:lnTo>
                  <a:lnTo>
                    <a:pt x="1400" y="1482"/>
                  </a:lnTo>
                  <a:lnTo>
                    <a:pt x="1548" y="1761"/>
                  </a:lnTo>
                  <a:lnTo>
                    <a:pt x="1665" y="2040"/>
                  </a:lnTo>
                  <a:lnTo>
                    <a:pt x="1751" y="2295"/>
                  </a:lnTo>
                  <a:lnTo>
                    <a:pt x="1809" y="2511"/>
                  </a:lnTo>
                  <a:lnTo>
                    <a:pt x="1863" y="2778"/>
                  </a:lnTo>
                  <a:lnTo>
                    <a:pt x="1890" y="3012"/>
                  </a:lnTo>
                  <a:lnTo>
                    <a:pt x="1905" y="3312"/>
                  </a:lnTo>
                </a:path>
              </a:pathLst>
            </a:custGeom>
            <a:gradFill rotWithShape="0">
              <a:gsLst>
                <a:gs pos="0">
                  <a:schemeClr val="accent2">
                    <a:gamma/>
                    <a:shade val="46275"/>
                    <a:invGamma/>
                  </a:schemeClr>
                </a:gs>
                <a:gs pos="100000">
                  <a:schemeClr val="accent2"/>
                </a:gs>
              </a:gsLst>
              <a:lin ang="0" scaled="1"/>
            </a:gradFill>
            <a:ln w="9525" cap="rnd">
              <a:noFill/>
              <a:round/>
              <a:headEnd/>
              <a:tailEnd/>
            </a:ln>
            <a:effectLst/>
          </p:spPr>
          <p:txBody>
            <a:bodyPr/>
            <a:lstStyle/>
            <a:p>
              <a:pPr>
                <a:defRPr/>
              </a:pPr>
              <a:endParaRPr lang="cs-CZ"/>
            </a:p>
          </p:txBody>
        </p:sp>
        <p:sp>
          <p:nvSpPr>
            <p:cNvPr id="1033" name="Arc 4"/>
            <p:cNvSpPr>
              <a:spLocks/>
            </p:cNvSpPr>
            <p:nvPr/>
          </p:nvSpPr>
          <p:spPr bwMode="auto">
            <a:xfrm>
              <a:off x="0" y="1"/>
              <a:ext cx="5298" cy="4312"/>
            </a:xfrm>
            <a:custGeom>
              <a:avLst/>
              <a:gdLst>
                <a:gd name="T0" fmla="*/ 0 w 21600"/>
                <a:gd name="T1" fmla="*/ 0 h 21600"/>
                <a:gd name="T2" fmla="*/ 78 w 21600"/>
                <a:gd name="T3" fmla="*/ 34 h 21600"/>
                <a:gd name="T4" fmla="*/ 0 w 21600"/>
                <a:gd name="T5" fmla="*/ 34 h 21600"/>
                <a:gd name="T6" fmla="*/ 0 60000 65536"/>
                <a:gd name="T7" fmla="*/ 0 60000 65536"/>
                <a:gd name="T8" fmla="*/ 0 60000 65536"/>
              </a:gdLst>
              <a:ahLst/>
              <a:cxnLst>
                <a:cxn ang="T6">
                  <a:pos x="T0" y="T1"/>
                </a:cxn>
                <a:cxn ang="T7">
                  <a:pos x="T2" y="T3"/>
                </a:cxn>
                <a:cxn ang="T8">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12700" cap="rnd">
              <a:solidFill>
                <a:schemeClr val="accent2"/>
              </a:solidFill>
              <a:round/>
              <a:headEnd type="none" w="sm" len="sm"/>
              <a:tailEnd type="none" w="sm" len="sm"/>
            </a:ln>
          </p:spPr>
          <p:txBody>
            <a:bodyPr wrap="none" anchor="ctr"/>
            <a:lstStyle/>
            <a:p>
              <a:pPr>
                <a:defRPr/>
              </a:pPr>
              <a:endParaRPr lang="cs-CZ"/>
            </a:p>
          </p:txBody>
        </p:sp>
      </p:grpSp>
      <p:sp>
        <p:nvSpPr>
          <p:cNvPr id="2053" name="Rectangle 5"/>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cs-CZ"/>
              <a:t>Klepnutím lze upravit styl předlohy nadpisů.</a:t>
            </a:r>
          </a:p>
        </p:txBody>
      </p:sp>
      <p:sp>
        <p:nvSpPr>
          <p:cNvPr id="2055" name="Rectangle 7"/>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vl1pPr>
          </a:lstStyle>
          <a:p>
            <a:pPr>
              <a:defRPr/>
            </a:pPr>
            <a:endParaRPr lang="cs-CZ"/>
          </a:p>
        </p:txBody>
      </p:sp>
      <p:sp>
        <p:nvSpPr>
          <p:cNvPr id="2056"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vl1pPr>
          </a:lstStyle>
          <a:p>
            <a:pPr>
              <a:defRPr/>
            </a:pPr>
            <a:endParaRPr lang="cs-CZ"/>
          </a:p>
        </p:txBody>
      </p:sp>
      <p:sp>
        <p:nvSpPr>
          <p:cNvPr id="2057" name="Rectangle 9"/>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lvl1pPr>
          </a:lstStyle>
          <a:p>
            <a:pPr>
              <a:defRPr/>
            </a:pPr>
            <a:fld id="{0DA583FF-9F5D-469C-B3BB-B1E3900B7B18}" type="slidenum">
              <a:rPr lang="cs-CZ"/>
              <a:pPr>
                <a:defRPr/>
              </a:pPr>
              <a:t>‹#›</a:t>
            </a:fld>
            <a:endParaRPr lang="cs-CZ"/>
          </a:p>
        </p:txBody>
      </p:sp>
      <p:sp>
        <p:nvSpPr>
          <p:cNvPr id="1031" name="Rectangle 11"/>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cSld>
  <p:clrMap bg1="dk2" tx1="lt1" bg2="dk1" tx2="lt2" accent1="accent1" accent2="accent2" accent3="accent3" accent4="accent4" accent5="accent5" accent6="accent6" hlink="hlink" folHlink="folHlink"/>
  <p:sldLayoutIdLst>
    <p:sldLayoutId id="2147484060" r:id="rId1"/>
    <p:sldLayoutId id="2147484061" r:id="rId2"/>
    <p:sldLayoutId id="2147484062" r:id="rId3"/>
    <p:sldLayoutId id="2147484063" r:id="rId4"/>
    <p:sldLayoutId id="2147484064" r:id="rId5"/>
    <p:sldLayoutId id="2147484065" r:id="rId6"/>
    <p:sldLayoutId id="2147484066" r:id="rId7"/>
    <p:sldLayoutId id="2147484067" r:id="rId8"/>
    <p:sldLayoutId id="2147484068" r:id="rId9"/>
    <p:sldLayoutId id="2147484069" r:id="rId10"/>
    <p:sldLayoutId id="2147484070" r:id="rId11"/>
    <p:sldLayoutId id="2147484071"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accent2"/>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90000"/>
        <a:buChar char="–"/>
        <a:defRPr sz="2800">
          <a:solidFill>
            <a:schemeClr val="tx1"/>
          </a:solidFill>
          <a:latin typeface="+mn-lt"/>
        </a:defRPr>
      </a:lvl2pPr>
      <a:lvl3pPr marL="1143000" indent="-228600" algn="l" rtl="0" eaLnBrk="0" fontAlgn="base" hangingPunct="0">
        <a:spcBef>
          <a:spcPct val="20000"/>
        </a:spcBef>
        <a:spcAft>
          <a:spcPct val="0"/>
        </a:spcAft>
        <a:buClr>
          <a:schemeClr val="accent1"/>
        </a:buClr>
        <a:buSzPct val="60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tx1"/>
        </a:buClr>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padlet.com/markova17/human-resource-management-kavssxzcvtorrsoa"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forbes.com/sites/forbeshumanresourcescouncil/2022/01/05/12-ways-hr-managers-can-utilize-social-media-to-woo-top-talent/?sh=4886ca9fe9f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mailto:markova@opf.slu.cz"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a:xfrm>
            <a:off x="685800" y="4221089"/>
            <a:ext cx="7772400" cy="1368151"/>
          </a:xfrm>
        </p:spPr>
        <p:txBody>
          <a:bodyPr/>
          <a:lstStyle/>
          <a:p>
            <a:pPr algn="ctr" eaLnBrk="1" hangingPunct="1">
              <a:lnSpc>
                <a:spcPct val="90000"/>
              </a:lnSpc>
              <a:buFont typeface="Wingdings" pitchFamily="2" charset="2"/>
              <a:buNone/>
            </a:pPr>
            <a:r>
              <a:rPr lang="cs-CZ" sz="1500" b="1" i="1" dirty="0">
                <a:solidFill>
                  <a:schemeClr val="bg2"/>
                </a:solidFill>
              </a:rPr>
              <a:t>	</a:t>
            </a:r>
          </a:p>
          <a:p>
            <a:pPr algn="ctr" eaLnBrk="1" hangingPunct="1">
              <a:lnSpc>
                <a:spcPct val="90000"/>
              </a:lnSpc>
              <a:buNone/>
            </a:pPr>
            <a:r>
              <a:rPr lang="cs-CZ" sz="3500" b="1" dirty="0">
                <a:solidFill>
                  <a:schemeClr val="bg2"/>
                </a:solidFill>
              </a:rPr>
              <a:t>Diversity management. Talent management. Branding. </a:t>
            </a:r>
            <a:r>
              <a:rPr lang="cs-CZ" sz="3500" b="1" dirty="0" err="1">
                <a:solidFill>
                  <a:schemeClr val="bg2"/>
                </a:solidFill>
              </a:rPr>
              <a:t>Social</a:t>
            </a:r>
            <a:r>
              <a:rPr lang="cs-CZ" sz="3500" b="1">
                <a:solidFill>
                  <a:schemeClr val="bg2"/>
                </a:solidFill>
              </a:rPr>
              <a:t> media.</a:t>
            </a:r>
            <a:endParaRPr lang="cs-CZ" sz="2400" b="1" i="1" dirty="0">
              <a:solidFill>
                <a:schemeClr val="bg2"/>
              </a:solidFill>
            </a:endParaRPr>
          </a:p>
        </p:txBody>
      </p:sp>
      <p:sp>
        <p:nvSpPr>
          <p:cNvPr id="4" name="Obdélník 3"/>
          <p:cNvSpPr/>
          <p:nvPr/>
        </p:nvSpPr>
        <p:spPr>
          <a:xfrm>
            <a:off x="0" y="2205038"/>
            <a:ext cx="9144000" cy="1944687"/>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cs-CZ" sz="3600" b="1" dirty="0">
                <a:latin typeface="Arial" pitchFamily="34" charset="0"/>
                <a:cs typeface="Arial" pitchFamily="34" charset="0"/>
              </a:rPr>
              <a:t>HUMAN RESOURCE MANAGEMENT</a:t>
            </a:r>
            <a:endParaRPr lang="pt-BR" sz="3600" b="1" dirty="0">
              <a:latin typeface="Arial" pitchFamily="34" charset="0"/>
              <a:cs typeface="Arial" pitchFamily="34" charset="0"/>
            </a:endParaRPr>
          </a:p>
          <a:p>
            <a:pPr algn="ctr" fontAlgn="auto">
              <a:spcBef>
                <a:spcPts val="0"/>
              </a:spcBef>
              <a:spcAft>
                <a:spcPts val="0"/>
              </a:spcAft>
              <a:defRPr/>
            </a:pPr>
            <a:endParaRPr lang="cs-CZ" sz="1000" b="1" dirty="0">
              <a:latin typeface="Arial" pitchFamily="34" charset="0"/>
              <a:cs typeface="Arial" pitchFamily="34" charset="0"/>
            </a:endParaRPr>
          </a:p>
          <a:p>
            <a:pPr algn="ctr" fontAlgn="auto">
              <a:spcBef>
                <a:spcPts val="0"/>
              </a:spcBef>
              <a:spcAft>
                <a:spcPts val="0"/>
              </a:spcAft>
              <a:defRPr/>
            </a:pPr>
            <a:r>
              <a:rPr lang="cs-CZ" b="1" dirty="0" err="1">
                <a:latin typeface="Arial" pitchFamily="34" charset="0"/>
                <a:cs typeface="Arial" pitchFamily="34" charset="0"/>
              </a:rPr>
              <a:t>Lesson</a:t>
            </a:r>
            <a:r>
              <a:rPr lang="cs-CZ" b="1" dirty="0">
                <a:latin typeface="Arial" pitchFamily="34" charset="0"/>
                <a:cs typeface="Arial" pitchFamily="34" charset="0"/>
              </a:rPr>
              <a:t> 5</a:t>
            </a:r>
          </a:p>
        </p:txBody>
      </p:sp>
      <p:sp>
        <p:nvSpPr>
          <p:cNvPr id="2" name="TextovéPole 1"/>
          <p:cNvSpPr txBox="1"/>
          <p:nvPr/>
        </p:nvSpPr>
        <p:spPr>
          <a:xfrm>
            <a:off x="1619672" y="5850088"/>
            <a:ext cx="6192688" cy="461665"/>
          </a:xfrm>
          <a:prstGeom prst="rect">
            <a:avLst/>
          </a:prstGeom>
          <a:noFill/>
        </p:spPr>
        <p:txBody>
          <a:bodyPr wrap="square" rtlCol="0">
            <a:spAutoFit/>
          </a:bodyPr>
          <a:lstStyle/>
          <a:p>
            <a:pPr algn="ctr"/>
            <a:r>
              <a:rPr lang="cs-CZ" dirty="0">
                <a:solidFill>
                  <a:schemeClr val="bg2"/>
                </a:solidFill>
              </a:rPr>
              <a:t>Ing. Helena Marková, Ph.D.</a:t>
            </a:r>
          </a:p>
        </p:txBody>
      </p:sp>
      <p:sp>
        <p:nvSpPr>
          <p:cNvPr id="8" name="Rectangle 2"/>
          <p:cNvSpPr>
            <a:spLocks noChangeArrowheads="1"/>
          </p:cNvSpPr>
          <p:nvPr/>
        </p:nvSpPr>
        <p:spPr bwMode="auto">
          <a:xfrm>
            <a:off x="758812" y="235496"/>
            <a:ext cx="11733052" cy="707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pic>
        <p:nvPicPr>
          <p:cNvPr id="1025" name="obrázek 2" descr="SLU-znacka-OPF-horizont"/>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11760" y="547262"/>
            <a:ext cx="3937883" cy="122413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grpId="0" nodeType="afterEffect">
                                  <p:stCondLst>
                                    <p:cond delay="3000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0-#ppt_h/2"/>
                                          </p:val>
                                        </p:tav>
                                        <p:tav tm="100000">
                                          <p:val>
                                            <p:strVal val="#ppt_y"/>
                                          </p:val>
                                        </p:tav>
                                      </p:tavLst>
                                    </p:anim>
                                  </p:childTnLst>
                                </p:cTn>
                              </p:par>
                            </p:childTnLst>
                          </p:cTn>
                        </p:par>
                        <p:par>
                          <p:cTn id="9" fill="hold">
                            <p:stCondLst>
                              <p:cond delay="30500"/>
                            </p:stCondLst>
                            <p:childTnLst>
                              <p:par>
                                <p:cTn id="10" presetID="2" presetClass="entr" presetSubtype="1" fill="hold" grpId="0" nodeType="afterEffect">
                                  <p:stCondLst>
                                    <p:cond delay="30000"/>
                                  </p:stCondLst>
                                  <p:childTnLst>
                                    <p:set>
                                      <p:cBhvr>
                                        <p:cTn id="11" dur="1" fill="hold">
                                          <p:stCondLst>
                                            <p:cond delay="0"/>
                                          </p:stCondLst>
                                        </p:cTn>
                                        <p:tgtEl>
                                          <p:spTgt spid="28675">
                                            <p:txEl>
                                              <p:pRg st="1" end="1"/>
                                            </p:txEl>
                                          </p:spTgt>
                                        </p:tgtEl>
                                        <p:attrNameLst>
                                          <p:attrName>style.visibility</p:attrName>
                                        </p:attrNameLst>
                                      </p:cBhvr>
                                      <p:to>
                                        <p:strVal val="visible"/>
                                      </p:to>
                                    </p:set>
                                    <p:anim calcmode="lin" valueType="num">
                                      <p:cBhvr additive="base">
                                        <p:cTn id="12" dur="500" fill="hold"/>
                                        <p:tgtEl>
                                          <p:spTgt spid="28675">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8675">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advAuto="30000"/>
    </p:bldLst>
  </p:timing>
</p:sld>
</file>

<file path=ppt/slides/slide1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Methods</a:t>
            </a:r>
            <a:r>
              <a:rPr lang="cs-CZ" sz="3300" b="1" dirty="0">
                <a:solidFill>
                  <a:schemeClr val="bg2"/>
                </a:solidFill>
                <a:effectLst/>
                <a:latin typeface="+mn-lt"/>
              </a:rPr>
              <a:t> </a:t>
            </a:r>
            <a:r>
              <a:rPr lang="cs-CZ" sz="3300" b="1" dirty="0" err="1">
                <a:solidFill>
                  <a:schemeClr val="bg2"/>
                </a:solidFill>
                <a:effectLst/>
                <a:latin typeface="+mn-lt"/>
              </a:rPr>
              <a:t>of</a:t>
            </a:r>
            <a:r>
              <a:rPr lang="cs-CZ" sz="3300" b="1" dirty="0">
                <a:solidFill>
                  <a:schemeClr val="bg2"/>
                </a:solidFill>
                <a:effectLst/>
                <a:latin typeface="+mn-lt"/>
              </a:rPr>
              <a:t> diversity management</a:t>
            </a: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en-US" sz="2800" u="sng" dirty="0">
                <a:solidFill>
                  <a:schemeClr val="bg2"/>
                </a:solidFill>
              </a:rPr>
              <a:t>Mentoring and networking</a:t>
            </a:r>
            <a:r>
              <a:rPr lang="en-US" sz="2800" dirty="0">
                <a:solidFill>
                  <a:schemeClr val="bg2"/>
                </a:solidFill>
              </a:rPr>
              <a:t>: Creating formal and informal mentoring programs that connect employees from different backgrounds can help foster a more inclusive workplace.</a:t>
            </a:r>
            <a:endParaRPr lang="cs-CZ" sz="2800" dirty="0">
              <a:solidFill>
                <a:schemeClr val="bg2"/>
              </a:solidFill>
            </a:endParaRPr>
          </a:p>
          <a:p>
            <a:pPr marL="0" indent="0" algn="just">
              <a:buNone/>
            </a:pPr>
            <a:r>
              <a:rPr lang="en-US" sz="2800" u="sng" dirty="0">
                <a:solidFill>
                  <a:schemeClr val="bg2"/>
                </a:solidFill>
              </a:rPr>
              <a:t>Affinity groups</a:t>
            </a:r>
            <a:r>
              <a:rPr lang="en-US" sz="2800" dirty="0">
                <a:solidFill>
                  <a:schemeClr val="bg2"/>
                </a:solidFill>
              </a:rPr>
              <a:t>: These are employee-led groups that come together based on shared characteristics, such as race, gender, or sexual orientation. These groups can provide support and advocacy for underrepresented employees.</a:t>
            </a:r>
            <a:endParaRPr lang="cs-CZ" sz="2800" dirty="0">
              <a:solidFill>
                <a:schemeClr val="bg2"/>
              </a:solidFill>
            </a:endParaRPr>
          </a:p>
          <a:p>
            <a:pPr marL="0" indent="0" algn="just">
              <a:buNone/>
            </a:pPr>
            <a:r>
              <a:rPr lang="en-US" sz="2800" u="sng" dirty="0">
                <a:solidFill>
                  <a:schemeClr val="bg2"/>
                </a:solidFill>
              </a:rPr>
              <a:t>Flexible work arrangements</a:t>
            </a:r>
            <a:r>
              <a:rPr lang="en-US" sz="2800" dirty="0">
                <a:solidFill>
                  <a:schemeClr val="bg2"/>
                </a:solidFill>
              </a:rPr>
              <a:t>: Offering flexible schedules or remote work options can accommodate diverse needs and help create a more inclusive workplace.</a:t>
            </a: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7410546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Methods</a:t>
            </a:r>
            <a:r>
              <a:rPr lang="cs-CZ" sz="3300" b="1" dirty="0">
                <a:solidFill>
                  <a:schemeClr val="bg2"/>
                </a:solidFill>
                <a:effectLst/>
                <a:latin typeface="+mn-lt"/>
              </a:rPr>
              <a:t> </a:t>
            </a:r>
            <a:r>
              <a:rPr lang="cs-CZ" sz="3300" b="1" dirty="0" err="1">
                <a:solidFill>
                  <a:schemeClr val="bg2"/>
                </a:solidFill>
                <a:effectLst/>
                <a:latin typeface="+mn-lt"/>
              </a:rPr>
              <a:t>of</a:t>
            </a:r>
            <a:r>
              <a:rPr lang="cs-CZ" sz="3300" b="1" dirty="0">
                <a:solidFill>
                  <a:schemeClr val="bg2"/>
                </a:solidFill>
                <a:effectLst/>
                <a:latin typeface="+mn-lt"/>
              </a:rPr>
              <a:t> diversity management</a:t>
            </a: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en-US" sz="2800" u="sng" dirty="0">
                <a:solidFill>
                  <a:schemeClr val="bg2"/>
                </a:solidFill>
              </a:rPr>
              <a:t>Performance management</a:t>
            </a:r>
            <a:r>
              <a:rPr lang="en-US" sz="2800" dirty="0">
                <a:solidFill>
                  <a:schemeClr val="bg2"/>
                </a:solidFill>
              </a:rPr>
              <a:t>: Organizations can ensure that their performance evaluations are free of bias and that all employees are given equal opportunities for advancement.</a:t>
            </a:r>
            <a:endParaRPr lang="cs-CZ" sz="2800" dirty="0">
              <a:solidFill>
                <a:schemeClr val="bg2"/>
              </a:solidFill>
            </a:endParaRPr>
          </a:p>
          <a:p>
            <a:pPr marL="0" indent="0" algn="just">
              <a:buNone/>
            </a:pPr>
            <a:r>
              <a:rPr lang="en-US" sz="2800" u="sng" dirty="0">
                <a:solidFill>
                  <a:schemeClr val="bg2"/>
                </a:solidFill>
              </a:rPr>
              <a:t>Diversity councils</a:t>
            </a:r>
            <a:r>
              <a:rPr lang="en-US" sz="2800" dirty="0">
                <a:solidFill>
                  <a:schemeClr val="bg2"/>
                </a:solidFill>
              </a:rPr>
              <a:t>: These are cross-functional teams that can help create and implement diversity initiatives and policies.</a:t>
            </a:r>
            <a:endParaRPr lang="cs-CZ" sz="2800" dirty="0">
              <a:solidFill>
                <a:schemeClr val="bg2"/>
              </a:solidFill>
            </a:endParaRPr>
          </a:p>
          <a:p>
            <a:pPr marL="0" indent="0" algn="just">
              <a:buNone/>
            </a:pPr>
            <a:r>
              <a:rPr lang="en-US" sz="2800" u="sng" dirty="0">
                <a:solidFill>
                  <a:schemeClr val="bg2"/>
                </a:solidFill>
              </a:rPr>
              <a:t>Employee resource groups</a:t>
            </a:r>
            <a:r>
              <a:rPr lang="en-US" sz="2800" dirty="0">
                <a:solidFill>
                  <a:schemeClr val="bg2"/>
                </a:solidFill>
              </a:rPr>
              <a:t>: These are groups of employees who come together to address specific workplace issues, such as disability accommodations or LGBTQ+ rights.</a:t>
            </a:r>
            <a:endParaRPr lang="cs-CZ" sz="2800" dirty="0">
              <a:solidFill>
                <a:schemeClr val="bg2"/>
              </a:solidFill>
            </a:endParaRPr>
          </a:p>
          <a:p>
            <a:pPr marL="0" indent="0" algn="just">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390029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Discussion</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cs-CZ" sz="2800" u="sng" dirty="0">
                <a:solidFill>
                  <a:schemeClr val="bg2"/>
                </a:solidFill>
              </a:rPr>
              <a:t>Design </a:t>
            </a:r>
            <a:r>
              <a:rPr lang="cs-CZ" sz="2800" u="sng" dirty="0" err="1">
                <a:solidFill>
                  <a:schemeClr val="bg2"/>
                </a:solidFill>
              </a:rPr>
              <a:t>issues</a:t>
            </a:r>
            <a:r>
              <a:rPr lang="cs-CZ" sz="2800" u="sng" dirty="0">
                <a:solidFill>
                  <a:schemeClr val="bg2"/>
                </a:solidFill>
              </a:rPr>
              <a:t> to </a:t>
            </a:r>
            <a:r>
              <a:rPr lang="cs-CZ" sz="2800" u="sng" dirty="0" err="1">
                <a:solidFill>
                  <a:schemeClr val="bg2"/>
                </a:solidFill>
              </a:rPr>
              <a:t>include</a:t>
            </a:r>
            <a:r>
              <a:rPr lang="cs-CZ" sz="2800" u="sng" dirty="0">
                <a:solidFill>
                  <a:schemeClr val="bg2"/>
                </a:solidFill>
              </a:rPr>
              <a:t> </a:t>
            </a:r>
            <a:r>
              <a:rPr lang="cs-CZ" sz="2800" u="sng" dirty="0" err="1">
                <a:solidFill>
                  <a:schemeClr val="bg2"/>
                </a:solidFill>
              </a:rPr>
              <a:t>employees</a:t>
            </a:r>
            <a:r>
              <a:rPr lang="cs-CZ" sz="2800" u="sng" dirty="0">
                <a:solidFill>
                  <a:schemeClr val="bg2"/>
                </a:solidFill>
              </a:rPr>
              <a:t>:</a:t>
            </a:r>
          </a:p>
          <a:p>
            <a:pPr algn="just">
              <a:buFont typeface="Wingdings" panose="05000000000000000000" pitchFamily="2" charset="2"/>
              <a:buChar char="Ø"/>
            </a:pPr>
            <a:r>
              <a:rPr lang="cs-CZ" sz="2800" dirty="0">
                <a:solidFill>
                  <a:schemeClr val="bg2"/>
                </a:solidFill>
              </a:rPr>
              <a:t>single </a:t>
            </a:r>
            <a:r>
              <a:rPr lang="cs-CZ" sz="2800" dirty="0" err="1">
                <a:solidFill>
                  <a:schemeClr val="bg2"/>
                </a:solidFill>
              </a:rPr>
              <a:t>parents</a:t>
            </a:r>
            <a:r>
              <a:rPr lang="cs-CZ" sz="2800" dirty="0">
                <a:solidFill>
                  <a:schemeClr val="bg2"/>
                </a:solidFill>
              </a:rPr>
              <a:t> (</a:t>
            </a:r>
            <a:r>
              <a:rPr lang="cs-CZ" sz="2800" dirty="0" err="1">
                <a:solidFill>
                  <a:schemeClr val="bg2"/>
                </a:solidFill>
              </a:rPr>
              <a:t>or</a:t>
            </a:r>
            <a:r>
              <a:rPr lang="cs-CZ" sz="2800" dirty="0">
                <a:solidFill>
                  <a:schemeClr val="bg2"/>
                </a:solidFill>
              </a:rPr>
              <a:t> </a:t>
            </a:r>
            <a:r>
              <a:rPr lang="cs-CZ" sz="2800" dirty="0" err="1">
                <a:solidFill>
                  <a:schemeClr val="bg2"/>
                </a:solidFill>
              </a:rPr>
              <a:t>parents</a:t>
            </a:r>
            <a:r>
              <a:rPr lang="cs-CZ" sz="2800" dirty="0">
                <a:solidFill>
                  <a:schemeClr val="bg2"/>
                </a:solidFill>
              </a:rPr>
              <a:t> as </a:t>
            </a:r>
            <a:r>
              <a:rPr lang="cs-CZ" sz="2800" dirty="0" err="1">
                <a:solidFill>
                  <a:schemeClr val="bg2"/>
                </a:solidFill>
              </a:rPr>
              <a:t>well</a:t>
            </a:r>
            <a:r>
              <a:rPr lang="cs-CZ" sz="2800" dirty="0">
                <a:solidFill>
                  <a:schemeClr val="bg2"/>
                </a:solidFill>
              </a:rPr>
              <a:t>)</a:t>
            </a:r>
          </a:p>
          <a:p>
            <a:pPr algn="just">
              <a:buFont typeface="Wingdings" panose="05000000000000000000" pitchFamily="2" charset="2"/>
              <a:buChar char="Ø"/>
            </a:pPr>
            <a:r>
              <a:rPr lang="cs-CZ" sz="2800" dirty="0" err="1">
                <a:solidFill>
                  <a:schemeClr val="bg2"/>
                </a:solidFill>
              </a:rPr>
              <a:t>employees</a:t>
            </a:r>
            <a:r>
              <a:rPr lang="cs-CZ" sz="2800" dirty="0">
                <a:solidFill>
                  <a:schemeClr val="bg2"/>
                </a:solidFill>
              </a:rPr>
              <a:t> </a:t>
            </a:r>
            <a:r>
              <a:rPr lang="cs-CZ" sz="2800" dirty="0" err="1">
                <a:solidFill>
                  <a:schemeClr val="bg2"/>
                </a:solidFill>
              </a:rPr>
              <a:t>with</a:t>
            </a:r>
            <a:r>
              <a:rPr lang="cs-CZ" sz="2800" dirty="0">
                <a:solidFill>
                  <a:schemeClr val="bg2"/>
                </a:solidFill>
              </a:rPr>
              <a:t> </a:t>
            </a:r>
            <a:r>
              <a:rPr lang="cs-CZ" sz="2800" dirty="0" err="1">
                <a:solidFill>
                  <a:schemeClr val="bg2"/>
                </a:solidFill>
              </a:rPr>
              <a:t>disabilities</a:t>
            </a:r>
            <a:endParaRPr lang="cs-CZ" sz="2800" dirty="0">
              <a:solidFill>
                <a:schemeClr val="bg2"/>
              </a:solidFill>
            </a:endParaRPr>
          </a:p>
          <a:p>
            <a:pPr algn="just">
              <a:buFont typeface="Wingdings" panose="05000000000000000000" pitchFamily="2" charset="2"/>
              <a:buChar char="Ø"/>
            </a:pPr>
            <a:r>
              <a:rPr lang="cs-CZ" sz="2800" dirty="0" err="1">
                <a:solidFill>
                  <a:schemeClr val="bg2"/>
                </a:solidFill>
              </a:rPr>
              <a:t>religious</a:t>
            </a:r>
            <a:r>
              <a:rPr lang="cs-CZ" sz="2800" dirty="0">
                <a:solidFill>
                  <a:schemeClr val="bg2"/>
                </a:solidFill>
              </a:rPr>
              <a:t> </a:t>
            </a:r>
            <a:r>
              <a:rPr lang="cs-CZ" sz="2800" dirty="0" err="1">
                <a:solidFill>
                  <a:schemeClr val="bg2"/>
                </a:solidFill>
              </a:rPr>
              <a:t>people</a:t>
            </a:r>
            <a:endParaRPr lang="cs-CZ" sz="2800" dirty="0">
              <a:solidFill>
                <a:schemeClr val="bg2"/>
              </a:solidFill>
            </a:endParaRPr>
          </a:p>
          <a:p>
            <a:pPr marL="0" indent="0" algn="just">
              <a:buNone/>
            </a:pPr>
            <a:r>
              <a:rPr lang="cs-CZ" sz="2800" dirty="0">
                <a:solidFill>
                  <a:schemeClr val="bg2"/>
                </a:solidFill>
                <a:hlinkClick r:id="rId2"/>
              </a:rPr>
              <a:t>https://padlet.com/markova17/human-resource-management-kavssxzcvtorrsoa</a:t>
            </a:r>
            <a:endParaRPr lang="cs-CZ" sz="2800" dirty="0">
              <a:solidFill>
                <a:schemeClr val="bg2"/>
              </a:solidFill>
            </a:endParaRPr>
          </a:p>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a:p>
            <a:pPr marL="0" indent="0" algn="just">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pic>
        <p:nvPicPr>
          <p:cNvPr id="3" name="Obrázek 2">
            <a:extLst>
              <a:ext uri="{FF2B5EF4-FFF2-40B4-BE49-F238E27FC236}">
                <a16:creationId xmlns:a16="http://schemas.microsoft.com/office/drawing/2014/main" id="{69ADD337-6E5D-484B-AA22-91AD6A4747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50904" y="2707732"/>
            <a:ext cx="4293096" cy="4090227"/>
          </a:xfrm>
          <a:prstGeom prst="rect">
            <a:avLst/>
          </a:prstGeom>
        </p:spPr>
      </p:pic>
    </p:spTree>
    <p:extLst>
      <p:ext uri="{BB962C8B-B14F-4D97-AF65-F5344CB8AC3E}">
        <p14:creationId xmlns:p14="http://schemas.microsoft.com/office/powerpoint/2010/main" val="18433881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Talent management</a:t>
            </a: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cs-CZ" sz="2800" dirty="0" err="1">
                <a:solidFill>
                  <a:schemeClr val="bg2"/>
                </a:solidFill>
              </a:rPr>
              <a:t>What</a:t>
            </a:r>
            <a:r>
              <a:rPr lang="cs-CZ" sz="2800" dirty="0">
                <a:solidFill>
                  <a:schemeClr val="bg2"/>
                </a:solidFill>
              </a:rPr>
              <a:t> </a:t>
            </a:r>
            <a:r>
              <a:rPr lang="cs-CZ" sz="2800" dirty="0" err="1">
                <a:solidFill>
                  <a:schemeClr val="bg2"/>
                </a:solidFill>
              </a:rPr>
              <a:t>is</a:t>
            </a:r>
            <a:r>
              <a:rPr lang="cs-CZ" sz="2800" dirty="0">
                <a:solidFill>
                  <a:schemeClr val="bg2"/>
                </a:solidFill>
              </a:rPr>
              <a:t> </a:t>
            </a:r>
            <a:r>
              <a:rPr lang="cs-CZ" sz="2800" dirty="0" err="1">
                <a:solidFill>
                  <a:schemeClr val="bg2"/>
                </a:solidFill>
              </a:rPr>
              <a:t>it</a:t>
            </a:r>
            <a:r>
              <a:rPr lang="cs-CZ" sz="2800" dirty="0">
                <a:solidFill>
                  <a:schemeClr val="bg2"/>
                </a:solidFill>
              </a:rPr>
              <a:t>?</a:t>
            </a:r>
          </a:p>
          <a:p>
            <a:pPr marL="0" indent="0" algn="just">
              <a:buNone/>
            </a:pPr>
            <a:r>
              <a:rPr lang="en-US" sz="2800" dirty="0">
                <a:solidFill>
                  <a:schemeClr val="bg2"/>
                </a:solidFill>
              </a:rPr>
              <a:t>Talent management is a company's internal system that deals with the recruitment, retention and development of talent in the organization. It is a long-term strategy whereby the company </a:t>
            </a:r>
            <a:r>
              <a:rPr lang="en-US" sz="2800" b="1" dirty="0">
                <a:solidFill>
                  <a:schemeClr val="bg2"/>
                </a:solidFill>
              </a:rPr>
              <a:t>"trains"</a:t>
            </a:r>
            <a:r>
              <a:rPr lang="en-US" sz="2800" dirty="0">
                <a:solidFill>
                  <a:schemeClr val="bg2"/>
                </a:solidFill>
              </a:rPr>
              <a:t> and </a:t>
            </a:r>
            <a:r>
              <a:rPr lang="en-US" sz="2800" b="1" dirty="0">
                <a:solidFill>
                  <a:schemeClr val="bg2"/>
                </a:solidFill>
              </a:rPr>
              <a:t>retains quality employees</a:t>
            </a:r>
            <a:r>
              <a:rPr lang="en-US" sz="2800" dirty="0">
                <a:solidFill>
                  <a:schemeClr val="bg2"/>
                </a:solidFill>
              </a:rPr>
              <a:t>, or </a:t>
            </a:r>
            <a:r>
              <a:rPr lang="en-US" sz="2800" b="1" dirty="0">
                <a:solidFill>
                  <a:schemeClr val="bg2"/>
                </a:solidFill>
              </a:rPr>
              <a:t>handles succession </a:t>
            </a:r>
            <a:r>
              <a:rPr lang="en-US" sz="2800" dirty="0">
                <a:solidFill>
                  <a:schemeClr val="bg2"/>
                </a:solidFill>
              </a:rPr>
              <a:t>to individual positions.</a:t>
            </a: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7442293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Talent management</a:t>
            </a: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en-US" sz="2800" dirty="0">
                <a:solidFill>
                  <a:schemeClr val="bg2"/>
                </a:solidFill>
              </a:rPr>
              <a:t>Talent management enables organizations </a:t>
            </a:r>
            <a:r>
              <a:rPr lang="en-US" sz="2800" b="1" dirty="0">
                <a:solidFill>
                  <a:schemeClr val="bg2"/>
                </a:solidFill>
              </a:rPr>
              <a:t>to attract and retain talent in the long term.</a:t>
            </a:r>
            <a:r>
              <a:rPr lang="en-US" sz="2800" dirty="0">
                <a:solidFill>
                  <a:schemeClr val="bg2"/>
                </a:solidFill>
              </a:rPr>
              <a:t> </a:t>
            </a:r>
            <a:endParaRPr lang="cs-CZ" sz="2800" dirty="0">
              <a:solidFill>
                <a:schemeClr val="bg2"/>
              </a:solidFill>
            </a:endParaRPr>
          </a:p>
          <a:p>
            <a:pPr marL="0" indent="0" algn="just">
              <a:buNone/>
            </a:pPr>
            <a:r>
              <a:rPr lang="en-US" sz="2800" dirty="0">
                <a:solidFill>
                  <a:schemeClr val="bg2"/>
                </a:solidFill>
              </a:rPr>
              <a:t>It encompasses development opportunities and strategies that motivate teams to be at their best performance.</a:t>
            </a:r>
            <a:endParaRPr lang="cs-CZ" sz="2800" dirty="0">
              <a:solidFill>
                <a:schemeClr val="bg2"/>
              </a:solidFill>
            </a:endParaRPr>
          </a:p>
          <a:p>
            <a:pPr marL="0" indent="0" algn="just">
              <a:buNone/>
            </a:pPr>
            <a:r>
              <a:rPr lang="cs-CZ" sz="2800" dirty="0" err="1">
                <a:solidFill>
                  <a:schemeClr val="bg2"/>
                </a:solidFill>
              </a:rPr>
              <a:t>Why</a:t>
            </a:r>
            <a:r>
              <a:rPr lang="cs-CZ" sz="2800" dirty="0">
                <a:solidFill>
                  <a:schemeClr val="bg2"/>
                </a:solidFill>
              </a:rPr>
              <a:t> </a:t>
            </a:r>
            <a:r>
              <a:rPr lang="cs-CZ" sz="2800" dirty="0" err="1">
                <a:solidFill>
                  <a:schemeClr val="bg2"/>
                </a:solidFill>
              </a:rPr>
              <a:t>is</a:t>
            </a:r>
            <a:r>
              <a:rPr lang="cs-CZ" sz="2800" dirty="0">
                <a:solidFill>
                  <a:schemeClr val="bg2"/>
                </a:solidFill>
              </a:rPr>
              <a:t> </a:t>
            </a:r>
            <a:r>
              <a:rPr lang="cs-CZ" sz="2800" dirty="0" err="1">
                <a:solidFill>
                  <a:schemeClr val="bg2"/>
                </a:solidFill>
              </a:rPr>
              <a:t>it</a:t>
            </a:r>
            <a:r>
              <a:rPr lang="cs-CZ" sz="2800" dirty="0">
                <a:solidFill>
                  <a:schemeClr val="bg2"/>
                </a:solidFill>
              </a:rPr>
              <a:t> </a:t>
            </a:r>
            <a:r>
              <a:rPr lang="cs-CZ" sz="2800" dirty="0" err="1">
                <a:solidFill>
                  <a:schemeClr val="bg2"/>
                </a:solidFill>
              </a:rPr>
              <a:t>important</a:t>
            </a:r>
            <a:r>
              <a:rPr lang="cs-CZ" sz="2800" dirty="0">
                <a:solidFill>
                  <a:schemeClr val="bg2"/>
                </a:solidFill>
              </a:rPr>
              <a:t>?</a:t>
            </a:r>
          </a:p>
          <a:p>
            <a:pPr marL="0" indent="0" algn="just">
              <a:buNone/>
            </a:pPr>
            <a:r>
              <a:rPr lang="cs-CZ" sz="2800" dirty="0">
                <a:solidFill>
                  <a:schemeClr val="bg2"/>
                </a:solidFill>
              </a:rPr>
              <a:t>T</a:t>
            </a:r>
            <a:r>
              <a:rPr lang="en-US" sz="2800" dirty="0">
                <a:solidFill>
                  <a:schemeClr val="bg2"/>
                </a:solidFill>
              </a:rPr>
              <a:t>he cost of hiring a new employee can range from one-half to two times the employee’s annual salary</a:t>
            </a:r>
            <a:r>
              <a:rPr lang="cs-CZ" sz="2800" dirty="0">
                <a:solidFill>
                  <a:schemeClr val="bg2"/>
                </a:solidFill>
              </a:rPr>
              <a:t> (by Gallup Institute)</a:t>
            </a:r>
            <a:r>
              <a:rPr lang="en-US" sz="2800" dirty="0">
                <a:solidFill>
                  <a:schemeClr val="bg2"/>
                </a:solidFill>
              </a:rPr>
              <a:t>. </a:t>
            </a: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6525250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Talent management x Talent </a:t>
            </a:r>
            <a:r>
              <a:rPr lang="cs-CZ" sz="3300" b="1" dirty="0" err="1">
                <a:solidFill>
                  <a:schemeClr val="bg2"/>
                </a:solidFill>
                <a:effectLst/>
                <a:latin typeface="+mn-lt"/>
              </a:rPr>
              <a:t>aquisition</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en-US" sz="2800" dirty="0">
                <a:solidFill>
                  <a:schemeClr val="bg2"/>
                </a:solidFill>
              </a:rPr>
              <a:t>Talent management and talent acquisition seem interchangeable, but there are some key differences. </a:t>
            </a:r>
            <a:endParaRPr lang="cs-CZ" sz="2800" dirty="0">
              <a:solidFill>
                <a:schemeClr val="bg2"/>
              </a:solidFill>
            </a:endParaRPr>
          </a:p>
          <a:p>
            <a:pPr marL="0" indent="0" algn="just">
              <a:buNone/>
            </a:pPr>
            <a:r>
              <a:rPr lang="en-US" sz="2800" dirty="0">
                <a:solidFill>
                  <a:schemeClr val="bg2"/>
                </a:solidFill>
              </a:rPr>
              <a:t>While </a:t>
            </a:r>
            <a:r>
              <a:rPr lang="en-US" sz="2800" b="1" dirty="0">
                <a:solidFill>
                  <a:schemeClr val="bg2"/>
                </a:solidFill>
              </a:rPr>
              <a:t>talent management’s aim </a:t>
            </a:r>
            <a:r>
              <a:rPr lang="en-US" sz="2800" dirty="0">
                <a:solidFill>
                  <a:schemeClr val="bg2"/>
                </a:solidFill>
              </a:rPr>
              <a:t>is to </a:t>
            </a:r>
            <a:r>
              <a:rPr lang="en-US" sz="2800" u="sng" dirty="0">
                <a:solidFill>
                  <a:schemeClr val="bg2"/>
                </a:solidFill>
              </a:rPr>
              <a:t>build and retain </a:t>
            </a:r>
            <a:r>
              <a:rPr lang="en-US" sz="2800" dirty="0">
                <a:solidFill>
                  <a:schemeClr val="bg2"/>
                </a:solidFill>
              </a:rPr>
              <a:t>talent after hiring, </a:t>
            </a:r>
            <a:endParaRPr lang="cs-CZ" sz="2800" dirty="0">
              <a:solidFill>
                <a:schemeClr val="bg2"/>
              </a:solidFill>
            </a:endParaRPr>
          </a:p>
          <a:p>
            <a:pPr marL="0" indent="0" algn="just">
              <a:buNone/>
            </a:pPr>
            <a:r>
              <a:rPr lang="en-US" sz="2800" b="1" dirty="0">
                <a:solidFill>
                  <a:schemeClr val="bg2"/>
                </a:solidFill>
              </a:rPr>
              <a:t>talent acquisition </a:t>
            </a:r>
            <a:r>
              <a:rPr lang="en-US" sz="2800" dirty="0">
                <a:solidFill>
                  <a:schemeClr val="bg2"/>
                </a:solidFill>
              </a:rPr>
              <a:t>is mainly focused on </a:t>
            </a:r>
            <a:r>
              <a:rPr lang="en-US" sz="2800" u="sng" dirty="0">
                <a:solidFill>
                  <a:schemeClr val="bg2"/>
                </a:solidFill>
              </a:rPr>
              <a:t>attracting and recruiting</a:t>
            </a:r>
            <a:r>
              <a:rPr lang="en-US" sz="2800" dirty="0">
                <a:solidFill>
                  <a:schemeClr val="bg2"/>
                </a:solidFill>
              </a:rPr>
              <a:t> individuals to join your company.</a:t>
            </a: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9694099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en-US" sz="3300" b="1" dirty="0">
                <a:solidFill>
                  <a:schemeClr val="bg2"/>
                </a:solidFill>
                <a:effectLst/>
                <a:latin typeface="+mn-lt"/>
              </a:rPr>
              <a:t>Key Principles of Talent Management </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84785"/>
            <a:ext cx="8640960" cy="5328592"/>
          </a:xfrm>
        </p:spPr>
        <p:txBody>
          <a:bodyPr>
            <a:noAutofit/>
          </a:bodyPr>
          <a:lstStyle/>
          <a:p>
            <a:pPr algn="just">
              <a:buFont typeface="Wingdings" panose="05000000000000000000" pitchFamily="2" charset="2"/>
              <a:buChar char="Ø"/>
            </a:pPr>
            <a:r>
              <a:rPr lang="en-US" sz="2000" u="sng" dirty="0">
                <a:solidFill>
                  <a:schemeClr val="bg2"/>
                </a:solidFill>
              </a:rPr>
              <a:t>Alignment With Strategy</a:t>
            </a:r>
            <a:r>
              <a:rPr lang="cs-CZ" sz="2000" dirty="0">
                <a:solidFill>
                  <a:schemeClr val="bg2"/>
                </a:solidFill>
              </a:rPr>
              <a:t> (</a:t>
            </a:r>
            <a:r>
              <a:rPr lang="cs-CZ" sz="2000" dirty="0" err="1">
                <a:solidFill>
                  <a:schemeClr val="bg2"/>
                </a:solidFill>
              </a:rPr>
              <a:t>if</a:t>
            </a:r>
            <a:r>
              <a:rPr lang="cs-CZ" sz="2000" dirty="0">
                <a:solidFill>
                  <a:schemeClr val="bg2"/>
                </a:solidFill>
              </a:rPr>
              <a:t> </a:t>
            </a:r>
            <a:r>
              <a:rPr lang="en-US" sz="2000" dirty="0">
                <a:solidFill>
                  <a:schemeClr val="bg2"/>
                </a:solidFill>
              </a:rPr>
              <a:t>corporate strategy changes </a:t>
            </a:r>
            <a:r>
              <a:rPr lang="cs-CZ" sz="2000" dirty="0">
                <a:solidFill>
                  <a:schemeClr val="bg2"/>
                </a:solidFill>
              </a:rPr>
              <a:t>…</a:t>
            </a:r>
            <a:r>
              <a:rPr lang="en-US" sz="2000" dirty="0">
                <a:solidFill>
                  <a:schemeClr val="bg2"/>
                </a:solidFill>
              </a:rPr>
              <a:t>adapt your talent approach</a:t>
            </a:r>
            <a:r>
              <a:rPr lang="cs-CZ" sz="2000" dirty="0">
                <a:solidFill>
                  <a:schemeClr val="bg2"/>
                </a:solidFill>
              </a:rPr>
              <a:t>)</a:t>
            </a:r>
            <a:endParaRPr lang="en-US" sz="2000" dirty="0">
              <a:solidFill>
                <a:schemeClr val="bg2"/>
              </a:solidFill>
            </a:endParaRPr>
          </a:p>
          <a:p>
            <a:pPr algn="just">
              <a:buFont typeface="Wingdings" panose="05000000000000000000" pitchFamily="2" charset="2"/>
              <a:buChar char="Ø"/>
            </a:pPr>
            <a:r>
              <a:rPr lang="en-US" sz="2000" u="sng" dirty="0">
                <a:solidFill>
                  <a:schemeClr val="bg2"/>
                </a:solidFill>
              </a:rPr>
              <a:t>Internal Consistency</a:t>
            </a:r>
            <a:r>
              <a:rPr lang="cs-CZ" sz="2000" u="sng" dirty="0">
                <a:solidFill>
                  <a:schemeClr val="bg2"/>
                </a:solidFill>
              </a:rPr>
              <a:t> </a:t>
            </a:r>
            <a:r>
              <a:rPr lang="cs-CZ" sz="2000" dirty="0">
                <a:solidFill>
                  <a:schemeClr val="bg2"/>
                </a:solidFill>
              </a:rPr>
              <a:t>(</a:t>
            </a:r>
            <a:r>
              <a:rPr lang="cs-CZ" sz="2000" dirty="0" err="1">
                <a:solidFill>
                  <a:schemeClr val="bg2"/>
                </a:solidFill>
              </a:rPr>
              <a:t>regular</a:t>
            </a:r>
            <a:r>
              <a:rPr lang="cs-CZ" sz="2000" dirty="0">
                <a:solidFill>
                  <a:schemeClr val="bg2"/>
                </a:solidFill>
              </a:rPr>
              <a:t> feedback, </a:t>
            </a:r>
            <a:r>
              <a:rPr lang="cs-CZ" sz="2000" dirty="0" err="1">
                <a:solidFill>
                  <a:schemeClr val="bg2"/>
                </a:solidFill>
              </a:rPr>
              <a:t>evaluation</a:t>
            </a:r>
            <a:r>
              <a:rPr lang="cs-CZ" sz="2000" dirty="0">
                <a:solidFill>
                  <a:schemeClr val="bg2"/>
                </a:solidFill>
              </a:rPr>
              <a:t>…</a:t>
            </a:r>
            <a:r>
              <a:rPr lang="cs-CZ" sz="2000" dirty="0" err="1">
                <a:solidFill>
                  <a:schemeClr val="bg2"/>
                </a:solidFill>
              </a:rPr>
              <a:t>consistent</a:t>
            </a:r>
            <a:r>
              <a:rPr lang="cs-CZ" sz="2000" dirty="0">
                <a:solidFill>
                  <a:schemeClr val="bg2"/>
                </a:solidFill>
              </a:rPr>
              <a:t> in </a:t>
            </a:r>
            <a:r>
              <a:rPr lang="cs-CZ" sz="2000" dirty="0" err="1">
                <a:solidFill>
                  <a:schemeClr val="bg2"/>
                </a:solidFill>
              </a:rPr>
              <a:t>all</a:t>
            </a:r>
            <a:r>
              <a:rPr lang="cs-CZ" sz="2000" dirty="0">
                <a:solidFill>
                  <a:schemeClr val="bg2"/>
                </a:solidFill>
              </a:rPr>
              <a:t> </a:t>
            </a:r>
            <a:r>
              <a:rPr lang="cs-CZ" sz="2000" dirty="0" err="1">
                <a:solidFill>
                  <a:schemeClr val="bg2"/>
                </a:solidFill>
              </a:rPr>
              <a:t>company</a:t>
            </a:r>
            <a:r>
              <a:rPr lang="cs-CZ" sz="2000" dirty="0">
                <a:solidFill>
                  <a:schemeClr val="bg2"/>
                </a:solidFill>
              </a:rPr>
              <a:t>, </a:t>
            </a:r>
            <a:r>
              <a:rPr lang="cs-CZ" sz="2000" dirty="0" err="1">
                <a:solidFill>
                  <a:schemeClr val="bg2"/>
                </a:solidFill>
              </a:rPr>
              <a:t>competitive</a:t>
            </a:r>
            <a:r>
              <a:rPr lang="cs-CZ" sz="2000" dirty="0">
                <a:solidFill>
                  <a:schemeClr val="bg2"/>
                </a:solidFill>
              </a:rPr>
              <a:t> and </a:t>
            </a:r>
            <a:r>
              <a:rPr lang="cs-CZ" sz="2000" dirty="0" err="1">
                <a:solidFill>
                  <a:schemeClr val="bg2"/>
                </a:solidFill>
              </a:rPr>
              <a:t>similar</a:t>
            </a:r>
            <a:r>
              <a:rPr lang="cs-CZ" sz="2000" dirty="0">
                <a:solidFill>
                  <a:schemeClr val="bg2"/>
                </a:solidFill>
              </a:rPr>
              <a:t> </a:t>
            </a:r>
            <a:r>
              <a:rPr lang="cs-CZ" sz="2000" dirty="0" err="1">
                <a:solidFill>
                  <a:schemeClr val="bg2"/>
                </a:solidFill>
              </a:rPr>
              <a:t>compensation</a:t>
            </a:r>
            <a:r>
              <a:rPr lang="cs-CZ" sz="2000" dirty="0">
                <a:solidFill>
                  <a:schemeClr val="bg2"/>
                </a:solidFill>
              </a:rPr>
              <a:t> in </a:t>
            </a:r>
            <a:r>
              <a:rPr lang="cs-CZ" sz="2000" dirty="0" err="1">
                <a:solidFill>
                  <a:schemeClr val="bg2"/>
                </a:solidFill>
              </a:rPr>
              <a:t>all</a:t>
            </a:r>
            <a:r>
              <a:rPr lang="cs-CZ" sz="2000" dirty="0">
                <a:solidFill>
                  <a:schemeClr val="bg2"/>
                </a:solidFill>
              </a:rPr>
              <a:t> </a:t>
            </a:r>
            <a:r>
              <a:rPr lang="cs-CZ" sz="2000" dirty="0" err="1">
                <a:solidFill>
                  <a:schemeClr val="bg2"/>
                </a:solidFill>
              </a:rPr>
              <a:t>positions</a:t>
            </a:r>
            <a:r>
              <a:rPr lang="cs-CZ" sz="2000" dirty="0">
                <a:solidFill>
                  <a:schemeClr val="bg2"/>
                </a:solidFill>
              </a:rPr>
              <a:t>) </a:t>
            </a:r>
            <a:endParaRPr lang="en-US" sz="2000" dirty="0">
              <a:solidFill>
                <a:schemeClr val="bg2"/>
              </a:solidFill>
            </a:endParaRPr>
          </a:p>
          <a:p>
            <a:pPr algn="just">
              <a:buFont typeface="Wingdings" panose="05000000000000000000" pitchFamily="2" charset="2"/>
              <a:buChar char="Ø"/>
            </a:pPr>
            <a:r>
              <a:rPr lang="en-US" sz="2000" u="sng" dirty="0">
                <a:solidFill>
                  <a:schemeClr val="bg2"/>
                </a:solidFill>
              </a:rPr>
              <a:t>Management Involvement</a:t>
            </a:r>
            <a:r>
              <a:rPr lang="cs-CZ" sz="2000" u="sng" dirty="0">
                <a:solidFill>
                  <a:schemeClr val="bg2"/>
                </a:solidFill>
              </a:rPr>
              <a:t> </a:t>
            </a:r>
            <a:r>
              <a:rPr lang="cs-CZ" sz="2000" dirty="0">
                <a:solidFill>
                  <a:schemeClr val="bg2"/>
                </a:solidFill>
              </a:rPr>
              <a:t>(</a:t>
            </a:r>
            <a:r>
              <a:rPr lang="en-US" sz="2000" dirty="0">
                <a:solidFill>
                  <a:schemeClr val="bg2"/>
                </a:solidFill>
              </a:rPr>
              <a:t>career development programs, job rotations and new assignments. </a:t>
            </a:r>
            <a:r>
              <a:rPr lang="cs-CZ" sz="2000" dirty="0">
                <a:solidFill>
                  <a:schemeClr val="bg2"/>
                </a:solidFill>
              </a:rPr>
              <a:t>P</a:t>
            </a:r>
            <a:r>
              <a:rPr lang="en-US" sz="2000" dirty="0" err="1">
                <a:solidFill>
                  <a:schemeClr val="bg2"/>
                </a:solidFill>
              </a:rPr>
              <a:t>rofessional</a:t>
            </a:r>
            <a:r>
              <a:rPr lang="en-US" sz="2000" dirty="0">
                <a:solidFill>
                  <a:schemeClr val="bg2"/>
                </a:solidFill>
              </a:rPr>
              <a:t> development is the best way to improve company culture.</a:t>
            </a:r>
            <a:r>
              <a:rPr lang="cs-CZ" sz="2000" dirty="0">
                <a:solidFill>
                  <a:schemeClr val="bg2"/>
                </a:solidFill>
              </a:rPr>
              <a:t>)</a:t>
            </a:r>
            <a:endParaRPr lang="en-US" sz="2000" dirty="0">
              <a:solidFill>
                <a:schemeClr val="bg2"/>
              </a:solidFill>
            </a:endParaRPr>
          </a:p>
          <a:p>
            <a:pPr algn="just">
              <a:buFont typeface="Wingdings" panose="05000000000000000000" pitchFamily="2" charset="2"/>
              <a:buChar char="Ø"/>
            </a:pPr>
            <a:r>
              <a:rPr lang="en-US" sz="2000" u="sng" dirty="0">
                <a:solidFill>
                  <a:schemeClr val="bg2"/>
                </a:solidFill>
              </a:rPr>
              <a:t>Cultural Embeddedness</a:t>
            </a:r>
            <a:r>
              <a:rPr lang="cs-CZ" sz="2000" u="sng" dirty="0">
                <a:solidFill>
                  <a:schemeClr val="bg2"/>
                </a:solidFill>
              </a:rPr>
              <a:t> (</a:t>
            </a:r>
            <a:r>
              <a:rPr lang="cs-CZ" sz="2000" dirty="0" err="1">
                <a:solidFill>
                  <a:schemeClr val="bg2"/>
                </a:solidFill>
              </a:rPr>
              <a:t>hiring</a:t>
            </a:r>
            <a:r>
              <a:rPr lang="cs-CZ" sz="2000" dirty="0">
                <a:solidFill>
                  <a:schemeClr val="bg2"/>
                </a:solidFill>
              </a:rPr>
              <a:t> </a:t>
            </a:r>
            <a:r>
              <a:rPr lang="cs-CZ" sz="2000" dirty="0" err="1">
                <a:solidFill>
                  <a:schemeClr val="bg2"/>
                </a:solidFill>
              </a:rPr>
              <a:t>candidates</a:t>
            </a:r>
            <a:r>
              <a:rPr lang="cs-CZ" sz="2000" dirty="0">
                <a:solidFill>
                  <a:schemeClr val="bg2"/>
                </a:solidFill>
              </a:rPr>
              <a:t> </a:t>
            </a:r>
            <a:r>
              <a:rPr lang="cs-CZ" sz="2000" dirty="0" err="1">
                <a:solidFill>
                  <a:schemeClr val="bg2"/>
                </a:solidFill>
              </a:rPr>
              <a:t>with</a:t>
            </a:r>
            <a:r>
              <a:rPr lang="cs-CZ" sz="2000" dirty="0">
                <a:solidFill>
                  <a:schemeClr val="bg2"/>
                </a:solidFill>
              </a:rPr>
              <a:t> </a:t>
            </a:r>
            <a:r>
              <a:rPr lang="cs-CZ" sz="2000" dirty="0" err="1">
                <a:solidFill>
                  <a:schemeClr val="bg2"/>
                </a:solidFill>
              </a:rPr>
              <a:t>the</a:t>
            </a:r>
            <a:r>
              <a:rPr lang="cs-CZ" sz="2000" dirty="0">
                <a:solidFill>
                  <a:schemeClr val="bg2"/>
                </a:solidFill>
              </a:rPr>
              <a:t> </a:t>
            </a:r>
            <a:r>
              <a:rPr lang="cs-CZ" sz="2000" dirty="0" err="1">
                <a:solidFill>
                  <a:schemeClr val="bg2"/>
                </a:solidFill>
              </a:rPr>
              <a:t>same</a:t>
            </a:r>
            <a:r>
              <a:rPr lang="cs-CZ" sz="2000" dirty="0">
                <a:solidFill>
                  <a:schemeClr val="bg2"/>
                </a:solidFill>
              </a:rPr>
              <a:t> </a:t>
            </a:r>
            <a:r>
              <a:rPr lang="cs-CZ" sz="2000" dirty="0" err="1">
                <a:solidFill>
                  <a:schemeClr val="bg2"/>
                </a:solidFill>
              </a:rPr>
              <a:t>values</a:t>
            </a:r>
            <a:r>
              <a:rPr lang="cs-CZ" sz="2000" dirty="0">
                <a:solidFill>
                  <a:schemeClr val="bg2"/>
                </a:solidFill>
              </a:rPr>
              <a:t>, </a:t>
            </a:r>
            <a:r>
              <a:rPr lang="cs-CZ" sz="2000" dirty="0" err="1">
                <a:solidFill>
                  <a:schemeClr val="bg2"/>
                </a:solidFill>
              </a:rPr>
              <a:t>training</a:t>
            </a:r>
            <a:r>
              <a:rPr lang="cs-CZ" sz="2000" dirty="0">
                <a:solidFill>
                  <a:schemeClr val="bg2"/>
                </a:solidFill>
              </a:rPr>
              <a:t> </a:t>
            </a:r>
            <a:r>
              <a:rPr lang="cs-CZ" sz="2000" dirty="0" err="1">
                <a:solidFill>
                  <a:schemeClr val="bg2"/>
                </a:solidFill>
              </a:rPr>
              <a:t>programmes</a:t>
            </a:r>
            <a:r>
              <a:rPr lang="cs-CZ" sz="2000" dirty="0">
                <a:solidFill>
                  <a:schemeClr val="bg2"/>
                </a:solidFill>
              </a:rPr>
              <a:t> </a:t>
            </a:r>
            <a:r>
              <a:rPr lang="cs-CZ" sz="2000" dirty="0" err="1">
                <a:solidFill>
                  <a:schemeClr val="bg2"/>
                </a:solidFill>
              </a:rPr>
              <a:t>of</a:t>
            </a:r>
            <a:r>
              <a:rPr lang="cs-CZ" sz="2000" dirty="0">
                <a:solidFill>
                  <a:schemeClr val="bg2"/>
                </a:solidFill>
              </a:rPr>
              <a:t> </a:t>
            </a:r>
            <a:r>
              <a:rPr lang="cs-CZ" sz="2000" dirty="0" err="1">
                <a:solidFill>
                  <a:schemeClr val="bg2"/>
                </a:solidFill>
              </a:rPr>
              <a:t>comp.culture</a:t>
            </a:r>
            <a:r>
              <a:rPr lang="cs-CZ" sz="2000" dirty="0">
                <a:solidFill>
                  <a:schemeClr val="bg2"/>
                </a:solidFill>
              </a:rPr>
              <a:t>)</a:t>
            </a:r>
            <a:endParaRPr lang="en-US" sz="2000" u="sng" dirty="0">
              <a:solidFill>
                <a:schemeClr val="bg2"/>
              </a:solidFill>
            </a:endParaRPr>
          </a:p>
          <a:p>
            <a:pPr algn="just">
              <a:buFont typeface="Wingdings" panose="05000000000000000000" pitchFamily="2" charset="2"/>
              <a:buChar char="Ø"/>
            </a:pPr>
            <a:r>
              <a:rPr lang="en-US" sz="2000" u="sng" dirty="0">
                <a:solidFill>
                  <a:schemeClr val="bg2"/>
                </a:solidFill>
              </a:rPr>
              <a:t>Employer Branding Through Differentiation</a:t>
            </a:r>
            <a:r>
              <a:rPr lang="cs-CZ" sz="2000" u="sng" dirty="0">
                <a:solidFill>
                  <a:schemeClr val="bg2"/>
                </a:solidFill>
              </a:rPr>
              <a:t> </a:t>
            </a:r>
            <a:r>
              <a:rPr lang="cs-CZ" sz="2000" dirty="0">
                <a:solidFill>
                  <a:schemeClr val="bg2"/>
                </a:solidFill>
              </a:rPr>
              <a:t>(</a:t>
            </a:r>
            <a:r>
              <a:rPr lang="en-US" sz="2000" dirty="0">
                <a:solidFill>
                  <a:schemeClr val="bg2"/>
                </a:solidFill>
              </a:rPr>
              <a:t>employers must differentiate themselves from competitors and increase brand awareness in local communities</a:t>
            </a:r>
            <a:r>
              <a:rPr lang="cs-CZ" sz="2000" dirty="0">
                <a:solidFill>
                  <a:schemeClr val="bg2"/>
                </a:solidFill>
              </a:rPr>
              <a:t>…</a:t>
            </a:r>
            <a:r>
              <a:rPr lang="en-US" sz="2000" dirty="0">
                <a:solidFill>
                  <a:schemeClr val="bg2"/>
                </a:solidFill>
              </a:rPr>
              <a:t>launching campaigns in universities that emphasize unique long-term opportunities, benefits and promotions</a:t>
            </a:r>
            <a:r>
              <a:rPr lang="cs-CZ" sz="2000" dirty="0">
                <a:solidFill>
                  <a:schemeClr val="bg2"/>
                </a:solidFill>
              </a:rPr>
              <a:t>)</a:t>
            </a:r>
            <a:endParaRPr lang="en-US" sz="2000" u="sng" dirty="0">
              <a:solidFill>
                <a:schemeClr val="bg2"/>
              </a:solidFill>
            </a:endParaRPr>
          </a:p>
          <a:p>
            <a:pPr algn="just">
              <a:buFont typeface="Wingdings" panose="05000000000000000000" pitchFamily="2" charset="2"/>
              <a:buChar char="Ø"/>
            </a:pPr>
            <a:r>
              <a:rPr lang="en-US" sz="2000" u="sng" dirty="0">
                <a:solidFill>
                  <a:schemeClr val="bg2"/>
                </a:solidFill>
              </a:rPr>
              <a:t>Balancing Global and Local Needs</a:t>
            </a:r>
            <a:r>
              <a:rPr lang="cs-CZ" sz="2000" u="sng" dirty="0">
                <a:solidFill>
                  <a:schemeClr val="bg2"/>
                </a:solidFill>
              </a:rPr>
              <a:t> (In </a:t>
            </a:r>
            <a:r>
              <a:rPr lang="cs-CZ" sz="2000" u="sng" dirty="0" err="1">
                <a:solidFill>
                  <a:schemeClr val="bg2"/>
                </a:solidFill>
              </a:rPr>
              <a:t>international</a:t>
            </a:r>
            <a:r>
              <a:rPr lang="cs-CZ" sz="2000" u="sng" dirty="0">
                <a:solidFill>
                  <a:schemeClr val="bg2"/>
                </a:solidFill>
              </a:rPr>
              <a:t> </a:t>
            </a:r>
            <a:r>
              <a:rPr lang="cs-CZ" sz="2000" u="sng" dirty="0" err="1">
                <a:solidFill>
                  <a:schemeClr val="bg2"/>
                </a:solidFill>
              </a:rPr>
              <a:t>companies</a:t>
            </a:r>
            <a:r>
              <a:rPr lang="cs-CZ" sz="2000" u="sng" dirty="0">
                <a:solidFill>
                  <a:schemeClr val="bg2"/>
                </a:solidFill>
              </a:rPr>
              <a:t> m</a:t>
            </a:r>
            <a:r>
              <a:rPr lang="en-US" sz="2000" dirty="0" err="1">
                <a:solidFill>
                  <a:schemeClr val="bg2"/>
                </a:solidFill>
              </a:rPr>
              <a:t>anagers</a:t>
            </a:r>
            <a:r>
              <a:rPr lang="en-US" sz="2000" dirty="0">
                <a:solidFill>
                  <a:schemeClr val="bg2"/>
                </a:solidFill>
              </a:rPr>
              <a:t> and HR teams may need to adjust their processes based on the cultural and behavioral norms in a particular country.</a:t>
            </a:r>
            <a:r>
              <a:rPr lang="cs-CZ" sz="2000" dirty="0">
                <a:solidFill>
                  <a:schemeClr val="bg2"/>
                </a:solidFill>
              </a:rPr>
              <a:t>)</a:t>
            </a: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9223945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5"/>
          </a:xfrm>
        </p:spPr>
        <p:txBody>
          <a:bodyPr/>
          <a:lstStyle/>
          <a:p>
            <a:pPr eaLnBrk="1" hangingPunct="1">
              <a:defRPr/>
            </a:pPr>
            <a:r>
              <a:rPr lang="cs-CZ" sz="3300" b="1" dirty="0">
                <a:solidFill>
                  <a:schemeClr val="bg2"/>
                </a:solidFill>
                <a:effectLst/>
                <a:latin typeface="+mn-lt"/>
              </a:rPr>
              <a:t>Talent management </a:t>
            </a:r>
            <a:r>
              <a:rPr lang="cs-CZ" sz="3300" b="1" dirty="0" err="1">
                <a:solidFill>
                  <a:schemeClr val="bg2"/>
                </a:solidFill>
                <a:effectLst/>
                <a:latin typeface="+mn-lt"/>
              </a:rPr>
              <a:t>process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340768"/>
            <a:ext cx="8640960" cy="5472608"/>
          </a:xfrm>
        </p:spPr>
        <p:txBody>
          <a:bodyPr>
            <a:noAutofit/>
          </a:bodyPr>
          <a:lstStyle/>
          <a:p>
            <a:pPr marL="0" indent="0" algn="just">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pic>
        <p:nvPicPr>
          <p:cNvPr id="3" name="Obrázek 2">
            <a:extLst>
              <a:ext uri="{FF2B5EF4-FFF2-40B4-BE49-F238E27FC236}">
                <a16:creationId xmlns:a16="http://schemas.microsoft.com/office/drawing/2014/main" id="{3CFEC42E-7559-489D-9996-2929437BF2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1340768"/>
            <a:ext cx="9036496" cy="5517231"/>
          </a:xfrm>
          <a:prstGeom prst="rect">
            <a:avLst/>
          </a:prstGeom>
        </p:spPr>
      </p:pic>
    </p:spTree>
    <p:extLst>
      <p:ext uri="{BB962C8B-B14F-4D97-AF65-F5344CB8AC3E}">
        <p14:creationId xmlns:p14="http://schemas.microsoft.com/office/powerpoint/2010/main" val="30571348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Branding</a:t>
            </a: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cs-CZ" sz="2800" u="sng" dirty="0" err="1">
                <a:solidFill>
                  <a:schemeClr val="bg2"/>
                </a:solidFill>
              </a:rPr>
              <a:t>What</a:t>
            </a:r>
            <a:r>
              <a:rPr lang="cs-CZ" sz="2800" u="sng" dirty="0">
                <a:solidFill>
                  <a:schemeClr val="bg2"/>
                </a:solidFill>
              </a:rPr>
              <a:t> </a:t>
            </a:r>
            <a:r>
              <a:rPr lang="cs-CZ" sz="2800" u="sng" dirty="0" err="1">
                <a:solidFill>
                  <a:schemeClr val="bg2"/>
                </a:solidFill>
              </a:rPr>
              <a:t>is</a:t>
            </a:r>
            <a:r>
              <a:rPr lang="cs-CZ" sz="2800" u="sng" dirty="0">
                <a:solidFill>
                  <a:schemeClr val="bg2"/>
                </a:solidFill>
              </a:rPr>
              <a:t> </a:t>
            </a:r>
            <a:r>
              <a:rPr lang="cs-CZ" sz="2800" u="sng" dirty="0" err="1">
                <a:solidFill>
                  <a:schemeClr val="bg2"/>
                </a:solidFill>
              </a:rPr>
              <a:t>it</a:t>
            </a:r>
            <a:r>
              <a:rPr lang="cs-CZ" sz="2800" u="sng" dirty="0">
                <a:solidFill>
                  <a:schemeClr val="bg2"/>
                </a:solidFill>
              </a:rPr>
              <a:t> and </a:t>
            </a:r>
            <a:r>
              <a:rPr lang="cs-CZ" sz="2800" u="sng" dirty="0" err="1">
                <a:solidFill>
                  <a:schemeClr val="bg2"/>
                </a:solidFill>
              </a:rPr>
              <a:t>is</a:t>
            </a:r>
            <a:r>
              <a:rPr lang="cs-CZ" sz="2800" u="sng" dirty="0">
                <a:solidFill>
                  <a:schemeClr val="bg2"/>
                </a:solidFill>
              </a:rPr>
              <a:t> </a:t>
            </a:r>
            <a:r>
              <a:rPr lang="cs-CZ" sz="2800" u="sng" dirty="0" err="1">
                <a:solidFill>
                  <a:schemeClr val="bg2"/>
                </a:solidFill>
              </a:rPr>
              <a:t>it</a:t>
            </a:r>
            <a:r>
              <a:rPr lang="cs-CZ" sz="2800" u="sng" dirty="0">
                <a:solidFill>
                  <a:schemeClr val="bg2"/>
                </a:solidFill>
              </a:rPr>
              <a:t> </a:t>
            </a:r>
            <a:r>
              <a:rPr lang="cs-CZ" sz="2800" u="sng" dirty="0" err="1">
                <a:solidFill>
                  <a:schemeClr val="bg2"/>
                </a:solidFill>
              </a:rPr>
              <a:t>important</a:t>
            </a:r>
            <a:r>
              <a:rPr lang="cs-CZ" sz="2800" u="sng" dirty="0">
                <a:solidFill>
                  <a:schemeClr val="bg2"/>
                </a:solidFill>
              </a:rPr>
              <a:t>?</a:t>
            </a:r>
          </a:p>
          <a:p>
            <a:pPr marL="0" indent="0" algn="just">
              <a:buNone/>
            </a:pPr>
            <a:r>
              <a:rPr lang="en-US" sz="2800" dirty="0">
                <a:solidFill>
                  <a:schemeClr val="bg2"/>
                </a:solidFill>
              </a:rPr>
              <a:t>A strong employer brand can help an organization to attract and retain top talent by creating a positive image of the organization as a desirable place to work.</a:t>
            </a:r>
            <a:endParaRPr lang="cs-CZ" sz="2800" dirty="0">
              <a:solidFill>
                <a:schemeClr val="bg2"/>
              </a:solidFill>
            </a:endParaRPr>
          </a:p>
          <a:p>
            <a:pPr marL="0" indent="0" algn="just">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5936782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Branding</a:t>
            </a: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cs-CZ" sz="2800" u="sng" dirty="0" err="1">
                <a:solidFill>
                  <a:schemeClr val="bg2"/>
                </a:solidFill>
              </a:rPr>
              <a:t>How</a:t>
            </a:r>
            <a:r>
              <a:rPr lang="cs-CZ" sz="2800" u="sng" dirty="0">
                <a:solidFill>
                  <a:schemeClr val="bg2"/>
                </a:solidFill>
              </a:rPr>
              <a:t> to </a:t>
            </a:r>
            <a:r>
              <a:rPr lang="cs-CZ" sz="2800" u="sng" dirty="0" err="1">
                <a:solidFill>
                  <a:schemeClr val="bg2"/>
                </a:solidFill>
              </a:rPr>
              <a:t>get</a:t>
            </a:r>
            <a:r>
              <a:rPr lang="cs-CZ" sz="2800" u="sng" dirty="0">
                <a:solidFill>
                  <a:schemeClr val="bg2"/>
                </a:solidFill>
              </a:rPr>
              <a:t> </a:t>
            </a:r>
            <a:r>
              <a:rPr lang="cs-CZ" sz="2800" u="sng" dirty="0" err="1">
                <a:solidFill>
                  <a:schemeClr val="bg2"/>
                </a:solidFill>
              </a:rPr>
              <a:t>an</a:t>
            </a:r>
            <a:r>
              <a:rPr lang="cs-CZ" sz="2800" u="sng" dirty="0">
                <a:solidFill>
                  <a:schemeClr val="bg2"/>
                </a:solidFill>
              </a:rPr>
              <a:t> </a:t>
            </a:r>
            <a:r>
              <a:rPr lang="cs-CZ" sz="2800" u="sng" dirty="0" err="1">
                <a:solidFill>
                  <a:schemeClr val="bg2"/>
                </a:solidFill>
              </a:rPr>
              <a:t>employer</a:t>
            </a:r>
            <a:r>
              <a:rPr lang="cs-CZ" sz="2800" u="sng" dirty="0">
                <a:solidFill>
                  <a:schemeClr val="bg2"/>
                </a:solidFill>
              </a:rPr>
              <a:t> </a:t>
            </a:r>
            <a:r>
              <a:rPr lang="cs-CZ" sz="2800" u="sng" dirty="0" err="1">
                <a:solidFill>
                  <a:schemeClr val="bg2"/>
                </a:solidFill>
              </a:rPr>
              <a:t>brand</a:t>
            </a:r>
            <a:r>
              <a:rPr lang="cs-CZ" sz="2800" u="sng" dirty="0">
                <a:solidFill>
                  <a:schemeClr val="bg2"/>
                </a:solidFill>
              </a:rPr>
              <a:t>?</a:t>
            </a:r>
          </a:p>
          <a:p>
            <a:pPr algn="just">
              <a:buFont typeface="Wingdings" panose="05000000000000000000" pitchFamily="2" charset="2"/>
              <a:buChar char="Ø"/>
            </a:pPr>
            <a:r>
              <a:rPr lang="en-US" sz="2800" dirty="0">
                <a:solidFill>
                  <a:schemeClr val="bg2"/>
                </a:solidFill>
              </a:rPr>
              <a:t>Developing a clear employer brand message</a:t>
            </a:r>
            <a:r>
              <a:rPr lang="cs-CZ" sz="2800" dirty="0">
                <a:solidFill>
                  <a:schemeClr val="bg2"/>
                </a:solidFill>
              </a:rPr>
              <a:t> / marketing</a:t>
            </a:r>
            <a:endParaRPr lang="en-US" sz="2800" dirty="0">
              <a:solidFill>
                <a:schemeClr val="bg2"/>
              </a:solidFill>
            </a:endParaRPr>
          </a:p>
          <a:p>
            <a:pPr algn="just">
              <a:buFont typeface="Wingdings" panose="05000000000000000000" pitchFamily="2" charset="2"/>
              <a:buChar char="Ø"/>
            </a:pPr>
            <a:r>
              <a:rPr lang="en-US" sz="2800" dirty="0">
                <a:solidFill>
                  <a:schemeClr val="bg2"/>
                </a:solidFill>
              </a:rPr>
              <a:t>Building a strong </a:t>
            </a:r>
            <a:r>
              <a:rPr lang="en-US" sz="2800" b="1" dirty="0">
                <a:solidFill>
                  <a:schemeClr val="bg2"/>
                </a:solidFill>
              </a:rPr>
              <a:t>online</a:t>
            </a:r>
            <a:r>
              <a:rPr lang="en-US" sz="2800" dirty="0">
                <a:solidFill>
                  <a:schemeClr val="bg2"/>
                </a:solidFill>
              </a:rPr>
              <a:t> presence</a:t>
            </a:r>
            <a:r>
              <a:rPr lang="cs-CZ" sz="2800" dirty="0">
                <a:solidFill>
                  <a:schemeClr val="bg2"/>
                </a:solidFill>
              </a:rPr>
              <a:t> / marketing, PR</a:t>
            </a:r>
            <a:endParaRPr lang="en-US" sz="2800" dirty="0">
              <a:solidFill>
                <a:schemeClr val="bg2"/>
              </a:solidFill>
            </a:endParaRPr>
          </a:p>
          <a:p>
            <a:pPr algn="just">
              <a:buFont typeface="Wingdings" panose="05000000000000000000" pitchFamily="2" charset="2"/>
              <a:buChar char="Ø"/>
            </a:pPr>
            <a:r>
              <a:rPr lang="en-US" sz="2800" dirty="0">
                <a:solidFill>
                  <a:schemeClr val="bg2"/>
                </a:solidFill>
              </a:rPr>
              <a:t>Offering competitive compensation and benefits</a:t>
            </a:r>
            <a:r>
              <a:rPr lang="cs-CZ" sz="2800" dirty="0">
                <a:solidFill>
                  <a:schemeClr val="bg2"/>
                </a:solidFill>
              </a:rPr>
              <a:t> / management, HRM - performance</a:t>
            </a:r>
            <a:endParaRPr lang="en-US" sz="2800" dirty="0">
              <a:solidFill>
                <a:schemeClr val="bg2"/>
              </a:solidFill>
            </a:endParaRPr>
          </a:p>
          <a:p>
            <a:pPr algn="just">
              <a:buFont typeface="Wingdings" panose="05000000000000000000" pitchFamily="2" charset="2"/>
              <a:buChar char="Ø"/>
            </a:pPr>
            <a:r>
              <a:rPr lang="en-US" sz="2800" dirty="0">
                <a:solidFill>
                  <a:schemeClr val="bg2"/>
                </a:solidFill>
              </a:rPr>
              <a:t>Providing opportunities for career growth and development</a:t>
            </a:r>
            <a:r>
              <a:rPr lang="cs-CZ" sz="2800" dirty="0">
                <a:solidFill>
                  <a:schemeClr val="bg2"/>
                </a:solidFill>
              </a:rPr>
              <a:t> / HMR-</a:t>
            </a:r>
            <a:r>
              <a:rPr lang="cs-CZ" sz="2800" dirty="0" err="1">
                <a:solidFill>
                  <a:schemeClr val="bg2"/>
                </a:solidFill>
              </a:rPr>
              <a:t>developement</a:t>
            </a:r>
            <a:r>
              <a:rPr lang="cs-CZ" sz="2800" dirty="0">
                <a:solidFill>
                  <a:schemeClr val="bg2"/>
                </a:solidFill>
              </a:rPr>
              <a:t> and </a:t>
            </a:r>
            <a:r>
              <a:rPr lang="cs-CZ" sz="2800" dirty="0" err="1">
                <a:solidFill>
                  <a:schemeClr val="bg2"/>
                </a:solidFill>
              </a:rPr>
              <a:t>education</a:t>
            </a:r>
            <a:endParaRPr lang="en-US" sz="2800" dirty="0">
              <a:solidFill>
                <a:schemeClr val="bg2"/>
              </a:solidFill>
            </a:endParaRPr>
          </a:p>
          <a:p>
            <a:pPr algn="just">
              <a:buFont typeface="Wingdings" panose="05000000000000000000" pitchFamily="2" charset="2"/>
              <a:buChar char="Ø"/>
            </a:pPr>
            <a:r>
              <a:rPr lang="en-US" sz="2800" dirty="0">
                <a:solidFill>
                  <a:schemeClr val="bg2"/>
                </a:solidFill>
              </a:rPr>
              <a:t>Creating a positive candidate experience</a:t>
            </a:r>
            <a:r>
              <a:rPr lang="cs-CZ" sz="2800" dirty="0">
                <a:solidFill>
                  <a:schemeClr val="bg2"/>
                </a:solidFill>
              </a:rPr>
              <a:t> / HRM – </a:t>
            </a:r>
            <a:r>
              <a:rPr lang="cs-CZ" sz="2800" dirty="0" err="1">
                <a:solidFill>
                  <a:schemeClr val="bg2"/>
                </a:solidFill>
              </a:rPr>
              <a:t>recruitment</a:t>
            </a:r>
            <a:r>
              <a:rPr lang="cs-CZ" sz="2800" dirty="0">
                <a:solidFill>
                  <a:schemeClr val="bg2"/>
                </a:solidFill>
              </a:rPr>
              <a:t> and </a:t>
            </a:r>
            <a:r>
              <a:rPr lang="cs-CZ" sz="2800" dirty="0" err="1">
                <a:solidFill>
                  <a:schemeClr val="bg2"/>
                </a:solidFill>
              </a:rPr>
              <a:t>hiring</a:t>
            </a:r>
            <a:endParaRPr lang="en-US" sz="2800" dirty="0">
              <a:solidFill>
                <a:schemeClr val="bg2"/>
              </a:solidFill>
            </a:endParaRPr>
          </a:p>
          <a:p>
            <a:pPr marL="0" indent="0" algn="just">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3643714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736039"/>
          </a:xfrm>
        </p:spPr>
        <p:txBody>
          <a:bodyPr/>
          <a:lstStyle/>
          <a:p>
            <a:pPr eaLnBrk="1" hangingPunct="1">
              <a:defRPr/>
            </a:pPr>
            <a:r>
              <a:rPr lang="cs-CZ" sz="3300" b="1" dirty="0" err="1">
                <a:solidFill>
                  <a:schemeClr val="bg2"/>
                </a:solidFill>
                <a:effectLst/>
                <a:latin typeface="+mn-lt"/>
              </a:rPr>
              <a:t>Content</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179512" y="1442344"/>
            <a:ext cx="8136904" cy="4751808"/>
          </a:xfrm>
        </p:spPr>
        <p:txBody>
          <a:bodyPr/>
          <a:lstStyle/>
          <a:p>
            <a:pPr algn="just">
              <a:buFont typeface="Wingdings" panose="05000000000000000000" pitchFamily="2" charset="2"/>
              <a:buChar char="Ø"/>
            </a:pPr>
            <a:r>
              <a:rPr lang="cs-CZ" sz="3000" dirty="0">
                <a:solidFill>
                  <a:schemeClr val="bg2"/>
                </a:solidFill>
              </a:rPr>
              <a:t>Diversity management.</a:t>
            </a:r>
          </a:p>
          <a:p>
            <a:pPr algn="just">
              <a:buFont typeface="Wingdings" panose="05000000000000000000" pitchFamily="2" charset="2"/>
              <a:buChar char="Ø"/>
            </a:pPr>
            <a:r>
              <a:rPr lang="cs-CZ" dirty="0">
                <a:solidFill>
                  <a:schemeClr val="bg2"/>
                </a:solidFill>
              </a:rPr>
              <a:t>Branding.</a:t>
            </a:r>
          </a:p>
          <a:p>
            <a:pPr algn="just">
              <a:buFont typeface="Wingdings" panose="05000000000000000000" pitchFamily="2" charset="2"/>
              <a:buChar char="Ø"/>
            </a:pPr>
            <a:r>
              <a:rPr lang="cs-CZ" dirty="0">
                <a:solidFill>
                  <a:schemeClr val="bg2"/>
                </a:solidFill>
              </a:rPr>
              <a:t>Role </a:t>
            </a:r>
            <a:r>
              <a:rPr lang="cs-CZ" dirty="0" err="1">
                <a:solidFill>
                  <a:schemeClr val="bg2"/>
                </a:solidFill>
              </a:rPr>
              <a:t>of</a:t>
            </a:r>
            <a:r>
              <a:rPr lang="cs-CZ" dirty="0">
                <a:solidFill>
                  <a:schemeClr val="bg2"/>
                </a:solidFill>
              </a:rPr>
              <a:t> </a:t>
            </a:r>
            <a:r>
              <a:rPr lang="cs-CZ" dirty="0" err="1">
                <a:solidFill>
                  <a:schemeClr val="bg2"/>
                </a:solidFill>
              </a:rPr>
              <a:t>social</a:t>
            </a:r>
            <a:r>
              <a:rPr lang="cs-CZ" dirty="0">
                <a:solidFill>
                  <a:schemeClr val="bg2"/>
                </a:solidFill>
              </a:rPr>
              <a:t> network.</a:t>
            </a:r>
          </a:p>
          <a:p>
            <a:pPr marL="0" indent="0" algn="just">
              <a:buNone/>
            </a:pPr>
            <a:endParaRPr lang="cs-CZ" sz="3000" dirty="0">
              <a:solidFill>
                <a:schemeClr val="bg2"/>
              </a:solidFill>
            </a:endParaRPr>
          </a:p>
          <a:p>
            <a:pPr marL="0" indent="0" algn="just">
              <a:buNone/>
            </a:pPr>
            <a:endParaRPr lang="cs-CZ" sz="30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PERSONALISTIKA 							   PEM SU OPF</a:t>
            </a:r>
            <a:endParaRPr lang="pt-BR" sz="1500" b="1"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1" fill="hold" grpId="0" nodeType="afterEffect">
                                  <p:stCondLst>
                                    <p:cond delay="150000"/>
                                  </p:stCondLst>
                                  <p:childTnLst>
                                    <p:set>
                                      <p:cBhvr>
                                        <p:cTn id="11" dur="1" fill="hold">
                                          <p:stCondLst>
                                            <p:cond delay="0"/>
                                          </p:stCondLst>
                                        </p:cTn>
                                        <p:tgtEl>
                                          <p:spTgt spid="44035">
                                            <p:txEl>
                                              <p:pRg st="0" end="0"/>
                                            </p:txEl>
                                          </p:spTgt>
                                        </p:tgtEl>
                                        <p:attrNameLst>
                                          <p:attrName>style.visibility</p:attrName>
                                        </p:attrNameLst>
                                      </p:cBhvr>
                                      <p:to>
                                        <p:strVal val="visible"/>
                                      </p:to>
                                    </p:set>
                                    <p:anim calcmode="lin" valueType="num">
                                      <p:cBhvr additive="base">
                                        <p:cTn id="12" dur="500" fill="hold"/>
                                        <p:tgtEl>
                                          <p:spTgt spid="4403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44035">
                                            <p:txEl>
                                              <p:pRg st="0" end="0"/>
                                            </p:txEl>
                                          </p:spTgt>
                                        </p:tgtEl>
                                        <p:attrNameLst>
                                          <p:attrName>ppt_y</p:attrName>
                                        </p:attrNameLst>
                                      </p:cBhvr>
                                      <p:tavLst>
                                        <p:tav tm="0">
                                          <p:val>
                                            <p:strVal val="0-#ppt_h/2"/>
                                          </p:val>
                                        </p:tav>
                                        <p:tav tm="100000">
                                          <p:val>
                                            <p:strVal val="#ppt_y"/>
                                          </p:val>
                                        </p:tav>
                                      </p:tavLst>
                                    </p:anim>
                                  </p:childTnLst>
                                </p:cTn>
                              </p:par>
                            </p:childTnLst>
                          </p:cTn>
                        </p:par>
                        <p:par>
                          <p:cTn id="14" fill="hold">
                            <p:stCondLst>
                              <p:cond delay="151000"/>
                            </p:stCondLst>
                            <p:childTnLst>
                              <p:par>
                                <p:cTn id="15" presetID="2" presetClass="entr" presetSubtype="1" fill="hold" grpId="0" nodeType="afterEffect">
                                  <p:stCondLst>
                                    <p:cond delay="180000"/>
                                  </p:stCondLst>
                                  <p:childTnLst>
                                    <p:set>
                                      <p:cBhvr>
                                        <p:cTn id="16" dur="1" fill="hold">
                                          <p:stCondLst>
                                            <p:cond delay="0"/>
                                          </p:stCondLst>
                                        </p:cTn>
                                        <p:tgtEl>
                                          <p:spTgt spid="44035">
                                            <p:txEl>
                                              <p:pRg st="1" end="1"/>
                                            </p:txEl>
                                          </p:spTgt>
                                        </p:tgtEl>
                                        <p:attrNameLst>
                                          <p:attrName>style.visibility</p:attrName>
                                        </p:attrNameLst>
                                      </p:cBhvr>
                                      <p:to>
                                        <p:strVal val="visible"/>
                                      </p:to>
                                    </p:set>
                                    <p:anim calcmode="lin" valueType="num">
                                      <p:cBhvr additive="base">
                                        <p:cTn id="17" dur="500" fill="hold"/>
                                        <p:tgtEl>
                                          <p:spTgt spid="44035">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4035">
                                            <p:txEl>
                                              <p:pRg st="1" end="1"/>
                                            </p:txEl>
                                          </p:spTgt>
                                        </p:tgtEl>
                                        <p:attrNameLst>
                                          <p:attrName>ppt_y</p:attrName>
                                        </p:attrNameLst>
                                      </p:cBhvr>
                                      <p:tavLst>
                                        <p:tav tm="0">
                                          <p:val>
                                            <p:strVal val="0-#ppt_h/2"/>
                                          </p:val>
                                        </p:tav>
                                        <p:tav tm="100000">
                                          <p:val>
                                            <p:strVal val="#ppt_y"/>
                                          </p:val>
                                        </p:tav>
                                      </p:tavLst>
                                    </p:anim>
                                  </p:childTnLst>
                                </p:cTn>
                              </p:par>
                            </p:childTnLst>
                          </p:cTn>
                        </p:par>
                        <p:par>
                          <p:cTn id="19" fill="hold">
                            <p:stCondLst>
                              <p:cond delay="331500"/>
                            </p:stCondLst>
                            <p:childTnLst>
                              <p:par>
                                <p:cTn id="20" presetID="2" presetClass="entr" presetSubtype="1" fill="hold" grpId="0" nodeType="afterEffect">
                                  <p:stCondLst>
                                    <p:cond delay="180000"/>
                                  </p:stCondLst>
                                  <p:childTnLst>
                                    <p:set>
                                      <p:cBhvr>
                                        <p:cTn id="21" dur="1" fill="hold">
                                          <p:stCondLst>
                                            <p:cond delay="0"/>
                                          </p:stCondLst>
                                        </p:cTn>
                                        <p:tgtEl>
                                          <p:spTgt spid="44035">
                                            <p:txEl>
                                              <p:pRg st="2" end="2"/>
                                            </p:txEl>
                                          </p:spTgt>
                                        </p:tgtEl>
                                        <p:attrNameLst>
                                          <p:attrName>style.visibility</p:attrName>
                                        </p:attrNameLst>
                                      </p:cBhvr>
                                      <p:to>
                                        <p:strVal val="visible"/>
                                      </p:to>
                                    </p:set>
                                    <p:anim calcmode="lin" valueType="num">
                                      <p:cBhvr additive="base">
                                        <p:cTn id="22" dur="500" fill="hold"/>
                                        <p:tgtEl>
                                          <p:spTgt spid="44035">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44035">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P spid="44035" grpId="0" build="p" autoUpdateAnimBg="0" advAuto="30000"/>
    </p:bldLst>
  </p:timing>
</p:sld>
</file>

<file path=ppt/slides/slide2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en-US" sz="3300" b="1" dirty="0">
                <a:solidFill>
                  <a:schemeClr val="bg2"/>
                </a:solidFill>
                <a:effectLst/>
                <a:latin typeface="+mn-lt"/>
              </a:rPr>
              <a:t>Some examples of companies with a strong brand</a:t>
            </a:r>
            <a:r>
              <a:rPr lang="cs-CZ" sz="3300" b="1" dirty="0">
                <a:solidFill>
                  <a:schemeClr val="bg2"/>
                </a:solidFill>
                <a:effectLst/>
                <a:latin typeface="+mn-lt"/>
              </a:rPr>
              <a:t> in HR</a:t>
            </a: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en-US" sz="2400" dirty="0">
                <a:solidFill>
                  <a:schemeClr val="bg2"/>
                </a:solidFill>
              </a:rPr>
              <a:t>1.	Google - Known for its unique culture and employee perks, Google has built a strong brand in human resource management that emphasizes employee satisfaction, innovation, and collaboration.</a:t>
            </a:r>
          </a:p>
          <a:p>
            <a:pPr marL="0" indent="0" algn="just">
              <a:buNone/>
            </a:pPr>
            <a:r>
              <a:rPr lang="en-US" sz="2400" dirty="0">
                <a:solidFill>
                  <a:schemeClr val="bg2"/>
                </a:solidFill>
              </a:rPr>
              <a:t>2.	LinkedIn - As a leading professional networking platform, LinkedIn has built a strong brand in human resource management that emphasizes career development, networking, and talent acquisition.</a:t>
            </a:r>
          </a:p>
          <a:p>
            <a:pPr marL="0" indent="0" algn="just">
              <a:buNone/>
            </a:pPr>
            <a:r>
              <a:rPr lang="en-US" sz="2400" dirty="0">
                <a:solidFill>
                  <a:schemeClr val="bg2"/>
                </a:solidFill>
              </a:rPr>
              <a:t>3.	Marriott International - Known for its commitment to employee development and training, Marriott International has built a strong brand in human resource management that emphasizes career growth, diversity and inclusion, and community engagement.</a:t>
            </a: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5536310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en-US" sz="3300" b="1" dirty="0">
                <a:solidFill>
                  <a:schemeClr val="bg2"/>
                </a:solidFill>
                <a:effectLst/>
                <a:latin typeface="+mn-lt"/>
              </a:rPr>
              <a:t>Some examples of companies with a strong brand</a:t>
            </a:r>
            <a:r>
              <a:rPr lang="cs-CZ" sz="3300" b="1" dirty="0">
                <a:solidFill>
                  <a:schemeClr val="bg2"/>
                </a:solidFill>
                <a:effectLst/>
                <a:latin typeface="+mn-lt"/>
              </a:rPr>
              <a:t> in HR</a:t>
            </a: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en-US" sz="2800" dirty="0">
                <a:solidFill>
                  <a:schemeClr val="bg2"/>
                </a:solidFill>
              </a:rPr>
              <a:t>4.	Southwest Airlines - With its fun and friendly culture, Southwest Airlines has built a strong brand in human resource management that emphasizes employee engagement, empowerment, and customer service.</a:t>
            </a:r>
          </a:p>
          <a:p>
            <a:pPr marL="0" indent="0" algn="just">
              <a:buNone/>
            </a:pPr>
            <a:r>
              <a:rPr lang="en-US" sz="2800" dirty="0">
                <a:solidFill>
                  <a:schemeClr val="bg2"/>
                </a:solidFill>
              </a:rPr>
              <a:t>5.	Patagonia - As a company that is committed to environmental sustainability and social responsibility, Patagonia has built a strong brand in human resource management that emphasizes employee activism, work-life balance, and purpose-driven work.</a:t>
            </a:r>
          </a:p>
          <a:p>
            <a:pPr marL="0" indent="0" algn="just">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2711022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a:solidFill>
                  <a:schemeClr val="bg2"/>
                </a:solidFill>
                <a:effectLst/>
                <a:latin typeface="+mn-lt"/>
              </a:rPr>
              <a:t>Branding</a:t>
            </a: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en-US" sz="2800" dirty="0">
                <a:solidFill>
                  <a:schemeClr val="bg2"/>
                </a:solidFill>
              </a:rPr>
              <a:t>Overall, these companies have built strong brands in human resource management by prioritizing employee satisfaction, career development, diversity and inclusion, and social responsibility. By creating a positive and supportive workplace culture, these companies have been able to attract and retain top talent, which has helped to drive their business success.</a:t>
            </a: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0379452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Is</a:t>
            </a:r>
            <a:r>
              <a:rPr lang="cs-CZ" sz="3300" b="1" dirty="0">
                <a:solidFill>
                  <a:schemeClr val="bg2"/>
                </a:solidFill>
                <a:effectLst/>
                <a:latin typeface="+mn-lt"/>
              </a:rPr>
              <a:t> branding </a:t>
            </a:r>
            <a:r>
              <a:rPr lang="cs-CZ" sz="3300" b="1" dirty="0" err="1">
                <a:solidFill>
                  <a:schemeClr val="bg2"/>
                </a:solidFill>
                <a:effectLst/>
                <a:latin typeface="+mn-lt"/>
              </a:rPr>
              <a:t>useful</a:t>
            </a:r>
            <a:r>
              <a:rPr lang="cs-CZ" sz="3300" b="1" dirty="0">
                <a:solidFill>
                  <a:schemeClr val="bg2"/>
                </a:solidFill>
                <a:effectLst/>
                <a:latin typeface="+mn-lt"/>
              </a:rPr>
              <a:t>?</a:t>
            </a: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cs-CZ" sz="2400" dirty="0">
                <a:solidFill>
                  <a:schemeClr val="bg2"/>
                </a:solidFill>
              </a:rPr>
              <a:t>A</a:t>
            </a:r>
            <a:r>
              <a:rPr lang="en-US" sz="2400" dirty="0">
                <a:solidFill>
                  <a:schemeClr val="bg2"/>
                </a:solidFill>
              </a:rPr>
              <a:t> study by the Harvard Business Review </a:t>
            </a:r>
            <a:endParaRPr lang="cs-CZ" sz="2400" dirty="0">
              <a:solidFill>
                <a:schemeClr val="bg2"/>
              </a:solidFill>
            </a:endParaRPr>
          </a:p>
          <a:p>
            <a:pPr algn="just">
              <a:buFont typeface="Wingdings" panose="05000000000000000000" pitchFamily="2" charset="2"/>
              <a:buChar char="Ø"/>
            </a:pPr>
            <a:r>
              <a:rPr lang="en-US" sz="2400" dirty="0">
                <a:solidFill>
                  <a:schemeClr val="bg2"/>
                </a:solidFill>
              </a:rPr>
              <a:t>strong employer brand can increase a company's ability to attract and retain top talent by up to 50%</a:t>
            </a:r>
            <a:endParaRPr lang="cs-CZ" sz="2400" dirty="0">
              <a:solidFill>
                <a:schemeClr val="bg2"/>
              </a:solidFill>
            </a:endParaRPr>
          </a:p>
          <a:p>
            <a:pPr algn="just">
              <a:buFont typeface="Wingdings" panose="05000000000000000000" pitchFamily="2" charset="2"/>
              <a:buChar char="Ø"/>
            </a:pPr>
            <a:r>
              <a:rPr lang="en-US" sz="2400" dirty="0">
                <a:solidFill>
                  <a:schemeClr val="bg2"/>
                </a:solidFill>
              </a:rPr>
              <a:t>receive a </a:t>
            </a:r>
            <a:r>
              <a:rPr lang="en-US" sz="2400" b="1" dirty="0">
                <a:solidFill>
                  <a:schemeClr val="bg2"/>
                </a:solidFill>
              </a:rPr>
              <a:t>higher number of job applications</a:t>
            </a:r>
            <a:endParaRPr lang="cs-CZ" sz="2400" b="1" dirty="0">
              <a:solidFill>
                <a:schemeClr val="bg2"/>
              </a:solidFill>
            </a:endParaRPr>
          </a:p>
          <a:p>
            <a:pPr algn="just">
              <a:buFont typeface="Wingdings" panose="05000000000000000000" pitchFamily="2" charset="2"/>
              <a:buChar char="Ø"/>
            </a:pPr>
            <a:r>
              <a:rPr lang="en-US" sz="2400" b="1" dirty="0">
                <a:solidFill>
                  <a:schemeClr val="bg2"/>
                </a:solidFill>
              </a:rPr>
              <a:t>lower employee turnover rates</a:t>
            </a:r>
            <a:r>
              <a:rPr lang="en-US" sz="2400" dirty="0">
                <a:solidFill>
                  <a:schemeClr val="bg2"/>
                </a:solidFill>
              </a:rPr>
              <a:t>.</a:t>
            </a:r>
            <a:endParaRPr lang="cs-CZ" sz="2400" dirty="0">
              <a:solidFill>
                <a:schemeClr val="bg2"/>
              </a:solidFill>
            </a:endParaRPr>
          </a:p>
          <a:p>
            <a:pPr marL="0" indent="0" algn="just">
              <a:buNone/>
            </a:pPr>
            <a:r>
              <a:rPr lang="en-US" sz="2400" dirty="0">
                <a:solidFill>
                  <a:schemeClr val="bg2"/>
                </a:solidFill>
              </a:rPr>
              <a:t>a survey by LinkedIn</a:t>
            </a:r>
            <a:endParaRPr lang="cs-CZ" sz="2400" dirty="0">
              <a:solidFill>
                <a:schemeClr val="bg2"/>
              </a:solidFill>
            </a:endParaRPr>
          </a:p>
          <a:p>
            <a:pPr algn="just">
              <a:buFont typeface="Wingdings" panose="05000000000000000000" pitchFamily="2" charset="2"/>
              <a:buChar char="Ø"/>
            </a:pPr>
            <a:r>
              <a:rPr lang="en-US" sz="2400" dirty="0">
                <a:solidFill>
                  <a:schemeClr val="bg2"/>
                </a:solidFill>
              </a:rPr>
              <a:t>72% of recruiting leaders worldwide believe that employer </a:t>
            </a:r>
            <a:r>
              <a:rPr lang="en-US" sz="2400" b="1" dirty="0">
                <a:solidFill>
                  <a:schemeClr val="bg2"/>
                </a:solidFill>
              </a:rPr>
              <a:t>branding has a significant impact </a:t>
            </a:r>
            <a:r>
              <a:rPr lang="en-US" sz="2400" dirty="0">
                <a:solidFill>
                  <a:schemeClr val="bg2"/>
                </a:solidFill>
              </a:rPr>
              <a:t>on hiring</a:t>
            </a:r>
            <a:endParaRPr lang="cs-CZ" sz="2400" dirty="0">
              <a:solidFill>
                <a:schemeClr val="bg2"/>
              </a:solidFill>
            </a:endParaRPr>
          </a:p>
          <a:p>
            <a:pPr marL="0" indent="0" algn="just">
              <a:buNone/>
            </a:pPr>
            <a:r>
              <a:rPr lang="cs-CZ" sz="2400" dirty="0">
                <a:solidFill>
                  <a:schemeClr val="bg2"/>
                </a:solidFill>
              </a:rPr>
              <a:t>a </a:t>
            </a:r>
            <a:r>
              <a:rPr lang="en-US" sz="2400" dirty="0">
                <a:solidFill>
                  <a:schemeClr val="bg2"/>
                </a:solidFill>
              </a:rPr>
              <a:t>study by </a:t>
            </a:r>
            <a:r>
              <a:rPr lang="en-US" sz="2400" dirty="0" err="1">
                <a:solidFill>
                  <a:schemeClr val="bg2"/>
                </a:solidFill>
              </a:rPr>
              <a:t>Universum</a:t>
            </a:r>
            <a:r>
              <a:rPr lang="en-US" sz="2400" dirty="0">
                <a:solidFill>
                  <a:schemeClr val="bg2"/>
                </a:solidFill>
              </a:rPr>
              <a:t> </a:t>
            </a:r>
            <a:endParaRPr lang="cs-CZ" sz="2400" dirty="0">
              <a:solidFill>
                <a:schemeClr val="bg2"/>
              </a:solidFill>
            </a:endParaRPr>
          </a:p>
          <a:p>
            <a:pPr algn="just">
              <a:buFont typeface="Wingdings" panose="05000000000000000000" pitchFamily="2" charset="2"/>
              <a:buChar char="Ø"/>
            </a:pPr>
            <a:r>
              <a:rPr lang="en-US" sz="2400" dirty="0">
                <a:solidFill>
                  <a:schemeClr val="bg2"/>
                </a:solidFill>
              </a:rPr>
              <a:t>strong employer brands are more likely to attract and retain top talent, as well as to have more engaged and productive employees.</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4620408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Social</a:t>
            </a:r>
            <a:r>
              <a:rPr lang="cs-CZ" sz="3300" b="1" dirty="0">
                <a:solidFill>
                  <a:schemeClr val="bg2"/>
                </a:solidFill>
                <a:effectLst/>
                <a:latin typeface="+mn-lt"/>
              </a:rPr>
              <a:t> media and HRM</a:t>
            </a: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cs-CZ" sz="2400" dirty="0" err="1">
                <a:solidFill>
                  <a:schemeClr val="bg2"/>
                </a:solidFill>
              </a:rPr>
              <a:t>Where</a:t>
            </a:r>
            <a:r>
              <a:rPr lang="cs-CZ" sz="2400" dirty="0">
                <a:solidFill>
                  <a:schemeClr val="bg2"/>
                </a:solidFill>
              </a:rPr>
              <a:t> </a:t>
            </a:r>
            <a:r>
              <a:rPr lang="cs-CZ" sz="2400" dirty="0" err="1">
                <a:solidFill>
                  <a:schemeClr val="bg2"/>
                </a:solidFill>
              </a:rPr>
              <a:t>is</a:t>
            </a:r>
            <a:r>
              <a:rPr lang="cs-CZ" sz="2400" dirty="0">
                <a:solidFill>
                  <a:schemeClr val="bg2"/>
                </a:solidFill>
              </a:rPr>
              <a:t> </a:t>
            </a:r>
            <a:r>
              <a:rPr lang="cs-CZ" sz="2400" dirty="0" err="1">
                <a:solidFill>
                  <a:schemeClr val="bg2"/>
                </a:solidFill>
              </a:rPr>
              <a:t>the</a:t>
            </a:r>
            <a:r>
              <a:rPr lang="cs-CZ" sz="2400" dirty="0">
                <a:solidFill>
                  <a:schemeClr val="bg2"/>
                </a:solidFill>
              </a:rPr>
              <a:t> place </a:t>
            </a:r>
            <a:r>
              <a:rPr lang="cs-CZ" sz="2400" dirty="0" err="1">
                <a:solidFill>
                  <a:schemeClr val="bg2"/>
                </a:solidFill>
              </a:rPr>
              <a:t>of</a:t>
            </a:r>
            <a:r>
              <a:rPr lang="cs-CZ" sz="2400" dirty="0">
                <a:solidFill>
                  <a:schemeClr val="bg2"/>
                </a:solidFill>
              </a:rPr>
              <a:t> </a:t>
            </a:r>
            <a:r>
              <a:rPr lang="cs-CZ" sz="2400" dirty="0" err="1">
                <a:solidFill>
                  <a:schemeClr val="bg2"/>
                </a:solidFill>
              </a:rPr>
              <a:t>social</a:t>
            </a:r>
            <a:r>
              <a:rPr lang="cs-CZ" sz="2400" dirty="0">
                <a:solidFill>
                  <a:schemeClr val="bg2"/>
                </a:solidFill>
              </a:rPr>
              <a:t> media in HRM?</a:t>
            </a:r>
          </a:p>
          <a:p>
            <a:pPr marL="0" indent="0" algn="just">
              <a:buNone/>
            </a:pPr>
            <a:r>
              <a:rPr lang="en-US" sz="2400" dirty="0">
                <a:solidFill>
                  <a:schemeClr val="bg2"/>
                </a:solidFill>
              </a:rPr>
              <a:t>Social media has increasingly become an important tool for human resource management (HRM). Here are some of the ways in which social media can play a role in HRM:</a:t>
            </a:r>
            <a:endParaRPr lang="cs-CZ" sz="2400" dirty="0">
              <a:solidFill>
                <a:schemeClr val="bg2"/>
              </a:solidFill>
            </a:endParaRPr>
          </a:p>
          <a:p>
            <a:pPr marL="0" indent="0" algn="just">
              <a:buNone/>
            </a:pPr>
            <a:r>
              <a:rPr lang="en-US" sz="2400" dirty="0">
                <a:solidFill>
                  <a:schemeClr val="bg2"/>
                </a:solidFill>
              </a:rPr>
              <a:t>1.	Recruitment and Hiring: Social media platforms such as LinkedIn, Facebook, and Twitter can be used by HR professionals to search for and attract job candidates. Companies can also use social media to post job openings and reach a wider audience.</a:t>
            </a:r>
          </a:p>
          <a:p>
            <a:pPr marL="0" indent="0" algn="just">
              <a:buNone/>
            </a:pPr>
            <a:r>
              <a:rPr lang="en-US" sz="2400" dirty="0">
                <a:solidFill>
                  <a:schemeClr val="bg2"/>
                </a:solidFill>
              </a:rPr>
              <a:t>2.	Employer Branding: Social media can be used to showcase an organization's culture and values, as well as to highlight its achievements and awards. This can help attract potential candidates and improve the company's reputation.</a:t>
            </a: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8586242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Social</a:t>
            </a:r>
            <a:r>
              <a:rPr lang="cs-CZ" sz="3300" b="1" dirty="0">
                <a:solidFill>
                  <a:schemeClr val="bg2"/>
                </a:solidFill>
                <a:effectLst/>
                <a:latin typeface="+mn-lt"/>
              </a:rPr>
              <a:t> media and HRM</a:t>
            </a: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en-US" sz="2400" dirty="0">
                <a:solidFill>
                  <a:schemeClr val="bg2"/>
                </a:solidFill>
              </a:rPr>
              <a:t>3.	Employee Engagement: Social media can be used to engage with employees and build a sense of community. Companies can create private groups for employees to share ideas and collaborate on projects, as well as to communicate important company news and updates.</a:t>
            </a:r>
          </a:p>
          <a:p>
            <a:pPr marL="0" indent="0" algn="just">
              <a:buNone/>
            </a:pPr>
            <a:r>
              <a:rPr lang="en-US" sz="2400" dirty="0">
                <a:solidFill>
                  <a:schemeClr val="bg2"/>
                </a:solidFill>
              </a:rPr>
              <a:t>4.	Training and Development: Social media can be used as a platform for training and development programs, such as online courses or webinars. This can be particularly useful for remote or distributed teams.</a:t>
            </a:r>
          </a:p>
          <a:p>
            <a:pPr marL="0" indent="0" algn="just">
              <a:buNone/>
            </a:pPr>
            <a:r>
              <a:rPr lang="en-US" sz="2400" dirty="0">
                <a:solidFill>
                  <a:schemeClr val="bg2"/>
                </a:solidFill>
              </a:rPr>
              <a:t>5.	Performance Management: Social media can be used to monitor and evaluate employee performance, as well as to provide feedback and recognition. For example, companies can use social media to track employee contributions to online discussions or to recognize outstanding work.</a:t>
            </a: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2439565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Examples</a:t>
            </a:r>
            <a:r>
              <a:rPr lang="cs-CZ" sz="3300" b="1" dirty="0">
                <a:solidFill>
                  <a:schemeClr val="bg2"/>
                </a:solidFill>
                <a:effectLst/>
                <a:latin typeface="+mn-lt"/>
              </a:rPr>
              <a:t> </a:t>
            </a:r>
            <a:r>
              <a:rPr lang="cs-CZ" sz="3300" b="1" dirty="0" err="1">
                <a:solidFill>
                  <a:schemeClr val="bg2"/>
                </a:solidFill>
                <a:effectLst/>
                <a:latin typeface="+mn-lt"/>
              </a:rPr>
              <a:t>of</a:t>
            </a:r>
            <a:r>
              <a:rPr lang="cs-CZ" sz="3300" b="1" dirty="0">
                <a:solidFill>
                  <a:schemeClr val="bg2"/>
                </a:solidFill>
                <a:effectLst/>
                <a:latin typeface="+mn-lt"/>
              </a:rPr>
              <a:t> use </a:t>
            </a:r>
            <a:r>
              <a:rPr lang="cs-CZ" sz="3300" b="1" dirty="0" err="1">
                <a:solidFill>
                  <a:schemeClr val="bg2"/>
                </a:solidFill>
                <a:effectLst/>
                <a:latin typeface="+mn-lt"/>
              </a:rPr>
              <a:t>social</a:t>
            </a:r>
            <a:r>
              <a:rPr lang="cs-CZ" sz="3300" b="1" dirty="0">
                <a:solidFill>
                  <a:schemeClr val="bg2"/>
                </a:solidFill>
                <a:effectLst/>
                <a:latin typeface="+mn-lt"/>
              </a:rPr>
              <a:t> media </a:t>
            </a:r>
            <a:r>
              <a:rPr lang="cs-CZ" sz="3300" b="1" dirty="0" err="1">
                <a:solidFill>
                  <a:schemeClr val="bg2"/>
                </a:solidFill>
                <a:effectLst/>
                <a:latin typeface="+mn-lt"/>
              </a:rPr>
              <a:t>platforms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r>
              <a:rPr lang="en-US" sz="1800" dirty="0">
                <a:solidFill>
                  <a:schemeClr val="bg2"/>
                </a:solidFill>
              </a:rPr>
              <a:t>1.	</a:t>
            </a:r>
            <a:r>
              <a:rPr lang="en-US" sz="1800" u="sng" dirty="0">
                <a:solidFill>
                  <a:schemeClr val="bg2"/>
                </a:solidFill>
              </a:rPr>
              <a:t>LinkedIn</a:t>
            </a:r>
            <a:r>
              <a:rPr lang="en-US" sz="1800" dirty="0">
                <a:solidFill>
                  <a:schemeClr val="bg2"/>
                </a:solidFill>
              </a:rPr>
              <a:t>: LinkedIn is a professional networking platform that is widely used for recruitment and hiring. HR professionals can use LinkedIn to search for job candidates, post job openings, and build their organization's brand.</a:t>
            </a:r>
          </a:p>
          <a:p>
            <a:pPr marL="0" indent="0" algn="just">
              <a:buNone/>
            </a:pPr>
            <a:r>
              <a:rPr lang="en-US" sz="1800" dirty="0">
                <a:solidFill>
                  <a:schemeClr val="bg2"/>
                </a:solidFill>
              </a:rPr>
              <a:t>2.	</a:t>
            </a:r>
            <a:r>
              <a:rPr lang="en-US" sz="1800" u="sng" dirty="0">
                <a:solidFill>
                  <a:schemeClr val="bg2"/>
                </a:solidFill>
              </a:rPr>
              <a:t>Facebook</a:t>
            </a:r>
            <a:r>
              <a:rPr lang="en-US" sz="1800" dirty="0">
                <a:solidFill>
                  <a:schemeClr val="bg2"/>
                </a:solidFill>
              </a:rPr>
              <a:t>: Although primarily known as a social networking platform, Facebook is increasingly being used for recruitment and employer branding. Companies can use Facebook to post job openings and engage with potential candidates through targeted advertising and messaging.</a:t>
            </a:r>
          </a:p>
          <a:p>
            <a:pPr marL="0" indent="0" algn="just">
              <a:buNone/>
            </a:pPr>
            <a:r>
              <a:rPr lang="en-US" sz="1800" dirty="0">
                <a:solidFill>
                  <a:schemeClr val="bg2"/>
                </a:solidFill>
              </a:rPr>
              <a:t>3.	</a:t>
            </a:r>
            <a:r>
              <a:rPr lang="en-US" sz="1800" u="sng" dirty="0">
                <a:solidFill>
                  <a:schemeClr val="bg2"/>
                </a:solidFill>
              </a:rPr>
              <a:t>Twitter</a:t>
            </a:r>
            <a:r>
              <a:rPr lang="en-US" sz="1800" dirty="0">
                <a:solidFill>
                  <a:schemeClr val="bg2"/>
                </a:solidFill>
              </a:rPr>
              <a:t>: Twitter is a microblogging platform that can be used for real-time communication and engagement. HR professionals can use Twitter to share job openings, communicate with candidates, and showcase their organization's culture and values.</a:t>
            </a:r>
          </a:p>
          <a:p>
            <a:pPr marL="0" indent="0" algn="just">
              <a:buNone/>
            </a:pPr>
            <a:r>
              <a:rPr lang="en-US" sz="1800" dirty="0">
                <a:solidFill>
                  <a:schemeClr val="bg2"/>
                </a:solidFill>
              </a:rPr>
              <a:t>4.	</a:t>
            </a:r>
            <a:r>
              <a:rPr lang="en-US" sz="1800" u="sng" dirty="0">
                <a:solidFill>
                  <a:schemeClr val="bg2"/>
                </a:solidFill>
              </a:rPr>
              <a:t>Instagram</a:t>
            </a:r>
            <a:r>
              <a:rPr lang="en-US" sz="1800" dirty="0">
                <a:solidFill>
                  <a:schemeClr val="bg2"/>
                </a:solidFill>
              </a:rPr>
              <a:t>: Instagram is a visual social media platform that can be used for employer branding and employee engagement. Companies can use Instagram to showcase their culture, highlight employee achievements, and promote job openings.</a:t>
            </a:r>
          </a:p>
          <a:p>
            <a:pPr marL="0" indent="0" algn="just">
              <a:buNone/>
            </a:pPr>
            <a:r>
              <a:rPr lang="en-US" sz="1800" dirty="0">
                <a:solidFill>
                  <a:schemeClr val="bg2"/>
                </a:solidFill>
              </a:rPr>
              <a:t>5.	</a:t>
            </a:r>
            <a:r>
              <a:rPr lang="en-US" sz="1800" u="sng" dirty="0">
                <a:solidFill>
                  <a:schemeClr val="bg2"/>
                </a:solidFill>
              </a:rPr>
              <a:t>Glassdoor</a:t>
            </a:r>
            <a:r>
              <a:rPr lang="en-US" sz="1800" dirty="0">
                <a:solidFill>
                  <a:schemeClr val="bg2"/>
                </a:solidFill>
              </a:rPr>
              <a:t>: Glassdoor is a platform that allows employees to share anonymous reviews and feedback about their company. HR professionals can use Glassdoor to monitor their organization's reputation and address any concerns or issues raised by current or former employees.</a:t>
            </a:r>
          </a:p>
          <a:p>
            <a:pPr marL="0" indent="0" algn="just">
              <a:buNone/>
            </a:pPr>
            <a:endParaRPr lang="cs-CZ" sz="1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0051052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Risks</a:t>
            </a:r>
            <a:r>
              <a:rPr lang="cs-CZ" sz="3300" b="1" dirty="0">
                <a:solidFill>
                  <a:schemeClr val="bg2"/>
                </a:solidFill>
                <a:effectLst/>
                <a:latin typeface="+mn-lt"/>
              </a:rPr>
              <a:t> </a:t>
            </a:r>
            <a:r>
              <a:rPr lang="cs-CZ" sz="3300" b="1" dirty="0" err="1">
                <a:solidFill>
                  <a:schemeClr val="bg2"/>
                </a:solidFill>
                <a:effectLst/>
                <a:latin typeface="+mn-lt"/>
              </a:rPr>
              <a:t>associated</a:t>
            </a:r>
            <a:r>
              <a:rPr lang="cs-CZ" sz="3300" b="1" dirty="0">
                <a:solidFill>
                  <a:schemeClr val="bg2"/>
                </a:solidFill>
                <a:effectLst/>
                <a:latin typeface="+mn-lt"/>
              </a:rPr>
              <a:t> </a:t>
            </a:r>
            <a:r>
              <a:rPr lang="cs-CZ" sz="3300" b="1" dirty="0" err="1">
                <a:solidFill>
                  <a:schemeClr val="bg2"/>
                </a:solidFill>
                <a:effectLst/>
                <a:latin typeface="+mn-lt"/>
              </a:rPr>
              <a:t>with</a:t>
            </a:r>
            <a:r>
              <a:rPr lang="cs-CZ" sz="3300" b="1" dirty="0">
                <a:solidFill>
                  <a:schemeClr val="bg2"/>
                </a:solidFill>
                <a:effectLst/>
                <a:latin typeface="+mn-lt"/>
              </a:rPr>
              <a:t> </a:t>
            </a:r>
            <a:r>
              <a:rPr lang="cs-CZ" sz="3300" b="1" dirty="0" err="1">
                <a:solidFill>
                  <a:schemeClr val="bg2"/>
                </a:solidFill>
                <a:effectLst/>
                <a:latin typeface="+mn-lt"/>
              </a:rPr>
              <a:t>social</a:t>
            </a:r>
            <a:r>
              <a:rPr lang="cs-CZ" sz="3300" b="1" dirty="0">
                <a:solidFill>
                  <a:schemeClr val="bg2"/>
                </a:solidFill>
                <a:effectLst/>
                <a:latin typeface="+mn-lt"/>
              </a:rPr>
              <a:t> media </a:t>
            </a:r>
          </a:p>
        </p:txBody>
      </p:sp>
      <p:sp>
        <p:nvSpPr>
          <p:cNvPr id="44035" name="Rectangle 3"/>
          <p:cNvSpPr>
            <a:spLocks noGrp="1" noChangeArrowheads="1"/>
          </p:cNvSpPr>
          <p:nvPr>
            <p:ph type="body" idx="1"/>
          </p:nvPr>
        </p:nvSpPr>
        <p:spPr>
          <a:xfrm>
            <a:off x="251520" y="1412777"/>
            <a:ext cx="8640960" cy="5400600"/>
          </a:xfrm>
        </p:spPr>
        <p:txBody>
          <a:bodyPr>
            <a:noAutofit/>
          </a:bodyPr>
          <a:lstStyle/>
          <a:p>
            <a:pPr algn="just">
              <a:buFont typeface="Wingdings" panose="05000000000000000000" pitchFamily="2" charset="2"/>
              <a:buChar char="Ø"/>
            </a:pPr>
            <a:r>
              <a:rPr lang="en-US" sz="2400" dirty="0">
                <a:solidFill>
                  <a:schemeClr val="bg2"/>
                </a:solidFill>
              </a:rPr>
              <a:t>Discrimination and Bias: information about an employee's race, ethnicity, religion, age, and other personal details that are legally protected. Using this information in HRM decisions could result in discrimination and bias, which is illegal.</a:t>
            </a:r>
          </a:p>
          <a:p>
            <a:pPr algn="just">
              <a:buFont typeface="Wingdings" panose="05000000000000000000" pitchFamily="2" charset="2"/>
              <a:buChar char="Ø"/>
            </a:pPr>
            <a:r>
              <a:rPr lang="en-US" sz="2400" dirty="0">
                <a:solidFill>
                  <a:schemeClr val="bg2"/>
                </a:solidFill>
              </a:rPr>
              <a:t>Inaccurate information: Information is not always accurate and can be misleading. Making HRM decisions based on inaccurate information can lead to errors and can negatively impact employee morale and motivation.</a:t>
            </a:r>
          </a:p>
          <a:p>
            <a:pPr algn="just">
              <a:buFont typeface="Wingdings" panose="05000000000000000000" pitchFamily="2" charset="2"/>
              <a:buChar char="Ø"/>
            </a:pPr>
            <a:r>
              <a:rPr lang="en-US" sz="2400" dirty="0">
                <a:solidFill>
                  <a:schemeClr val="bg2"/>
                </a:solidFill>
              </a:rPr>
              <a:t>Privacy concerns: Social media platforms may contain personal information about employees that they do not want their employers to see. Accessing such information could result in a breach of privacy and could lead to legal implications.</a:t>
            </a:r>
            <a:endParaRPr lang="cs-CZ" sz="2400" dirty="0">
              <a:solidFill>
                <a:schemeClr val="bg2"/>
              </a:solidFill>
            </a:endParaRPr>
          </a:p>
          <a:p>
            <a:pPr marL="0" indent="0" algn="just">
              <a:buNone/>
            </a:pPr>
            <a:endParaRPr lang="cs-CZ" sz="2400" dirty="0">
              <a:solidFill>
                <a:schemeClr val="bg2"/>
              </a:solidFill>
            </a:endParaRP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0784227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Risks</a:t>
            </a:r>
            <a:r>
              <a:rPr lang="cs-CZ" sz="3300" b="1" dirty="0">
                <a:solidFill>
                  <a:schemeClr val="bg2"/>
                </a:solidFill>
                <a:effectLst/>
                <a:latin typeface="+mn-lt"/>
              </a:rPr>
              <a:t> </a:t>
            </a:r>
            <a:r>
              <a:rPr lang="cs-CZ" sz="3300" b="1" dirty="0" err="1">
                <a:solidFill>
                  <a:schemeClr val="bg2"/>
                </a:solidFill>
                <a:effectLst/>
                <a:latin typeface="+mn-lt"/>
              </a:rPr>
              <a:t>associated</a:t>
            </a:r>
            <a:r>
              <a:rPr lang="cs-CZ" sz="3300" b="1" dirty="0">
                <a:solidFill>
                  <a:schemeClr val="bg2"/>
                </a:solidFill>
                <a:effectLst/>
                <a:latin typeface="+mn-lt"/>
              </a:rPr>
              <a:t> </a:t>
            </a:r>
            <a:r>
              <a:rPr lang="cs-CZ" sz="3300" b="1" dirty="0" err="1">
                <a:solidFill>
                  <a:schemeClr val="bg2"/>
                </a:solidFill>
                <a:effectLst/>
                <a:latin typeface="+mn-lt"/>
              </a:rPr>
              <a:t>with</a:t>
            </a:r>
            <a:r>
              <a:rPr lang="cs-CZ" sz="3300" b="1" dirty="0">
                <a:solidFill>
                  <a:schemeClr val="bg2"/>
                </a:solidFill>
                <a:effectLst/>
                <a:latin typeface="+mn-lt"/>
              </a:rPr>
              <a:t> </a:t>
            </a:r>
            <a:r>
              <a:rPr lang="cs-CZ" sz="3300" b="1" dirty="0" err="1">
                <a:solidFill>
                  <a:schemeClr val="bg2"/>
                </a:solidFill>
                <a:effectLst/>
                <a:latin typeface="+mn-lt"/>
              </a:rPr>
              <a:t>social</a:t>
            </a:r>
            <a:r>
              <a:rPr lang="cs-CZ" sz="3300" b="1" dirty="0">
                <a:solidFill>
                  <a:schemeClr val="bg2"/>
                </a:solidFill>
                <a:effectLst/>
                <a:latin typeface="+mn-lt"/>
              </a:rPr>
              <a:t> media </a:t>
            </a:r>
          </a:p>
        </p:txBody>
      </p:sp>
      <p:sp>
        <p:nvSpPr>
          <p:cNvPr id="44035" name="Rectangle 3"/>
          <p:cNvSpPr>
            <a:spLocks noGrp="1" noChangeArrowheads="1"/>
          </p:cNvSpPr>
          <p:nvPr>
            <p:ph type="body" idx="1"/>
          </p:nvPr>
        </p:nvSpPr>
        <p:spPr>
          <a:xfrm>
            <a:off x="250404" y="1340768"/>
            <a:ext cx="8640960" cy="5400600"/>
          </a:xfrm>
        </p:spPr>
        <p:txBody>
          <a:bodyPr>
            <a:noAutofit/>
          </a:bodyPr>
          <a:lstStyle/>
          <a:p>
            <a:pPr algn="just">
              <a:buFont typeface="Wingdings" panose="05000000000000000000" pitchFamily="2" charset="2"/>
              <a:buChar char="Ø"/>
            </a:pPr>
            <a:r>
              <a:rPr lang="en-US" sz="2400" dirty="0">
                <a:solidFill>
                  <a:schemeClr val="bg2"/>
                </a:solidFill>
              </a:rPr>
              <a:t>Unfair treatment: Social media platforms may provide information about an employee's personal life that could be used to make unfair judgments about their work performance, leading to an unfair treatment of employees.</a:t>
            </a:r>
          </a:p>
          <a:p>
            <a:pPr algn="just">
              <a:buFont typeface="Wingdings" panose="05000000000000000000" pitchFamily="2" charset="2"/>
              <a:buChar char="Ø"/>
            </a:pPr>
            <a:r>
              <a:rPr lang="en-US" sz="2400" dirty="0">
                <a:solidFill>
                  <a:schemeClr val="bg2"/>
                </a:solidFill>
              </a:rPr>
              <a:t>Legal risks: Employers must comply with various laws and regulations when using social media platforms for HRM purposes. Failing to comply with these laws and regulations could result in legal risks and financial penalties.</a:t>
            </a:r>
          </a:p>
          <a:p>
            <a:pPr algn="just">
              <a:buFont typeface="Wingdings" panose="05000000000000000000" pitchFamily="2" charset="2"/>
              <a:buChar char="Ø"/>
            </a:pPr>
            <a:r>
              <a:rPr lang="en-US" sz="2400" dirty="0">
                <a:solidFill>
                  <a:schemeClr val="bg2"/>
                </a:solidFill>
              </a:rPr>
              <a:t>Negative impact on company reputation:, which could affect the business's profitability and growth.</a:t>
            </a:r>
          </a:p>
          <a:p>
            <a:pPr marL="0" indent="0" algn="just">
              <a:buNone/>
            </a:pPr>
            <a:endParaRPr lang="cs-CZ" sz="2400" dirty="0">
              <a:solidFill>
                <a:schemeClr val="bg2"/>
              </a:solidFill>
            </a:endParaRPr>
          </a:p>
          <a:p>
            <a:pPr marL="0" indent="0" algn="just">
              <a:buNone/>
            </a:pPr>
            <a:endParaRPr lang="cs-CZ" sz="24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403891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Interesting</a:t>
            </a:r>
            <a:r>
              <a:rPr lang="cs-CZ" sz="3300" b="1" dirty="0">
                <a:solidFill>
                  <a:schemeClr val="bg2"/>
                </a:solidFill>
                <a:effectLst/>
                <a:latin typeface="+mn-lt"/>
              </a:rPr>
              <a:t> </a:t>
            </a:r>
            <a:r>
              <a:rPr lang="cs-CZ" sz="3300" b="1" dirty="0" err="1">
                <a:solidFill>
                  <a:schemeClr val="bg2"/>
                </a:solidFill>
                <a:effectLst/>
                <a:latin typeface="+mn-lt"/>
              </a:rPr>
              <a:t>ideas</a:t>
            </a:r>
            <a:endParaRPr lang="cs-CZ" sz="3300" b="1" dirty="0">
              <a:solidFill>
                <a:schemeClr val="bg2"/>
              </a:solidFill>
              <a:effectLst/>
              <a:latin typeface="+mn-lt"/>
            </a:endParaRP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endParaRPr lang="cs-CZ" sz="2800" dirty="0">
              <a:solidFill>
                <a:schemeClr val="bg2"/>
              </a:solidFill>
            </a:endParaRPr>
          </a:p>
          <a:p>
            <a:pPr marL="0" indent="0" algn="just">
              <a:buNone/>
            </a:pPr>
            <a:r>
              <a:rPr lang="cs-CZ" sz="2800" dirty="0">
                <a:solidFill>
                  <a:schemeClr val="bg2"/>
                </a:solidFill>
              </a:rPr>
              <a:t>A report </a:t>
            </a:r>
            <a:r>
              <a:rPr lang="cs-CZ" sz="2800" dirty="0" err="1">
                <a:solidFill>
                  <a:schemeClr val="bg2"/>
                </a:solidFill>
              </a:rPr>
              <a:t>from</a:t>
            </a:r>
            <a:r>
              <a:rPr lang="cs-CZ" sz="2800" dirty="0">
                <a:solidFill>
                  <a:schemeClr val="bg2"/>
                </a:solidFill>
              </a:rPr>
              <a:t> </a:t>
            </a:r>
            <a:r>
              <a:rPr lang="cs-CZ" sz="2800" dirty="0" err="1">
                <a:solidFill>
                  <a:schemeClr val="bg2"/>
                </a:solidFill>
              </a:rPr>
              <a:t>discussion</a:t>
            </a:r>
            <a:r>
              <a:rPr lang="cs-CZ" sz="2800" dirty="0">
                <a:solidFill>
                  <a:schemeClr val="bg2"/>
                </a:solidFill>
              </a:rPr>
              <a:t> panel </a:t>
            </a:r>
            <a:r>
              <a:rPr lang="cs-CZ" sz="2800" dirty="0" err="1">
                <a:solidFill>
                  <a:schemeClr val="bg2"/>
                </a:solidFill>
              </a:rPr>
              <a:t>of</a:t>
            </a:r>
            <a:r>
              <a:rPr lang="cs-CZ" sz="2800" dirty="0">
                <a:solidFill>
                  <a:schemeClr val="bg2"/>
                </a:solidFill>
              </a:rPr>
              <a:t> </a:t>
            </a:r>
            <a:r>
              <a:rPr lang="cs-CZ" sz="2800" dirty="0" err="1">
                <a:solidFill>
                  <a:schemeClr val="bg2"/>
                </a:solidFill>
              </a:rPr>
              <a:t>experts</a:t>
            </a:r>
            <a:r>
              <a:rPr lang="cs-CZ" sz="2800" dirty="0">
                <a:solidFill>
                  <a:schemeClr val="bg2"/>
                </a:solidFill>
              </a:rPr>
              <a:t> </a:t>
            </a:r>
            <a:r>
              <a:rPr lang="cs-CZ" sz="2800" dirty="0" err="1">
                <a:solidFill>
                  <a:schemeClr val="bg2"/>
                </a:solidFill>
              </a:rPr>
              <a:t>about</a:t>
            </a:r>
            <a:r>
              <a:rPr lang="cs-CZ" sz="2800" dirty="0">
                <a:solidFill>
                  <a:schemeClr val="bg2"/>
                </a:solidFill>
              </a:rPr>
              <a:t> </a:t>
            </a:r>
            <a:r>
              <a:rPr lang="cs-CZ" sz="2800" dirty="0" err="1">
                <a:solidFill>
                  <a:schemeClr val="bg2"/>
                </a:solidFill>
              </a:rPr>
              <a:t>using</a:t>
            </a:r>
            <a:r>
              <a:rPr lang="cs-CZ" sz="2800" dirty="0">
                <a:solidFill>
                  <a:schemeClr val="bg2"/>
                </a:solidFill>
              </a:rPr>
              <a:t> </a:t>
            </a:r>
            <a:r>
              <a:rPr lang="cs-CZ" sz="2800" dirty="0" err="1">
                <a:solidFill>
                  <a:schemeClr val="bg2"/>
                </a:solidFill>
              </a:rPr>
              <a:t>social</a:t>
            </a:r>
            <a:r>
              <a:rPr lang="cs-CZ" sz="2800" dirty="0">
                <a:solidFill>
                  <a:schemeClr val="bg2"/>
                </a:solidFill>
              </a:rPr>
              <a:t> media by HR </a:t>
            </a:r>
            <a:r>
              <a:rPr lang="cs-CZ" sz="2800" dirty="0" err="1">
                <a:solidFill>
                  <a:schemeClr val="bg2"/>
                </a:solidFill>
              </a:rPr>
              <a:t>managers</a:t>
            </a:r>
            <a:endParaRPr lang="cs-CZ" sz="2800" dirty="0">
              <a:solidFill>
                <a:schemeClr val="bg2"/>
              </a:solidFill>
            </a:endParaRPr>
          </a:p>
          <a:p>
            <a:pPr marL="0" indent="0" algn="just">
              <a:buNone/>
            </a:pPr>
            <a:r>
              <a:rPr lang="en-US" sz="2800" dirty="0">
                <a:solidFill>
                  <a:schemeClr val="bg2"/>
                </a:solidFill>
                <a:hlinkClick r:id="rId2"/>
              </a:rPr>
              <a:t>https://www.forbes.com/sites/forbeshumanresourcescouncil/2022/01/05/12-ways-hr-managers-can-utilize-social-media-to-woo-top-talent/?sh=4886ca9fe9fc</a:t>
            </a:r>
            <a:endParaRPr lang="cs-CZ" sz="2800" dirty="0">
              <a:solidFill>
                <a:schemeClr val="bg2"/>
              </a:solidFill>
            </a:endParaRPr>
          </a:p>
          <a:p>
            <a:pPr marL="0" indent="0" algn="just">
              <a:buNone/>
            </a:pPr>
            <a:endParaRPr lang="en-US" sz="2800" dirty="0">
              <a:solidFill>
                <a:schemeClr val="bg2"/>
              </a:solidFill>
            </a:endParaRPr>
          </a:p>
          <a:p>
            <a:pPr marL="0" indent="0" algn="just">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9537637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Diversity management</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en-US" sz="2800" dirty="0">
                <a:solidFill>
                  <a:schemeClr val="bg2"/>
                </a:solidFill>
              </a:rPr>
              <a:t>Diversity management refers to the proactive steps an organization takes to create and maintain a diverse and </a:t>
            </a:r>
            <a:r>
              <a:rPr lang="en-US" sz="2800" b="1" dirty="0">
                <a:solidFill>
                  <a:schemeClr val="bg2"/>
                </a:solidFill>
              </a:rPr>
              <a:t>inclusive workplace</a:t>
            </a:r>
            <a:r>
              <a:rPr lang="en-US" sz="2800" dirty="0">
                <a:solidFill>
                  <a:schemeClr val="bg2"/>
                </a:solidFill>
              </a:rPr>
              <a:t>. </a:t>
            </a:r>
            <a:endParaRPr lang="cs-CZ" sz="2800" dirty="0">
              <a:solidFill>
                <a:schemeClr val="bg2"/>
              </a:solidFill>
            </a:endParaRPr>
          </a:p>
          <a:p>
            <a:pPr marL="0" indent="0" algn="just">
              <a:buNone/>
            </a:pPr>
            <a:r>
              <a:rPr lang="en-US" sz="2800" dirty="0">
                <a:solidFill>
                  <a:schemeClr val="bg2"/>
                </a:solidFill>
              </a:rPr>
              <a:t>The goal of diversity management is to ensure that </a:t>
            </a:r>
            <a:r>
              <a:rPr lang="en-US" sz="2800" b="1" dirty="0">
                <a:solidFill>
                  <a:schemeClr val="bg2"/>
                </a:solidFill>
              </a:rPr>
              <a:t>all employees are valued and respected </a:t>
            </a:r>
            <a:r>
              <a:rPr lang="en-US" sz="2800" dirty="0">
                <a:solidFill>
                  <a:schemeClr val="bg2"/>
                </a:solidFill>
              </a:rPr>
              <a:t>for their unique backgrounds, experiences, and perspectives, and that they are given equal opportunities to succeed.</a:t>
            </a:r>
            <a:endParaRPr lang="cs-CZ" sz="2800" dirty="0">
              <a:solidFill>
                <a:schemeClr val="bg2"/>
              </a:solidFill>
            </a:endParaRPr>
          </a:p>
          <a:p>
            <a:pPr marL="0" indent="0" algn="just">
              <a:buNone/>
            </a:pPr>
            <a:r>
              <a:rPr lang="cs-CZ" sz="2800" dirty="0">
                <a:solidFill>
                  <a:schemeClr val="bg2"/>
                </a:solidFill>
              </a:rPr>
              <a:t>It </a:t>
            </a:r>
            <a:r>
              <a:rPr lang="cs-CZ" sz="2800" dirty="0" err="1">
                <a:solidFill>
                  <a:schemeClr val="bg2"/>
                </a:solidFill>
              </a:rPr>
              <a:t>is</a:t>
            </a:r>
            <a:r>
              <a:rPr lang="cs-CZ" sz="2800" dirty="0">
                <a:solidFill>
                  <a:schemeClr val="bg2"/>
                </a:solidFill>
              </a:rPr>
              <a:t> </a:t>
            </a:r>
            <a:r>
              <a:rPr lang="en-US" sz="2800" dirty="0">
                <a:solidFill>
                  <a:schemeClr val="bg2"/>
                </a:solidFill>
              </a:rPr>
              <a:t>more innovative, productive, and successful</a:t>
            </a:r>
            <a:r>
              <a:rPr lang="cs-CZ" sz="2800" dirty="0">
                <a:solidFill>
                  <a:schemeClr val="bg2"/>
                </a:solidFill>
              </a:rPr>
              <a:t> </a:t>
            </a:r>
            <a:r>
              <a:rPr lang="cs-CZ" sz="2800" dirty="0" err="1">
                <a:solidFill>
                  <a:schemeClr val="bg2"/>
                </a:solidFill>
              </a:rPr>
              <a:t>approach</a:t>
            </a:r>
            <a:r>
              <a:rPr lang="en-US" sz="2800" dirty="0">
                <a:solidFill>
                  <a:schemeClr val="bg2"/>
                </a:solidFill>
              </a:rPr>
              <a:t>. By embracing diversity and inclusion, organizations </a:t>
            </a:r>
            <a:r>
              <a:rPr lang="en-US" sz="2800" b="1" dirty="0">
                <a:solidFill>
                  <a:schemeClr val="bg2"/>
                </a:solidFill>
              </a:rPr>
              <a:t>can attract and retain top talent</a:t>
            </a:r>
            <a:r>
              <a:rPr lang="en-US" sz="2800" dirty="0">
                <a:solidFill>
                  <a:schemeClr val="bg2"/>
                </a:solidFill>
              </a:rPr>
              <a:t>, </a:t>
            </a:r>
            <a:r>
              <a:rPr lang="en-US" sz="2800" b="1" dirty="0">
                <a:solidFill>
                  <a:schemeClr val="bg2"/>
                </a:solidFill>
              </a:rPr>
              <a:t>improve customer </a:t>
            </a:r>
            <a:r>
              <a:rPr lang="en-US" sz="2800" dirty="0">
                <a:solidFill>
                  <a:schemeClr val="bg2"/>
                </a:solidFill>
              </a:rPr>
              <a:t>satisfaction, and build </a:t>
            </a:r>
            <a:r>
              <a:rPr lang="en-US" sz="2800" b="1" dirty="0">
                <a:solidFill>
                  <a:schemeClr val="bg2"/>
                </a:solidFill>
              </a:rPr>
              <a:t>stronger relationships with the communities t</a:t>
            </a:r>
            <a:r>
              <a:rPr lang="en-US" sz="2800" dirty="0">
                <a:solidFill>
                  <a:schemeClr val="bg2"/>
                </a:solidFill>
              </a:rPr>
              <a:t>hey serve.</a:t>
            </a: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0020841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Discussion</a:t>
            </a:r>
            <a:r>
              <a:rPr lang="cs-CZ" sz="3300" b="1" dirty="0">
                <a:solidFill>
                  <a:schemeClr val="bg2"/>
                </a:solidFill>
                <a:effectLst/>
                <a:latin typeface="+mn-lt"/>
              </a:rPr>
              <a:t> – a </a:t>
            </a:r>
            <a:r>
              <a:rPr lang="cs-CZ" sz="3300" b="1" dirty="0" err="1">
                <a:solidFill>
                  <a:schemeClr val="bg2"/>
                </a:solidFill>
                <a:effectLst/>
                <a:latin typeface="+mn-lt"/>
              </a:rPr>
              <a:t>practise</a:t>
            </a:r>
            <a:r>
              <a:rPr lang="cs-CZ" sz="3300" b="1" dirty="0">
                <a:solidFill>
                  <a:schemeClr val="bg2"/>
                </a:solidFill>
                <a:effectLst/>
                <a:latin typeface="+mn-lt"/>
              </a:rPr>
              <a:t> </a:t>
            </a:r>
          </a:p>
        </p:txBody>
      </p:sp>
      <p:sp>
        <p:nvSpPr>
          <p:cNvPr id="44035" name="Rectangle 3"/>
          <p:cNvSpPr>
            <a:spLocks noGrp="1" noChangeArrowheads="1"/>
          </p:cNvSpPr>
          <p:nvPr>
            <p:ph type="body" idx="1"/>
          </p:nvPr>
        </p:nvSpPr>
        <p:spPr>
          <a:xfrm>
            <a:off x="251520" y="1412777"/>
            <a:ext cx="8640960" cy="5400600"/>
          </a:xfrm>
        </p:spPr>
        <p:txBody>
          <a:bodyPr>
            <a:noAutofit/>
          </a:bodyPr>
          <a:lstStyle/>
          <a:p>
            <a:pPr marL="0" indent="0" algn="just">
              <a:buNone/>
            </a:pPr>
            <a:endParaRPr lang="cs-CZ" sz="2800" dirty="0">
              <a:solidFill>
                <a:schemeClr val="bg2"/>
              </a:solidFill>
            </a:endParaRPr>
          </a:p>
          <a:p>
            <a:pPr marL="0" indent="0" algn="just">
              <a:buNone/>
            </a:pPr>
            <a:r>
              <a:rPr lang="cs-CZ" sz="2800" dirty="0" err="1">
                <a:solidFill>
                  <a:schemeClr val="bg2"/>
                </a:solidFill>
              </a:rPr>
              <a:t>Discuss</a:t>
            </a:r>
            <a:r>
              <a:rPr lang="cs-CZ" sz="2800" dirty="0">
                <a:solidFill>
                  <a:schemeClr val="bg2"/>
                </a:solidFill>
              </a:rPr>
              <a:t>: As a </a:t>
            </a:r>
            <a:r>
              <a:rPr lang="cs-CZ" sz="2800" dirty="0" err="1">
                <a:solidFill>
                  <a:schemeClr val="bg2"/>
                </a:solidFill>
              </a:rPr>
              <a:t>personalist</a:t>
            </a:r>
            <a:r>
              <a:rPr lang="cs-CZ" sz="2800" dirty="0">
                <a:solidFill>
                  <a:schemeClr val="bg2"/>
                </a:solidFill>
              </a:rPr>
              <a:t>, </a:t>
            </a:r>
            <a:r>
              <a:rPr lang="cs-CZ" sz="2800" dirty="0" err="1">
                <a:solidFill>
                  <a:schemeClr val="bg2"/>
                </a:solidFill>
              </a:rPr>
              <a:t>would</a:t>
            </a:r>
            <a:r>
              <a:rPr lang="cs-CZ" sz="2800" dirty="0">
                <a:solidFill>
                  <a:schemeClr val="bg2"/>
                </a:solidFill>
              </a:rPr>
              <a:t> </a:t>
            </a:r>
            <a:r>
              <a:rPr lang="cs-CZ" sz="2800" dirty="0" err="1">
                <a:solidFill>
                  <a:schemeClr val="bg2"/>
                </a:solidFill>
              </a:rPr>
              <a:t>you</a:t>
            </a:r>
            <a:r>
              <a:rPr lang="cs-CZ" sz="2800" dirty="0">
                <a:solidFill>
                  <a:schemeClr val="bg2"/>
                </a:solidFill>
              </a:rPr>
              <a:t> </a:t>
            </a:r>
            <a:r>
              <a:rPr lang="cs-CZ" sz="2800" dirty="0" err="1">
                <a:solidFill>
                  <a:schemeClr val="bg2"/>
                </a:solidFill>
              </a:rPr>
              <a:t>check</a:t>
            </a:r>
            <a:r>
              <a:rPr lang="cs-CZ" sz="2800" dirty="0">
                <a:solidFill>
                  <a:schemeClr val="bg2"/>
                </a:solidFill>
              </a:rPr>
              <a:t> </a:t>
            </a:r>
            <a:r>
              <a:rPr lang="cs-CZ" sz="2800" dirty="0" err="1">
                <a:solidFill>
                  <a:schemeClr val="bg2"/>
                </a:solidFill>
              </a:rPr>
              <a:t>candidates´profiles</a:t>
            </a:r>
            <a:r>
              <a:rPr lang="cs-CZ" sz="2800" dirty="0">
                <a:solidFill>
                  <a:schemeClr val="bg2"/>
                </a:solidFill>
              </a:rPr>
              <a:t>? </a:t>
            </a:r>
            <a:r>
              <a:rPr lang="cs-CZ" sz="2800" dirty="0" err="1">
                <a:solidFill>
                  <a:schemeClr val="bg2"/>
                </a:solidFill>
              </a:rPr>
              <a:t>What</a:t>
            </a:r>
            <a:r>
              <a:rPr lang="cs-CZ" sz="2800" dirty="0">
                <a:solidFill>
                  <a:schemeClr val="bg2"/>
                </a:solidFill>
              </a:rPr>
              <a:t> do </a:t>
            </a:r>
            <a:r>
              <a:rPr lang="cs-CZ" sz="2800" dirty="0" err="1">
                <a:solidFill>
                  <a:schemeClr val="bg2"/>
                </a:solidFill>
              </a:rPr>
              <a:t>you</a:t>
            </a:r>
            <a:r>
              <a:rPr lang="cs-CZ" sz="2800" dirty="0">
                <a:solidFill>
                  <a:schemeClr val="bg2"/>
                </a:solidFill>
              </a:rPr>
              <a:t> </a:t>
            </a:r>
            <a:r>
              <a:rPr lang="cs-CZ" sz="2800" dirty="0" err="1">
                <a:solidFill>
                  <a:schemeClr val="bg2"/>
                </a:solidFill>
              </a:rPr>
              <a:t>think</a:t>
            </a:r>
            <a:r>
              <a:rPr lang="cs-CZ" sz="2800" dirty="0">
                <a:solidFill>
                  <a:schemeClr val="bg2"/>
                </a:solidFill>
              </a:rPr>
              <a:t> </a:t>
            </a:r>
            <a:r>
              <a:rPr lang="cs-CZ" sz="2800" dirty="0" err="1">
                <a:solidFill>
                  <a:schemeClr val="bg2"/>
                </a:solidFill>
              </a:rPr>
              <a:t>about</a:t>
            </a:r>
            <a:r>
              <a:rPr lang="cs-CZ" sz="2800" dirty="0">
                <a:solidFill>
                  <a:schemeClr val="bg2"/>
                </a:solidFill>
              </a:rPr>
              <a:t> </a:t>
            </a:r>
            <a:r>
              <a:rPr lang="cs-CZ" sz="2800" dirty="0" err="1">
                <a:solidFill>
                  <a:schemeClr val="bg2"/>
                </a:solidFill>
              </a:rPr>
              <a:t>this</a:t>
            </a:r>
            <a:r>
              <a:rPr lang="cs-CZ" sz="2800" dirty="0">
                <a:solidFill>
                  <a:schemeClr val="bg2"/>
                </a:solidFill>
              </a:rPr>
              <a:t> </a:t>
            </a:r>
            <a:r>
              <a:rPr lang="cs-CZ" sz="2800" dirty="0" err="1">
                <a:solidFill>
                  <a:schemeClr val="bg2"/>
                </a:solidFill>
              </a:rPr>
              <a:t>practise</a:t>
            </a:r>
            <a:r>
              <a:rPr lang="cs-CZ" sz="2800" dirty="0">
                <a:solidFill>
                  <a:schemeClr val="bg2"/>
                </a:solidFill>
              </a:rPr>
              <a:t>? </a:t>
            </a:r>
            <a:r>
              <a:rPr lang="cs-CZ" sz="2800" dirty="0" err="1">
                <a:solidFill>
                  <a:schemeClr val="bg2"/>
                </a:solidFill>
              </a:rPr>
              <a:t>What</a:t>
            </a:r>
            <a:r>
              <a:rPr lang="cs-CZ" sz="2800" dirty="0">
                <a:solidFill>
                  <a:schemeClr val="bg2"/>
                </a:solidFill>
              </a:rPr>
              <a:t> </a:t>
            </a:r>
            <a:r>
              <a:rPr lang="cs-CZ" sz="2800" dirty="0" err="1">
                <a:solidFill>
                  <a:schemeClr val="bg2"/>
                </a:solidFill>
              </a:rPr>
              <a:t>is</a:t>
            </a:r>
            <a:r>
              <a:rPr lang="cs-CZ" sz="2800" dirty="0">
                <a:solidFill>
                  <a:schemeClr val="bg2"/>
                </a:solidFill>
              </a:rPr>
              <a:t> </a:t>
            </a:r>
            <a:r>
              <a:rPr lang="cs-CZ" sz="2800" dirty="0" err="1">
                <a:solidFill>
                  <a:schemeClr val="bg2"/>
                </a:solidFill>
              </a:rPr>
              <a:t>your</a:t>
            </a:r>
            <a:r>
              <a:rPr lang="cs-CZ" sz="2800" dirty="0">
                <a:solidFill>
                  <a:schemeClr val="bg2"/>
                </a:solidFill>
              </a:rPr>
              <a:t> </a:t>
            </a:r>
            <a:r>
              <a:rPr lang="cs-CZ" sz="2800" dirty="0" err="1">
                <a:solidFill>
                  <a:schemeClr val="bg2"/>
                </a:solidFill>
              </a:rPr>
              <a:t>attitude</a:t>
            </a:r>
            <a:r>
              <a:rPr lang="cs-CZ" sz="2800" dirty="0">
                <a:solidFill>
                  <a:schemeClr val="bg2"/>
                </a:solidFill>
              </a:rPr>
              <a:t> to </a:t>
            </a:r>
            <a:r>
              <a:rPr lang="cs-CZ" sz="2800" dirty="0" err="1">
                <a:solidFill>
                  <a:schemeClr val="bg2"/>
                </a:solidFill>
              </a:rPr>
              <a:t>social</a:t>
            </a:r>
            <a:r>
              <a:rPr lang="cs-CZ" sz="2800" dirty="0">
                <a:solidFill>
                  <a:schemeClr val="bg2"/>
                </a:solidFill>
              </a:rPr>
              <a:t> media on </a:t>
            </a:r>
            <a:r>
              <a:rPr lang="cs-CZ" sz="2800" dirty="0" err="1">
                <a:solidFill>
                  <a:schemeClr val="bg2"/>
                </a:solidFill>
              </a:rPr>
              <a:t>the</a:t>
            </a:r>
            <a:r>
              <a:rPr lang="cs-CZ" sz="2800" dirty="0">
                <a:solidFill>
                  <a:schemeClr val="bg2"/>
                </a:solidFill>
              </a:rPr>
              <a:t> </a:t>
            </a:r>
            <a:r>
              <a:rPr lang="cs-CZ" sz="2800" dirty="0" err="1">
                <a:solidFill>
                  <a:schemeClr val="bg2"/>
                </a:solidFill>
              </a:rPr>
              <a:t>professional</a:t>
            </a:r>
            <a:r>
              <a:rPr lang="cs-CZ" sz="2800" dirty="0">
                <a:solidFill>
                  <a:schemeClr val="bg2"/>
                </a:solidFill>
              </a:rPr>
              <a:t> level? </a:t>
            </a:r>
          </a:p>
          <a:p>
            <a:pPr marL="0" indent="0" algn="just">
              <a:buNone/>
            </a:pPr>
            <a:endParaRPr lang="cs-CZ" sz="2800" dirty="0">
              <a:solidFill>
                <a:schemeClr val="bg2"/>
              </a:solidFill>
            </a:endParaRPr>
          </a:p>
          <a:p>
            <a:pPr marL="0" indent="0" algn="just">
              <a:buNone/>
            </a:pPr>
            <a:r>
              <a:rPr lang="cs-CZ" sz="2800" dirty="0" err="1">
                <a:solidFill>
                  <a:schemeClr val="bg2"/>
                </a:solidFill>
              </a:rPr>
              <a:t>Write</a:t>
            </a:r>
            <a:r>
              <a:rPr lang="cs-CZ" sz="2800" dirty="0">
                <a:solidFill>
                  <a:schemeClr val="bg2"/>
                </a:solidFill>
              </a:rPr>
              <a:t> </a:t>
            </a:r>
            <a:r>
              <a:rPr lang="cs-CZ" sz="2800" dirty="0" err="1">
                <a:solidFill>
                  <a:schemeClr val="bg2"/>
                </a:solidFill>
              </a:rPr>
              <a:t>your</a:t>
            </a:r>
            <a:r>
              <a:rPr lang="cs-CZ" sz="2800" dirty="0">
                <a:solidFill>
                  <a:schemeClr val="bg2"/>
                </a:solidFill>
              </a:rPr>
              <a:t> </a:t>
            </a:r>
            <a:r>
              <a:rPr lang="cs-CZ" sz="2800" dirty="0" err="1">
                <a:solidFill>
                  <a:schemeClr val="bg2"/>
                </a:solidFill>
              </a:rPr>
              <a:t>opinion</a:t>
            </a:r>
            <a:r>
              <a:rPr lang="cs-CZ" sz="2800" dirty="0">
                <a:solidFill>
                  <a:schemeClr val="bg2"/>
                </a:solidFill>
              </a:rPr>
              <a:t> on e-mail </a:t>
            </a:r>
            <a:r>
              <a:rPr lang="cs-CZ" sz="2800" dirty="0">
                <a:solidFill>
                  <a:schemeClr val="bg2"/>
                </a:solidFill>
                <a:hlinkClick r:id="rId2"/>
              </a:rPr>
              <a:t>markova@opf.slu.cz</a:t>
            </a:r>
            <a:endParaRPr lang="cs-CZ" sz="2800" dirty="0">
              <a:solidFill>
                <a:schemeClr val="bg2"/>
              </a:solidFill>
            </a:endParaRPr>
          </a:p>
          <a:p>
            <a:pPr marL="0" indent="0" algn="just">
              <a:buNone/>
            </a:pPr>
            <a:endParaRPr lang="en-US" sz="2800" dirty="0">
              <a:solidFill>
                <a:schemeClr val="bg2"/>
              </a:solidFill>
            </a:endParaRPr>
          </a:p>
          <a:p>
            <a:pPr marL="0" indent="0" algn="just">
              <a:buNone/>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2156335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52227" name="Rectangle 3"/>
          <p:cNvSpPr>
            <a:spLocks noGrp="1" noChangeArrowheads="1"/>
          </p:cNvSpPr>
          <p:nvPr>
            <p:ph type="body" sz="half" idx="1"/>
          </p:nvPr>
        </p:nvSpPr>
        <p:spPr>
          <a:xfrm>
            <a:off x="899592" y="1052736"/>
            <a:ext cx="5832475" cy="2448271"/>
          </a:xfrm>
        </p:spPr>
        <p:txBody>
          <a:bodyPr/>
          <a:lstStyle/>
          <a:p>
            <a:pPr eaLnBrk="1" hangingPunct="1">
              <a:buFont typeface="Wingdings" pitchFamily="2" charset="2"/>
              <a:buNone/>
            </a:pPr>
            <a:r>
              <a:rPr lang="cs-CZ" sz="3500" b="1" dirty="0" err="1">
                <a:solidFill>
                  <a:schemeClr val="bg2"/>
                </a:solidFill>
              </a:rPr>
              <a:t>Thank</a:t>
            </a:r>
            <a:r>
              <a:rPr lang="cs-CZ" sz="3500" b="1" dirty="0">
                <a:solidFill>
                  <a:schemeClr val="bg2"/>
                </a:solidFill>
              </a:rPr>
              <a:t> </a:t>
            </a:r>
            <a:r>
              <a:rPr lang="cs-CZ" sz="3500" b="1" dirty="0" err="1">
                <a:solidFill>
                  <a:schemeClr val="bg2"/>
                </a:solidFill>
              </a:rPr>
              <a:t>you</a:t>
            </a:r>
            <a:r>
              <a:rPr lang="cs-CZ" sz="3500" b="1" dirty="0">
                <a:solidFill>
                  <a:schemeClr val="bg2"/>
                </a:solidFill>
              </a:rPr>
              <a:t> </a:t>
            </a:r>
          </a:p>
          <a:p>
            <a:pPr eaLnBrk="1" hangingPunct="1">
              <a:buFont typeface="Wingdings" pitchFamily="2" charset="2"/>
              <a:buNone/>
            </a:pPr>
            <a:r>
              <a:rPr lang="cs-CZ" sz="3500" b="1" dirty="0" err="1">
                <a:solidFill>
                  <a:schemeClr val="bg2"/>
                </a:solidFill>
              </a:rPr>
              <a:t>for</a:t>
            </a:r>
            <a:r>
              <a:rPr lang="cs-CZ" sz="3500" b="1" dirty="0">
                <a:solidFill>
                  <a:schemeClr val="bg2"/>
                </a:solidFill>
              </a:rPr>
              <a:t> </a:t>
            </a:r>
            <a:r>
              <a:rPr lang="cs-CZ" sz="3500" b="1" dirty="0" err="1">
                <a:solidFill>
                  <a:schemeClr val="bg2"/>
                </a:solidFill>
              </a:rPr>
              <a:t>your</a:t>
            </a:r>
            <a:r>
              <a:rPr lang="cs-CZ" sz="3500" b="1" dirty="0">
                <a:solidFill>
                  <a:schemeClr val="bg2"/>
                </a:solidFill>
              </a:rPr>
              <a:t> </a:t>
            </a:r>
            <a:r>
              <a:rPr lang="cs-CZ" sz="3500" b="1" dirty="0" err="1">
                <a:solidFill>
                  <a:schemeClr val="bg2"/>
                </a:solidFill>
              </a:rPr>
              <a:t>attention</a:t>
            </a:r>
            <a:r>
              <a:rPr lang="cs-CZ" sz="3500" b="1" dirty="0">
                <a:solidFill>
                  <a:schemeClr val="bg2"/>
                </a:solidFill>
              </a:rPr>
              <a:t>.</a:t>
            </a:r>
            <a:endParaRPr lang="cs-CZ" sz="3500" dirty="0">
              <a:solidFill>
                <a:schemeClr val="bg2"/>
              </a:solidFill>
            </a:endParaRPr>
          </a:p>
          <a:p>
            <a:pPr algn="ctr" eaLnBrk="1" hangingPunct="1">
              <a:buFont typeface="Wingdings" pitchFamily="2" charset="2"/>
              <a:buNone/>
            </a:pPr>
            <a:r>
              <a:rPr lang="cs-CZ" sz="3500" dirty="0"/>
              <a:t>Děkuji vám za pozornost, přeji příjemný den.</a:t>
            </a:r>
          </a:p>
        </p:txBody>
      </p:sp>
      <p:sp>
        <p:nvSpPr>
          <p:cNvPr id="7" name="Obdélník 6"/>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PERSONALISTIKA 							   PEM SU OPF</a:t>
            </a:r>
            <a:endParaRPr lang="pt-BR" sz="1500" b="1" dirty="0">
              <a:latin typeface="Arial" pitchFamily="34" charset="0"/>
              <a:cs typeface="Arial" pitchFamily="34" charset="0"/>
            </a:endParaRPr>
          </a:p>
        </p:txBody>
      </p:sp>
      <p:pic>
        <p:nvPicPr>
          <p:cNvPr id="4" name="Obrázek 3">
            <a:extLst>
              <a:ext uri="{FF2B5EF4-FFF2-40B4-BE49-F238E27FC236}">
                <a16:creationId xmlns:a16="http://schemas.microsoft.com/office/drawing/2014/main" id="{0F2BE860-57DD-4CB7-86FD-A24C170C61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19872" y="2492896"/>
            <a:ext cx="5112568" cy="3603104"/>
          </a:xfrm>
          <a:prstGeom prst="rect">
            <a:avLst/>
          </a:prstGeom>
        </p:spPr>
      </p:pic>
      <p:sp>
        <p:nvSpPr>
          <p:cNvPr id="6" name="Zástupný symbol pro online obrázek 5">
            <a:extLst>
              <a:ext uri="{FF2B5EF4-FFF2-40B4-BE49-F238E27FC236}">
                <a16:creationId xmlns:a16="http://schemas.microsoft.com/office/drawing/2014/main" id="{C1F9FEF9-A983-4982-AA4F-E561D8605742}"/>
              </a:ext>
            </a:extLst>
          </p:cNvPr>
          <p:cNvSpPr>
            <a:spLocks noGrp="1"/>
          </p:cNvSpPr>
          <p:nvPr>
            <p:ph type="clipArt" sz="half" idx="2"/>
          </p:nvPr>
        </p:nvSpPr>
        <p:spPr/>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2" presetClass="entr" presetSubtype="8" fill="hold" grpId="0" nodeType="afterEffect">
                                  <p:stCondLst>
                                    <p:cond delay="30000"/>
                                  </p:stCondLst>
                                  <p:childTnLst>
                                    <p:set>
                                      <p:cBhvr>
                                        <p:cTn id="6" dur="1" fill="hold">
                                          <p:stCondLst>
                                            <p:cond delay="0"/>
                                          </p:stCondLst>
                                        </p:cTn>
                                        <p:tgtEl>
                                          <p:spTgt spid="52227">
                                            <p:txEl>
                                              <p:pRg st="0" end="0"/>
                                            </p:txEl>
                                          </p:spTgt>
                                        </p:tgtEl>
                                        <p:attrNameLst>
                                          <p:attrName>style.visibility</p:attrName>
                                        </p:attrNameLst>
                                      </p:cBhvr>
                                      <p:to>
                                        <p:strVal val="visible"/>
                                      </p:to>
                                    </p:set>
                                    <p:anim calcmode="lin" valueType="num">
                                      <p:cBhvr additive="base">
                                        <p:cTn id="7" dur="500" fill="hold"/>
                                        <p:tgtEl>
                                          <p:spTgt spid="522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2227">
                                            <p:txEl>
                                              <p:pRg st="0" end="0"/>
                                            </p:txEl>
                                          </p:spTgt>
                                        </p:tgtEl>
                                        <p:attrNameLst>
                                          <p:attrName>ppt_y</p:attrName>
                                        </p:attrNameLst>
                                      </p:cBhvr>
                                      <p:tavLst>
                                        <p:tav tm="0">
                                          <p:val>
                                            <p:strVal val="#ppt_y"/>
                                          </p:val>
                                        </p:tav>
                                        <p:tav tm="100000">
                                          <p:val>
                                            <p:strVal val="#ppt_y"/>
                                          </p:val>
                                        </p:tav>
                                      </p:tavLst>
                                    </p:anim>
                                  </p:childTnLst>
                                </p:cTn>
                              </p:par>
                            </p:childTnLst>
                          </p:cTn>
                        </p:par>
                        <p:par>
                          <p:cTn id="9" fill="hold">
                            <p:stCondLst>
                              <p:cond delay="30500"/>
                            </p:stCondLst>
                            <p:childTnLst>
                              <p:par>
                                <p:cTn id="10" presetID="2" presetClass="entr" presetSubtype="8" fill="hold" grpId="0" nodeType="afterEffect">
                                  <p:stCondLst>
                                    <p:cond delay="30000"/>
                                  </p:stCondLst>
                                  <p:childTnLst>
                                    <p:set>
                                      <p:cBhvr>
                                        <p:cTn id="11" dur="1" fill="hold">
                                          <p:stCondLst>
                                            <p:cond delay="0"/>
                                          </p:stCondLst>
                                        </p:cTn>
                                        <p:tgtEl>
                                          <p:spTgt spid="52227">
                                            <p:txEl>
                                              <p:pRg st="1" end="1"/>
                                            </p:txEl>
                                          </p:spTgt>
                                        </p:tgtEl>
                                        <p:attrNameLst>
                                          <p:attrName>style.visibility</p:attrName>
                                        </p:attrNameLst>
                                      </p:cBhvr>
                                      <p:to>
                                        <p:strVal val="visible"/>
                                      </p:to>
                                    </p:set>
                                    <p:anim calcmode="lin" valueType="num">
                                      <p:cBhvr additive="base">
                                        <p:cTn id="12" dur="500" fill="hold"/>
                                        <p:tgtEl>
                                          <p:spTgt spid="52227">
                                            <p:txEl>
                                              <p:pRg st="1" end="1"/>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52227">
                                            <p:txEl>
                                              <p:pRg st="1" end="1"/>
                                            </p:txEl>
                                          </p:spTgt>
                                        </p:tgtEl>
                                        <p:attrNameLst>
                                          <p:attrName>ppt_y</p:attrName>
                                        </p:attrNameLst>
                                      </p:cBhvr>
                                      <p:tavLst>
                                        <p:tav tm="0">
                                          <p:val>
                                            <p:strVal val="#ppt_y"/>
                                          </p:val>
                                        </p:tav>
                                        <p:tav tm="100000">
                                          <p:val>
                                            <p:strVal val="#ppt_y"/>
                                          </p:val>
                                        </p:tav>
                                      </p:tavLst>
                                    </p:anim>
                                  </p:childTnLst>
                                </p:cTn>
                              </p:par>
                            </p:childTnLst>
                          </p:cTn>
                        </p:par>
                        <p:par>
                          <p:cTn id="14" fill="hold" nodeType="afterGroup">
                            <p:stCondLst>
                              <p:cond delay="61000"/>
                            </p:stCondLst>
                            <p:childTnLst>
                              <p:par>
                                <p:cTn id="15" presetID="2" presetClass="entr" presetSubtype="8" fill="hold" grpId="0" nodeType="afterEffect">
                                  <p:stCondLst>
                                    <p:cond delay="30000"/>
                                  </p:stCondLst>
                                  <p:childTnLst>
                                    <p:set>
                                      <p:cBhvr>
                                        <p:cTn id="16" dur="1" fill="hold">
                                          <p:stCondLst>
                                            <p:cond delay="0"/>
                                          </p:stCondLst>
                                        </p:cTn>
                                        <p:tgtEl>
                                          <p:spTgt spid="52227">
                                            <p:txEl>
                                              <p:pRg st="2" end="2"/>
                                            </p:txEl>
                                          </p:spTgt>
                                        </p:tgtEl>
                                        <p:attrNameLst>
                                          <p:attrName>style.visibility</p:attrName>
                                        </p:attrNameLst>
                                      </p:cBhvr>
                                      <p:to>
                                        <p:strVal val="visible"/>
                                      </p:to>
                                    </p:set>
                                    <p:anim calcmode="lin" valueType="num">
                                      <p:cBhvr additive="base">
                                        <p:cTn id="17" dur="500" fill="hold"/>
                                        <p:tgtEl>
                                          <p:spTgt spid="5222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2227">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autoUpdateAnimBg="0" advAuto="30000"/>
    </p:bldLst>
  </p:timing>
</p:sld>
</file>

<file path=ppt/slides/slide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Diversity management</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cs-CZ" sz="2800" dirty="0" err="1">
                <a:solidFill>
                  <a:schemeClr val="bg2"/>
                </a:solidFill>
              </a:rPr>
              <a:t>Different</a:t>
            </a:r>
            <a:r>
              <a:rPr lang="cs-CZ" sz="2800" dirty="0">
                <a:solidFill>
                  <a:schemeClr val="bg2"/>
                </a:solidFill>
              </a:rPr>
              <a:t> </a:t>
            </a:r>
            <a:r>
              <a:rPr lang="cs-CZ" sz="2800" dirty="0" err="1">
                <a:solidFill>
                  <a:schemeClr val="bg2"/>
                </a:solidFill>
              </a:rPr>
              <a:t>approaches</a:t>
            </a:r>
            <a:r>
              <a:rPr lang="cs-CZ" sz="2800" dirty="0">
                <a:solidFill>
                  <a:schemeClr val="bg2"/>
                </a:solidFill>
              </a:rPr>
              <a:t> – </a:t>
            </a:r>
            <a:r>
              <a:rPr lang="cs-CZ" sz="2800" dirty="0" err="1">
                <a:solidFill>
                  <a:schemeClr val="bg2"/>
                </a:solidFill>
              </a:rPr>
              <a:t>from</a:t>
            </a:r>
            <a:r>
              <a:rPr lang="cs-CZ" sz="2800" dirty="0">
                <a:solidFill>
                  <a:schemeClr val="bg2"/>
                </a:solidFill>
              </a:rPr>
              <a:t> </a:t>
            </a:r>
            <a:r>
              <a:rPr lang="cs-CZ" sz="2800" dirty="0" err="1">
                <a:solidFill>
                  <a:schemeClr val="bg2"/>
                </a:solidFill>
              </a:rPr>
              <a:t>liberal</a:t>
            </a:r>
            <a:r>
              <a:rPr lang="cs-CZ" sz="2800" dirty="0">
                <a:solidFill>
                  <a:schemeClr val="bg2"/>
                </a:solidFill>
              </a:rPr>
              <a:t> to </a:t>
            </a:r>
            <a:r>
              <a:rPr lang="cs-CZ" sz="2800" dirty="0" err="1">
                <a:solidFill>
                  <a:schemeClr val="bg2"/>
                </a:solidFill>
              </a:rPr>
              <a:t>radical</a:t>
            </a:r>
            <a:r>
              <a:rPr lang="cs-CZ" sz="2800" dirty="0">
                <a:solidFill>
                  <a:schemeClr val="bg2"/>
                </a:solidFill>
              </a:rPr>
              <a:t>.</a:t>
            </a:r>
          </a:p>
          <a:p>
            <a:pPr marL="0" indent="0" algn="just">
              <a:buNone/>
            </a:pPr>
            <a:r>
              <a:rPr lang="cs-CZ" sz="2800" dirty="0" err="1">
                <a:solidFill>
                  <a:schemeClr val="bg2"/>
                </a:solidFill>
              </a:rPr>
              <a:t>Government</a:t>
            </a:r>
            <a:r>
              <a:rPr lang="cs-CZ" sz="2800" dirty="0">
                <a:solidFill>
                  <a:schemeClr val="bg2"/>
                </a:solidFill>
              </a:rPr>
              <a:t> level </a:t>
            </a:r>
            <a:r>
              <a:rPr lang="cs-CZ" sz="2800" dirty="0" err="1">
                <a:solidFill>
                  <a:schemeClr val="bg2"/>
                </a:solidFill>
              </a:rPr>
              <a:t>of</a:t>
            </a:r>
            <a:r>
              <a:rPr lang="cs-CZ" sz="2800" dirty="0">
                <a:solidFill>
                  <a:schemeClr val="bg2"/>
                </a:solidFill>
              </a:rPr>
              <a:t> </a:t>
            </a:r>
            <a:r>
              <a:rPr lang="cs-CZ" sz="2800" dirty="0" err="1">
                <a:solidFill>
                  <a:schemeClr val="bg2"/>
                </a:solidFill>
              </a:rPr>
              <a:t>measures</a:t>
            </a:r>
            <a:r>
              <a:rPr lang="cs-CZ" sz="2800" dirty="0">
                <a:solidFill>
                  <a:schemeClr val="bg2"/>
                </a:solidFill>
              </a:rPr>
              <a:t> – </a:t>
            </a:r>
            <a:r>
              <a:rPr lang="cs-CZ" sz="2800" dirty="0" err="1">
                <a:solidFill>
                  <a:schemeClr val="bg2"/>
                </a:solidFill>
              </a:rPr>
              <a:t>quotes</a:t>
            </a:r>
            <a:r>
              <a:rPr lang="cs-CZ" sz="2800" dirty="0">
                <a:solidFill>
                  <a:schemeClr val="bg2"/>
                </a:solidFill>
              </a:rPr>
              <a:t> </a:t>
            </a:r>
            <a:r>
              <a:rPr lang="cs-CZ" sz="2800" dirty="0" err="1">
                <a:solidFill>
                  <a:schemeClr val="bg2"/>
                </a:solidFill>
              </a:rPr>
              <a:t>for</a:t>
            </a:r>
            <a:r>
              <a:rPr lang="cs-CZ" sz="2800" dirty="0">
                <a:solidFill>
                  <a:schemeClr val="bg2"/>
                </a:solidFill>
              </a:rPr>
              <a:t> </a:t>
            </a:r>
            <a:r>
              <a:rPr lang="cs-CZ" sz="2800" dirty="0" err="1">
                <a:solidFill>
                  <a:schemeClr val="bg2"/>
                </a:solidFill>
              </a:rPr>
              <a:t>employing</a:t>
            </a:r>
            <a:r>
              <a:rPr lang="cs-CZ" sz="2800" dirty="0">
                <a:solidFill>
                  <a:schemeClr val="bg2"/>
                </a:solidFill>
              </a:rPr>
              <a:t> </a:t>
            </a:r>
            <a:r>
              <a:rPr lang="cs-CZ" sz="2800" dirty="0" err="1">
                <a:solidFill>
                  <a:schemeClr val="bg2"/>
                </a:solidFill>
              </a:rPr>
              <a:t>women</a:t>
            </a:r>
            <a:r>
              <a:rPr lang="cs-CZ" sz="2800" dirty="0">
                <a:solidFill>
                  <a:schemeClr val="bg2"/>
                </a:solidFill>
              </a:rPr>
              <a:t> in </a:t>
            </a:r>
            <a:r>
              <a:rPr lang="cs-CZ" sz="2800" dirty="0" err="1">
                <a:solidFill>
                  <a:schemeClr val="bg2"/>
                </a:solidFill>
              </a:rPr>
              <a:t>managerial</a:t>
            </a:r>
            <a:r>
              <a:rPr lang="cs-CZ" sz="2800" dirty="0">
                <a:solidFill>
                  <a:schemeClr val="bg2"/>
                </a:solidFill>
              </a:rPr>
              <a:t> post, anti-</a:t>
            </a:r>
            <a:r>
              <a:rPr lang="cs-CZ" sz="2800" dirty="0" err="1">
                <a:solidFill>
                  <a:schemeClr val="bg2"/>
                </a:solidFill>
              </a:rPr>
              <a:t>discrimination</a:t>
            </a:r>
            <a:r>
              <a:rPr lang="cs-CZ" sz="2800" dirty="0">
                <a:solidFill>
                  <a:schemeClr val="bg2"/>
                </a:solidFill>
              </a:rPr>
              <a:t> </a:t>
            </a:r>
            <a:r>
              <a:rPr lang="cs-CZ" sz="2800" dirty="0" err="1">
                <a:solidFill>
                  <a:schemeClr val="bg2"/>
                </a:solidFill>
              </a:rPr>
              <a:t>legal</a:t>
            </a:r>
            <a:r>
              <a:rPr lang="cs-CZ" sz="2800" dirty="0">
                <a:solidFill>
                  <a:schemeClr val="bg2"/>
                </a:solidFill>
              </a:rPr>
              <a:t>. </a:t>
            </a:r>
          </a:p>
          <a:p>
            <a:pPr marL="0" indent="0" algn="just">
              <a:buNone/>
            </a:pPr>
            <a:r>
              <a:rPr lang="cs-CZ" sz="2800" dirty="0" err="1">
                <a:solidFill>
                  <a:schemeClr val="bg2"/>
                </a:solidFill>
              </a:rPr>
              <a:t>Cultural</a:t>
            </a:r>
            <a:r>
              <a:rPr lang="cs-CZ" sz="2800" dirty="0">
                <a:solidFill>
                  <a:schemeClr val="bg2"/>
                </a:solidFill>
              </a:rPr>
              <a:t> background </a:t>
            </a:r>
            <a:r>
              <a:rPr lang="cs-CZ" sz="2800" dirty="0" err="1">
                <a:solidFill>
                  <a:schemeClr val="bg2"/>
                </a:solidFill>
              </a:rPr>
              <a:t>of</a:t>
            </a:r>
            <a:r>
              <a:rPr lang="cs-CZ" sz="2800" dirty="0">
                <a:solidFill>
                  <a:schemeClr val="bg2"/>
                </a:solidFill>
              </a:rPr>
              <a:t> </a:t>
            </a:r>
            <a:r>
              <a:rPr lang="cs-CZ" sz="2800" dirty="0" err="1">
                <a:solidFill>
                  <a:schemeClr val="bg2"/>
                </a:solidFill>
              </a:rPr>
              <a:t>inequal</a:t>
            </a:r>
            <a:r>
              <a:rPr lang="cs-CZ" sz="2800" dirty="0">
                <a:solidFill>
                  <a:schemeClr val="bg2"/>
                </a:solidFill>
              </a:rPr>
              <a:t> </a:t>
            </a:r>
            <a:r>
              <a:rPr lang="cs-CZ" sz="2800" dirty="0" err="1">
                <a:solidFill>
                  <a:schemeClr val="bg2"/>
                </a:solidFill>
              </a:rPr>
              <a:t>conditions</a:t>
            </a:r>
            <a:r>
              <a:rPr lang="cs-CZ" sz="2800" dirty="0">
                <a:solidFill>
                  <a:schemeClr val="bg2"/>
                </a:solidFill>
              </a:rPr>
              <a:t>, </a:t>
            </a:r>
            <a:r>
              <a:rPr lang="cs-CZ" sz="2800" dirty="0" err="1">
                <a:solidFill>
                  <a:schemeClr val="bg2"/>
                </a:solidFill>
              </a:rPr>
              <a:t>lack</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effort</a:t>
            </a:r>
            <a:r>
              <a:rPr lang="cs-CZ" sz="2800" dirty="0">
                <a:solidFill>
                  <a:schemeClr val="bg2"/>
                </a:solidFill>
              </a:rPr>
              <a:t> to </a:t>
            </a:r>
            <a:r>
              <a:rPr lang="cs-CZ" sz="2800" dirty="0" err="1">
                <a:solidFill>
                  <a:schemeClr val="bg2"/>
                </a:solidFill>
              </a:rPr>
              <a:t>change</a:t>
            </a:r>
            <a:r>
              <a:rPr lang="cs-CZ" sz="2800" dirty="0">
                <a:solidFill>
                  <a:schemeClr val="bg2"/>
                </a:solidFill>
              </a:rPr>
              <a:t> </a:t>
            </a:r>
            <a:r>
              <a:rPr lang="cs-CZ" sz="2800" dirty="0" err="1">
                <a:solidFill>
                  <a:schemeClr val="bg2"/>
                </a:solidFill>
              </a:rPr>
              <a:t>habits</a:t>
            </a:r>
            <a:r>
              <a:rPr lang="cs-CZ" sz="2800" dirty="0">
                <a:solidFill>
                  <a:schemeClr val="bg2"/>
                </a:solidFill>
              </a:rPr>
              <a:t>.</a:t>
            </a:r>
          </a:p>
          <a:p>
            <a:pPr marL="0" indent="0" algn="just">
              <a:buNone/>
            </a:pPr>
            <a:r>
              <a:rPr lang="cs-CZ" sz="2800" dirty="0" err="1">
                <a:solidFill>
                  <a:schemeClr val="bg2"/>
                </a:solidFill>
              </a:rPr>
              <a:t>Concept</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inclusion</a:t>
            </a:r>
            <a:r>
              <a:rPr lang="cs-CZ" sz="2800" dirty="0">
                <a:solidFill>
                  <a:schemeClr val="bg2"/>
                </a:solidFill>
              </a:rPr>
              <a:t> </a:t>
            </a:r>
            <a:r>
              <a:rPr lang="cs-CZ" sz="2800" dirty="0" err="1">
                <a:solidFill>
                  <a:schemeClr val="bg2"/>
                </a:solidFill>
              </a:rPr>
              <a:t>is</a:t>
            </a:r>
            <a:r>
              <a:rPr lang="cs-CZ" sz="2800" dirty="0">
                <a:solidFill>
                  <a:schemeClr val="bg2"/>
                </a:solidFill>
              </a:rPr>
              <a:t> </a:t>
            </a:r>
            <a:r>
              <a:rPr lang="cs-CZ" sz="2800" dirty="0" err="1">
                <a:solidFill>
                  <a:schemeClr val="bg2"/>
                </a:solidFill>
              </a:rPr>
              <a:t>spreading</a:t>
            </a:r>
            <a:r>
              <a:rPr lang="cs-CZ" sz="2800" dirty="0">
                <a:solidFill>
                  <a:schemeClr val="bg2"/>
                </a:solidFill>
              </a:rPr>
              <a:t> in </a:t>
            </a:r>
            <a:r>
              <a:rPr lang="cs-CZ" sz="2800" dirty="0" err="1">
                <a:solidFill>
                  <a:schemeClr val="bg2"/>
                </a:solidFill>
              </a:rPr>
              <a:t>all</a:t>
            </a:r>
            <a:r>
              <a:rPr lang="cs-CZ" sz="2800" dirty="0">
                <a:solidFill>
                  <a:schemeClr val="bg2"/>
                </a:solidFill>
              </a:rPr>
              <a:t> </a:t>
            </a:r>
            <a:r>
              <a:rPr lang="cs-CZ" sz="2800" dirty="0" err="1">
                <a:solidFill>
                  <a:schemeClr val="bg2"/>
                </a:solidFill>
              </a:rPr>
              <a:t>areas</a:t>
            </a:r>
            <a:r>
              <a:rPr lang="cs-CZ" sz="2800" dirty="0">
                <a:solidFill>
                  <a:schemeClr val="bg2"/>
                </a:solidFill>
              </a:rPr>
              <a:t> </a:t>
            </a:r>
            <a:r>
              <a:rPr lang="cs-CZ" sz="2800" dirty="0" err="1">
                <a:solidFill>
                  <a:schemeClr val="bg2"/>
                </a:solidFill>
              </a:rPr>
              <a:t>of</a:t>
            </a:r>
            <a:r>
              <a:rPr lang="cs-CZ" sz="2800" dirty="0">
                <a:solidFill>
                  <a:schemeClr val="bg2"/>
                </a:solidFill>
              </a:rPr>
              <a:t> public </a:t>
            </a:r>
            <a:r>
              <a:rPr lang="cs-CZ" sz="2800" dirty="0" err="1">
                <a:solidFill>
                  <a:schemeClr val="bg2"/>
                </a:solidFill>
              </a:rPr>
              <a:t>life</a:t>
            </a:r>
            <a:r>
              <a:rPr lang="cs-CZ" sz="2800" dirty="0">
                <a:solidFill>
                  <a:schemeClr val="bg2"/>
                </a:solidFill>
              </a:rPr>
              <a:t>.</a:t>
            </a:r>
          </a:p>
          <a:p>
            <a:pPr marL="0" indent="0" algn="just">
              <a:buNone/>
            </a:pPr>
            <a:r>
              <a:rPr lang="cs-CZ" sz="2800" dirty="0" err="1">
                <a:solidFill>
                  <a:schemeClr val="bg2"/>
                </a:solidFill>
              </a:rPr>
              <a:t>Connection</a:t>
            </a:r>
            <a:r>
              <a:rPr lang="cs-CZ" sz="2800" dirty="0">
                <a:solidFill>
                  <a:schemeClr val="bg2"/>
                </a:solidFill>
              </a:rPr>
              <a:t> </a:t>
            </a:r>
            <a:r>
              <a:rPr lang="cs-CZ" sz="2800" dirty="0" err="1">
                <a:solidFill>
                  <a:schemeClr val="bg2"/>
                </a:solidFill>
              </a:rPr>
              <a:t>between</a:t>
            </a:r>
            <a:r>
              <a:rPr lang="cs-CZ" sz="2800" dirty="0">
                <a:solidFill>
                  <a:schemeClr val="bg2"/>
                </a:solidFill>
              </a:rPr>
              <a:t> </a:t>
            </a:r>
            <a:r>
              <a:rPr lang="cs-CZ" sz="2800" dirty="0" err="1">
                <a:solidFill>
                  <a:schemeClr val="bg2"/>
                </a:solidFill>
              </a:rPr>
              <a:t>strategic</a:t>
            </a:r>
            <a:r>
              <a:rPr lang="cs-CZ" sz="2800" dirty="0">
                <a:solidFill>
                  <a:schemeClr val="bg2"/>
                </a:solidFill>
              </a:rPr>
              <a:t> HRM and diversity management – SHRM </a:t>
            </a:r>
            <a:r>
              <a:rPr lang="cs-CZ" sz="2800" dirty="0" err="1">
                <a:solidFill>
                  <a:schemeClr val="bg2"/>
                </a:solidFill>
              </a:rPr>
              <a:t>is</a:t>
            </a:r>
            <a:r>
              <a:rPr lang="cs-CZ" sz="2800" dirty="0">
                <a:solidFill>
                  <a:schemeClr val="bg2"/>
                </a:solidFill>
              </a:rPr>
              <a:t> more </a:t>
            </a:r>
            <a:r>
              <a:rPr lang="cs-CZ" sz="2800" dirty="0" err="1">
                <a:solidFill>
                  <a:schemeClr val="bg2"/>
                </a:solidFill>
              </a:rPr>
              <a:t>oriented</a:t>
            </a:r>
            <a:r>
              <a:rPr lang="cs-CZ" sz="2800" dirty="0">
                <a:solidFill>
                  <a:schemeClr val="bg2"/>
                </a:solidFill>
              </a:rPr>
              <a:t> on business </a:t>
            </a:r>
            <a:r>
              <a:rPr lang="cs-CZ" sz="2800" dirty="0" err="1">
                <a:solidFill>
                  <a:schemeClr val="bg2"/>
                </a:solidFill>
              </a:rPr>
              <a:t>goals</a:t>
            </a:r>
            <a:r>
              <a:rPr lang="cs-CZ" sz="2800" dirty="0">
                <a:solidFill>
                  <a:schemeClr val="bg2"/>
                </a:solidFill>
              </a:rPr>
              <a:t>, DM more on </a:t>
            </a:r>
            <a:r>
              <a:rPr lang="cs-CZ" sz="2800" dirty="0" err="1">
                <a:solidFill>
                  <a:schemeClr val="bg2"/>
                </a:solidFill>
              </a:rPr>
              <a:t>employees</a:t>
            </a:r>
            <a:r>
              <a:rPr lang="cs-CZ" sz="2800" dirty="0">
                <a:solidFill>
                  <a:schemeClr val="bg2"/>
                </a:solidFill>
              </a:rPr>
              <a:t>, but </a:t>
            </a:r>
            <a:r>
              <a:rPr lang="cs-CZ" sz="2800" dirty="0" err="1">
                <a:solidFill>
                  <a:schemeClr val="bg2"/>
                </a:solidFill>
              </a:rPr>
              <a:t>today</a:t>
            </a:r>
            <a:r>
              <a:rPr lang="cs-CZ" sz="2800" dirty="0">
                <a:solidFill>
                  <a:schemeClr val="bg2"/>
                </a:solidFill>
              </a:rPr>
              <a:t> diversity </a:t>
            </a:r>
            <a:r>
              <a:rPr lang="cs-CZ" sz="2800" dirty="0" err="1">
                <a:solidFill>
                  <a:schemeClr val="bg2"/>
                </a:solidFill>
              </a:rPr>
              <a:t>approach</a:t>
            </a:r>
            <a:r>
              <a:rPr lang="cs-CZ" sz="2800" dirty="0">
                <a:solidFill>
                  <a:schemeClr val="bg2"/>
                </a:solidFill>
              </a:rPr>
              <a:t> </a:t>
            </a:r>
            <a:r>
              <a:rPr lang="cs-CZ" sz="2800" dirty="0" err="1">
                <a:solidFill>
                  <a:schemeClr val="bg2"/>
                </a:solidFill>
              </a:rPr>
              <a:t>becomes</a:t>
            </a:r>
            <a:r>
              <a:rPr lang="cs-CZ" sz="2800" dirty="0">
                <a:solidFill>
                  <a:schemeClr val="bg2"/>
                </a:solidFill>
              </a:rPr>
              <a:t> </a:t>
            </a:r>
            <a:r>
              <a:rPr lang="cs-CZ" sz="2800" dirty="0" err="1">
                <a:solidFill>
                  <a:schemeClr val="bg2"/>
                </a:solidFill>
              </a:rPr>
              <a:t>one</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strategic</a:t>
            </a:r>
            <a:r>
              <a:rPr lang="cs-CZ" sz="2800" dirty="0">
                <a:solidFill>
                  <a:schemeClr val="bg2"/>
                </a:solidFill>
              </a:rPr>
              <a:t> </a:t>
            </a:r>
            <a:r>
              <a:rPr lang="cs-CZ" sz="2800" dirty="0" err="1">
                <a:solidFill>
                  <a:schemeClr val="bg2"/>
                </a:solidFill>
              </a:rPr>
              <a:t>goal</a:t>
            </a:r>
            <a:r>
              <a:rPr lang="cs-CZ" sz="2800" dirty="0">
                <a:solidFill>
                  <a:schemeClr val="bg2"/>
                </a:solidFill>
              </a:rPr>
              <a:t> </a:t>
            </a:r>
            <a:r>
              <a:rPr lang="cs-CZ" sz="2800" dirty="0" err="1">
                <a:solidFill>
                  <a:schemeClr val="bg2"/>
                </a:solidFill>
              </a:rPr>
              <a:t>of</a:t>
            </a:r>
            <a:r>
              <a:rPr lang="cs-CZ" sz="2800" dirty="0">
                <a:solidFill>
                  <a:schemeClr val="bg2"/>
                </a:solidFill>
              </a:rPr>
              <a:t> </a:t>
            </a:r>
            <a:r>
              <a:rPr lang="cs-CZ" sz="2800" dirty="0" err="1">
                <a:solidFill>
                  <a:schemeClr val="bg2"/>
                </a:solidFill>
              </a:rPr>
              <a:t>companies</a:t>
            </a:r>
            <a:r>
              <a:rPr lang="cs-CZ" sz="2800" dirty="0">
                <a:solidFill>
                  <a:schemeClr val="bg2"/>
                </a:solidFill>
              </a:rPr>
              <a:t>.</a:t>
            </a:r>
            <a:endParaRPr lang="en-US"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6513694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Diversity management</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cs-CZ" sz="2800" dirty="0" err="1">
                <a:solidFill>
                  <a:schemeClr val="bg2"/>
                </a:solidFill>
              </a:rPr>
              <a:t>Significant</a:t>
            </a:r>
            <a:r>
              <a:rPr lang="cs-CZ" sz="2800" dirty="0">
                <a:solidFill>
                  <a:schemeClr val="bg2"/>
                </a:solidFill>
              </a:rPr>
              <a:t> role </a:t>
            </a:r>
            <a:r>
              <a:rPr lang="cs-CZ" sz="2800" dirty="0" err="1">
                <a:solidFill>
                  <a:schemeClr val="bg2"/>
                </a:solidFill>
              </a:rPr>
              <a:t>of</a:t>
            </a:r>
            <a:r>
              <a:rPr lang="cs-CZ" sz="2800" dirty="0">
                <a:solidFill>
                  <a:schemeClr val="bg2"/>
                </a:solidFill>
              </a:rPr>
              <a:t> </a:t>
            </a:r>
            <a:r>
              <a:rPr lang="cs-CZ" sz="2800" dirty="0" err="1">
                <a:solidFill>
                  <a:schemeClr val="bg2"/>
                </a:solidFill>
              </a:rPr>
              <a:t>leaders</a:t>
            </a:r>
            <a:r>
              <a:rPr lang="cs-CZ" sz="2800" dirty="0">
                <a:solidFill>
                  <a:schemeClr val="bg2"/>
                </a:solidFill>
              </a:rPr>
              <a:t>:</a:t>
            </a:r>
            <a:r>
              <a:rPr lang="en-US" sz="2800" dirty="0">
                <a:solidFill>
                  <a:schemeClr val="bg2"/>
                </a:solidFill>
              </a:rPr>
              <a:t> Finally, effective diversity management requires strong leadership and accountability at all levels of the organization. </a:t>
            </a:r>
            <a:endParaRPr lang="cs-CZ" sz="2800" dirty="0">
              <a:solidFill>
                <a:schemeClr val="bg2"/>
              </a:solidFill>
            </a:endParaRPr>
          </a:p>
          <a:p>
            <a:pPr marL="0" indent="0" algn="just">
              <a:buNone/>
            </a:pPr>
            <a:r>
              <a:rPr lang="en-US" sz="2800" dirty="0">
                <a:solidFill>
                  <a:schemeClr val="bg2"/>
                </a:solidFill>
              </a:rPr>
              <a:t>Leaders must </a:t>
            </a:r>
            <a:r>
              <a:rPr lang="cs-CZ" sz="2800" dirty="0">
                <a:solidFill>
                  <a:schemeClr val="bg2"/>
                </a:solidFill>
              </a:rPr>
              <a:t>support </a:t>
            </a:r>
            <a:r>
              <a:rPr lang="en-US" sz="2800" dirty="0">
                <a:solidFill>
                  <a:schemeClr val="bg2"/>
                </a:solidFill>
              </a:rPr>
              <a:t>inclusive workplace culture and  diverse and respectful workplace.</a:t>
            </a:r>
          </a:p>
          <a:p>
            <a:pPr marL="0" indent="0" algn="just">
              <a:buNone/>
            </a:pPr>
            <a:r>
              <a:rPr lang="cs-CZ" sz="2800" dirty="0">
                <a:solidFill>
                  <a:schemeClr val="bg2"/>
                </a:solidFill>
              </a:rPr>
              <a:t>DM </a:t>
            </a:r>
            <a:r>
              <a:rPr lang="cs-CZ" sz="2800" dirty="0" err="1">
                <a:solidFill>
                  <a:schemeClr val="bg2"/>
                </a:solidFill>
              </a:rPr>
              <a:t>is</a:t>
            </a:r>
            <a:r>
              <a:rPr lang="cs-CZ" sz="2800" dirty="0">
                <a:solidFill>
                  <a:schemeClr val="bg2"/>
                </a:solidFill>
              </a:rPr>
              <a:t> </a:t>
            </a:r>
            <a:r>
              <a:rPr lang="cs-CZ" sz="2800" dirty="0" err="1">
                <a:solidFill>
                  <a:schemeClr val="bg2"/>
                </a:solidFill>
              </a:rPr>
              <a:t>projected</a:t>
            </a:r>
            <a:r>
              <a:rPr lang="cs-CZ" sz="2800" dirty="0">
                <a:solidFill>
                  <a:schemeClr val="bg2"/>
                </a:solidFill>
              </a:rPr>
              <a:t> </a:t>
            </a:r>
            <a:r>
              <a:rPr lang="cs-CZ" sz="2800" dirty="0" err="1">
                <a:solidFill>
                  <a:schemeClr val="bg2"/>
                </a:solidFill>
              </a:rPr>
              <a:t>into</a:t>
            </a:r>
            <a:r>
              <a:rPr lang="cs-CZ" sz="2800" dirty="0">
                <a:solidFill>
                  <a:schemeClr val="bg2"/>
                </a:solidFill>
              </a:rPr>
              <a:t> </a:t>
            </a:r>
            <a:r>
              <a:rPr lang="cs-CZ" sz="2800" dirty="0" err="1">
                <a:solidFill>
                  <a:schemeClr val="bg2"/>
                </a:solidFill>
              </a:rPr>
              <a:t>all</a:t>
            </a:r>
            <a:r>
              <a:rPr lang="cs-CZ" sz="2800" dirty="0">
                <a:solidFill>
                  <a:schemeClr val="bg2"/>
                </a:solidFill>
              </a:rPr>
              <a:t> </a:t>
            </a:r>
            <a:r>
              <a:rPr lang="cs-CZ" sz="2800" dirty="0" err="1">
                <a:solidFill>
                  <a:schemeClr val="bg2"/>
                </a:solidFill>
              </a:rPr>
              <a:t>processes</a:t>
            </a:r>
            <a:r>
              <a:rPr lang="cs-CZ" sz="2800" dirty="0">
                <a:solidFill>
                  <a:schemeClr val="bg2"/>
                </a:solidFill>
              </a:rPr>
              <a:t>: </a:t>
            </a:r>
            <a:r>
              <a:rPr lang="cs-CZ" sz="2800" dirty="0" err="1">
                <a:solidFill>
                  <a:schemeClr val="bg2"/>
                </a:solidFill>
              </a:rPr>
              <a:t>recruitment</a:t>
            </a:r>
            <a:r>
              <a:rPr lang="cs-CZ" sz="2800" dirty="0">
                <a:solidFill>
                  <a:schemeClr val="bg2"/>
                </a:solidFill>
              </a:rPr>
              <a:t> and </a:t>
            </a:r>
            <a:r>
              <a:rPr lang="cs-CZ" sz="2800" dirty="0" err="1">
                <a:solidFill>
                  <a:schemeClr val="bg2"/>
                </a:solidFill>
              </a:rPr>
              <a:t>hiring</a:t>
            </a:r>
            <a:r>
              <a:rPr lang="cs-CZ" sz="2800" dirty="0">
                <a:solidFill>
                  <a:schemeClr val="bg2"/>
                </a:solidFill>
              </a:rPr>
              <a:t>, </a:t>
            </a:r>
            <a:r>
              <a:rPr lang="cs-CZ" sz="2800" dirty="0" err="1">
                <a:solidFill>
                  <a:schemeClr val="bg2"/>
                </a:solidFill>
              </a:rPr>
              <a:t>training</a:t>
            </a:r>
            <a:r>
              <a:rPr lang="cs-CZ" sz="2800" dirty="0">
                <a:solidFill>
                  <a:schemeClr val="bg2"/>
                </a:solidFill>
              </a:rPr>
              <a:t> and </a:t>
            </a:r>
            <a:r>
              <a:rPr lang="cs-CZ" sz="2800" dirty="0" err="1">
                <a:solidFill>
                  <a:schemeClr val="bg2"/>
                </a:solidFill>
              </a:rPr>
              <a:t>developement</a:t>
            </a:r>
            <a:r>
              <a:rPr lang="cs-CZ" sz="2800" dirty="0">
                <a:solidFill>
                  <a:schemeClr val="bg2"/>
                </a:solidFill>
              </a:rPr>
              <a:t> </a:t>
            </a:r>
            <a:r>
              <a:rPr lang="cs-CZ" sz="2800" dirty="0" err="1">
                <a:solidFill>
                  <a:schemeClr val="bg2"/>
                </a:solidFill>
              </a:rPr>
              <a:t>programs</a:t>
            </a:r>
            <a:r>
              <a:rPr lang="cs-CZ" sz="2800" dirty="0">
                <a:solidFill>
                  <a:schemeClr val="bg2"/>
                </a:solidFill>
              </a:rPr>
              <a:t> </a:t>
            </a:r>
            <a:r>
              <a:rPr lang="cs-CZ" sz="2800" dirty="0" err="1">
                <a:solidFill>
                  <a:schemeClr val="bg2"/>
                </a:solidFill>
              </a:rPr>
              <a:t>esp</a:t>
            </a:r>
            <a:r>
              <a:rPr lang="cs-CZ" sz="2800" dirty="0">
                <a:solidFill>
                  <a:schemeClr val="bg2"/>
                </a:solidFill>
              </a:rPr>
              <a:t>.</a:t>
            </a: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6955412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a:solidFill>
                  <a:schemeClr val="bg2"/>
                </a:solidFill>
                <a:effectLst/>
                <a:latin typeface="+mn-lt"/>
              </a:rPr>
              <a:t>Diversity management</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marL="0" indent="0" algn="just">
              <a:buNone/>
            </a:pPr>
            <a:r>
              <a:rPr lang="cs-CZ" sz="2800" dirty="0" err="1">
                <a:solidFill>
                  <a:schemeClr val="bg2"/>
                </a:solidFill>
              </a:rPr>
              <a:t>Significant</a:t>
            </a:r>
            <a:r>
              <a:rPr lang="cs-CZ" sz="2800" dirty="0">
                <a:solidFill>
                  <a:schemeClr val="bg2"/>
                </a:solidFill>
              </a:rPr>
              <a:t> role </a:t>
            </a:r>
            <a:r>
              <a:rPr lang="cs-CZ" sz="2800" dirty="0" err="1">
                <a:solidFill>
                  <a:schemeClr val="bg2"/>
                </a:solidFill>
              </a:rPr>
              <a:t>of</a:t>
            </a:r>
            <a:r>
              <a:rPr lang="cs-CZ" sz="2800" dirty="0">
                <a:solidFill>
                  <a:schemeClr val="bg2"/>
                </a:solidFill>
              </a:rPr>
              <a:t> </a:t>
            </a:r>
            <a:r>
              <a:rPr lang="cs-CZ" sz="2800" dirty="0" err="1">
                <a:solidFill>
                  <a:schemeClr val="bg2"/>
                </a:solidFill>
              </a:rPr>
              <a:t>leaders</a:t>
            </a:r>
            <a:r>
              <a:rPr lang="cs-CZ" sz="2800" dirty="0">
                <a:solidFill>
                  <a:schemeClr val="bg2"/>
                </a:solidFill>
              </a:rPr>
              <a:t>:</a:t>
            </a:r>
            <a:r>
              <a:rPr lang="en-US" sz="2800" dirty="0">
                <a:solidFill>
                  <a:schemeClr val="bg2"/>
                </a:solidFill>
              </a:rPr>
              <a:t> Finally, effective diversity management requires strong leadership and accountability at all levels of the organization. </a:t>
            </a:r>
            <a:endParaRPr lang="cs-CZ" sz="2800" dirty="0">
              <a:solidFill>
                <a:schemeClr val="bg2"/>
              </a:solidFill>
            </a:endParaRPr>
          </a:p>
          <a:p>
            <a:pPr marL="0" indent="0" algn="just">
              <a:buNone/>
            </a:pPr>
            <a:r>
              <a:rPr lang="en-US" sz="2800" dirty="0">
                <a:solidFill>
                  <a:schemeClr val="bg2"/>
                </a:solidFill>
              </a:rPr>
              <a:t>Leaders must </a:t>
            </a:r>
            <a:r>
              <a:rPr lang="cs-CZ" sz="2800" dirty="0">
                <a:solidFill>
                  <a:schemeClr val="bg2"/>
                </a:solidFill>
              </a:rPr>
              <a:t>support </a:t>
            </a:r>
            <a:r>
              <a:rPr lang="en-US" sz="2800" dirty="0">
                <a:solidFill>
                  <a:schemeClr val="bg2"/>
                </a:solidFill>
              </a:rPr>
              <a:t>inclusive workplace culture and  diverse and respectful workplace.</a:t>
            </a:r>
          </a:p>
          <a:p>
            <a:pPr marL="0" indent="0" algn="just">
              <a:buNone/>
            </a:pPr>
            <a:r>
              <a:rPr lang="cs-CZ" sz="2800" dirty="0">
                <a:solidFill>
                  <a:schemeClr val="bg2"/>
                </a:solidFill>
              </a:rPr>
              <a:t>DM </a:t>
            </a:r>
            <a:r>
              <a:rPr lang="cs-CZ" sz="2800" dirty="0" err="1">
                <a:solidFill>
                  <a:schemeClr val="bg2"/>
                </a:solidFill>
              </a:rPr>
              <a:t>is</a:t>
            </a:r>
            <a:r>
              <a:rPr lang="cs-CZ" sz="2800" dirty="0">
                <a:solidFill>
                  <a:schemeClr val="bg2"/>
                </a:solidFill>
              </a:rPr>
              <a:t> </a:t>
            </a:r>
            <a:r>
              <a:rPr lang="cs-CZ" sz="2800" dirty="0" err="1">
                <a:solidFill>
                  <a:schemeClr val="bg2"/>
                </a:solidFill>
              </a:rPr>
              <a:t>projected</a:t>
            </a:r>
            <a:r>
              <a:rPr lang="cs-CZ" sz="2800" dirty="0">
                <a:solidFill>
                  <a:schemeClr val="bg2"/>
                </a:solidFill>
              </a:rPr>
              <a:t> </a:t>
            </a:r>
            <a:r>
              <a:rPr lang="cs-CZ" sz="2800" dirty="0" err="1">
                <a:solidFill>
                  <a:schemeClr val="bg2"/>
                </a:solidFill>
              </a:rPr>
              <a:t>into</a:t>
            </a:r>
            <a:r>
              <a:rPr lang="cs-CZ" sz="2800" dirty="0">
                <a:solidFill>
                  <a:schemeClr val="bg2"/>
                </a:solidFill>
              </a:rPr>
              <a:t> </a:t>
            </a:r>
            <a:r>
              <a:rPr lang="cs-CZ" sz="2800" dirty="0" err="1">
                <a:solidFill>
                  <a:schemeClr val="bg2"/>
                </a:solidFill>
              </a:rPr>
              <a:t>all</a:t>
            </a:r>
            <a:r>
              <a:rPr lang="cs-CZ" sz="2800" dirty="0">
                <a:solidFill>
                  <a:schemeClr val="bg2"/>
                </a:solidFill>
              </a:rPr>
              <a:t> </a:t>
            </a:r>
            <a:r>
              <a:rPr lang="cs-CZ" sz="2800" dirty="0" err="1">
                <a:solidFill>
                  <a:schemeClr val="bg2"/>
                </a:solidFill>
              </a:rPr>
              <a:t>processes</a:t>
            </a:r>
            <a:r>
              <a:rPr lang="cs-CZ" sz="2800" dirty="0">
                <a:solidFill>
                  <a:schemeClr val="bg2"/>
                </a:solidFill>
              </a:rPr>
              <a:t>: </a:t>
            </a:r>
            <a:r>
              <a:rPr lang="cs-CZ" sz="2800" dirty="0" err="1">
                <a:solidFill>
                  <a:schemeClr val="bg2"/>
                </a:solidFill>
              </a:rPr>
              <a:t>recruitment</a:t>
            </a:r>
            <a:r>
              <a:rPr lang="cs-CZ" sz="2800" dirty="0">
                <a:solidFill>
                  <a:schemeClr val="bg2"/>
                </a:solidFill>
              </a:rPr>
              <a:t> and </a:t>
            </a:r>
            <a:r>
              <a:rPr lang="cs-CZ" sz="2800" dirty="0" err="1">
                <a:solidFill>
                  <a:schemeClr val="bg2"/>
                </a:solidFill>
              </a:rPr>
              <a:t>hiring</a:t>
            </a:r>
            <a:r>
              <a:rPr lang="cs-CZ" sz="2800" dirty="0">
                <a:solidFill>
                  <a:schemeClr val="bg2"/>
                </a:solidFill>
              </a:rPr>
              <a:t>, </a:t>
            </a:r>
            <a:r>
              <a:rPr lang="cs-CZ" sz="2800" dirty="0" err="1">
                <a:solidFill>
                  <a:schemeClr val="bg2"/>
                </a:solidFill>
              </a:rPr>
              <a:t>training</a:t>
            </a:r>
            <a:r>
              <a:rPr lang="cs-CZ" sz="2800" dirty="0">
                <a:solidFill>
                  <a:schemeClr val="bg2"/>
                </a:solidFill>
              </a:rPr>
              <a:t> and </a:t>
            </a:r>
            <a:r>
              <a:rPr lang="cs-CZ" sz="2800" dirty="0" err="1">
                <a:solidFill>
                  <a:schemeClr val="bg2"/>
                </a:solidFill>
              </a:rPr>
              <a:t>developement</a:t>
            </a:r>
            <a:r>
              <a:rPr lang="cs-CZ" sz="2800" dirty="0">
                <a:solidFill>
                  <a:schemeClr val="bg2"/>
                </a:solidFill>
              </a:rPr>
              <a:t> </a:t>
            </a:r>
            <a:r>
              <a:rPr lang="cs-CZ" sz="2800" dirty="0" err="1">
                <a:solidFill>
                  <a:schemeClr val="bg2"/>
                </a:solidFill>
              </a:rPr>
              <a:t>programs</a:t>
            </a:r>
            <a:r>
              <a:rPr lang="cs-CZ" sz="2800" dirty="0">
                <a:solidFill>
                  <a:schemeClr val="bg2"/>
                </a:solidFill>
              </a:rPr>
              <a:t> </a:t>
            </a:r>
            <a:r>
              <a:rPr lang="cs-CZ" sz="2800" dirty="0" err="1">
                <a:solidFill>
                  <a:schemeClr val="bg2"/>
                </a:solidFill>
              </a:rPr>
              <a:t>esp</a:t>
            </a:r>
            <a:r>
              <a:rPr lang="cs-CZ" sz="2800" dirty="0">
                <a:solidFill>
                  <a:schemeClr val="bg2"/>
                </a:solidFill>
              </a:rPr>
              <a:t>.</a:t>
            </a: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4287362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549276"/>
          </a:xfrm>
        </p:spPr>
        <p:txBody>
          <a:bodyPr/>
          <a:lstStyle/>
          <a:p>
            <a:pPr eaLnBrk="1" hangingPunct="1">
              <a:defRPr/>
            </a:pPr>
            <a:r>
              <a:rPr lang="cs-CZ" sz="3300" b="1" dirty="0" err="1">
                <a:solidFill>
                  <a:schemeClr val="bg2"/>
                </a:solidFill>
                <a:effectLst/>
                <a:latin typeface="+mn-lt"/>
              </a:rPr>
              <a:t>Advantages</a:t>
            </a:r>
            <a:r>
              <a:rPr lang="cs-CZ" sz="3300" b="1" dirty="0">
                <a:solidFill>
                  <a:schemeClr val="bg2"/>
                </a:solidFill>
                <a:effectLst/>
                <a:latin typeface="+mn-lt"/>
              </a:rPr>
              <a:t> </a:t>
            </a:r>
            <a:r>
              <a:rPr lang="cs-CZ" sz="3300" b="1" dirty="0" err="1">
                <a:solidFill>
                  <a:schemeClr val="bg2"/>
                </a:solidFill>
                <a:effectLst/>
                <a:latin typeface="+mn-lt"/>
              </a:rPr>
              <a:t>of</a:t>
            </a:r>
            <a:r>
              <a:rPr lang="cs-CZ" sz="3300" b="1" dirty="0">
                <a:solidFill>
                  <a:schemeClr val="bg2"/>
                </a:solidFill>
                <a:effectLst/>
                <a:latin typeface="+mn-lt"/>
              </a:rPr>
              <a:t> diversity management</a:t>
            </a:r>
          </a:p>
        </p:txBody>
      </p:sp>
      <p:sp>
        <p:nvSpPr>
          <p:cNvPr id="44035" name="Rectangle 3"/>
          <p:cNvSpPr>
            <a:spLocks noGrp="1" noChangeArrowheads="1"/>
          </p:cNvSpPr>
          <p:nvPr>
            <p:ph type="body" idx="1"/>
          </p:nvPr>
        </p:nvSpPr>
        <p:spPr>
          <a:xfrm>
            <a:off x="251520" y="1241973"/>
            <a:ext cx="8640960" cy="5571403"/>
          </a:xfrm>
        </p:spPr>
        <p:txBody>
          <a:bodyPr>
            <a:noAutofit/>
          </a:bodyPr>
          <a:lstStyle/>
          <a:p>
            <a:pPr algn="just">
              <a:buFont typeface="Wingdings" panose="05000000000000000000" pitchFamily="2" charset="2"/>
              <a:buChar char="Ø"/>
            </a:pPr>
            <a:r>
              <a:rPr lang="en-US" sz="2800" dirty="0">
                <a:solidFill>
                  <a:schemeClr val="bg2"/>
                </a:solidFill>
              </a:rPr>
              <a:t>Increased Innovation</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Better Decision-Making</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Improved Employee Engagement</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Enhanced Reputation</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Increased Creativity</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Expanded Market Reach</a:t>
            </a: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a:p>
            <a:pPr marL="0" indent="0" algn="just">
              <a:buNone/>
            </a:pPr>
            <a:endParaRPr lang="cs-CZ" sz="2800" dirty="0">
              <a:solidFill>
                <a:schemeClr val="bg2"/>
              </a:solidFill>
            </a:endParaRP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12419202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6"/>
            <a:ext cx="7774632" cy="1224135"/>
          </a:xfrm>
        </p:spPr>
        <p:txBody>
          <a:bodyPr/>
          <a:lstStyle/>
          <a:p>
            <a:pPr eaLnBrk="1" hangingPunct="1">
              <a:defRPr/>
            </a:pPr>
            <a:r>
              <a:rPr lang="cs-CZ" sz="3300" b="1" dirty="0" err="1">
                <a:solidFill>
                  <a:schemeClr val="bg2"/>
                </a:solidFill>
                <a:effectLst/>
                <a:latin typeface="+mn-lt"/>
              </a:rPr>
              <a:t>Disadvantages</a:t>
            </a:r>
            <a:r>
              <a:rPr lang="cs-CZ" sz="3300" b="1" dirty="0">
                <a:solidFill>
                  <a:schemeClr val="bg2"/>
                </a:solidFill>
                <a:effectLst/>
                <a:latin typeface="+mn-lt"/>
              </a:rPr>
              <a:t> / </a:t>
            </a:r>
            <a:r>
              <a:rPr lang="cs-CZ" sz="3300" b="1" dirty="0" err="1">
                <a:solidFill>
                  <a:schemeClr val="bg2"/>
                </a:solidFill>
                <a:effectLst/>
                <a:latin typeface="+mn-lt"/>
              </a:rPr>
              <a:t>challenges</a:t>
            </a:r>
            <a:r>
              <a:rPr lang="cs-CZ" sz="3300" b="1" dirty="0">
                <a:solidFill>
                  <a:schemeClr val="bg2"/>
                </a:solidFill>
                <a:effectLst/>
                <a:latin typeface="+mn-lt"/>
              </a:rPr>
              <a:t> </a:t>
            </a:r>
            <a:r>
              <a:rPr lang="cs-CZ" sz="3300" b="1" dirty="0" err="1">
                <a:solidFill>
                  <a:schemeClr val="bg2"/>
                </a:solidFill>
                <a:effectLst/>
                <a:latin typeface="+mn-lt"/>
              </a:rPr>
              <a:t>of</a:t>
            </a:r>
            <a:r>
              <a:rPr lang="cs-CZ" sz="3300" b="1" dirty="0">
                <a:solidFill>
                  <a:schemeClr val="bg2"/>
                </a:solidFill>
                <a:effectLst/>
                <a:latin typeface="+mn-lt"/>
              </a:rPr>
              <a:t> diversity management</a:t>
            </a:r>
          </a:p>
        </p:txBody>
      </p:sp>
      <p:sp>
        <p:nvSpPr>
          <p:cNvPr id="44035" name="Rectangle 3"/>
          <p:cNvSpPr>
            <a:spLocks noGrp="1" noChangeArrowheads="1"/>
          </p:cNvSpPr>
          <p:nvPr>
            <p:ph type="body" idx="1"/>
          </p:nvPr>
        </p:nvSpPr>
        <p:spPr>
          <a:xfrm>
            <a:off x="251520" y="2060848"/>
            <a:ext cx="8640960" cy="4752528"/>
          </a:xfrm>
        </p:spPr>
        <p:txBody>
          <a:bodyPr>
            <a:noAutofit/>
          </a:bodyPr>
          <a:lstStyle/>
          <a:p>
            <a:pPr algn="just">
              <a:buFont typeface="Wingdings" panose="05000000000000000000" pitchFamily="2" charset="2"/>
              <a:buChar char="Ø"/>
            </a:pPr>
            <a:r>
              <a:rPr lang="en-US" sz="2800" dirty="0">
                <a:solidFill>
                  <a:schemeClr val="bg2"/>
                </a:solidFill>
              </a:rPr>
              <a:t>Resistance to Change</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Communication Challenges</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Potential for Conflict</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Misunderstandings</a:t>
            </a:r>
            <a:endParaRPr lang="cs-CZ" sz="2800" dirty="0">
              <a:solidFill>
                <a:schemeClr val="bg2"/>
              </a:solidFill>
            </a:endParaRPr>
          </a:p>
          <a:p>
            <a:pPr algn="just">
              <a:buFont typeface="Wingdings" panose="05000000000000000000" pitchFamily="2" charset="2"/>
              <a:buChar char="Ø"/>
            </a:pPr>
            <a:r>
              <a:rPr lang="en-US" sz="2800" dirty="0">
                <a:solidFill>
                  <a:schemeClr val="bg2"/>
                </a:solidFill>
              </a:rPr>
              <a:t>Increased Complexity</a:t>
            </a:r>
            <a:r>
              <a:rPr lang="cs-CZ" sz="2800" dirty="0">
                <a:solidFill>
                  <a:schemeClr val="bg2"/>
                </a:solidFill>
              </a:rPr>
              <a:t> (</a:t>
            </a:r>
            <a:r>
              <a:rPr lang="en-US" sz="2800" dirty="0">
                <a:solidFill>
                  <a:schemeClr val="bg2"/>
                </a:solidFill>
              </a:rPr>
              <a:t>Managing a diverse workforce can be more complex and require more resources than managing a homogenous workforce. This can lead to increased administrative costs and logistical challenges.</a:t>
            </a:r>
            <a:r>
              <a:rPr lang="cs-CZ" sz="2800" dirty="0">
                <a:solidFill>
                  <a:schemeClr val="bg2"/>
                </a:solidFill>
              </a:rPr>
              <a:t>)</a:t>
            </a:r>
          </a:p>
          <a:p>
            <a:pPr algn="just">
              <a:buFont typeface="Wingdings" panose="05000000000000000000" pitchFamily="2" charset="2"/>
              <a:buChar char="Ø"/>
            </a:pP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20878874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3568" y="692697"/>
            <a:ext cx="7774632" cy="864096"/>
          </a:xfrm>
        </p:spPr>
        <p:txBody>
          <a:bodyPr/>
          <a:lstStyle/>
          <a:p>
            <a:pPr eaLnBrk="1" hangingPunct="1">
              <a:defRPr/>
            </a:pPr>
            <a:r>
              <a:rPr lang="cs-CZ" sz="3300" b="1" dirty="0" err="1">
                <a:solidFill>
                  <a:schemeClr val="bg2"/>
                </a:solidFill>
                <a:effectLst/>
                <a:latin typeface="+mn-lt"/>
              </a:rPr>
              <a:t>Methods</a:t>
            </a:r>
            <a:r>
              <a:rPr lang="cs-CZ" sz="3300" b="1" dirty="0">
                <a:solidFill>
                  <a:schemeClr val="bg2"/>
                </a:solidFill>
                <a:effectLst/>
                <a:latin typeface="+mn-lt"/>
              </a:rPr>
              <a:t> </a:t>
            </a:r>
            <a:r>
              <a:rPr lang="cs-CZ" sz="3300" b="1" dirty="0" err="1">
                <a:solidFill>
                  <a:schemeClr val="bg2"/>
                </a:solidFill>
                <a:effectLst/>
                <a:latin typeface="+mn-lt"/>
              </a:rPr>
              <a:t>of</a:t>
            </a:r>
            <a:r>
              <a:rPr lang="cs-CZ" sz="3300" b="1" dirty="0">
                <a:solidFill>
                  <a:schemeClr val="bg2"/>
                </a:solidFill>
                <a:effectLst/>
                <a:latin typeface="+mn-lt"/>
              </a:rPr>
              <a:t> diversity management</a:t>
            </a:r>
          </a:p>
        </p:txBody>
      </p:sp>
      <p:sp>
        <p:nvSpPr>
          <p:cNvPr id="44035" name="Rectangle 3"/>
          <p:cNvSpPr>
            <a:spLocks noGrp="1" noChangeArrowheads="1"/>
          </p:cNvSpPr>
          <p:nvPr>
            <p:ph type="body" idx="1"/>
          </p:nvPr>
        </p:nvSpPr>
        <p:spPr>
          <a:xfrm>
            <a:off x="251520" y="1700215"/>
            <a:ext cx="8640960" cy="5113161"/>
          </a:xfrm>
        </p:spPr>
        <p:txBody>
          <a:bodyPr>
            <a:noAutofit/>
          </a:bodyPr>
          <a:lstStyle/>
          <a:p>
            <a:pPr marL="0" indent="0" algn="just">
              <a:buNone/>
            </a:pPr>
            <a:r>
              <a:rPr lang="en-US" sz="2800" dirty="0">
                <a:solidFill>
                  <a:schemeClr val="bg2"/>
                </a:solidFill>
              </a:rPr>
              <a:t>Diversity management is the practice of creating and maintaining a workplace that respects and values individual differences. There are several methods of diversity management that can be employed in an organization, including:</a:t>
            </a:r>
            <a:endParaRPr lang="cs-CZ" sz="2800" dirty="0">
              <a:solidFill>
                <a:schemeClr val="bg2"/>
              </a:solidFill>
            </a:endParaRPr>
          </a:p>
          <a:p>
            <a:pPr marL="0" indent="0" algn="just">
              <a:buNone/>
            </a:pPr>
            <a:r>
              <a:rPr lang="en-US" sz="2800" u="sng" dirty="0">
                <a:solidFill>
                  <a:schemeClr val="bg2"/>
                </a:solidFill>
              </a:rPr>
              <a:t>Diversity training: </a:t>
            </a:r>
            <a:r>
              <a:rPr lang="en-US" sz="2800" dirty="0">
                <a:solidFill>
                  <a:schemeClr val="bg2"/>
                </a:solidFill>
              </a:rPr>
              <a:t>This involves educating employees about the benefits of diversity and how to recognize and avoid bias.</a:t>
            </a:r>
            <a:endParaRPr lang="cs-CZ" sz="2800" dirty="0">
              <a:solidFill>
                <a:schemeClr val="bg2"/>
              </a:solidFill>
            </a:endParaRPr>
          </a:p>
          <a:p>
            <a:pPr marL="0" indent="0" algn="just">
              <a:buNone/>
            </a:pPr>
            <a:r>
              <a:rPr lang="en-US" sz="2800" u="sng" dirty="0">
                <a:solidFill>
                  <a:schemeClr val="bg2"/>
                </a:solidFill>
              </a:rPr>
              <a:t>Recruitment and hiring practices</a:t>
            </a:r>
            <a:r>
              <a:rPr lang="en-US" sz="2800" dirty="0">
                <a:solidFill>
                  <a:schemeClr val="bg2"/>
                </a:solidFill>
              </a:rPr>
              <a:t>: Organizations can adopt policies that ensure diverse candidate pools for open positions and use diverse selection committees.</a:t>
            </a:r>
            <a:endParaRPr lang="cs-CZ" sz="2800" dirty="0">
              <a:solidFill>
                <a:schemeClr val="bg2"/>
              </a:solidFill>
            </a:endParaRPr>
          </a:p>
        </p:txBody>
      </p:sp>
      <p:sp>
        <p:nvSpPr>
          <p:cNvPr id="4" name="Obdélník 3"/>
          <p:cNvSpPr/>
          <p:nvPr/>
        </p:nvSpPr>
        <p:spPr>
          <a:xfrm>
            <a:off x="0" y="0"/>
            <a:ext cx="9144000" cy="549275"/>
          </a:xfrm>
          <a:prstGeom prst="rect">
            <a:avLst/>
          </a:prstGeom>
          <a:solidFill>
            <a:srgbClr val="00544D"/>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600"/>
              </a:spcBef>
              <a:spcAft>
                <a:spcPts val="0"/>
              </a:spcAft>
              <a:defRPr/>
            </a:pPr>
            <a:r>
              <a:rPr lang="cs-CZ" sz="1500" b="1" dirty="0">
                <a:latin typeface="Arial" pitchFamily="34" charset="0"/>
                <a:cs typeface="Arial" pitchFamily="34" charset="0"/>
              </a:rPr>
              <a:t> HRM								   PEM SU OPF</a:t>
            </a:r>
            <a:endParaRPr lang="pt-BR" sz="1500" b="1" dirty="0">
              <a:latin typeface="Arial" pitchFamily="34" charset="0"/>
              <a:cs typeface="Arial" pitchFamily="34" charset="0"/>
            </a:endParaRPr>
          </a:p>
        </p:txBody>
      </p:sp>
    </p:spTree>
    <p:extLst>
      <p:ext uri="{BB962C8B-B14F-4D97-AF65-F5344CB8AC3E}">
        <p14:creationId xmlns:p14="http://schemas.microsoft.com/office/powerpoint/2010/main" val="30541648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0-#ppt_w/2"/>
                                          </p:val>
                                        </p:tav>
                                        <p:tav tm="100000">
                                          <p:val>
                                            <p:strVal val="#ppt_x"/>
                                          </p:val>
                                        </p:tav>
                                      </p:tavLst>
                                    </p:anim>
                                    <p:anim calcmode="lin" valueType="num">
                                      <p:cBhvr additive="base">
                                        <p:cTn id="8" dur="500" fill="hold"/>
                                        <p:tgtEl>
                                          <p:spTgt spid="440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autoUpdateAnimBg="0"/>
    </p:bldLst>
  </p:timing>
</p:sld>
</file>

<file path=ppt/theme/theme1.xml><?xml version="1.0" encoding="utf-8"?>
<a:theme xmlns:a="http://schemas.openxmlformats.org/drawingml/2006/main" name="Vzletný">
  <a:themeElements>
    <a:clrScheme name="Vzletný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fontScheme name="Vzletný">
      <a:majorFont>
        <a:latin typeface="Arial"/>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Vzletný 1">
        <a:dk1>
          <a:srgbClr val="000000"/>
        </a:dk1>
        <a:lt1>
          <a:srgbClr val="FFFFFF"/>
        </a:lt1>
        <a:dk2>
          <a:srgbClr val="0000FF"/>
        </a:dk2>
        <a:lt2>
          <a:srgbClr val="FFCC66"/>
        </a:lt2>
        <a:accent1>
          <a:srgbClr val="00FFFF"/>
        </a:accent1>
        <a:accent2>
          <a:srgbClr val="3366FF"/>
        </a:accent2>
        <a:accent3>
          <a:srgbClr val="AAAAFF"/>
        </a:accent3>
        <a:accent4>
          <a:srgbClr val="DADADA"/>
        </a:accent4>
        <a:accent5>
          <a:srgbClr val="AAFFFF"/>
        </a:accent5>
        <a:accent6>
          <a:srgbClr val="2D5CE7"/>
        </a:accent6>
        <a:hlink>
          <a:srgbClr val="FF0033"/>
        </a:hlink>
        <a:folHlink>
          <a:srgbClr val="FFFF00"/>
        </a:folHlink>
      </a:clrScheme>
      <a:clrMap bg1="dk2" tx1="lt1" bg2="dk1" tx2="lt2" accent1="accent1" accent2="accent2" accent3="accent3" accent4="accent4" accent5="accent5" accent6="accent6" hlink="hlink" folHlink="folHlink"/>
    </a:extraClrScheme>
    <a:extraClrScheme>
      <a:clrScheme name="Vzletný 2">
        <a:dk1>
          <a:srgbClr val="000000"/>
        </a:dk1>
        <a:lt1>
          <a:srgbClr val="FFFFFF"/>
        </a:lt1>
        <a:dk2>
          <a:srgbClr val="000000"/>
        </a:dk2>
        <a:lt2>
          <a:srgbClr val="CCECFF"/>
        </a:lt2>
        <a:accent1>
          <a:srgbClr val="6699FF"/>
        </a:accent1>
        <a:accent2>
          <a:srgbClr val="66CCFF"/>
        </a:accent2>
        <a:accent3>
          <a:srgbClr val="FFFFFF"/>
        </a:accent3>
        <a:accent4>
          <a:srgbClr val="000000"/>
        </a:accent4>
        <a:accent5>
          <a:srgbClr val="B8CAFF"/>
        </a:accent5>
        <a:accent6>
          <a:srgbClr val="5CB9E7"/>
        </a:accent6>
        <a:hlink>
          <a:srgbClr val="CC99FF"/>
        </a:hlink>
        <a:folHlink>
          <a:srgbClr val="00CCCC"/>
        </a:folHlink>
      </a:clrScheme>
      <a:clrMap bg1="lt1" tx1="dk1" bg2="lt2" tx2="dk2" accent1="accent1" accent2="accent2" accent3="accent3" accent4="accent4" accent5="accent5" accent6="accent6" hlink="hlink" folHlink="folHlink"/>
    </a:extraClrScheme>
    <a:extraClrScheme>
      <a:clrScheme name="Vzletný 3">
        <a:dk1>
          <a:srgbClr val="000000"/>
        </a:dk1>
        <a:lt1>
          <a:srgbClr val="FFFFFF"/>
        </a:lt1>
        <a:dk2>
          <a:srgbClr val="000000"/>
        </a:dk2>
        <a:lt2>
          <a:srgbClr val="FFFFFF"/>
        </a:lt2>
        <a:accent1>
          <a:srgbClr val="CBCBCB"/>
        </a:accent1>
        <a:accent2>
          <a:srgbClr val="EAEAEA"/>
        </a:accent2>
        <a:accent3>
          <a:srgbClr val="FFFFFF"/>
        </a:accent3>
        <a:accent4>
          <a:srgbClr val="000000"/>
        </a:accent4>
        <a:accent5>
          <a:srgbClr val="E2E2E2"/>
        </a:accent5>
        <a:accent6>
          <a:srgbClr val="D4D4D4"/>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Vzletný 4">
        <a:dk1>
          <a:srgbClr val="000000"/>
        </a:dk1>
        <a:lt1>
          <a:srgbClr val="FFFFFF"/>
        </a:lt1>
        <a:dk2>
          <a:srgbClr val="008080"/>
        </a:dk2>
        <a:lt2>
          <a:srgbClr val="FFCC66"/>
        </a:lt2>
        <a:accent1>
          <a:srgbClr val="0099CC"/>
        </a:accent1>
        <a:accent2>
          <a:srgbClr val="009999"/>
        </a:accent2>
        <a:accent3>
          <a:srgbClr val="AAC0C0"/>
        </a:accent3>
        <a:accent4>
          <a:srgbClr val="DADADA"/>
        </a:accent4>
        <a:accent5>
          <a:srgbClr val="AACAE2"/>
        </a:accent5>
        <a:accent6>
          <a:srgbClr val="008A8A"/>
        </a:accent6>
        <a:hlink>
          <a:srgbClr val="6600CC"/>
        </a:hlink>
        <a:folHlink>
          <a:srgbClr val="FFFF00"/>
        </a:folHlink>
      </a:clrScheme>
      <a:clrMap bg1="dk2" tx1="lt1" bg2="dk1" tx2="lt2" accent1="accent1" accent2="accent2" accent3="accent3" accent4="accent4" accent5="accent5" accent6="accent6" hlink="hlink" folHlink="folHlink"/>
    </a:extraClrScheme>
    <a:extraClrScheme>
      <a:clrScheme name="Vzletný 5">
        <a:dk1>
          <a:srgbClr val="000000"/>
        </a:dk1>
        <a:lt1>
          <a:srgbClr val="FFFFFF"/>
        </a:lt1>
        <a:dk2>
          <a:srgbClr val="993300"/>
        </a:dk2>
        <a:lt2>
          <a:srgbClr val="FFCC66"/>
        </a:lt2>
        <a:accent1>
          <a:srgbClr val="FF6633"/>
        </a:accent1>
        <a:accent2>
          <a:srgbClr val="CC6600"/>
        </a:accent2>
        <a:accent3>
          <a:srgbClr val="CAADAA"/>
        </a:accent3>
        <a:accent4>
          <a:srgbClr val="DADADA"/>
        </a:accent4>
        <a:accent5>
          <a:srgbClr val="FFB8AD"/>
        </a:accent5>
        <a:accent6>
          <a:srgbClr val="B95C00"/>
        </a:accent6>
        <a:hlink>
          <a:srgbClr val="CC0000"/>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C:\Templates\Presentation Designs\Vzletný.pot</Template>
  <TotalTime>10816</TotalTime>
  <Words>2641</Words>
  <Application>Microsoft Office PowerPoint</Application>
  <PresentationFormat>Předvádění na obrazovce (4:3)</PresentationFormat>
  <Paragraphs>187</Paragraphs>
  <Slides>31</Slides>
  <Notes>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31</vt:i4>
      </vt:variant>
    </vt:vector>
  </HeadingPairs>
  <TitlesOfParts>
    <vt:vector size="36" baseType="lpstr">
      <vt:lpstr>Arial</vt:lpstr>
      <vt:lpstr>Calibri</vt:lpstr>
      <vt:lpstr>Times New Roman</vt:lpstr>
      <vt:lpstr>Wingdings</vt:lpstr>
      <vt:lpstr>Vzletný</vt:lpstr>
      <vt:lpstr>Prezentace aplikace PowerPoint</vt:lpstr>
      <vt:lpstr>Content</vt:lpstr>
      <vt:lpstr>Diversity management</vt:lpstr>
      <vt:lpstr>Diversity management</vt:lpstr>
      <vt:lpstr>Diversity management</vt:lpstr>
      <vt:lpstr>Diversity management</vt:lpstr>
      <vt:lpstr>Advantages of diversity management</vt:lpstr>
      <vt:lpstr>Disadvantages / challenges of diversity management</vt:lpstr>
      <vt:lpstr>Methods of diversity management</vt:lpstr>
      <vt:lpstr>Methods of diversity management</vt:lpstr>
      <vt:lpstr>Methods of diversity management</vt:lpstr>
      <vt:lpstr>Discussion</vt:lpstr>
      <vt:lpstr>Talent management</vt:lpstr>
      <vt:lpstr>Talent management</vt:lpstr>
      <vt:lpstr>Talent management x Talent aquisition</vt:lpstr>
      <vt:lpstr>Key Principles of Talent Management </vt:lpstr>
      <vt:lpstr>Talent management process</vt:lpstr>
      <vt:lpstr>Branding</vt:lpstr>
      <vt:lpstr>Branding</vt:lpstr>
      <vt:lpstr>Some examples of companies with a strong brand in HR</vt:lpstr>
      <vt:lpstr>Some examples of companies with a strong brand in HR</vt:lpstr>
      <vt:lpstr>Branding</vt:lpstr>
      <vt:lpstr>Is branding useful?</vt:lpstr>
      <vt:lpstr>Social media and HRM</vt:lpstr>
      <vt:lpstr>Social media and HRM</vt:lpstr>
      <vt:lpstr>Examples of use social media platforms</vt:lpstr>
      <vt:lpstr>Risks associated with social media </vt:lpstr>
      <vt:lpstr>Risks associated with social media </vt:lpstr>
      <vt:lpstr>Interesting ideas</vt:lpstr>
      <vt:lpstr>Discussion – a practise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lidských zdrojů   Přednáška č. 2</dc:title>
  <dc:creator>patrik</dc:creator>
  <cp:lastModifiedBy>mar0076</cp:lastModifiedBy>
  <cp:revision>306</cp:revision>
  <cp:lastPrinted>1601-01-01T00:00:00Z</cp:lastPrinted>
  <dcterms:created xsi:type="dcterms:W3CDTF">2005-09-23T13:42:26Z</dcterms:created>
  <dcterms:modified xsi:type="dcterms:W3CDTF">2023-03-29T06:06:53Z</dcterms:modified>
</cp:coreProperties>
</file>