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6"/>
  </p:notesMasterIdLst>
  <p:sldIdLst>
    <p:sldId id="256" r:id="rId2"/>
    <p:sldId id="269" r:id="rId3"/>
    <p:sldId id="383" r:id="rId4"/>
    <p:sldId id="414" r:id="rId5"/>
    <p:sldId id="400" r:id="rId6"/>
    <p:sldId id="384" r:id="rId7"/>
    <p:sldId id="415" r:id="rId8"/>
    <p:sldId id="416" r:id="rId9"/>
    <p:sldId id="398" r:id="rId10"/>
    <p:sldId id="385" r:id="rId11"/>
    <p:sldId id="386" r:id="rId12"/>
    <p:sldId id="387" r:id="rId13"/>
    <p:sldId id="388" r:id="rId14"/>
    <p:sldId id="417" r:id="rId15"/>
    <p:sldId id="389" r:id="rId16"/>
    <p:sldId id="408" r:id="rId17"/>
    <p:sldId id="418" r:id="rId18"/>
    <p:sldId id="409" r:id="rId19"/>
    <p:sldId id="419" r:id="rId20"/>
    <p:sldId id="410" r:id="rId21"/>
    <p:sldId id="413" r:id="rId22"/>
    <p:sldId id="393" r:id="rId23"/>
    <p:sldId id="394" r:id="rId24"/>
    <p:sldId id="420" r:id="rId25"/>
    <p:sldId id="391" r:id="rId26"/>
    <p:sldId id="423" r:id="rId27"/>
    <p:sldId id="424" r:id="rId28"/>
    <p:sldId id="425" r:id="rId29"/>
    <p:sldId id="421" r:id="rId30"/>
    <p:sldId id="396" r:id="rId31"/>
    <p:sldId id="422" r:id="rId32"/>
    <p:sldId id="426" r:id="rId33"/>
    <p:sldId id="397" r:id="rId34"/>
    <p:sldId id="273" r:id="rId35"/>
  </p:sldIdLst>
  <p:sldSz cx="9144000" cy="6858000" type="screen4x3"/>
  <p:notesSz cx="6794500" cy="9931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Výchozí oddíl" id="{E58DADE8-EFD0-4CCF-830F-B9EE80690544}">
          <p14:sldIdLst>
            <p14:sldId id="256"/>
            <p14:sldId id="269"/>
            <p14:sldId id="383"/>
            <p14:sldId id="414"/>
            <p14:sldId id="400"/>
            <p14:sldId id="384"/>
            <p14:sldId id="415"/>
            <p14:sldId id="416"/>
          </p14:sldIdLst>
        </p14:section>
        <p14:section name="Oddíl bez názvu" id="{0DD63392-BB8C-491B-BAF5-AE269A00D3A9}">
          <p14:sldIdLst>
            <p14:sldId id="398"/>
            <p14:sldId id="385"/>
            <p14:sldId id="386"/>
            <p14:sldId id="387"/>
            <p14:sldId id="388"/>
            <p14:sldId id="417"/>
            <p14:sldId id="389"/>
            <p14:sldId id="408"/>
            <p14:sldId id="418"/>
            <p14:sldId id="409"/>
            <p14:sldId id="419"/>
            <p14:sldId id="410"/>
            <p14:sldId id="413"/>
            <p14:sldId id="393"/>
            <p14:sldId id="394"/>
            <p14:sldId id="420"/>
            <p14:sldId id="391"/>
            <p14:sldId id="423"/>
            <p14:sldId id="424"/>
            <p14:sldId id="425"/>
            <p14:sldId id="421"/>
            <p14:sldId id="396"/>
            <p14:sldId id="422"/>
            <p14:sldId id="426"/>
            <p14:sldId id="397"/>
            <p14:sldId id="2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77" d="100"/>
          <a:sy n="77" d="100"/>
        </p:scale>
        <p:origin x="1037"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D7571A94-FE0F-4BE3-9501-E23B4914FAB6}" type="datetimeFigureOut">
              <a:rPr lang="cs-CZ" smtClean="0"/>
              <a:t>12.04.2023</a:t>
            </a:fld>
            <a:endParaRPr lang="cs-CZ"/>
          </a:p>
        </p:txBody>
      </p:sp>
      <p:sp>
        <p:nvSpPr>
          <p:cNvPr id="4" name="Zástupný symbol pro obrázek snímku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13B94D97-5373-4298-8B4E-E1196774D879}" type="slidenum">
              <a:rPr lang="cs-CZ" smtClean="0"/>
              <a:t>‹#›</a:t>
            </a:fld>
            <a:endParaRPr lang="cs-CZ"/>
          </a:p>
        </p:txBody>
      </p:sp>
    </p:spTree>
    <p:extLst>
      <p:ext uri="{BB962C8B-B14F-4D97-AF65-F5344CB8AC3E}">
        <p14:creationId xmlns:p14="http://schemas.microsoft.com/office/powerpoint/2010/main" val="1180236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3B94D97-5373-4298-8B4E-E1196774D879}" type="slidenum">
              <a:rPr lang="cs-CZ" smtClean="0"/>
              <a:t>1</a:t>
            </a:fld>
            <a:endParaRPr lang="cs-CZ"/>
          </a:p>
        </p:txBody>
      </p:sp>
    </p:spTree>
    <p:extLst>
      <p:ext uri="{BB962C8B-B14F-4D97-AF65-F5344CB8AC3E}">
        <p14:creationId xmlns:p14="http://schemas.microsoft.com/office/powerpoint/2010/main" val="3050735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10"/>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6" name="Arc 4"/>
            <p:cNvSpPr>
              <a:spLocks/>
            </p:cNvSpPr>
            <p:nvPr/>
          </p:nvSpPr>
          <p:spPr bwMode="auto">
            <a:xfrm>
              <a:off x="-652" y="978"/>
              <a:ext cx="4237" cy="3342"/>
            </a:xfrm>
            <a:custGeom>
              <a:avLst/>
              <a:gdLst>
                <a:gd name="T0" fmla="*/ 6 w 21600"/>
                <a:gd name="T1" fmla="*/ 0 h 21231"/>
                <a:gd name="T2" fmla="*/ 32 w 21600"/>
                <a:gd name="T3" fmla="*/ 13 h 21231"/>
                <a:gd name="T4" fmla="*/ 0 w 21600"/>
                <a:gd name="T5" fmla="*/ 13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cs-CZ"/>
              <a:t>Klepnutím lze upravit styl předlohy nadpisů.</a:t>
            </a:r>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cs-CZ"/>
              <a:t>Klepnutím lze upravit styl předlohy podnadpisů.</a:t>
            </a:r>
          </a:p>
        </p:txBody>
      </p:sp>
      <p:sp>
        <p:nvSpPr>
          <p:cNvPr id="7" name="Rectangle 7"/>
          <p:cNvSpPr>
            <a:spLocks noGrp="1" noChangeArrowheads="1"/>
          </p:cNvSpPr>
          <p:nvPr>
            <p:ph type="dt" sz="quarter"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CD2FD21F-7B72-4377-9B6B-E8C859DC259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22818F26-F1E9-4590-B6EC-E9E6238C03B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15100" y="609600"/>
            <a:ext cx="1943100" cy="54864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685800" y="609600"/>
            <a:ext cx="5676900" cy="54864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ECA64DF8-5DE6-45A3-A84D-185E2F5D8F3E}"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ClipArt" preserve="1">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685800" y="609600"/>
            <a:ext cx="77724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85800" y="1981200"/>
            <a:ext cx="381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klipart 3"/>
          <p:cNvSpPr>
            <a:spLocks noGrp="1"/>
          </p:cNvSpPr>
          <p:nvPr>
            <p:ph type="clipArt" sz="half" idx="2"/>
          </p:nvPr>
        </p:nvSpPr>
        <p:spPr>
          <a:xfrm>
            <a:off x="4648200" y="1981200"/>
            <a:ext cx="3810000" cy="4114800"/>
          </a:xfrm>
        </p:spPr>
        <p:txBody>
          <a:bodyPr/>
          <a:lstStyle/>
          <a:p>
            <a:pPr lvl="0"/>
            <a:endParaRPr lang="cs-CZ" noProof="0"/>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B1E6C3E8-819E-4156-9800-AC3EAADBB9F4}"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6FB4AF0-E47D-4C47-987B-6A94EAAE91E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D6569EB-4052-4500-9DB1-B81EC4C0F43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F1CC6111-84F6-4D9F-A650-6DF77B8EB669}"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p:cNvSpPr>
            <a:spLocks noGrp="1" noChangeArrowheads="1"/>
          </p:cNvSpPr>
          <p:nvPr>
            <p:ph type="dt" sz="half"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1C4B3542-ADA3-4CA9-A07E-88D3B768A7FB}"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7"/>
          <p:cNvSpPr>
            <a:spLocks noGrp="1" noChangeArrowheads="1"/>
          </p:cNvSpPr>
          <p:nvPr>
            <p:ph type="dt" sz="half" idx="10"/>
          </p:nvPr>
        </p:nvSpPr>
        <p:spPr/>
        <p:txBody>
          <a:bodyPr/>
          <a:lstStyle>
            <a:lvl1pPr>
              <a:defRPr/>
            </a:lvl1pPr>
          </a:lstStyle>
          <a:p>
            <a:pPr>
              <a:defRPr/>
            </a:pPr>
            <a:endParaRPr lang="cs-CZ"/>
          </a:p>
        </p:txBody>
      </p:sp>
      <p:sp>
        <p:nvSpPr>
          <p:cNvPr id="4" name="Rectangle 8"/>
          <p:cNvSpPr>
            <a:spLocks noGrp="1" noChangeArrowheads="1"/>
          </p:cNvSpPr>
          <p:nvPr>
            <p:ph type="ftr" sz="quarter" idx="11"/>
          </p:nvPr>
        </p:nvSpPr>
        <p:spPr/>
        <p:txBody>
          <a:bodyPr/>
          <a:lstStyle>
            <a:lvl1pPr>
              <a:defRPr/>
            </a:lvl1pPr>
          </a:lstStyle>
          <a:p>
            <a:pPr>
              <a:defRPr/>
            </a:pPr>
            <a:endParaRPr lang="cs-CZ"/>
          </a:p>
        </p:txBody>
      </p:sp>
      <p:sp>
        <p:nvSpPr>
          <p:cNvPr id="5" name="Rectangle 9"/>
          <p:cNvSpPr>
            <a:spLocks noGrp="1" noChangeArrowheads="1"/>
          </p:cNvSpPr>
          <p:nvPr>
            <p:ph type="sldNum" sz="quarter" idx="12"/>
          </p:nvPr>
        </p:nvSpPr>
        <p:spPr/>
        <p:txBody>
          <a:bodyPr/>
          <a:lstStyle>
            <a:lvl1pPr>
              <a:defRPr/>
            </a:lvl1pPr>
          </a:lstStyle>
          <a:p>
            <a:pPr>
              <a:defRPr/>
            </a:pPr>
            <a:fld id="{1816AE1F-3DC3-4E0F-87A4-B26FD0376A3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p:txBody>
          <a:bodyPr/>
          <a:lstStyle>
            <a:lvl1pPr>
              <a:defRPr/>
            </a:lvl1pPr>
          </a:lstStyle>
          <a:p>
            <a:pPr>
              <a:defRPr/>
            </a:pPr>
            <a:endParaRPr lang="cs-CZ"/>
          </a:p>
        </p:txBody>
      </p:sp>
      <p:sp>
        <p:nvSpPr>
          <p:cNvPr id="3" name="Rectangle 8"/>
          <p:cNvSpPr>
            <a:spLocks noGrp="1" noChangeArrowheads="1"/>
          </p:cNvSpPr>
          <p:nvPr>
            <p:ph type="ftr" sz="quarter" idx="11"/>
          </p:nvPr>
        </p:nvSpPr>
        <p:spPr/>
        <p:txBody>
          <a:bodyPr/>
          <a:lstStyle>
            <a:lvl1pPr>
              <a:defRPr/>
            </a:lvl1pPr>
          </a:lstStyle>
          <a:p>
            <a:pPr>
              <a:defRPr/>
            </a:pPr>
            <a:endParaRPr lang="cs-CZ"/>
          </a:p>
        </p:txBody>
      </p:sp>
      <p:sp>
        <p:nvSpPr>
          <p:cNvPr id="4" name="Rectangle 9"/>
          <p:cNvSpPr>
            <a:spLocks noGrp="1" noChangeArrowheads="1"/>
          </p:cNvSpPr>
          <p:nvPr>
            <p:ph type="sldNum" sz="quarter" idx="12"/>
          </p:nvPr>
        </p:nvSpPr>
        <p:spPr/>
        <p:txBody>
          <a:bodyPr/>
          <a:lstStyle>
            <a:lvl1pPr>
              <a:defRPr/>
            </a:lvl1pPr>
          </a:lstStyle>
          <a:p>
            <a:pPr>
              <a:defRPr/>
            </a:pPr>
            <a:fld id="{8110E9C1-8D4F-49E0-8561-2FCF7F82006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7183DDA5-73ED-41CA-B7B9-FA45EFCAC741}"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E1E8EF4E-FB7C-4C4A-B9E7-5B20452941D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1026"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1033" name="Arc 4"/>
            <p:cNvSpPr>
              <a:spLocks/>
            </p:cNvSpPr>
            <p:nvPr/>
          </p:nvSpPr>
          <p:spPr bwMode="auto">
            <a:xfrm>
              <a:off x="0" y="1"/>
              <a:ext cx="5298" cy="4312"/>
            </a:xfrm>
            <a:custGeom>
              <a:avLst/>
              <a:gdLst>
                <a:gd name="T0" fmla="*/ 0 w 21600"/>
                <a:gd name="T1" fmla="*/ 0 h 21600"/>
                <a:gd name="T2" fmla="*/ 78 w 21600"/>
                <a:gd name="T3" fmla="*/ 34 h 21600"/>
                <a:gd name="T4" fmla="*/ 0 w 21600"/>
                <a:gd name="T5" fmla="*/ 3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cs-CZ"/>
              <a:t>Klepnutím lze upravit styl předlohy nadpisů.</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pPr>
              <a:defRPr/>
            </a:pPr>
            <a:endParaRPr lang="cs-CZ"/>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pPr>
              <a:defRPr/>
            </a:pPr>
            <a:endParaRPr lang="cs-CZ"/>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pPr>
              <a:defRPr/>
            </a:pPr>
            <a:fld id="{0DA583FF-9F5D-469C-B3BB-B1E3900B7B18}" type="slidenum">
              <a:rPr lang="cs-CZ"/>
              <a:pPr>
                <a:defRPr/>
              </a:pPr>
              <a:t>‹#›</a:t>
            </a:fld>
            <a:endParaRPr lang="cs-CZ"/>
          </a:p>
        </p:txBody>
      </p:sp>
      <p:sp>
        <p:nvSpPr>
          <p:cNvPr id="1031"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 bg1="dk2" tx1="lt1" bg2="dk1" tx2="lt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 id="2147484071"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onetonline.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onetonline.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685800" y="4221089"/>
            <a:ext cx="7772400" cy="1368151"/>
          </a:xfrm>
        </p:spPr>
        <p:txBody>
          <a:bodyPr/>
          <a:lstStyle/>
          <a:p>
            <a:pPr algn="ctr" eaLnBrk="1" hangingPunct="1">
              <a:lnSpc>
                <a:spcPct val="90000"/>
              </a:lnSpc>
              <a:buFont typeface="Wingdings" pitchFamily="2" charset="2"/>
              <a:buNone/>
            </a:pPr>
            <a:r>
              <a:rPr lang="cs-CZ" sz="1500" b="1" i="1" dirty="0">
                <a:solidFill>
                  <a:schemeClr val="bg2"/>
                </a:solidFill>
              </a:rPr>
              <a:t>	</a:t>
            </a:r>
          </a:p>
          <a:p>
            <a:pPr algn="ctr" eaLnBrk="1" hangingPunct="1">
              <a:lnSpc>
                <a:spcPct val="90000"/>
              </a:lnSpc>
              <a:buNone/>
            </a:pPr>
            <a:r>
              <a:rPr lang="cs-CZ" sz="4000" b="1" dirty="0" err="1">
                <a:solidFill>
                  <a:schemeClr val="bg2"/>
                </a:solidFill>
              </a:rPr>
              <a:t>Recruitment</a:t>
            </a:r>
            <a:r>
              <a:rPr lang="cs-CZ" sz="4000" b="1" dirty="0">
                <a:solidFill>
                  <a:schemeClr val="bg2"/>
                </a:solidFill>
              </a:rPr>
              <a:t> and </a:t>
            </a:r>
            <a:r>
              <a:rPr lang="cs-CZ" sz="4000" b="1" dirty="0" err="1">
                <a:solidFill>
                  <a:schemeClr val="bg2"/>
                </a:solidFill>
              </a:rPr>
              <a:t>selection</a:t>
            </a:r>
            <a:r>
              <a:rPr lang="cs-CZ" sz="4000" b="1" dirty="0">
                <a:solidFill>
                  <a:schemeClr val="bg2"/>
                </a:solidFill>
              </a:rPr>
              <a:t>. </a:t>
            </a:r>
          </a:p>
        </p:txBody>
      </p:sp>
      <p:sp>
        <p:nvSpPr>
          <p:cNvPr id="4" name="Obdélník 3"/>
          <p:cNvSpPr/>
          <p:nvPr/>
        </p:nvSpPr>
        <p:spPr>
          <a:xfrm>
            <a:off x="0" y="2205038"/>
            <a:ext cx="9144000" cy="1944687"/>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a:latin typeface="Arial" pitchFamily="34" charset="0"/>
                <a:cs typeface="Arial" pitchFamily="34" charset="0"/>
              </a:rPr>
              <a:t>HUMAN RESOURCE MANAGEMENT</a:t>
            </a:r>
            <a:endParaRPr lang="pt-BR" sz="3600" b="1" dirty="0">
              <a:latin typeface="Arial" pitchFamily="34" charset="0"/>
              <a:cs typeface="Arial" pitchFamily="34" charset="0"/>
            </a:endParaRPr>
          </a:p>
          <a:p>
            <a:pPr algn="ctr" fontAlgn="auto">
              <a:spcBef>
                <a:spcPts val="0"/>
              </a:spcBef>
              <a:spcAft>
                <a:spcPts val="0"/>
              </a:spcAft>
              <a:defRPr/>
            </a:pPr>
            <a:endParaRPr lang="cs-CZ" sz="1000" b="1" dirty="0">
              <a:latin typeface="Arial" pitchFamily="34" charset="0"/>
              <a:cs typeface="Arial" pitchFamily="34" charset="0"/>
            </a:endParaRPr>
          </a:p>
          <a:p>
            <a:pPr algn="ctr" fontAlgn="auto">
              <a:spcBef>
                <a:spcPts val="0"/>
              </a:spcBef>
              <a:spcAft>
                <a:spcPts val="0"/>
              </a:spcAft>
              <a:defRPr/>
            </a:pPr>
            <a:r>
              <a:rPr lang="cs-CZ" b="1" dirty="0" err="1">
                <a:latin typeface="Arial" pitchFamily="34" charset="0"/>
                <a:cs typeface="Arial" pitchFamily="34" charset="0"/>
              </a:rPr>
              <a:t>Lesson</a:t>
            </a:r>
            <a:r>
              <a:rPr lang="cs-CZ" b="1" dirty="0">
                <a:latin typeface="Arial" pitchFamily="34" charset="0"/>
                <a:cs typeface="Arial" pitchFamily="34" charset="0"/>
              </a:rPr>
              <a:t> 8</a:t>
            </a:r>
          </a:p>
        </p:txBody>
      </p:sp>
      <p:sp>
        <p:nvSpPr>
          <p:cNvPr id="2" name="TextovéPole 1"/>
          <p:cNvSpPr txBox="1"/>
          <p:nvPr/>
        </p:nvSpPr>
        <p:spPr>
          <a:xfrm>
            <a:off x="1619672" y="5850088"/>
            <a:ext cx="6192688" cy="461665"/>
          </a:xfrm>
          <a:prstGeom prst="rect">
            <a:avLst/>
          </a:prstGeom>
          <a:noFill/>
        </p:spPr>
        <p:txBody>
          <a:bodyPr wrap="square" rtlCol="0">
            <a:spAutoFit/>
          </a:bodyPr>
          <a:lstStyle/>
          <a:p>
            <a:pPr algn="ctr"/>
            <a:r>
              <a:rPr lang="cs-CZ" dirty="0">
                <a:solidFill>
                  <a:schemeClr val="bg2"/>
                </a:solidFill>
              </a:rPr>
              <a:t>Ing. Helena Marková, Ph.D.</a:t>
            </a:r>
          </a:p>
        </p:txBody>
      </p:sp>
      <p:sp>
        <p:nvSpPr>
          <p:cNvPr id="8" name="Rectangle 2"/>
          <p:cNvSpPr>
            <a:spLocks noChangeArrowheads="1"/>
          </p:cNvSpPr>
          <p:nvPr/>
        </p:nvSpPr>
        <p:spPr bwMode="auto">
          <a:xfrm>
            <a:off x="758812" y="235496"/>
            <a:ext cx="11733052" cy="707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pic>
        <p:nvPicPr>
          <p:cNvPr id="1025" name="obrázek 2" descr="SLU-znacka-OPF-horizo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760" y="547262"/>
            <a:ext cx="3937883" cy="12241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3000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30500"/>
                            </p:stCondLst>
                            <p:childTnLst>
                              <p:par>
                                <p:cTn id="10" presetID="2" presetClass="entr" presetSubtype="1" fill="hold" grpId="0" nodeType="afterEffect">
                                  <p:stCondLst>
                                    <p:cond delay="60000"/>
                                  </p:stCondLst>
                                  <p:childTnLst>
                                    <p:set>
                                      <p:cBhvr>
                                        <p:cTn id="11" dur="1" fill="hold">
                                          <p:stCondLst>
                                            <p:cond delay="0"/>
                                          </p:stCondLst>
                                        </p:cTn>
                                        <p:tgtEl>
                                          <p:spTgt spid="28675">
                                            <p:txEl>
                                              <p:pRg st="1" end="1"/>
                                            </p:txEl>
                                          </p:spTgt>
                                        </p:tgtEl>
                                        <p:attrNameLst>
                                          <p:attrName>style.visibility</p:attrName>
                                        </p:attrNameLst>
                                      </p:cBhvr>
                                      <p:to>
                                        <p:strVal val="visible"/>
                                      </p:to>
                                    </p:set>
                                    <p:anim calcmode="lin" valueType="num">
                                      <p:cBhvr additive="base">
                                        <p:cTn id="12"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8675">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advAuto="30000"/>
    </p:bld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KSAO</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algn="just">
              <a:buFont typeface="Wingdings" panose="05000000000000000000" pitchFamily="2" charset="2"/>
              <a:buChar char="Ø"/>
            </a:pPr>
            <a:r>
              <a:rPr lang="cs-CZ" sz="2800" dirty="0" err="1">
                <a:solidFill>
                  <a:schemeClr val="bg2"/>
                </a:solidFill>
              </a:rPr>
              <a:t>Knowledge</a:t>
            </a:r>
            <a:endParaRPr lang="cs-CZ" sz="2800" dirty="0">
              <a:solidFill>
                <a:schemeClr val="bg2"/>
              </a:solidFill>
            </a:endParaRPr>
          </a:p>
          <a:p>
            <a:pPr algn="just">
              <a:buFont typeface="Wingdings" panose="05000000000000000000" pitchFamily="2" charset="2"/>
              <a:buChar char="Ø"/>
            </a:pPr>
            <a:r>
              <a:rPr lang="cs-CZ" sz="2800" dirty="0" err="1">
                <a:solidFill>
                  <a:schemeClr val="bg2"/>
                </a:solidFill>
              </a:rPr>
              <a:t>Skills</a:t>
            </a:r>
            <a:endParaRPr lang="cs-CZ" sz="2800" dirty="0">
              <a:solidFill>
                <a:schemeClr val="bg2"/>
              </a:solidFill>
            </a:endParaRPr>
          </a:p>
          <a:p>
            <a:pPr algn="just">
              <a:buFont typeface="Wingdings" panose="05000000000000000000" pitchFamily="2" charset="2"/>
              <a:buChar char="Ø"/>
            </a:pPr>
            <a:r>
              <a:rPr lang="cs-CZ" sz="2800" dirty="0" err="1">
                <a:solidFill>
                  <a:schemeClr val="bg2"/>
                </a:solidFill>
              </a:rPr>
              <a:t>Abilities</a:t>
            </a:r>
            <a:endParaRPr lang="cs-CZ" sz="2800" dirty="0">
              <a:solidFill>
                <a:schemeClr val="bg2"/>
              </a:solidFill>
            </a:endParaRPr>
          </a:p>
          <a:p>
            <a:pPr algn="just">
              <a:buFont typeface="Wingdings" panose="05000000000000000000" pitchFamily="2" charset="2"/>
              <a:buChar char="Ø"/>
            </a:pPr>
            <a:r>
              <a:rPr lang="cs-CZ" sz="2800" dirty="0" err="1">
                <a:solidFill>
                  <a:schemeClr val="bg2"/>
                </a:solidFill>
              </a:rPr>
              <a:t>Other</a:t>
            </a:r>
            <a:r>
              <a:rPr lang="cs-CZ" sz="2800" dirty="0">
                <a:solidFill>
                  <a:schemeClr val="bg2"/>
                </a:solidFill>
              </a:rPr>
              <a:t> </a:t>
            </a:r>
            <a:r>
              <a:rPr lang="cs-CZ" sz="2800" dirty="0" err="1">
                <a:solidFill>
                  <a:schemeClr val="bg2"/>
                </a:solidFill>
              </a:rPr>
              <a:t>atributes</a:t>
            </a:r>
            <a:r>
              <a:rPr lang="cs-CZ" sz="2800" dirty="0">
                <a:solidFill>
                  <a:schemeClr val="bg2"/>
                </a:solidFill>
              </a:rPr>
              <a:t>/</a:t>
            </a:r>
            <a:r>
              <a:rPr lang="cs-CZ" sz="2800" dirty="0" err="1">
                <a:solidFill>
                  <a:schemeClr val="bg2"/>
                </a:solidFill>
              </a:rPr>
              <a:t>characteristics</a:t>
            </a: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2419202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648072"/>
          </a:xfrm>
        </p:spPr>
        <p:txBody>
          <a:bodyPr/>
          <a:lstStyle/>
          <a:p>
            <a:pPr eaLnBrk="1" hangingPunct="1">
              <a:defRPr/>
            </a:pPr>
            <a:br>
              <a:rPr lang="cs-CZ" sz="3300" b="1" dirty="0">
                <a:solidFill>
                  <a:schemeClr val="bg2"/>
                </a:solidFill>
                <a:effectLst/>
                <a:latin typeface="+mn-lt"/>
              </a:rPr>
            </a:br>
            <a:r>
              <a:rPr lang="cs-CZ" sz="3300" b="1" dirty="0">
                <a:solidFill>
                  <a:schemeClr val="bg2"/>
                </a:solidFill>
                <a:effectLst/>
                <a:latin typeface="+mn-lt"/>
              </a:rPr>
              <a:t>KSAO</a:t>
            </a:r>
            <a:br>
              <a:rPr lang="cs-CZ" sz="3300" b="1" dirty="0">
                <a:solidFill>
                  <a:schemeClr val="bg2"/>
                </a:solidFill>
                <a:effectLst/>
                <a:latin typeface="+mn-lt"/>
              </a:rPr>
            </a:b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6"/>
            <a:ext cx="8640960" cy="5400600"/>
          </a:xfrm>
        </p:spPr>
        <p:txBody>
          <a:bodyPr>
            <a:noAutofit/>
          </a:bodyPr>
          <a:lstStyle/>
          <a:p>
            <a:pPr algn="just">
              <a:buFont typeface="Wingdings" panose="05000000000000000000" pitchFamily="2" charset="2"/>
              <a:buChar char="Ø"/>
            </a:pPr>
            <a:r>
              <a:rPr lang="en-US" sz="2800" dirty="0">
                <a:solidFill>
                  <a:schemeClr val="bg2"/>
                </a:solidFill>
              </a:rPr>
              <a:t>KSAO is an acronym that stands for Knowledge, Skills, Abilities, and Other characteristics. KSAOs are attributes that employers use to describe the requirements for a particular job.</a:t>
            </a:r>
          </a:p>
          <a:p>
            <a:pPr algn="just">
              <a:buFont typeface="Wingdings" panose="05000000000000000000" pitchFamily="2" charset="2"/>
              <a:buChar char="Ø"/>
            </a:pPr>
            <a:r>
              <a:rPr lang="en-US" sz="2800" dirty="0">
                <a:solidFill>
                  <a:schemeClr val="bg2"/>
                </a:solidFill>
              </a:rPr>
              <a:t>    Knowledge refers to the theoretical or practical understanding of a subject.</a:t>
            </a:r>
          </a:p>
          <a:p>
            <a:pPr algn="just">
              <a:buFont typeface="Wingdings" panose="05000000000000000000" pitchFamily="2" charset="2"/>
              <a:buChar char="Ø"/>
            </a:pPr>
            <a:r>
              <a:rPr lang="en-US" sz="2800" dirty="0">
                <a:solidFill>
                  <a:schemeClr val="bg2"/>
                </a:solidFill>
              </a:rPr>
              <a:t>    Skills are the ability to perform a task or activity effectively, usually developed through practice.</a:t>
            </a:r>
          </a:p>
          <a:p>
            <a:pPr algn="just">
              <a:buFont typeface="Wingdings" panose="05000000000000000000" pitchFamily="2" charset="2"/>
              <a:buChar char="Ø"/>
            </a:pPr>
            <a:r>
              <a:rPr lang="en-US" sz="2800" dirty="0">
                <a:solidFill>
                  <a:schemeClr val="bg2"/>
                </a:solidFill>
              </a:rPr>
              <a:t>    Abilities are innate or learned talents that enable someone to perform certain tasks or activities well.</a:t>
            </a:r>
          </a:p>
          <a:p>
            <a:pPr algn="just">
              <a:buFont typeface="Wingdings" panose="05000000000000000000" pitchFamily="2" charset="2"/>
              <a:buChar char="Ø"/>
            </a:pPr>
            <a:r>
              <a:rPr lang="en-US" sz="2800" dirty="0">
                <a:solidFill>
                  <a:schemeClr val="bg2"/>
                </a:solidFill>
              </a:rPr>
              <a:t>    Other characteristics can include personality traits, values, or physical attributes that are relevant to the job.</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0878874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KSAO</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800" dirty="0">
                <a:solidFill>
                  <a:schemeClr val="bg2"/>
                </a:solidFill>
              </a:rPr>
              <a:t>Employers often use KSAOs to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develop job descriptions,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evaluate job candidates,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and assess employee performance. </a:t>
            </a:r>
            <a:endParaRPr lang="cs-CZ" sz="2800" dirty="0">
              <a:solidFill>
                <a:schemeClr val="bg2"/>
              </a:solidFill>
            </a:endParaRPr>
          </a:p>
          <a:p>
            <a:pPr marL="0" indent="0" algn="just">
              <a:buNone/>
            </a:pPr>
            <a:r>
              <a:rPr lang="en-US" sz="2800" dirty="0">
                <a:solidFill>
                  <a:schemeClr val="bg2"/>
                </a:solidFill>
              </a:rPr>
              <a:t>By clearly identifying the necessary KSAOs for a job, employers can ensure that they hire and retain employees who are best suited for the role.</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0541648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Evaluation</a:t>
            </a:r>
            <a:r>
              <a:rPr lang="cs-CZ" sz="3300" b="1" dirty="0">
                <a:solidFill>
                  <a:schemeClr val="bg2"/>
                </a:solidFill>
                <a:effectLst/>
                <a:latin typeface="+mn-lt"/>
              </a:rPr>
              <a:t> </a:t>
            </a:r>
            <a:r>
              <a:rPr lang="cs-CZ" sz="3300" b="1" dirty="0" err="1">
                <a:solidFill>
                  <a:schemeClr val="bg2"/>
                </a:solidFill>
                <a:effectLst/>
                <a:latin typeface="+mn-lt"/>
              </a:rPr>
              <a:t>methods</a:t>
            </a:r>
            <a:r>
              <a:rPr lang="cs-CZ" sz="3300" b="1" dirty="0">
                <a:solidFill>
                  <a:schemeClr val="bg2"/>
                </a:solidFill>
                <a:effectLst/>
                <a:latin typeface="+mn-lt"/>
              </a:rPr>
              <a:t> by KSAO</a:t>
            </a:r>
          </a:p>
        </p:txBody>
      </p:sp>
      <p:sp>
        <p:nvSpPr>
          <p:cNvPr id="44035" name="Rectangle 3"/>
          <p:cNvSpPr>
            <a:spLocks noGrp="1" noChangeArrowheads="1"/>
          </p:cNvSpPr>
          <p:nvPr>
            <p:ph type="body" idx="1"/>
          </p:nvPr>
        </p:nvSpPr>
        <p:spPr>
          <a:xfrm>
            <a:off x="251520" y="1484785"/>
            <a:ext cx="8640960" cy="5328592"/>
          </a:xfrm>
        </p:spPr>
        <p:txBody>
          <a:bodyPr>
            <a:noAutofit/>
          </a:bodyPr>
          <a:lstStyle/>
          <a:p>
            <a:pPr marL="0" indent="0" algn="just">
              <a:buNone/>
            </a:pPr>
            <a:r>
              <a:rPr lang="en-US" sz="2400" dirty="0">
                <a:solidFill>
                  <a:schemeClr val="bg2"/>
                </a:solidFill>
              </a:rPr>
              <a:t>To evaluate job candidates based on KSAO, you can use various assessment methods, including:</a:t>
            </a:r>
          </a:p>
          <a:p>
            <a:pPr marL="0" indent="0" algn="just">
              <a:buNone/>
            </a:pPr>
            <a:r>
              <a:rPr lang="en-US" sz="2400" dirty="0">
                <a:solidFill>
                  <a:schemeClr val="bg2"/>
                </a:solidFill>
              </a:rPr>
              <a:t>    </a:t>
            </a:r>
            <a:r>
              <a:rPr lang="en-US" sz="2400" b="1" dirty="0">
                <a:solidFill>
                  <a:schemeClr val="bg2"/>
                </a:solidFill>
              </a:rPr>
              <a:t>Resumes and Cover Letters</a:t>
            </a:r>
            <a:r>
              <a:rPr lang="en-US" sz="2400" dirty="0">
                <a:solidFill>
                  <a:schemeClr val="bg2"/>
                </a:solidFill>
              </a:rPr>
              <a:t>: Evaluate candidates' knowledge, skills, and abilities based on their work experience, education, and other relevant qualifications mentioned in their resume and cover letter.</a:t>
            </a:r>
          </a:p>
          <a:p>
            <a:pPr marL="0" indent="0" algn="just">
              <a:buNone/>
            </a:pPr>
            <a:r>
              <a:rPr lang="en-US" sz="2400" dirty="0">
                <a:solidFill>
                  <a:schemeClr val="bg2"/>
                </a:solidFill>
              </a:rPr>
              <a:t>    </a:t>
            </a:r>
            <a:r>
              <a:rPr lang="en-US" sz="2400" b="1" dirty="0">
                <a:solidFill>
                  <a:schemeClr val="bg2"/>
                </a:solidFill>
              </a:rPr>
              <a:t>Interviews</a:t>
            </a:r>
            <a:r>
              <a:rPr lang="en-US" sz="2400" dirty="0">
                <a:solidFill>
                  <a:schemeClr val="bg2"/>
                </a:solidFill>
              </a:rPr>
              <a:t>: Ask candidates questions that assess their knowledge, skills, and abilities. You can ask behavioral interview questions that focus on how they've applied their KSAOs in the past to solve problems or achieve goals.</a:t>
            </a:r>
          </a:p>
          <a:p>
            <a:pPr marL="0" indent="0" algn="just">
              <a:buNone/>
            </a:pPr>
            <a:r>
              <a:rPr lang="en-US" sz="2400" dirty="0">
                <a:solidFill>
                  <a:schemeClr val="bg2"/>
                </a:solidFill>
              </a:rPr>
              <a:t>    </a:t>
            </a:r>
            <a:r>
              <a:rPr lang="en-US" sz="2400" b="1" dirty="0">
                <a:solidFill>
                  <a:schemeClr val="bg2"/>
                </a:solidFill>
              </a:rPr>
              <a:t>Skills Assessments and Tests: </a:t>
            </a:r>
            <a:r>
              <a:rPr lang="en-US" sz="2400" dirty="0">
                <a:solidFill>
                  <a:schemeClr val="bg2"/>
                </a:solidFill>
              </a:rPr>
              <a:t>Use skills assessments and tests to evaluate candidates' knowledge and skills in a particular area. For example, you can use coding tests to assess a candidate's programming skills or a writing test to evaluate their writing ability.</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741054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Evaluation</a:t>
            </a:r>
            <a:r>
              <a:rPr lang="cs-CZ" sz="3300" b="1" dirty="0">
                <a:solidFill>
                  <a:schemeClr val="bg2"/>
                </a:solidFill>
                <a:effectLst/>
                <a:latin typeface="+mn-lt"/>
              </a:rPr>
              <a:t> </a:t>
            </a:r>
            <a:r>
              <a:rPr lang="cs-CZ" sz="3300" b="1" dirty="0" err="1">
                <a:solidFill>
                  <a:schemeClr val="bg2"/>
                </a:solidFill>
                <a:effectLst/>
                <a:latin typeface="+mn-lt"/>
              </a:rPr>
              <a:t>methods</a:t>
            </a:r>
            <a:r>
              <a:rPr lang="cs-CZ" sz="3300" b="1" dirty="0">
                <a:solidFill>
                  <a:schemeClr val="bg2"/>
                </a:solidFill>
                <a:effectLst/>
                <a:latin typeface="+mn-lt"/>
              </a:rPr>
              <a:t> by KSAO</a:t>
            </a:r>
          </a:p>
        </p:txBody>
      </p:sp>
      <p:sp>
        <p:nvSpPr>
          <p:cNvPr id="44035" name="Rectangle 3"/>
          <p:cNvSpPr>
            <a:spLocks noGrp="1" noChangeArrowheads="1"/>
          </p:cNvSpPr>
          <p:nvPr>
            <p:ph type="body" idx="1"/>
          </p:nvPr>
        </p:nvSpPr>
        <p:spPr>
          <a:xfrm>
            <a:off x="251520" y="1484785"/>
            <a:ext cx="8640960" cy="5328592"/>
          </a:xfrm>
        </p:spPr>
        <p:txBody>
          <a:bodyPr>
            <a:noAutofit/>
          </a:bodyPr>
          <a:lstStyle/>
          <a:p>
            <a:pPr marL="0" indent="0" algn="just">
              <a:buNone/>
            </a:pPr>
            <a:r>
              <a:rPr lang="en-US" sz="2400" dirty="0">
                <a:solidFill>
                  <a:schemeClr val="bg2"/>
                </a:solidFill>
              </a:rPr>
              <a:t> </a:t>
            </a:r>
            <a:r>
              <a:rPr lang="en-US" sz="2400" b="1" dirty="0">
                <a:solidFill>
                  <a:schemeClr val="bg2"/>
                </a:solidFill>
              </a:rPr>
              <a:t>Reference Checks</a:t>
            </a:r>
            <a:r>
              <a:rPr lang="en-US" sz="2400" dirty="0">
                <a:solidFill>
                  <a:schemeClr val="bg2"/>
                </a:solidFill>
              </a:rPr>
              <a:t>: Contact a candidate's references to verify their past work experience and performance. Ask questions that assess their knowledge, skills, and abilities.</a:t>
            </a:r>
          </a:p>
          <a:p>
            <a:pPr marL="0" indent="0" algn="just">
              <a:buNone/>
            </a:pPr>
            <a:r>
              <a:rPr lang="en-US" sz="2400" dirty="0">
                <a:solidFill>
                  <a:schemeClr val="bg2"/>
                </a:solidFill>
              </a:rPr>
              <a:t>    </a:t>
            </a:r>
            <a:r>
              <a:rPr lang="en-US" sz="2400" b="1" dirty="0">
                <a:solidFill>
                  <a:schemeClr val="bg2"/>
                </a:solidFill>
              </a:rPr>
              <a:t>Simulation Exercises</a:t>
            </a:r>
            <a:r>
              <a:rPr lang="en-US" sz="2400" dirty="0">
                <a:solidFill>
                  <a:schemeClr val="bg2"/>
                </a:solidFill>
              </a:rPr>
              <a:t>: Ask candidates to perform a simulation exercise that reflects the skills required for the job. For example, if you're hiring a customer service representative, you can ask them to role-play a customer interaction.</a:t>
            </a:r>
          </a:p>
          <a:p>
            <a:pPr marL="0" indent="0" algn="just">
              <a:buNone/>
            </a:pPr>
            <a:endParaRPr lang="cs-CZ" sz="2400" dirty="0">
              <a:solidFill>
                <a:schemeClr val="bg2"/>
              </a:solidFill>
            </a:endParaRPr>
          </a:p>
          <a:p>
            <a:pPr marL="0" indent="0" algn="just">
              <a:buNone/>
            </a:pPr>
            <a:r>
              <a:rPr lang="en-US" sz="2400" dirty="0">
                <a:solidFill>
                  <a:schemeClr val="bg2"/>
                </a:solidFill>
              </a:rPr>
              <a:t>Overall, evaluating job candidates based on KSAO can help you identify the most qualified and best-suited candidate for the job. It's important to consider all relevant KSAOs for the job and use a variety of assessment methods to ensure you get a complete picture of the candidate's capabilities.</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113970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Why</a:t>
            </a:r>
            <a:r>
              <a:rPr lang="cs-CZ" sz="3300" b="1" dirty="0">
                <a:solidFill>
                  <a:schemeClr val="bg2"/>
                </a:solidFill>
                <a:effectLst/>
                <a:latin typeface="+mn-lt"/>
              </a:rPr>
              <a:t> to </a:t>
            </a:r>
            <a:r>
              <a:rPr lang="cs-CZ" sz="3300" b="1" dirty="0" err="1">
                <a:solidFill>
                  <a:schemeClr val="bg2"/>
                </a:solidFill>
                <a:effectLst/>
                <a:latin typeface="+mn-lt"/>
              </a:rPr>
              <a:t>construct</a:t>
            </a:r>
            <a:r>
              <a:rPr lang="cs-CZ" sz="3300" b="1" dirty="0">
                <a:solidFill>
                  <a:schemeClr val="bg2"/>
                </a:solidFill>
                <a:effectLst/>
                <a:latin typeface="+mn-lt"/>
              </a:rPr>
              <a:t> </a:t>
            </a:r>
            <a:r>
              <a:rPr lang="cs-CZ" sz="3300" b="1" dirty="0" err="1">
                <a:solidFill>
                  <a:schemeClr val="bg2"/>
                </a:solidFill>
                <a:effectLst/>
                <a:latin typeface="+mn-lt"/>
              </a:rPr>
              <a:t>the</a:t>
            </a:r>
            <a:r>
              <a:rPr lang="cs-CZ" sz="3300" b="1" dirty="0">
                <a:solidFill>
                  <a:schemeClr val="bg2"/>
                </a:solidFill>
                <a:effectLst/>
                <a:latin typeface="+mn-lt"/>
              </a:rPr>
              <a:t> </a:t>
            </a:r>
            <a:r>
              <a:rPr lang="cs-CZ" sz="3300" b="1" dirty="0" err="1">
                <a:solidFill>
                  <a:schemeClr val="bg2"/>
                </a:solidFill>
                <a:effectLst/>
                <a:latin typeface="+mn-lt"/>
              </a:rPr>
              <a:t>objective</a:t>
            </a:r>
            <a:r>
              <a:rPr lang="cs-CZ" sz="3300" b="1" dirty="0">
                <a:solidFill>
                  <a:schemeClr val="bg2"/>
                </a:solidFill>
                <a:effectLst/>
                <a:latin typeface="+mn-lt"/>
              </a:rPr>
              <a:t> </a:t>
            </a:r>
            <a:r>
              <a:rPr lang="cs-CZ" sz="3300" b="1" dirty="0" err="1">
                <a:solidFill>
                  <a:schemeClr val="bg2"/>
                </a:solidFill>
                <a:effectLst/>
                <a:latin typeface="+mn-lt"/>
              </a:rPr>
              <a:t>methods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84785"/>
            <a:ext cx="8640960" cy="5328592"/>
          </a:xfrm>
        </p:spPr>
        <p:txBody>
          <a:bodyPr>
            <a:noAutofit/>
          </a:bodyPr>
          <a:lstStyle/>
          <a:p>
            <a:pPr marL="0" indent="0" algn="just">
              <a:buNone/>
            </a:pPr>
            <a:r>
              <a:rPr lang="cs-CZ" sz="1800" u="sng" dirty="0">
                <a:solidFill>
                  <a:schemeClr val="bg2"/>
                </a:solidFill>
              </a:rPr>
              <a:t>Negative </a:t>
            </a:r>
            <a:r>
              <a:rPr lang="cs-CZ" sz="1800" u="sng" dirty="0" err="1">
                <a:solidFill>
                  <a:schemeClr val="bg2"/>
                </a:solidFill>
              </a:rPr>
              <a:t>effects</a:t>
            </a:r>
            <a:r>
              <a:rPr lang="cs-CZ" sz="1800" u="sng" dirty="0">
                <a:solidFill>
                  <a:schemeClr val="bg2"/>
                </a:solidFill>
              </a:rPr>
              <a:t> </a:t>
            </a:r>
            <a:r>
              <a:rPr lang="cs-CZ" sz="1800" u="sng" dirty="0" err="1">
                <a:solidFill>
                  <a:schemeClr val="bg2"/>
                </a:solidFill>
              </a:rPr>
              <a:t>of</a:t>
            </a:r>
            <a:r>
              <a:rPr lang="cs-CZ" sz="1800" u="sng" dirty="0">
                <a:solidFill>
                  <a:schemeClr val="bg2"/>
                </a:solidFill>
              </a:rPr>
              <a:t> </a:t>
            </a:r>
            <a:r>
              <a:rPr lang="cs-CZ" sz="1800" u="sng" dirty="0" err="1">
                <a:solidFill>
                  <a:schemeClr val="bg2"/>
                </a:solidFill>
              </a:rPr>
              <a:t>subjective</a:t>
            </a:r>
            <a:r>
              <a:rPr lang="cs-CZ" sz="1800" u="sng" dirty="0">
                <a:solidFill>
                  <a:schemeClr val="bg2"/>
                </a:solidFill>
              </a:rPr>
              <a:t> </a:t>
            </a:r>
            <a:r>
              <a:rPr lang="cs-CZ" sz="1800" u="sng" dirty="0" err="1">
                <a:solidFill>
                  <a:schemeClr val="bg2"/>
                </a:solidFill>
              </a:rPr>
              <a:t>assessment</a:t>
            </a:r>
            <a:endParaRPr lang="cs-CZ" sz="1800" u="sng" dirty="0">
              <a:solidFill>
                <a:schemeClr val="bg2"/>
              </a:solidFill>
            </a:endParaRPr>
          </a:p>
          <a:p>
            <a:pPr marL="0" indent="0" algn="just">
              <a:buNone/>
            </a:pPr>
            <a:r>
              <a:rPr lang="en-US" sz="1800" dirty="0">
                <a:solidFill>
                  <a:schemeClr val="bg2"/>
                </a:solidFill>
              </a:rPr>
              <a:t> </a:t>
            </a:r>
            <a:r>
              <a:rPr lang="en-US" sz="1800" b="1" dirty="0">
                <a:solidFill>
                  <a:schemeClr val="bg2"/>
                </a:solidFill>
              </a:rPr>
              <a:t>Biases:</a:t>
            </a:r>
            <a:r>
              <a:rPr lang="en-US" sz="1800" dirty="0">
                <a:solidFill>
                  <a:schemeClr val="bg2"/>
                </a:solidFill>
              </a:rPr>
              <a:t> Subjective assessments can be influenced by the assessor's personal biases, including their own preferences, stereotypes, or prejudices. These biases can lead to discrimination against certain candidates and can result in less diversity in the workplace.</a:t>
            </a:r>
          </a:p>
          <a:p>
            <a:pPr marL="0" indent="0" algn="just">
              <a:buNone/>
            </a:pPr>
            <a:r>
              <a:rPr lang="en-US" sz="1800" dirty="0">
                <a:solidFill>
                  <a:schemeClr val="bg2"/>
                </a:solidFill>
              </a:rPr>
              <a:t>    </a:t>
            </a:r>
            <a:r>
              <a:rPr lang="en-US" sz="1800" b="1" dirty="0">
                <a:solidFill>
                  <a:schemeClr val="bg2"/>
                </a:solidFill>
              </a:rPr>
              <a:t>Inconsistency:</a:t>
            </a:r>
            <a:r>
              <a:rPr lang="en-US" sz="1800" dirty="0">
                <a:solidFill>
                  <a:schemeClr val="bg2"/>
                </a:solidFill>
              </a:rPr>
              <a:t> Subjective assessments can also be inconsistent across different assessors, leading to a lack of standardization and fairness in the hiring process. Different assessors may have different interpretations of the candidate's skills, abilities, or personality traits, leading to different evaluations of the same candidate.</a:t>
            </a:r>
          </a:p>
          <a:p>
            <a:pPr marL="0" indent="0" algn="just">
              <a:buNone/>
            </a:pPr>
            <a:r>
              <a:rPr lang="en-US" sz="1800" b="1" dirty="0">
                <a:solidFill>
                  <a:schemeClr val="bg2"/>
                </a:solidFill>
              </a:rPr>
              <a:t>Legal issues</a:t>
            </a:r>
            <a:r>
              <a:rPr lang="en-US" sz="1800" dirty="0">
                <a:solidFill>
                  <a:schemeClr val="bg2"/>
                </a:solidFill>
              </a:rPr>
              <a:t>: Subjective assessments that are not based on objective criteria or that are influenced by biases or discrimination can lead to legal issues for the employer. For example, if a candidate believes they were discriminated against in the hiring process, they may file a complaint or lawsuit against the employer.</a:t>
            </a:r>
            <a:endParaRPr lang="cs-CZ" sz="1800" dirty="0">
              <a:solidFill>
                <a:schemeClr val="bg2"/>
              </a:solidFill>
            </a:endParaRPr>
          </a:p>
          <a:p>
            <a:pPr marL="0" indent="0" algn="just">
              <a:buNone/>
            </a:pPr>
            <a:r>
              <a:rPr lang="en-US" sz="1800" dirty="0">
                <a:solidFill>
                  <a:schemeClr val="bg2"/>
                </a:solidFill>
              </a:rPr>
              <a:t>Overall, subjective assessments of candidates can be unreliable and unfair, and can lead to negative consequences for both the candidates and the employer. It is important for employers to use objective, standardized measures to evaluate candidates based on their KSAOs to ensure that the hiring process is fair, reliable, and legally defensible.</a:t>
            </a:r>
            <a:r>
              <a:rPr lang="cs-CZ" sz="1800" dirty="0">
                <a:solidFill>
                  <a:schemeClr val="bg2"/>
                </a:solidFill>
              </a:rPr>
              <a:t> – REMIND EMPLOYER BRANDING</a:t>
            </a:r>
          </a:p>
          <a:p>
            <a:pPr marL="0" indent="0" algn="just">
              <a:buNone/>
            </a:pPr>
            <a:endParaRPr lang="cs-CZ" sz="1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390029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Negative </a:t>
            </a:r>
            <a:r>
              <a:rPr lang="cs-CZ" sz="3300" b="1" dirty="0" err="1">
                <a:solidFill>
                  <a:schemeClr val="bg2"/>
                </a:solidFill>
                <a:effectLst/>
                <a:latin typeface="+mn-lt"/>
              </a:rPr>
              <a:t>effect</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a:t>
            </a:r>
            <a:r>
              <a:rPr lang="cs-CZ" sz="3300" b="1" dirty="0" err="1">
                <a:solidFill>
                  <a:schemeClr val="bg2"/>
                </a:solidFill>
                <a:effectLst/>
                <a:latin typeface="+mn-lt"/>
              </a:rPr>
              <a:t>subjectivity</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000" dirty="0">
                <a:solidFill>
                  <a:schemeClr val="bg2"/>
                </a:solidFill>
              </a:rPr>
              <a:t> </a:t>
            </a:r>
            <a:r>
              <a:rPr lang="en-US" sz="2000" b="1" dirty="0">
                <a:solidFill>
                  <a:schemeClr val="bg2"/>
                </a:solidFill>
              </a:rPr>
              <a:t>Halo effect: </a:t>
            </a:r>
            <a:r>
              <a:rPr lang="en-US" sz="2000" dirty="0">
                <a:solidFill>
                  <a:schemeClr val="bg2"/>
                </a:solidFill>
              </a:rPr>
              <a:t>The halo effect occurs when an assessor's overall positive impression of a candidate influences their assessment of the candidate's specific qualities or abilities. For example, if an assessor is impressed by a candidate's appearance, they may rate the candidate more highly on other qualities, such as intelligence or work ethic, even if there is no evidence to support this assessment.</a:t>
            </a:r>
          </a:p>
          <a:p>
            <a:pPr marL="0" indent="0" algn="just">
              <a:buNone/>
            </a:pPr>
            <a:endParaRPr lang="en-US" sz="2000" dirty="0">
              <a:solidFill>
                <a:schemeClr val="bg2"/>
              </a:solidFill>
            </a:endParaRPr>
          </a:p>
          <a:p>
            <a:pPr marL="0" indent="0" algn="just">
              <a:buNone/>
            </a:pPr>
            <a:r>
              <a:rPr lang="en-US" sz="2000" dirty="0">
                <a:solidFill>
                  <a:schemeClr val="bg2"/>
                </a:solidFill>
              </a:rPr>
              <a:t>    </a:t>
            </a:r>
            <a:r>
              <a:rPr lang="en-US" sz="2000" b="1" dirty="0">
                <a:solidFill>
                  <a:schemeClr val="bg2"/>
                </a:solidFill>
              </a:rPr>
              <a:t>Similarity effect: </a:t>
            </a:r>
            <a:r>
              <a:rPr lang="en-US" sz="2000" dirty="0">
                <a:solidFill>
                  <a:schemeClr val="bg2"/>
                </a:solidFill>
              </a:rPr>
              <a:t>The similarity effect occurs when an assessor favors candidates who are similar to themselves or who share similar characteristics or backgrounds. For example, an assessor may be more likely to favor a candidate who went to the same school or grew up in the same neighborhood.</a:t>
            </a:r>
          </a:p>
          <a:p>
            <a:pPr marL="0" indent="0" algn="just">
              <a:buNone/>
            </a:pPr>
            <a:endParaRPr lang="en-US" sz="2000" dirty="0">
              <a:solidFill>
                <a:schemeClr val="bg2"/>
              </a:solidFill>
            </a:endParaRPr>
          </a:p>
          <a:p>
            <a:pPr marL="0" indent="0" algn="just">
              <a:buNone/>
            </a:pPr>
            <a:r>
              <a:rPr lang="en-US" sz="2000" dirty="0">
                <a:solidFill>
                  <a:schemeClr val="bg2"/>
                </a:solidFill>
              </a:rPr>
              <a:t>    </a:t>
            </a:r>
            <a:r>
              <a:rPr lang="en-US" sz="2000" b="1" dirty="0" err="1">
                <a:solidFill>
                  <a:schemeClr val="bg2"/>
                </a:solidFill>
              </a:rPr>
              <a:t>Beautyism</a:t>
            </a:r>
            <a:r>
              <a:rPr lang="en-US" sz="2000" b="1" dirty="0">
                <a:solidFill>
                  <a:schemeClr val="bg2"/>
                </a:solidFill>
              </a:rPr>
              <a:t>:</a:t>
            </a:r>
            <a:r>
              <a:rPr lang="en-US" sz="2000" dirty="0">
                <a:solidFill>
                  <a:schemeClr val="bg2"/>
                </a:solidFill>
              </a:rPr>
              <a:t> </a:t>
            </a:r>
            <a:r>
              <a:rPr lang="en-US" sz="2000" dirty="0" err="1">
                <a:solidFill>
                  <a:schemeClr val="bg2"/>
                </a:solidFill>
              </a:rPr>
              <a:t>Beautyism</a:t>
            </a:r>
            <a:r>
              <a:rPr lang="en-US" sz="2000" dirty="0">
                <a:solidFill>
                  <a:schemeClr val="bg2"/>
                </a:solidFill>
              </a:rPr>
              <a:t>, also known as the "what is beautiful is good" stereotype, is the tendency to attribute positive qualities to attractive people. In the context of hiring, this can lead to biased assessments of candidates based on their appearance rather than their qualifications or KSAOs.</a:t>
            </a:r>
            <a:endParaRPr lang="cs-CZ" sz="2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744229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Negative </a:t>
            </a:r>
            <a:r>
              <a:rPr lang="cs-CZ" sz="3300" b="1" dirty="0" err="1">
                <a:solidFill>
                  <a:schemeClr val="bg2"/>
                </a:solidFill>
                <a:effectLst/>
                <a:latin typeface="+mn-lt"/>
              </a:rPr>
              <a:t>effect</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a:t>
            </a:r>
            <a:r>
              <a:rPr lang="cs-CZ" sz="3300" b="1" dirty="0" err="1">
                <a:solidFill>
                  <a:schemeClr val="bg2"/>
                </a:solidFill>
                <a:effectLst/>
                <a:latin typeface="+mn-lt"/>
              </a:rPr>
              <a:t>subjectivity</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400" dirty="0">
                <a:solidFill>
                  <a:schemeClr val="bg2"/>
                </a:solidFill>
              </a:rPr>
              <a:t> </a:t>
            </a:r>
            <a:r>
              <a:rPr lang="cs-CZ" sz="2400" b="1" dirty="0">
                <a:solidFill>
                  <a:schemeClr val="bg2"/>
                </a:solidFill>
              </a:rPr>
              <a:t>All these </a:t>
            </a:r>
            <a:r>
              <a:rPr lang="cs-CZ" sz="2400" b="1" dirty="0" err="1">
                <a:solidFill>
                  <a:schemeClr val="bg2"/>
                </a:solidFill>
              </a:rPr>
              <a:t>effect</a:t>
            </a:r>
            <a:r>
              <a:rPr lang="cs-CZ" sz="2400" b="1" dirty="0">
                <a:solidFill>
                  <a:schemeClr val="bg2"/>
                </a:solidFill>
              </a:rPr>
              <a:t> </a:t>
            </a:r>
            <a:r>
              <a:rPr lang="cs-CZ" sz="2400" b="1" dirty="0" err="1">
                <a:solidFill>
                  <a:schemeClr val="bg2"/>
                </a:solidFill>
              </a:rPr>
              <a:t>we</a:t>
            </a:r>
            <a:r>
              <a:rPr lang="cs-CZ" sz="2400" b="1" dirty="0">
                <a:solidFill>
                  <a:schemeClr val="bg2"/>
                </a:solidFill>
              </a:rPr>
              <a:t> call</a:t>
            </a:r>
          </a:p>
          <a:p>
            <a:pPr marL="0" indent="0" algn="just">
              <a:buNone/>
            </a:pPr>
            <a:r>
              <a:rPr lang="cs-CZ" sz="2400" b="1" dirty="0">
                <a:solidFill>
                  <a:schemeClr val="bg2"/>
                </a:solidFill>
              </a:rPr>
              <a:t>IDIOSYNCRATIC RATING TENDENCIES</a:t>
            </a:r>
          </a:p>
          <a:p>
            <a:pPr algn="just">
              <a:buFontTx/>
              <a:buChar char="-"/>
            </a:pPr>
            <a:r>
              <a:rPr lang="cs-CZ" sz="2400" dirty="0" err="1">
                <a:solidFill>
                  <a:schemeClr val="bg2"/>
                </a:solidFill>
              </a:rPr>
              <a:t>biases</a:t>
            </a:r>
            <a:r>
              <a:rPr lang="cs-CZ" sz="2400" dirty="0">
                <a:solidFill>
                  <a:schemeClr val="bg2"/>
                </a:solidFill>
              </a:rPr>
              <a:t> in </a:t>
            </a:r>
            <a:r>
              <a:rPr lang="cs-CZ" sz="2400" dirty="0" err="1">
                <a:solidFill>
                  <a:schemeClr val="bg2"/>
                </a:solidFill>
              </a:rPr>
              <a:t>perception</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cnaditates</a:t>
            </a:r>
            <a:endParaRPr lang="cs-CZ" sz="2400" dirty="0">
              <a:solidFill>
                <a:schemeClr val="bg2"/>
              </a:solidFill>
            </a:endParaRPr>
          </a:p>
          <a:p>
            <a:pPr algn="just">
              <a:buFontTx/>
              <a:buChar char="-"/>
            </a:pPr>
            <a:r>
              <a:rPr lang="cs-CZ" sz="2400" dirty="0" err="1">
                <a:solidFill>
                  <a:schemeClr val="bg2"/>
                </a:solidFill>
              </a:rPr>
              <a:t>they</a:t>
            </a:r>
            <a:r>
              <a:rPr lang="cs-CZ" sz="2400" dirty="0">
                <a:solidFill>
                  <a:schemeClr val="bg2"/>
                </a:solidFill>
              </a:rPr>
              <a:t> </a:t>
            </a:r>
            <a:r>
              <a:rPr lang="cs-CZ" sz="2400" dirty="0" err="1">
                <a:solidFill>
                  <a:schemeClr val="bg2"/>
                </a:solidFill>
              </a:rPr>
              <a:t>can</a:t>
            </a:r>
            <a:r>
              <a:rPr lang="cs-CZ" sz="2400" dirty="0">
                <a:solidFill>
                  <a:schemeClr val="bg2"/>
                </a:solidFill>
              </a:rPr>
              <a:t> make </a:t>
            </a:r>
            <a:r>
              <a:rPr lang="cs-CZ" sz="2400" dirty="0" err="1">
                <a:solidFill>
                  <a:schemeClr val="bg2"/>
                </a:solidFill>
              </a:rPr>
              <a:t>around</a:t>
            </a:r>
            <a:r>
              <a:rPr lang="cs-CZ" sz="2400" dirty="0">
                <a:solidFill>
                  <a:schemeClr val="bg2"/>
                </a:solidFill>
              </a:rPr>
              <a:t> 60 </a:t>
            </a:r>
            <a:r>
              <a:rPr lang="cs-CZ" sz="2400" dirty="0" err="1">
                <a:solidFill>
                  <a:schemeClr val="bg2"/>
                </a:solidFill>
              </a:rPr>
              <a:t>percent</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subjective</a:t>
            </a:r>
            <a:r>
              <a:rPr lang="cs-CZ" sz="2400" dirty="0">
                <a:solidFill>
                  <a:schemeClr val="bg2"/>
                </a:solidFill>
              </a:rPr>
              <a:t> rating </a:t>
            </a:r>
            <a:r>
              <a:rPr lang="cs-CZ" sz="2400" dirty="0" err="1">
                <a:solidFill>
                  <a:schemeClr val="bg2"/>
                </a:solidFill>
              </a:rPr>
              <a:t>of</a:t>
            </a:r>
            <a:r>
              <a:rPr lang="cs-CZ" sz="2400" dirty="0">
                <a:solidFill>
                  <a:schemeClr val="bg2"/>
                </a:solidFill>
              </a:rPr>
              <a:t> </a:t>
            </a:r>
            <a:r>
              <a:rPr lang="cs-CZ" sz="2400" dirty="0" err="1">
                <a:solidFill>
                  <a:schemeClr val="bg2"/>
                </a:solidFill>
              </a:rPr>
              <a:t>candidates</a:t>
            </a:r>
            <a:r>
              <a:rPr lang="cs-CZ" sz="2400" dirty="0">
                <a:solidFill>
                  <a:schemeClr val="bg2"/>
                </a:solidFill>
              </a:rPr>
              <a:t> </a:t>
            </a:r>
          </a:p>
          <a:p>
            <a:pPr algn="just">
              <a:buFontTx/>
              <a:buChar char="-"/>
            </a:pPr>
            <a:endParaRPr lang="cs-CZ" sz="2400" dirty="0">
              <a:solidFill>
                <a:schemeClr val="bg2"/>
              </a:solidFill>
            </a:endParaRPr>
          </a:p>
          <a:p>
            <a:pPr marL="0" indent="0" algn="just">
              <a:buNone/>
            </a:pPr>
            <a:r>
              <a:rPr lang="cs-CZ" sz="2400" u="sng" dirty="0" err="1">
                <a:solidFill>
                  <a:schemeClr val="bg2"/>
                </a:solidFill>
              </a:rPr>
              <a:t>That</a:t>
            </a:r>
            <a:r>
              <a:rPr lang="cs-CZ" sz="2400" u="sng" dirty="0">
                <a:solidFill>
                  <a:schemeClr val="bg2"/>
                </a:solidFill>
              </a:rPr>
              <a:t> </a:t>
            </a:r>
            <a:r>
              <a:rPr lang="cs-CZ" sz="2400" u="sng" dirty="0" err="1">
                <a:solidFill>
                  <a:schemeClr val="bg2"/>
                </a:solidFill>
              </a:rPr>
              <a:t>why</a:t>
            </a:r>
            <a:r>
              <a:rPr lang="cs-CZ" sz="2400" u="sng" dirty="0">
                <a:solidFill>
                  <a:schemeClr val="bg2"/>
                </a:solidFill>
              </a:rPr>
              <a:t> </a:t>
            </a:r>
            <a:r>
              <a:rPr lang="cs-CZ" sz="2400" u="sng" dirty="0" err="1">
                <a:solidFill>
                  <a:schemeClr val="bg2"/>
                </a:solidFill>
              </a:rPr>
              <a:t>the</a:t>
            </a:r>
            <a:r>
              <a:rPr lang="cs-CZ" sz="2400" u="sng" dirty="0">
                <a:solidFill>
                  <a:schemeClr val="bg2"/>
                </a:solidFill>
              </a:rPr>
              <a:t> </a:t>
            </a:r>
            <a:r>
              <a:rPr lang="cs-CZ" sz="2400" u="sng" dirty="0" err="1">
                <a:solidFill>
                  <a:schemeClr val="bg2"/>
                </a:solidFill>
              </a:rPr>
              <a:t>main</a:t>
            </a:r>
            <a:r>
              <a:rPr lang="cs-CZ" sz="2400" u="sng" dirty="0">
                <a:solidFill>
                  <a:schemeClr val="bg2"/>
                </a:solidFill>
              </a:rPr>
              <a:t> </a:t>
            </a:r>
            <a:r>
              <a:rPr lang="cs-CZ" sz="2400" u="sng" dirty="0" err="1">
                <a:solidFill>
                  <a:schemeClr val="bg2"/>
                </a:solidFill>
              </a:rPr>
              <a:t>aspects</a:t>
            </a:r>
            <a:r>
              <a:rPr lang="cs-CZ" sz="2400" u="sng" dirty="0">
                <a:solidFill>
                  <a:schemeClr val="bg2"/>
                </a:solidFill>
              </a:rPr>
              <a:t> </a:t>
            </a:r>
            <a:r>
              <a:rPr lang="cs-CZ" sz="2400" u="sng" dirty="0" err="1">
                <a:solidFill>
                  <a:schemeClr val="bg2"/>
                </a:solidFill>
              </a:rPr>
              <a:t>of</a:t>
            </a:r>
            <a:r>
              <a:rPr lang="cs-CZ" sz="2400" u="sng" dirty="0">
                <a:solidFill>
                  <a:schemeClr val="bg2"/>
                </a:solidFill>
              </a:rPr>
              <a:t> </a:t>
            </a:r>
            <a:r>
              <a:rPr lang="cs-CZ" sz="2400" u="sng" dirty="0" err="1">
                <a:solidFill>
                  <a:schemeClr val="bg2"/>
                </a:solidFill>
              </a:rPr>
              <a:t>selection</a:t>
            </a:r>
            <a:r>
              <a:rPr lang="cs-CZ" sz="2400" u="sng" dirty="0">
                <a:solidFill>
                  <a:schemeClr val="bg2"/>
                </a:solidFill>
              </a:rPr>
              <a:t> </a:t>
            </a:r>
            <a:r>
              <a:rPr lang="cs-CZ" sz="2400" u="sng" dirty="0" err="1">
                <a:solidFill>
                  <a:schemeClr val="bg2"/>
                </a:solidFill>
              </a:rPr>
              <a:t>methods</a:t>
            </a:r>
            <a:r>
              <a:rPr lang="cs-CZ" sz="2400" u="sng" dirty="0">
                <a:solidFill>
                  <a:schemeClr val="bg2"/>
                </a:solidFill>
              </a:rPr>
              <a:t> are</a:t>
            </a:r>
          </a:p>
          <a:p>
            <a:pPr marL="0" indent="0" algn="just">
              <a:buNone/>
            </a:pPr>
            <a:endParaRPr lang="cs-CZ" sz="2400" dirty="0">
              <a:solidFill>
                <a:schemeClr val="bg2"/>
              </a:solidFill>
            </a:endParaRPr>
          </a:p>
          <a:p>
            <a:pPr marL="0" indent="0" algn="ctr">
              <a:buNone/>
            </a:pPr>
            <a:r>
              <a:rPr lang="cs-CZ" sz="2400" b="1" dirty="0">
                <a:solidFill>
                  <a:schemeClr val="bg2"/>
                </a:solidFill>
              </a:rPr>
              <a:t>reliability and validity.</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6191911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Assesment</a:t>
            </a:r>
            <a:r>
              <a:rPr lang="cs-CZ" sz="3300" b="1" dirty="0">
                <a:solidFill>
                  <a:schemeClr val="bg2"/>
                </a:solidFill>
                <a:effectLst/>
                <a:latin typeface="+mn-lt"/>
              </a:rPr>
              <a:t> </a:t>
            </a:r>
            <a:r>
              <a:rPr lang="cs-CZ" sz="3300" b="1" dirty="0" err="1">
                <a:solidFill>
                  <a:schemeClr val="bg2"/>
                </a:solidFill>
                <a:effectLst/>
                <a:latin typeface="+mn-lt"/>
              </a:rPr>
              <a:t>techniques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800" dirty="0">
                <a:solidFill>
                  <a:schemeClr val="bg2"/>
                </a:solidFill>
              </a:rPr>
              <a:t>Early-</a:t>
            </a:r>
            <a:r>
              <a:rPr lang="cs-CZ" sz="2800" dirty="0" err="1">
                <a:solidFill>
                  <a:schemeClr val="bg2"/>
                </a:solidFill>
              </a:rPr>
              <a:t>stage</a:t>
            </a:r>
            <a:r>
              <a:rPr lang="cs-CZ" sz="2800" dirty="0">
                <a:solidFill>
                  <a:schemeClr val="bg2"/>
                </a:solidFill>
              </a:rPr>
              <a:t> </a:t>
            </a:r>
            <a:r>
              <a:rPr lang="cs-CZ" sz="2800" dirty="0" err="1">
                <a:solidFill>
                  <a:schemeClr val="bg2"/>
                </a:solidFill>
              </a:rPr>
              <a:t>techniques</a:t>
            </a:r>
            <a:endParaRPr lang="cs-CZ" sz="2800" dirty="0">
              <a:solidFill>
                <a:schemeClr val="bg2"/>
              </a:solidFill>
            </a:endParaRPr>
          </a:p>
          <a:p>
            <a:pPr algn="just">
              <a:buFontTx/>
              <a:buChar char="-"/>
            </a:pPr>
            <a:r>
              <a:rPr lang="cs-CZ" sz="2800" dirty="0" err="1">
                <a:solidFill>
                  <a:schemeClr val="bg2"/>
                </a:solidFill>
              </a:rPr>
              <a:t>the</a:t>
            </a:r>
            <a:r>
              <a:rPr lang="cs-CZ" sz="2800" dirty="0">
                <a:solidFill>
                  <a:schemeClr val="bg2"/>
                </a:solidFill>
              </a:rPr>
              <a:t> </a:t>
            </a:r>
            <a:r>
              <a:rPr lang="cs-CZ" sz="2800" dirty="0" err="1">
                <a:solidFill>
                  <a:schemeClr val="bg2"/>
                </a:solidFill>
              </a:rPr>
              <a:t>main</a:t>
            </a:r>
            <a:r>
              <a:rPr lang="cs-CZ" sz="2800" dirty="0">
                <a:solidFill>
                  <a:schemeClr val="bg2"/>
                </a:solidFill>
              </a:rPr>
              <a:t> </a:t>
            </a:r>
            <a:r>
              <a:rPr lang="cs-CZ" sz="2800" dirty="0" err="1">
                <a:solidFill>
                  <a:schemeClr val="bg2"/>
                </a:solidFill>
              </a:rPr>
              <a:t>goal</a:t>
            </a:r>
            <a:r>
              <a:rPr lang="cs-CZ" sz="2800" dirty="0">
                <a:solidFill>
                  <a:schemeClr val="bg2"/>
                </a:solidFill>
              </a:rPr>
              <a:t> </a:t>
            </a:r>
            <a:r>
              <a:rPr lang="cs-CZ" sz="2800" dirty="0" err="1">
                <a:solidFill>
                  <a:schemeClr val="bg2"/>
                </a:solidFill>
              </a:rPr>
              <a:t>is</a:t>
            </a:r>
            <a:r>
              <a:rPr lang="cs-CZ" sz="2800" dirty="0">
                <a:solidFill>
                  <a:schemeClr val="bg2"/>
                </a:solidFill>
              </a:rPr>
              <a:t> to </a:t>
            </a:r>
            <a:r>
              <a:rPr lang="cs-CZ" sz="2800" dirty="0" err="1">
                <a:solidFill>
                  <a:schemeClr val="bg2"/>
                </a:solidFill>
              </a:rPr>
              <a:t>reduce</a:t>
            </a:r>
            <a:r>
              <a:rPr lang="cs-CZ" sz="2800" dirty="0">
                <a:solidFill>
                  <a:schemeClr val="bg2"/>
                </a:solidFill>
              </a:rPr>
              <a:t> </a:t>
            </a:r>
            <a:r>
              <a:rPr lang="cs-CZ" sz="2800" dirty="0" err="1">
                <a:solidFill>
                  <a:schemeClr val="bg2"/>
                </a:solidFill>
              </a:rPr>
              <a:t>the</a:t>
            </a:r>
            <a:r>
              <a:rPr lang="cs-CZ" sz="2800" dirty="0">
                <a:solidFill>
                  <a:schemeClr val="bg2"/>
                </a:solidFill>
              </a:rPr>
              <a:t> </a:t>
            </a:r>
            <a:r>
              <a:rPr lang="cs-CZ" sz="2800" dirty="0" err="1">
                <a:solidFill>
                  <a:schemeClr val="bg2"/>
                </a:solidFill>
              </a:rPr>
              <a:t>number</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candidates</a:t>
            </a:r>
            <a:endParaRPr lang="cs-CZ" sz="2800" dirty="0">
              <a:solidFill>
                <a:schemeClr val="bg2"/>
              </a:solidFill>
            </a:endParaRPr>
          </a:p>
          <a:p>
            <a:pPr marL="0" indent="0" algn="just">
              <a:buNone/>
            </a:pPr>
            <a:r>
              <a:rPr lang="cs-CZ" sz="2800" dirty="0" err="1">
                <a:solidFill>
                  <a:schemeClr val="bg2"/>
                </a:solidFill>
              </a:rPr>
              <a:t>CVs</a:t>
            </a:r>
            <a:endParaRPr lang="cs-CZ" sz="2800" dirty="0">
              <a:solidFill>
                <a:schemeClr val="bg2"/>
              </a:solidFill>
            </a:endParaRPr>
          </a:p>
          <a:p>
            <a:pPr marL="0" indent="0" algn="just">
              <a:buNone/>
            </a:pPr>
            <a:r>
              <a:rPr lang="cs-CZ" sz="2800" dirty="0" err="1">
                <a:solidFill>
                  <a:schemeClr val="bg2"/>
                </a:solidFill>
              </a:rPr>
              <a:t>Application</a:t>
            </a:r>
            <a:r>
              <a:rPr lang="cs-CZ" sz="2800" dirty="0">
                <a:solidFill>
                  <a:schemeClr val="bg2"/>
                </a:solidFill>
              </a:rPr>
              <a:t> </a:t>
            </a:r>
            <a:r>
              <a:rPr lang="cs-CZ" sz="2800" dirty="0" err="1">
                <a:solidFill>
                  <a:schemeClr val="bg2"/>
                </a:solidFill>
              </a:rPr>
              <a:t>forms</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6525250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Assesment</a:t>
            </a:r>
            <a:r>
              <a:rPr lang="cs-CZ" sz="3300" b="1" dirty="0">
                <a:solidFill>
                  <a:schemeClr val="bg2"/>
                </a:solidFill>
                <a:effectLst/>
                <a:latin typeface="+mn-lt"/>
              </a:rPr>
              <a:t> </a:t>
            </a:r>
            <a:r>
              <a:rPr lang="cs-CZ" sz="3300" b="1" dirty="0" err="1">
                <a:solidFill>
                  <a:schemeClr val="bg2"/>
                </a:solidFill>
                <a:effectLst/>
                <a:latin typeface="+mn-lt"/>
              </a:rPr>
              <a:t>techniques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800" dirty="0" err="1">
                <a:solidFill>
                  <a:schemeClr val="bg2"/>
                </a:solidFill>
              </a:rPr>
              <a:t>Mid-stage</a:t>
            </a:r>
            <a:r>
              <a:rPr lang="cs-CZ" sz="2800" dirty="0">
                <a:solidFill>
                  <a:schemeClr val="bg2"/>
                </a:solidFill>
              </a:rPr>
              <a:t> </a:t>
            </a:r>
            <a:r>
              <a:rPr lang="cs-CZ" sz="2800" dirty="0" err="1">
                <a:solidFill>
                  <a:schemeClr val="bg2"/>
                </a:solidFill>
              </a:rPr>
              <a:t>techniques</a:t>
            </a:r>
            <a:endParaRPr lang="cs-CZ" sz="2800" dirty="0">
              <a:solidFill>
                <a:schemeClr val="bg2"/>
              </a:solidFill>
            </a:endParaRPr>
          </a:p>
          <a:p>
            <a:pPr marL="0" indent="0" algn="just">
              <a:buNone/>
            </a:pPr>
            <a:r>
              <a:rPr lang="en-US" sz="2800" b="1" dirty="0">
                <a:solidFill>
                  <a:schemeClr val="bg2"/>
                </a:solidFill>
              </a:rPr>
              <a:t>Psychometric tools</a:t>
            </a:r>
            <a:r>
              <a:rPr lang="en-US" sz="2800" dirty="0">
                <a:solidFill>
                  <a:schemeClr val="bg2"/>
                </a:solidFill>
              </a:rPr>
              <a:t> are standardized assessments that measure an individual's abilities, skills, personality traits, and other psychological attributes. </a:t>
            </a:r>
            <a:endParaRPr lang="cs-CZ" sz="2800" dirty="0">
              <a:solidFill>
                <a:schemeClr val="bg2"/>
              </a:solidFill>
            </a:endParaRPr>
          </a:p>
          <a:p>
            <a:pPr marL="0" indent="0" algn="just">
              <a:buNone/>
            </a:pPr>
            <a:r>
              <a:rPr lang="en-US" sz="2800" dirty="0">
                <a:solidFill>
                  <a:schemeClr val="bg2"/>
                </a:solidFill>
              </a:rPr>
              <a:t>There are several psychometric tools that employers can use to assess job candidates:</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2257541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Content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179512" y="1442344"/>
            <a:ext cx="8136904" cy="4751808"/>
          </a:xfrm>
        </p:spPr>
        <p:txBody>
          <a:bodyPr/>
          <a:lstStyle/>
          <a:p>
            <a:pPr algn="just">
              <a:buFont typeface="Wingdings" panose="05000000000000000000" pitchFamily="2" charset="2"/>
              <a:buChar char="Ø"/>
            </a:pPr>
            <a:r>
              <a:rPr lang="cs-CZ" sz="3000" dirty="0">
                <a:solidFill>
                  <a:schemeClr val="bg2"/>
                </a:solidFill>
              </a:rPr>
              <a:t>Job </a:t>
            </a:r>
            <a:r>
              <a:rPr lang="cs-CZ" sz="3000" dirty="0" err="1">
                <a:solidFill>
                  <a:schemeClr val="bg2"/>
                </a:solidFill>
              </a:rPr>
              <a:t>analysing</a:t>
            </a:r>
            <a:r>
              <a:rPr lang="cs-CZ" sz="3000" dirty="0">
                <a:solidFill>
                  <a:schemeClr val="bg2"/>
                </a:solidFill>
              </a:rPr>
              <a:t>. </a:t>
            </a:r>
          </a:p>
          <a:p>
            <a:pPr algn="just">
              <a:buFont typeface="Wingdings" panose="05000000000000000000" pitchFamily="2" charset="2"/>
              <a:buChar char="Ø"/>
            </a:pPr>
            <a:r>
              <a:rPr lang="cs-CZ" dirty="0" err="1">
                <a:solidFill>
                  <a:schemeClr val="bg2"/>
                </a:solidFill>
              </a:rPr>
              <a:t>Recruitment</a:t>
            </a:r>
            <a:r>
              <a:rPr lang="cs-CZ" dirty="0">
                <a:solidFill>
                  <a:schemeClr val="bg2"/>
                </a:solidFill>
              </a:rPr>
              <a:t>.</a:t>
            </a:r>
          </a:p>
          <a:p>
            <a:pPr algn="just">
              <a:buFont typeface="Wingdings" panose="05000000000000000000" pitchFamily="2" charset="2"/>
              <a:buChar char="Ø"/>
            </a:pPr>
            <a:r>
              <a:rPr lang="cs-CZ" dirty="0" err="1">
                <a:solidFill>
                  <a:schemeClr val="bg2"/>
                </a:solidFill>
              </a:rPr>
              <a:t>Assessment</a:t>
            </a:r>
            <a:r>
              <a:rPr lang="cs-CZ" dirty="0">
                <a:solidFill>
                  <a:schemeClr val="bg2"/>
                </a:solidFill>
              </a:rPr>
              <a:t> and </a:t>
            </a:r>
            <a:r>
              <a:rPr lang="cs-CZ" dirty="0" err="1">
                <a:solidFill>
                  <a:schemeClr val="bg2"/>
                </a:solidFill>
              </a:rPr>
              <a:t>Selecting</a:t>
            </a:r>
            <a:r>
              <a:rPr lang="cs-CZ" dirty="0">
                <a:solidFill>
                  <a:schemeClr val="bg2"/>
                </a:solidFill>
              </a:rPr>
              <a:t> </a:t>
            </a:r>
            <a:r>
              <a:rPr lang="cs-CZ" dirty="0" err="1">
                <a:solidFill>
                  <a:schemeClr val="bg2"/>
                </a:solidFill>
              </a:rPr>
              <a:t>People</a:t>
            </a:r>
            <a:r>
              <a:rPr lang="cs-CZ" dirty="0">
                <a:solidFill>
                  <a:schemeClr val="bg2"/>
                </a:solidFill>
              </a:rPr>
              <a:t> in </a:t>
            </a:r>
            <a:r>
              <a:rPr lang="cs-CZ" dirty="0" err="1">
                <a:solidFill>
                  <a:schemeClr val="bg2"/>
                </a:solidFill>
              </a:rPr>
              <a:t>the</a:t>
            </a:r>
            <a:r>
              <a:rPr lang="cs-CZ" dirty="0">
                <a:solidFill>
                  <a:schemeClr val="bg2"/>
                </a:solidFill>
              </a:rPr>
              <a:t> </a:t>
            </a:r>
            <a:r>
              <a:rPr lang="cs-CZ" dirty="0" err="1">
                <a:solidFill>
                  <a:schemeClr val="bg2"/>
                </a:solidFill>
              </a:rPr>
              <a:t>Organisation</a:t>
            </a:r>
            <a:r>
              <a:rPr lang="cs-CZ" dirty="0">
                <a:solidFill>
                  <a:schemeClr val="bg2"/>
                </a:solidFill>
              </a:rPr>
              <a:t>.</a:t>
            </a:r>
          </a:p>
          <a:p>
            <a:pPr marL="0" indent="0" algn="just">
              <a:buNone/>
            </a:pPr>
            <a:endParaRPr lang="cs-CZ" sz="3000" dirty="0">
              <a:solidFill>
                <a:schemeClr val="bg2"/>
              </a:solidFill>
            </a:endParaRPr>
          </a:p>
          <a:p>
            <a:pPr marL="0" indent="0" algn="just">
              <a:buNone/>
            </a:pPr>
            <a:endParaRPr lang="cs-CZ" sz="3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150000"/>
                                  </p:stCondLst>
                                  <p:childTnLst>
                                    <p:set>
                                      <p:cBhvr>
                                        <p:cTn id="11" dur="1" fill="hold">
                                          <p:stCondLst>
                                            <p:cond delay="0"/>
                                          </p:stCondLst>
                                        </p:cTn>
                                        <p:tgtEl>
                                          <p:spTgt spid="44035">
                                            <p:txEl>
                                              <p:pRg st="0" end="0"/>
                                            </p:txEl>
                                          </p:spTgt>
                                        </p:tgtEl>
                                        <p:attrNameLst>
                                          <p:attrName>style.visibility</p:attrName>
                                        </p:attrNameLst>
                                      </p:cBhvr>
                                      <p:to>
                                        <p:strVal val="visible"/>
                                      </p:to>
                                    </p:set>
                                    <p:anim calcmode="lin" valueType="num">
                                      <p:cBhvr additive="base">
                                        <p:cTn id="12"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4035">
                                            <p:txEl>
                                              <p:pRg st="0" end="0"/>
                                            </p:txEl>
                                          </p:spTgt>
                                        </p:tgtEl>
                                        <p:attrNameLst>
                                          <p:attrName>ppt_y</p:attrName>
                                        </p:attrNameLst>
                                      </p:cBhvr>
                                      <p:tavLst>
                                        <p:tav tm="0">
                                          <p:val>
                                            <p:strVal val="0-#ppt_h/2"/>
                                          </p:val>
                                        </p:tav>
                                        <p:tav tm="100000">
                                          <p:val>
                                            <p:strVal val="#ppt_y"/>
                                          </p:val>
                                        </p:tav>
                                      </p:tavLst>
                                    </p:anim>
                                  </p:childTnLst>
                                </p:cTn>
                              </p:par>
                            </p:childTnLst>
                          </p:cTn>
                        </p:par>
                        <p:par>
                          <p:cTn id="14" fill="hold">
                            <p:stCondLst>
                              <p:cond delay="151000"/>
                            </p:stCondLst>
                            <p:childTnLst>
                              <p:par>
                                <p:cTn id="15" presetID="2" presetClass="entr" presetSubtype="1" fill="hold" grpId="0" nodeType="afterEffect">
                                  <p:stCondLst>
                                    <p:cond delay="180000"/>
                                  </p:stCondLst>
                                  <p:childTnLst>
                                    <p:set>
                                      <p:cBhvr>
                                        <p:cTn id="16" dur="1" fill="hold">
                                          <p:stCondLst>
                                            <p:cond delay="0"/>
                                          </p:stCondLst>
                                        </p:cTn>
                                        <p:tgtEl>
                                          <p:spTgt spid="44035">
                                            <p:txEl>
                                              <p:pRg st="1" end="1"/>
                                            </p:txEl>
                                          </p:spTgt>
                                        </p:tgtEl>
                                        <p:attrNameLst>
                                          <p:attrName>style.visibility</p:attrName>
                                        </p:attrNameLst>
                                      </p:cBhvr>
                                      <p:to>
                                        <p:strVal val="visible"/>
                                      </p:to>
                                    </p:set>
                                    <p:anim calcmode="lin" valueType="num">
                                      <p:cBhvr additive="base">
                                        <p:cTn id="17"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4035">
                                            <p:txEl>
                                              <p:pRg st="1" end="1"/>
                                            </p:txEl>
                                          </p:spTgt>
                                        </p:tgtEl>
                                        <p:attrNameLst>
                                          <p:attrName>ppt_y</p:attrName>
                                        </p:attrNameLst>
                                      </p:cBhvr>
                                      <p:tavLst>
                                        <p:tav tm="0">
                                          <p:val>
                                            <p:strVal val="0-#ppt_h/2"/>
                                          </p:val>
                                        </p:tav>
                                        <p:tav tm="100000">
                                          <p:val>
                                            <p:strVal val="#ppt_y"/>
                                          </p:val>
                                        </p:tav>
                                      </p:tavLst>
                                    </p:anim>
                                  </p:childTnLst>
                                </p:cTn>
                              </p:par>
                            </p:childTnLst>
                          </p:cTn>
                        </p:par>
                        <p:par>
                          <p:cTn id="19" fill="hold">
                            <p:stCondLst>
                              <p:cond delay="331500"/>
                            </p:stCondLst>
                            <p:childTnLst>
                              <p:par>
                                <p:cTn id="20" presetID="2" presetClass="entr" presetSubtype="1" fill="hold" grpId="0" nodeType="afterEffect">
                                  <p:stCondLst>
                                    <p:cond delay="210000"/>
                                  </p:stCondLst>
                                  <p:childTnLst>
                                    <p:set>
                                      <p:cBhvr>
                                        <p:cTn id="21" dur="1" fill="hold">
                                          <p:stCondLst>
                                            <p:cond delay="0"/>
                                          </p:stCondLst>
                                        </p:cTn>
                                        <p:tgtEl>
                                          <p:spTgt spid="44035">
                                            <p:txEl>
                                              <p:pRg st="2" end="2"/>
                                            </p:txEl>
                                          </p:spTgt>
                                        </p:tgtEl>
                                        <p:attrNameLst>
                                          <p:attrName>style.visibility</p:attrName>
                                        </p:attrNameLst>
                                      </p:cBhvr>
                                      <p:to>
                                        <p:strVal val="visible"/>
                                      </p:to>
                                    </p:set>
                                    <p:anim calcmode="lin" valueType="num">
                                      <p:cBhvr additive="base">
                                        <p:cTn id="22" dur="5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4035">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build="p" autoUpdateAnimBg="0" advAuto="30000"/>
    </p:bld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Psychometric</a:t>
            </a:r>
            <a:r>
              <a:rPr lang="cs-CZ" sz="3300" b="1" dirty="0">
                <a:solidFill>
                  <a:schemeClr val="bg2"/>
                </a:solidFill>
                <a:effectLst/>
                <a:latin typeface="+mn-lt"/>
              </a:rPr>
              <a:t> </a:t>
            </a:r>
            <a:r>
              <a:rPr lang="cs-CZ" sz="3300" b="1" dirty="0" err="1">
                <a:solidFill>
                  <a:schemeClr val="bg2"/>
                </a:solidFill>
                <a:effectLst/>
                <a:latin typeface="+mn-lt"/>
              </a:rPr>
              <a:t>tools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400" b="1" dirty="0">
                <a:solidFill>
                  <a:schemeClr val="bg2"/>
                </a:solidFill>
              </a:rPr>
              <a:t>Cognitive Ability Tests</a:t>
            </a:r>
            <a:r>
              <a:rPr lang="en-US" sz="2400" dirty="0">
                <a:solidFill>
                  <a:schemeClr val="bg2"/>
                </a:solidFill>
              </a:rPr>
              <a:t>: Cognitive ability tests measure a candidate's mental abilities, including their problem-solving, reasoning, and critical thinking skills. These tests can be used to assess a candidate's potential to perform well in the job.</a:t>
            </a:r>
          </a:p>
          <a:p>
            <a:pPr marL="0" indent="0" algn="just">
              <a:buNone/>
            </a:pPr>
            <a:endParaRPr lang="en-US" sz="2400" dirty="0">
              <a:solidFill>
                <a:schemeClr val="bg2"/>
              </a:solidFill>
            </a:endParaRPr>
          </a:p>
          <a:p>
            <a:pPr marL="0" indent="0" algn="just">
              <a:buNone/>
            </a:pPr>
            <a:r>
              <a:rPr lang="en-US" sz="2400" b="1" dirty="0">
                <a:solidFill>
                  <a:schemeClr val="bg2"/>
                </a:solidFill>
              </a:rPr>
              <a:t>Personality Assessments:</a:t>
            </a:r>
            <a:r>
              <a:rPr lang="en-US" sz="2400" dirty="0">
                <a:solidFill>
                  <a:schemeClr val="bg2"/>
                </a:solidFill>
              </a:rPr>
              <a:t> Personality assessments measure a candidate's personality traits, such as their level of extroversion, emotional stability, and openness to experience. These assessments can help employers determine if a candidate's personality is a good fit for the job and the organizational culture.</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9694099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Psychometric</a:t>
            </a:r>
            <a:r>
              <a:rPr lang="cs-CZ" sz="3300" b="1" dirty="0">
                <a:solidFill>
                  <a:schemeClr val="bg2"/>
                </a:solidFill>
                <a:effectLst/>
                <a:latin typeface="+mn-lt"/>
              </a:rPr>
              <a:t> </a:t>
            </a:r>
            <a:r>
              <a:rPr lang="cs-CZ" sz="3300" b="1" dirty="0" err="1">
                <a:solidFill>
                  <a:schemeClr val="bg2"/>
                </a:solidFill>
                <a:effectLst/>
                <a:latin typeface="+mn-lt"/>
              </a:rPr>
              <a:t>tools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84785"/>
            <a:ext cx="8640960" cy="5328592"/>
          </a:xfrm>
        </p:spPr>
        <p:txBody>
          <a:bodyPr>
            <a:noAutofit/>
          </a:bodyPr>
          <a:lstStyle/>
          <a:p>
            <a:pPr marL="0" indent="0" algn="just">
              <a:buNone/>
            </a:pPr>
            <a:r>
              <a:rPr lang="en-US" sz="2400" b="1" dirty="0">
                <a:solidFill>
                  <a:schemeClr val="bg2"/>
                </a:solidFill>
              </a:rPr>
              <a:t>Situational Judgment Tests</a:t>
            </a:r>
            <a:r>
              <a:rPr lang="en-US" sz="2400" dirty="0">
                <a:solidFill>
                  <a:schemeClr val="bg2"/>
                </a:solidFill>
              </a:rPr>
              <a:t>: Situational judgment tests measure a candidate's ability to make decisions in specific job-related situations. These tests present candidates with hypothetical scenarios and ask them to choose the best course of action.</a:t>
            </a:r>
          </a:p>
          <a:p>
            <a:pPr marL="0" indent="0" algn="just">
              <a:buNone/>
            </a:pPr>
            <a:r>
              <a:rPr lang="en-US" sz="2400" b="1" dirty="0">
                <a:solidFill>
                  <a:schemeClr val="bg2"/>
                </a:solidFill>
              </a:rPr>
              <a:t>Behavioral Assessments</a:t>
            </a:r>
            <a:r>
              <a:rPr lang="en-US" sz="2400" dirty="0">
                <a:solidFill>
                  <a:schemeClr val="bg2"/>
                </a:solidFill>
              </a:rPr>
              <a:t>: Behavioral assessments measure a candidate's behaviors and motivations in specific job-related situations. These assessments can help employers predict how a candidate will behave on the job and how well they will fit with the team and the organizational culture.</a:t>
            </a:r>
          </a:p>
          <a:p>
            <a:pPr marL="0" indent="0" algn="just">
              <a:buNone/>
            </a:pPr>
            <a:r>
              <a:rPr lang="en-US" sz="2400" b="1" dirty="0">
                <a:solidFill>
                  <a:schemeClr val="bg2"/>
                </a:solidFill>
              </a:rPr>
              <a:t>Interest Inventories</a:t>
            </a:r>
            <a:r>
              <a:rPr lang="en-US" sz="2400" dirty="0">
                <a:solidFill>
                  <a:schemeClr val="bg2"/>
                </a:solidFill>
              </a:rPr>
              <a:t>: Interest inventories measure a candidate's interests and preferences related to the job. These assessments can help employers determine if a candidate is motivated and engaged in the work.</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9223945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Psychometric</a:t>
            </a:r>
            <a:r>
              <a:rPr lang="cs-CZ" sz="3300" b="1" dirty="0">
                <a:solidFill>
                  <a:schemeClr val="bg2"/>
                </a:solidFill>
                <a:effectLst/>
                <a:latin typeface="+mn-lt"/>
              </a:rPr>
              <a:t> </a:t>
            </a:r>
            <a:r>
              <a:rPr lang="cs-CZ" sz="3300" b="1" dirty="0" err="1">
                <a:solidFill>
                  <a:schemeClr val="bg2"/>
                </a:solidFill>
                <a:effectLst/>
                <a:latin typeface="+mn-lt"/>
              </a:rPr>
              <a:t>tools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2800" dirty="0">
                <a:solidFill>
                  <a:schemeClr val="bg2"/>
                </a:solidFill>
              </a:rPr>
              <a:t>By using psychometric tools, employers can </a:t>
            </a:r>
            <a:r>
              <a:rPr lang="en-US" sz="2800" b="1" dirty="0">
                <a:solidFill>
                  <a:schemeClr val="bg2"/>
                </a:solidFill>
              </a:rPr>
              <a:t>gain a more objective and comprehensive assessment of job candidates</a:t>
            </a:r>
            <a:r>
              <a:rPr lang="en-US" sz="2800" dirty="0">
                <a:solidFill>
                  <a:schemeClr val="bg2"/>
                </a:solidFill>
              </a:rPr>
              <a:t>, beyond their resumes, interviews, and references. </a:t>
            </a:r>
            <a:endParaRPr lang="cs-CZ" sz="2800" dirty="0">
              <a:solidFill>
                <a:schemeClr val="bg2"/>
              </a:solidFill>
            </a:endParaRPr>
          </a:p>
          <a:p>
            <a:pPr marL="0" indent="0" algn="just">
              <a:buNone/>
            </a:pPr>
            <a:r>
              <a:rPr lang="en-US" sz="2800" dirty="0">
                <a:solidFill>
                  <a:schemeClr val="bg2"/>
                </a:solidFill>
              </a:rPr>
              <a:t>These tools can help employers identify the most qualified and best-suited candidates for the job and reduce the influence of personal biases and subjective assessments.</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3643714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Assesment</a:t>
            </a:r>
            <a:r>
              <a:rPr lang="cs-CZ" sz="3300" b="1" dirty="0">
                <a:solidFill>
                  <a:schemeClr val="bg2"/>
                </a:solidFill>
                <a:effectLst/>
                <a:latin typeface="+mn-lt"/>
              </a:rPr>
              <a:t> </a:t>
            </a:r>
            <a:r>
              <a:rPr lang="cs-CZ" sz="3300" b="1" dirty="0" err="1">
                <a:solidFill>
                  <a:schemeClr val="bg2"/>
                </a:solidFill>
                <a:effectLst/>
              </a:rPr>
              <a:t>techniques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400" dirty="0">
                <a:solidFill>
                  <a:schemeClr val="bg2"/>
                </a:solidFill>
              </a:rPr>
              <a:t>Late-</a:t>
            </a:r>
            <a:r>
              <a:rPr lang="cs-CZ" sz="2400" dirty="0" err="1">
                <a:solidFill>
                  <a:schemeClr val="bg2"/>
                </a:solidFill>
              </a:rPr>
              <a:t>stage</a:t>
            </a:r>
            <a:r>
              <a:rPr lang="cs-CZ" sz="2400" dirty="0">
                <a:solidFill>
                  <a:schemeClr val="bg2"/>
                </a:solidFill>
              </a:rPr>
              <a:t> </a:t>
            </a:r>
            <a:r>
              <a:rPr lang="cs-CZ" sz="2400" dirty="0" err="1">
                <a:solidFill>
                  <a:schemeClr val="bg2"/>
                </a:solidFill>
              </a:rPr>
              <a:t>techniques</a:t>
            </a:r>
            <a:endParaRPr lang="en-US" sz="2400" dirty="0">
              <a:solidFill>
                <a:schemeClr val="bg2"/>
              </a:solidFill>
            </a:endParaRPr>
          </a:p>
          <a:p>
            <a:pPr marL="0" indent="0" algn="just">
              <a:buNone/>
            </a:pPr>
            <a:r>
              <a:rPr lang="en-US" sz="2400" dirty="0">
                <a:solidFill>
                  <a:schemeClr val="bg2"/>
                </a:solidFill>
              </a:rPr>
              <a:t>Late-stage techniques of assessment are used </a:t>
            </a:r>
            <a:r>
              <a:rPr lang="en-US" sz="2400" b="1" dirty="0">
                <a:solidFill>
                  <a:schemeClr val="bg2"/>
                </a:solidFill>
              </a:rPr>
              <a:t>to evaluate job candidates during the final stages of the hiring process</a:t>
            </a:r>
            <a:r>
              <a:rPr lang="en-US" sz="2400" dirty="0">
                <a:solidFill>
                  <a:schemeClr val="bg2"/>
                </a:solidFill>
              </a:rPr>
              <a:t>, usually after the initial screening and interviewing stages. </a:t>
            </a:r>
            <a:endParaRPr lang="cs-CZ" sz="2400" dirty="0">
              <a:solidFill>
                <a:schemeClr val="bg2"/>
              </a:solidFill>
            </a:endParaRPr>
          </a:p>
          <a:p>
            <a:pPr marL="0" indent="0" algn="just">
              <a:buNone/>
            </a:pPr>
            <a:r>
              <a:rPr lang="en-US" sz="2400" dirty="0">
                <a:solidFill>
                  <a:schemeClr val="bg2"/>
                </a:solidFill>
              </a:rPr>
              <a:t>These techniques are designed to provide employers with a more detailed and comprehensive assessment of the candidate's abilities, skills, and potential for success on the job. </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5536310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Assesment</a:t>
            </a:r>
            <a:r>
              <a:rPr lang="cs-CZ" sz="3300" b="1" dirty="0">
                <a:solidFill>
                  <a:schemeClr val="bg2"/>
                </a:solidFill>
                <a:effectLst/>
                <a:latin typeface="+mn-lt"/>
              </a:rPr>
              <a:t> </a:t>
            </a:r>
            <a:r>
              <a:rPr lang="cs-CZ" sz="3300" b="1" dirty="0" err="1">
                <a:solidFill>
                  <a:schemeClr val="bg2"/>
                </a:solidFill>
                <a:effectLst/>
                <a:latin typeface="+mn-lt"/>
              </a:rPr>
              <a:t>techniques</a:t>
            </a:r>
            <a:r>
              <a:rPr lang="cs-CZ" sz="3300" b="1" dirty="0">
                <a:solidFill>
                  <a:schemeClr val="bg2"/>
                </a:solidFill>
                <a:effectLst/>
                <a:latin typeface="+mn-lt"/>
              </a:rPr>
              <a:t> – </a:t>
            </a:r>
            <a:r>
              <a:rPr lang="cs-CZ" sz="3300" b="1" dirty="0" err="1">
                <a:solidFill>
                  <a:schemeClr val="bg2"/>
                </a:solidFill>
                <a:effectLst/>
                <a:latin typeface="+mn-lt"/>
              </a:rPr>
              <a:t>late-stage</a:t>
            </a:r>
            <a:r>
              <a:rPr lang="cs-CZ" sz="3300" b="1" dirty="0">
                <a:solidFill>
                  <a:schemeClr val="bg2"/>
                </a:solidFill>
                <a:effectLst/>
                <a:latin typeface="+mn-lt"/>
              </a:rPr>
              <a:t> </a:t>
            </a:r>
          </a:p>
        </p:txBody>
      </p:sp>
      <p:sp>
        <p:nvSpPr>
          <p:cNvPr id="44035" name="Rectangle 3"/>
          <p:cNvSpPr>
            <a:spLocks noGrp="1" noChangeArrowheads="1"/>
          </p:cNvSpPr>
          <p:nvPr>
            <p:ph type="body" idx="1"/>
          </p:nvPr>
        </p:nvSpPr>
        <p:spPr>
          <a:xfrm>
            <a:off x="251520" y="1484785"/>
            <a:ext cx="8640960" cy="5328592"/>
          </a:xfrm>
        </p:spPr>
        <p:txBody>
          <a:bodyPr>
            <a:noAutofit/>
          </a:bodyPr>
          <a:lstStyle/>
          <a:p>
            <a:pPr marL="0" indent="0" algn="just">
              <a:buNone/>
            </a:pPr>
            <a:r>
              <a:rPr lang="en-US" sz="2400" dirty="0">
                <a:solidFill>
                  <a:schemeClr val="bg2"/>
                </a:solidFill>
              </a:rPr>
              <a:t>Some examples of late-stage assessment techniques include:</a:t>
            </a:r>
            <a:endParaRPr lang="cs-CZ" sz="2400" dirty="0">
              <a:solidFill>
                <a:schemeClr val="bg2"/>
              </a:solidFill>
            </a:endParaRPr>
          </a:p>
          <a:p>
            <a:pPr marL="0" indent="0" algn="just">
              <a:buNone/>
            </a:pPr>
            <a:r>
              <a:rPr lang="en-US" sz="2400" b="1" dirty="0">
                <a:solidFill>
                  <a:schemeClr val="bg2"/>
                </a:solidFill>
              </a:rPr>
              <a:t>Assessment Centers: </a:t>
            </a:r>
            <a:r>
              <a:rPr lang="en-US" sz="2400" dirty="0">
                <a:solidFill>
                  <a:schemeClr val="bg2"/>
                </a:solidFill>
              </a:rPr>
              <a:t>Assessment centers are a type of group evaluation where candidates are put through a series of job-related exercises, such as role-plays, simulations, case studies, and presentations. These exercises are designed to assess a candidate's skills, abilities, and behaviors in specific job-related situations. Assessment centers are often used for managerial or leadership positions.</a:t>
            </a:r>
          </a:p>
          <a:p>
            <a:pPr marL="0" indent="0" algn="just">
              <a:buNone/>
            </a:pPr>
            <a:r>
              <a:rPr lang="en-US" sz="2400" b="1" dirty="0">
                <a:solidFill>
                  <a:schemeClr val="bg2"/>
                </a:solidFill>
              </a:rPr>
              <a:t>Job Simulations:</a:t>
            </a:r>
            <a:r>
              <a:rPr lang="en-US" sz="2400" dirty="0">
                <a:solidFill>
                  <a:schemeClr val="bg2"/>
                </a:solidFill>
              </a:rPr>
              <a:t> Job simulations are simulations of the actual job that a candidate would be performing if hired. These simulations can include a range of tasks, such as responding to customer inquiries, completing technical tasks, or managing a team. Job simulations can provide a realistic and objective assessment of a candidate's abilities and potential for success on the job.</a:t>
            </a:r>
          </a:p>
          <a:p>
            <a:pPr marL="0" indent="0" algn="just">
              <a:buNone/>
            </a:pPr>
            <a:endParaRPr lang="cs-CZ" sz="2400" dirty="0">
              <a:solidFill>
                <a:schemeClr val="bg2"/>
              </a:solidFill>
            </a:endParaRP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9497231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Assessment</a:t>
            </a:r>
            <a:r>
              <a:rPr lang="cs-CZ" sz="3300" b="1" dirty="0">
                <a:solidFill>
                  <a:schemeClr val="bg2"/>
                </a:solidFill>
                <a:effectLst/>
                <a:latin typeface="+mn-lt"/>
              </a:rPr>
              <a:t> </a:t>
            </a:r>
            <a:r>
              <a:rPr lang="cs-CZ" sz="3300" b="1" dirty="0" err="1">
                <a:solidFill>
                  <a:schemeClr val="bg2"/>
                </a:solidFill>
                <a:effectLst/>
                <a:latin typeface="+mn-lt"/>
              </a:rPr>
              <a:t>techniques</a:t>
            </a:r>
            <a:r>
              <a:rPr lang="cs-CZ" sz="3300" b="1" dirty="0">
                <a:solidFill>
                  <a:schemeClr val="bg2"/>
                </a:solidFill>
                <a:effectLst/>
                <a:latin typeface="+mn-lt"/>
              </a:rPr>
              <a:t> – </a:t>
            </a:r>
            <a:r>
              <a:rPr lang="cs-CZ" sz="3300" b="1" dirty="0" err="1">
                <a:solidFill>
                  <a:schemeClr val="bg2"/>
                </a:solidFill>
                <a:effectLst/>
                <a:latin typeface="+mn-lt"/>
              </a:rPr>
              <a:t>late-stage</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400" b="1" dirty="0">
                <a:solidFill>
                  <a:schemeClr val="bg2"/>
                </a:solidFill>
              </a:rPr>
              <a:t>Reference Checks</a:t>
            </a:r>
            <a:r>
              <a:rPr lang="en-US" sz="2400" dirty="0">
                <a:solidFill>
                  <a:schemeClr val="bg2"/>
                </a:solidFill>
              </a:rPr>
              <a:t>: Reference checks involve contacting a candidate's former employers, colleagues, or other references to gather information about their past performance, work habits, and personal qualities. Reference checks can provide valuable insights into a candidate's strengths and weaknesses and can help verify their qualifications and experience.</a:t>
            </a:r>
          </a:p>
          <a:p>
            <a:pPr marL="0" indent="0" algn="just">
              <a:buNone/>
            </a:pPr>
            <a:r>
              <a:rPr lang="en-US" sz="2400" b="1" dirty="0">
                <a:solidFill>
                  <a:schemeClr val="bg2"/>
                </a:solidFill>
              </a:rPr>
              <a:t>Background Checks</a:t>
            </a:r>
            <a:r>
              <a:rPr lang="en-US" sz="2400" dirty="0">
                <a:solidFill>
                  <a:schemeClr val="bg2"/>
                </a:solidFill>
              </a:rPr>
              <a:t>: Background checks involve conducting a thorough review of a candidate's criminal record, education, employment history, and other relevant information. Background checks can help ensure that a candidate is qualified and suitable for the position and can reduce the risk of legal or reputational issues for the employer.</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2711022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Assessment</a:t>
            </a:r>
            <a:r>
              <a:rPr lang="cs-CZ" sz="3300" b="1" dirty="0">
                <a:solidFill>
                  <a:schemeClr val="bg2"/>
                </a:solidFill>
                <a:effectLst/>
                <a:latin typeface="+mn-lt"/>
              </a:rPr>
              <a:t> </a:t>
            </a:r>
            <a:r>
              <a:rPr lang="cs-CZ" sz="3300" b="1" dirty="0" err="1">
                <a:solidFill>
                  <a:schemeClr val="bg2"/>
                </a:solidFill>
                <a:effectLst/>
                <a:latin typeface="+mn-lt"/>
              </a:rPr>
              <a:t>techniques</a:t>
            </a:r>
            <a:r>
              <a:rPr lang="cs-CZ" sz="3300" b="1" dirty="0">
                <a:solidFill>
                  <a:schemeClr val="bg2"/>
                </a:solidFill>
                <a:effectLst/>
                <a:latin typeface="+mn-lt"/>
              </a:rPr>
              <a:t> – </a:t>
            </a:r>
            <a:r>
              <a:rPr lang="cs-CZ" sz="3300" b="1" dirty="0" err="1">
                <a:solidFill>
                  <a:schemeClr val="bg2"/>
                </a:solidFill>
                <a:effectLst/>
                <a:latin typeface="+mn-lt"/>
              </a:rPr>
              <a:t>late-stage</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400" b="1" dirty="0">
                <a:solidFill>
                  <a:schemeClr val="bg2"/>
                </a:solidFill>
              </a:rPr>
              <a:t>Interview</a:t>
            </a:r>
          </a:p>
          <a:p>
            <a:pPr marL="0" indent="0" algn="just">
              <a:buNone/>
            </a:pPr>
            <a:r>
              <a:rPr lang="cs-CZ" sz="2400" dirty="0">
                <a:solidFill>
                  <a:schemeClr val="bg2"/>
                </a:solidFill>
              </a:rPr>
              <a:t>I</a:t>
            </a:r>
            <a:r>
              <a:rPr lang="en-US" sz="2400" dirty="0" err="1">
                <a:solidFill>
                  <a:schemeClr val="bg2"/>
                </a:solidFill>
              </a:rPr>
              <a:t>nterviews</a:t>
            </a:r>
            <a:r>
              <a:rPr lang="en-US" sz="2400" dirty="0">
                <a:solidFill>
                  <a:schemeClr val="bg2"/>
                </a:solidFill>
              </a:rPr>
              <a:t> are a common technique used to assess job candidates and are typically conducted </a:t>
            </a:r>
            <a:r>
              <a:rPr lang="en-US" sz="2400" b="1" dirty="0">
                <a:solidFill>
                  <a:schemeClr val="bg2"/>
                </a:solidFill>
              </a:rPr>
              <a:t>during the early to </a:t>
            </a:r>
            <a:r>
              <a:rPr lang="cs-CZ" sz="2400" b="1" dirty="0" err="1">
                <a:solidFill>
                  <a:schemeClr val="bg2"/>
                </a:solidFill>
              </a:rPr>
              <a:t>late</a:t>
            </a:r>
            <a:r>
              <a:rPr lang="en-US" sz="2400" b="1" dirty="0">
                <a:solidFill>
                  <a:schemeClr val="bg2"/>
                </a:solidFill>
              </a:rPr>
              <a:t>-stages </a:t>
            </a:r>
            <a:r>
              <a:rPr lang="en-US" sz="2400" dirty="0">
                <a:solidFill>
                  <a:schemeClr val="bg2"/>
                </a:solidFill>
              </a:rPr>
              <a:t>of the hiring process. </a:t>
            </a:r>
            <a:endParaRPr lang="cs-CZ" sz="2400" dirty="0">
              <a:solidFill>
                <a:schemeClr val="bg2"/>
              </a:solidFill>
            </a:endParaRPr>
          </a:p>
          <a:p>
            <a:pPr marL="0" indent="0" algn="just">
              <a:buNone/>
            </a:pPr>
            <a:r>
              <a:rPr lang="en-US" sz="2400" dirty="0">
                <a:solidFill>
                  <a:schemeClr val="bg2"/>
                </a:solidFill>
              </a:rPr>
              <a:t>Interviews can be </a:t>
            </a:r>
            <a:r>
              <a:rPr lang="en-US" sz="2400" b="1" dirty="0">
                <a:solidFill>
                  <a:schemeClr val="bg2"/>
                </a:solidFill>
              </a:rPr>
              <a:t>structured or unstructured</a:t>
            </a:r>
            <a:r>
              <a:rPr lang="en-US" sz="2400" dirty="0">
                <a:solidFill>
                  <a:schemeClr val="bg2"/>
                </a:solidFill>
              </a:rPr>
              <a:t>, and can be conducted </a:t>
            </a:r>
            <a:r>
              <a:rPr lang="en-US" sz="2400" b="1" dirty="0">
                <a:solidFill>
                  <a:schemeClr val="bg2"/>
                </a:solidFill>
              </a:rPr>
              <a:t>in person, over the phone, or via video conference</a:t>
            </a:r>
            <a:r>
              <a:rPr lang="en-US" sz="2400" dirty="0">
                <a:solidFill>
                  <a:schemeClr val="bg2"/>
                </a:solidFill>
              </a:rPr>
              <a:t>. Interviews can provide employers with an opportunity to evaluate a candidate's communication skills, personality, and cultural fit.</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5012339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Assessment</a:t>
            </a:r>
            <a:r>
              <a:rPr lang="cs-CZ" sz="3300" b="1" dirty="0">
                <a:solidFill>
                  <a:schemeClr val="bg2"/>
                </a:solidFill>
                <a:effectLst/>
                <a:latin typeface="+mn-lt"/>
              </a:rPr>
              <a:t> </a:t>
            </a:r>
            <a:r>
              <a:rPr lang="cs-CZ" sz="3300" b="1" dirty="0" err="1">
                <a:solidFill>
                  <a:schemeClr val="bg2"/>
                </a:solidFill>
                <a:effectLst/>
                <a:latin typeface="+mn-lt"/>
              </a:rPr>
              <a:t>techniques</a:t>
            </a:r>
            <a:r>
              <a:rPr lang="cs-CZ" sz="3300" b="1" dirty="0">
                <a:solidFill>
                  <a:schemeClr val="bg2"/>
                </a:solidFill>
                <a:effectLst/>
                <a:latin typeface="+mn-lt"/>
              </a:rPr>
              <a:t> – </a:t>
            </a:r>
            <a:r>
              <a:rPr lang="cs-CZ" sz="3300" b="1" dirty="0" err="1">
                <a:solidFill>
                  <a:schemeClr val="bg2"/>
                </a:solidFill>
                <a:effectLst/>
                <a:latin typeface="+mn-lt"/>
              </a:rPr>
              <a:t>late-stage</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400" b="1" dirty="0">
                <a:solidFill>
                  <a:schemeClr val="bg2"/>
                </a:solidFill>
              </a:rPr>
              <a:t>Interview - </a:t>
            </a:r>
            <a:r>
              <a:rPr lang="cs-CZ" sz="2400" b="1" dirty="0" err="1">
                <a:solidFill>
                  <a:schemeClr val="bg2"/>
                </a:solidFill>
              </a:rPr>
              <a:t>limitation</a:t>
            </a:r>
            <a:endParaRPr lang="cs-CZ" sz="2400" b="1" dirty="0">
              <a:solidFill>
                <a:schemeClr val="bg2"/>
              </a:solidFill>
            </a:endParaRPr>
          </a:p>
          <a:p>
            <a:pPr marL="0" indent="0" algn="just">
              <a:buNone/>
            </a:pPr>
            <a:r>
              <a:rPr lang="en-US" sz="2400" dirty="0">
                <a:solidFill>
                  <a:schemeClr val="bg2"/>
                </a:solidFill>
              </a:rPr>
              <a:t> </a:t>
            </a:r>
            <a:r>
              <a:rPr lang="en-US" sz="2400" u="sng" dirty="0">
                <a:solidFill>
                  <a:schemeClr val="bg2"/>
                </a:solidFill>
              </a:rPr>
              <a:t>Interviewer Bias</a:t>
            </a:r>
            <a:r>
              <a:rPr lang="en-US" sz="2400" dirty="0">
                <a:solidFill>
                  <a:schemeClr val="bg2"/>
                </a:solidFill>
              </a:rPr>
              <a:t>: Interviewers may be influenced by their own personal biases</a:t>
            </a:r>
            <a:r>
              <a:rPr lang="cs-CZ" sz="2400" dirty="0">
                <a:solidFill>
                  <a:schemeClr val="bg2"/>
                </a:solidFill>
              </a:rPr>
              <a:t>.</a:t>
            </a:r>
            <a:endParaRPr lang="en-US" sz="2400" dirty="0">
              <a:solidFill>
                <a:schemeClr val="bg2"/>
              </a:solidFill>
            </a:endParaRPr>
          </a:p>
          <a:p>
            <a:pPr marL="0" indent="0" algn="just">
              <a:buNone/>
            </a:pPr>
            <a:r>
              <a:rPr lang="en-US" sz="2400" dirty="0">
                <a:solidFill>
                  <a:schemeClr val="bg2"/>
                </a:solidFill>
              </a:rPr>
              <a:t>    </a:t>
            </a:r>
            <a:r>
              <a:rPr lang="en-US" sz="2400" u="sng" dirty="0">
                <a:solidFill>
                  <a:schemeClr val="bg2"/>
                </a:solidFill>
              </a:rPr>
              <a:t>Candidate Bias</a:t>
            </a:r>
            <a:r>
              <a:rPr lang="en-US" sz="2400" dirty="0">
                <a:solidFill>
                  <a:schemeClr val="bg2"/>
                </a:solidFill>
              </a:rPr>
              <a:t>: Candidates may present themselves in a certain way during the interview, which may not be a true representation of their actual abilities or behaviors on the job.</a:t>
            </a:r>
          </a:p>
          <a:p>
            <a:pPr marL="0" indent="0" algn="just">
              <a:buNone/>
            </a:pPr>
            <a:r>
              <a:rPr lang="en-US" sz="2400" dirty="0">
                <a:solidFill>
                  <a:schemeClr val="bg2"/>
                </a:solidFill>
              </a:rPr>
              <a:t>    </a:t>
            </a:r>
            <a:r>
              <a:rPr lang="en-US" sz="2400" u="sng" dirty="0">
                <a:solidFill>
                  <a:schemeClr val="bg2"/>
                </a:solidFill>
              </a:rPr>
              <a:t>Lack of Standardization</a:t>
            </a:r>
            <a:r>
              <a:rPr lang="en-US" sz="2400" dirty="0">
                <a:solidFill>
                  <a:schemeClr val="bg2"/>
                </a:solidFill>
              </a:rPr>
              <a:t>: Unstructured interviews can make it difficult to compare candidates and make objective hiring decisions.</a:t>
            </a:r>
          </a:p>
          <a:p>
            <a:pPr marL="0" indent="0" algn="just">
              <a:buNone/>
            </a:pPr>
            <a:r>
              <a:rPr lang="en-US" sz="2400" dirty="0">
                <a:solidFill>
                  <a:schemeClr val="bg2"/>
                </a:solidFill>
              </a:rPr>
              <a:t>    </a:t>
            </a:r>
            <a:r>
              <a:rPr lang="en-US" sz="2400" u="sng" dirty="0">
                <a:solidFill>
                  <a:schemeClr val="bg2"/>
                </a:solidFill>
              </a:rPr>
              <a:t>Limited Information</a:t>
            </a:r>
            <a:r>
              <a:rPr lang="en-US" sz="2400" dirty="0">
                <a:solidFill>
                  <a:schemeClr val="bg2"/>
                </a:solidFill>
              </a:rPr>
              <a:t>: Interviews may only provide a limited amount of information about a candidate's abilities, skills, and potential for success on the job.</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0876864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Assessment</a:t>
            </a:r>
            <a:r>
              <a:rPr lang="cs-CZ" sz="3300" b="1" dirty="0">
                <a:solidFill>
                  <a:schemeClr val="bg2"/>
                </a:solidFill>
                <a:effectLst/>
                <a:latin typeface="+mn-lt"/>
              </a:rPr>
              <a:t> </a:t>
            </a:r>
            <a:r>
              <a:rPr lang="cs-CZ" sz="3300" b="1" dirty="0" err="1">
                <a:solidFill>
                  <a:schemeClr val="bg2"/>
                </a:solidFill>
                <a:effectLst/>
                <a:latin typeface="+mn-lt"/>
              </a:rPr>
              <a:t>techniques</a:t>
            </a:r>
            <a:r>
              <a:rPr lang="cs-CZ" sz="3300" b="1" dirty="0">
                <a:solidFill>
                  <a:schemeClr val="bg2"/>
                </a:solidFill>
                <a:effectLst/>
                <a:latin typeface="+mn-lt"/>
              </a:rPr>
              <a:t> – </a:t>
            </a:r>
            <a:r>
              <a:rPr lang="cs-CZ" sz="3300" b="1" dirty="0" err="1">
                <a:solidFill>
                  <a:schemeClr val="bg2"/>
                </a:solidFill>
                <a:effectLst/>
                <a:latin typeface="+mn-lt"/>
              </a:rPr>
              <a:t>late-stage</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400" b="1" dirty="0">
                <a:solidFill>
                  <a:schemeClr val="bg2"/>
                </a:solidFill>
              </a:rPr>
              <a:t>Interview – </a:t>
            </a:r>
            <a:r>
              <a:rPr lang="cs-CZ" sz="2400" b="1" dirty="0" err="1">
                <a:solidFill>
                  <a:schemeClr val="bg2"/>
                </a:solidFill>
              </a:rPr>
              <a:t>how</a:t>
            </a:r>
            <a:r>
              <a:rPr lang="cs-CZ" sz="2400" b="1" dirty="0">
                <a:solidFill>
                  <a:schemeClr val="bg2"/>
                </a:solidFill>
              </a:rPr>
              <a:t> to </a:t>
            </a:r>
            <a:r>
              <a:rPr lang="cs-CZ" sz="2400" b="1" dirty="0" err="1">
                <a:solidFill>
                  <a:schemeClr val="bg2"/>
                </a:solidFill>
              </a:rPr>
              <a:t>improve</a:t>
            </a:r>
            <a:r>
              <a:rPr lang="cs-CZ" sz="2400" b="1" dirty="0">
                <a:solidFill>
                  <a:schemeClr val="bg2"/>
                </a:solidFill>
              </a:rPr>
              <a:t> </a:t>
            </a:r>
            <a:r>
              <a:rPr lang="cs-CZ" sz="2400" b="1" dirty="0" err="1">
                <a:solidFill>
                  <a:schemeClr val="bg2"/>
                </a:solidFill>
              </a:rPr>
              <a:t>it</a:t>
            </a:r>
            <a:endParaRPr lang="cs-CZ" sz="2400" b="1" dirty="0">
              <a:solidFill>
                <a:schemeClr val="bg2"/>
              </a:solidFill>
            </a:endParaRPr>
          </a:p>
          <a:p>
            <a:pPr marL="0" indent="0" algn="just">
              <a:buNone/>
            </a:pPr>
            <a:r>
              <a:rPr lang="en-US" sz="2400" dirty="0">
                <a:solidFill>
                  <a:schemeClr val="bg2"/>
                </a:solidFill>
              </a:rPr>
              <a:t> </a:t>
            </a:r>
            <a:r>
              <a:rPr lang="cs-CZ" sz="2400" dirty="0" err="1">
                <a:solidFill>
                  <a:schemeClr val="bg2"/>
                </a:solidFill>
              </a:rPr>
              <a:t>Your</a:t>
            </a:r>
            <a:r>
              <a:rPr lang="cs-CZ" sz="2400" dirty="0">
                <a:solidFill>
                  <a:schemeClr val="bg2"/>
                </a:solidFill>
              </a:rPr>
              <a:t> </a:t>
            </a:r>
            <a:r>
              <a:rPr lang="cs-CZ" sz="2400" dirty="0" err="1">
                <a:solidFill>
                  <a:schemeClr val="bg2"/>
                </a:solidFill>
              </a:rPr>
              <a:t>suggestions</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4156308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Assessment</a:t>
            </a:r>
            <a:r>
              <a:rPr lang="cs-CZ" sz="3300" b="1" dirty="0">
                <a:solidFill>
                  <a:schemeClr val="bg2"/>
                </a:solidFill>
                <a:effectLst/>
                <a:latin typeface="+mn-lt"/>
              </a:rPr>
              <a:t> </a:t>
            </a:r>
            <a:r>
              <a:rPr lang="cs-CZ" sz="3300" b="1" dirty="0" err="1">
                <a:solidFill>
                  <a:schemeClr val="bg2"/>
                </a:solidFill>
                <a:effectLst/>
                <a:latin typeface="+mn-lt"/>
              </a:rPr>
              <a:t>techniques</a:t>
            </a:r>
            <a:r>
              <a:rPr lang="cs-CZ" sz="3300" b="1" dirty="0">
                <a:solidFill>
                  <a:schemeClr val="bg2"/>
                </a:solidFill>
                <a:effectLst/>
                <a:latin typeface="+mn-lt"/>
              </a:rPr>
              <a:t> – </a:t>
            </a:r>
            <a:r>
              <a:rPr lang="cs-CZ" sz="3300" b="1" dirty="0" err="1">
                <a:solidFill>
                  <a:schemeClr val="bg2"/>
                </a:solidFill>
                <a:effectLst/>
                <a:latin typeface="+mn-lt"/>
              </a:rPr>
              <a:t>late-stage</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400" dirty="0">
                <a:solidFill>
                  <a:schemeClr val="bg2"/>
                </a:solidFill>
              </a:rPr>
              <a:t>By using these late-stage assessment techniques, employers can gain a more comprehensive and objective assessment of job candidates and make more informed hiring decisions. </a:t>
            </a:r>
            <a:endParaRPr lang="cs-CZ" sz="2400" dirty="0">
              <a:solidFill>
                <a:schemeClr val="bg2"/>
              </a:solidFill>
            </a:endParaRPr>
          </a:p>
          <a:p>
            <a:pPr marL="0" indent="0" algn="just">
              <a:buNone/>
            </a:pPr>
            <a:r>
              <a:rPr lang="en-US" sz="2400" dirty="0">
                <a:solidFill>
                  <a:schemeClr val="bg2"/>
                </a:solidFill>
              </a:rPr>
              <a:t>These techniques can help identify the best-suited candidates for the job and </a:t>
            </a:r>
            <a:r>
              <a:rPr lang="en-US" sz="2400" b="1" dirty="0">
                <a:solidFill>
                  <a:schemeClr val="bg2"/>
                </a:solidFill>
              </a:rPr>
              <a:t>reduce the risk of hiring mistakes or turnover.</a:t>
            </a:r>
            <a:endParaRPr lang="cs-CZ" sz="2400" b="1"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8248128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Job </a:t>
            </a:r>
            <a:r>
              <a:rPr lang="cs-CZ" sz="3300" b="1" dirty="0" err="1">
                <a:solidFill>
                  <a:schemeClr val="bg2"/>
                </a:solidFill>
                <a:effectLst/>
                <a:latin typeface="+mn-lt"/>
              </a:rPr>
              <a:t>analysing</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800" dirty="0">
                <a:solidFill>
                  <a:schemeClr val="bg2"/>
                </a:solidFill>
              </a:rPr>
              <a:t>Diversity management refers to the proactive steps an organization takes to create and maintain a diverse and </a:t>
            </a:r>
            <a:r>
              <a:rPr lang="en-US" sz="2800" b="1" dirty="0">
                <a:solidFill>
                  <a:schemeClr val="bg2"/>
                </a:solidFill>
              </a:rPr>
              <a:t>inclusive workplace</a:t>
            </a:r>
            <a:r>
              <a:rPr lang="en-US" sz="2800" dirty="0">
                <a:solidFill>
                  <a:schemeClr val="bg2"/>
                </a:solidFill>
              </a:rPr>
              <a:t>. </a:t>
            </a:r>
            <a:endParaRPr lang="cs-CZ" sz="2800" dirty="0">
              <a:solidFill>
                <a:schemeClr val="bg2"/>
              </a:solidFill>
            </a:endParaRPr>
          </a:p>
          <a:p>
            <a:pPr marL="0" indent="0" algn="just">
              <a:buNone/>
            </a:pPr>
            <a:r>
              <a:rPr lang="en-US" sz="2800" dirty="0">
                <a:solidFill>
                  <a:schemeClr val="bg2"/>
                </a:solidFill>
              </a:rPr>
              <a:t>The goal of diversity management is to ensure that </a:t>
            </a:r>
            <a:r>
              <a:rPr lang="en-US" sz="2800" b="1" dirty="0">
                <a:solidFill>
                  <a:schemeClr val="bg2"/>
                </a:solidFill>
              </a:rPr>
              <a:t>all employees are valued and respected </a:t>
            </a:r>
            <a:r>
              <a:rPr lang="en-US" sz="2800" dirty="0">
                <a:solidFill>
                  <a:schemeClr val="bg2"/>
                </a:solidFill>
              </a:rPr>
              <a:t>for their unique backgrounds, experiences, and perspectives, and that they are given equal opportunities to succeed.</a:t>
            </a:r>
            <a:endParaRPr lang="cs-CZ" sz="2800" dirty="0">
              <a:solidFill>
                <a:schemeClr val="bg2"/>
              </a:solidFill>
            </a:endParaRPr>
          </a:p>
          <a:p>
            <a:pPr marL="0" indent="0" algn="just">
              <a:buNone/>
            </a:pPr>
            <a:r>
              <a:rPr lang="cs-CZ" sz="2800" dirty="0">
                <a:solidFill>
                  <a:schemeClr val="bg2"/>
                </a:solidFill>
              </a:rPr>
              <a:t>It </a:t>
            </a:r>
            <a:r>
              <a:rPr lang="cs-CZ" sz="2800" dirty="0" err="1">
                <a:solidFill>
                  <a:schemeClr val="bg2"/>
                </a:solidFill>
              </a:rPr>
              <a:t>is</a:t>
            </a:r>
            <a:r>
              <a:rPr lang="cs-CZ" sz="2800" dirty="0">
                <a:solidFill>
                  <a:schemeClr val="bg2"/>
                </a:solidFill>
              </a:rPr>
              <a:t> </a:t>
            </a:r>
            <a:r>
              <a:rPr lang="en-US" sz="2800" dirty="0">
                <a:solidFill>
                  <a:schemeClr val="bg2"/>
                </a:solidFill>
              </a:rPr>
              <a:t>more innovative, productive, and successful</a:t>
            </a:r>
            <a:r>
              <a:rPr lang="cs-CZ" sz="2800" dirty="0">
                <a:solidFill>
                  <a:schemeClr val="bg2"/>
                </a:solidFill>
              </a:rPr>
              <a:t> </a:t>
            </a:r>
            <a:r>
              <a:rPr lang="cs-CZ" sz="2800" dirty="0" err="1">
                <a:solidFill>
                  <a:schemeClr val="bg2"/>
                </a:solidFill>
              </a:rPr>
              <a:t>approach</a:t>
            </a:r>
            <a:r>
              <a:rPr lang="en-US" sz="2800" dirty="0">
                <a:solidFill>
                  <a:schemeClr val="bg2"/>
                </a:solidFill>
              </a:rPr>
              <a:t>. By embracing diversity and inclusion, organizations </a:t>
            </a:r>
            <a:r>
              <a:rPr lang="en-US" sz="2800" b="1" dirty="0">
                <a:solidFill>
                  <a:schemeClr val="bg2"/>
                </a:solidFill>
              </a:rPr>
              <a:t>can attract and retain top talent</a:t>
            </a:r>
            <a:r>
              <a:rPr lang="en-US" sz="2800" dirty="0">
                <a:solidFill>
                  <a:schemeClr val="bg2"/>
                </a:solidFill>
              </a:rPr>
              <a:t>, </a:t>
            </a:r>
            <a:r>
              <a:rPr lang="en-US" sz="2800" b="1" dirty="0">
                <a:solidFill>
                  <a:schemeClr val="bg2"/>
                </a:solidFill>
              </a:rPr>
              <a:t>improve customer </a:t>
            </a:r>
            <a:r>
              <a:rPr lang="en-US" sz="2800" dirty="0">
                <a:solidFill>
                  <a:schemeClr val="bg2"/>
                </a:solidFill>
              </a:rPr>
              <a:t>satisfaction, and build </a:t>
            </a:r>
            <a:r>
              <a:rPr lang="en-US" sz="2800" b="1" dirty="0">
                <a:solidFill>
                  <a:schemeClr val="bg2"/>
                </a:solidFill>
              </a:rPr>
              <a:t>stronger relationships with the communities t</a:t>
            </a:r>
            <a:r>
              <a:rPr lang="en-US" sz="2800" dirty="0">
                <a:solidFill>
                  <a:schemeClr val="bg2"/>
                </a:solidFill>
              </a:rPr>
              <a:t>hey serve.</a:t>
            </a: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0020841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Measure</a:t>
            </a:r>
            <a:r>
              <a:rPr lang="cs-CZ" sz="3300" b="1" dirty="0">
                <a:solidFill>
                  <a:schemeClr val="bg2"/>
                </a:solidFill>
                <a:effectLst/>
                <a:latin typeface="+mn-lt"/>
              </a:rPr>
              <a:t> </a:t>
            </a:r>
            <a:r>
              <a:rPr lang="cs-CZ" sz="3300" b="1" dirty="0" err="1">
                <a:solidFill>
                  <a:schemeClr val="bg2"/>
                </a:solidFill>
                <a:effectLst/>
                <a:latin typeface="+mn-lt"/>
              </a:rPr>
              <a:t>if</a:t>
            </a:r>
            <a:r>
              <a:rPr lang="cs-CZ" sz="3300" b="1" dirty="0">
                <a:solidFill>
                  <a:schemeClr val="bg2"/>
                </a:solidFill>
                <a:effectLst/>
                <a:latin typeface="+mn-lt"/>
              </a:rPr>
              <a:t> </a:t>
            </a:r>
            <a:r>
              <a:rPr lang="cs-CZ" sz="3300" b="1" dirty="0" err="1">
                <a:solidFill>
                  <a:schemeClr val="bg2"/>
                </a:solidFill>
                <a:effectLst/>
                <a:latin typeface="+mn-lt"/>
              </a:rPr>
              <a:t>hiring</a:t>
            </a:r>
            <a:r>
              <a:rPr lang="cs-CZ" sz="3300" b="1" dirty="0">
                <a:solidFill>
                  <a:schemeClr val="bg2"/>
                </a:solidFill>
                <a:effectLst/>
                <a:latin typeface="+mn-lt"/>
              </a:rPr>
              <a:t> </a:t>
            </a:r>
            <a:r>
              <a:rPr lang="cs-CZ" sz="3300" b="1" dirty="0" err="1">
                <a:solidFill>
                  <a:schemeClr val="bg2"/>
                </a:solidFill>
                <a:effectLst/>
                <a:latin typeface="+mn-lt"/>
              </a:rPr>
              <a:t>is</a:t>
            </a:r>
            <a:r>
              <a:rPr lang="cs-CZ" sz="3300" b="1" dirty="0">
                <a:solidFill>
                  <a:schemeClr val="bg2"/>
                </a:solidFill>
                <a:effectLst/>
                <a:latin typeface="+mn-lt"/>
              </a:rPr>
              <a:t> </a:t>
            </a:r>
            <a:r>
              <a:rPr lang="cs-CZ" sz="3300" b="1" dirty="0" err="1">
                <a:solidFill>
                  <a:schemeClr val="bg2"/>
                </a:solidFill>
                <a:effectLst/>
                <a:latin typeface="+mn-lt"/>
              </a:rPr>
              <a:t>succesful</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400" dirty="0">
                <a:solidFill>
                  <a:schemeClr val="bg2"/>
                </a:solidFill>
              </a:rPr>
              <a:t>By measuring these metrics, employers can assess the </a:t>
            </a:r>
            <a:r>
              <a:rPr lang="en-US" sz="2400" b="1" dirty="0">
                <a:solidFill>
                  <a:schemeClr val="bg2"/>
                </a:solidFill>
              </a:rPr>
              <a:t>effectiveness and efficiency</a:t>
            </a:r>
            <a:r>
              <a:rPr lang="en-US" sz="2400" dirty="0">
                <a:solidFill>
                  <a:schemeClr val="bg2"/>
                </a:solidFill>
              </a:rPr>
              <a:t> of the hiring process, identify areas for improvement, and make data-driven decisions to enhance the quality of their hires </a:t>
            </a:r>
            <a:r>
              <a:rPr lang="cs-CZ" sz="2400" dirty="0">
                <a:solidFill>
                  <a:schemeClr val="bg2"/>
                </a:solidFill>
              </a:rPr>
              <a:t>a</a:t>
            </a:r>
            <a:r>
              <a:rPr lang="en-US" sz="2400" dirty="0" err="1">
                <a:solidFill>
                  <a:schemeClr val="bg2"/>
                </a:solidFill>
              </a:rPr>
              <a:t>nd</a:t>
            </a:r>
            <a:r>
              <a:rPr lang="en-US" sz="2400" dirty="0">
                <a:solidFill>
                  <a:schemeClr val="bg2"/>
                </a:solidFill>
              </a:rPr>
              <a:t> the overall success of the hiring process</a:t>
            </a:r>
            <a:r>
              <a:rPr lang="en-US" sz="2400" dirty="0"/>
              <a:t>.</a:t>
            </a:r>
            <a:r>
              <a:rPr lang="cs-CZ" sz="2400" dirty="0"/>
              <a:t>.</a:t>
            </a:r>
          </a:p>
          <a:p>
            <a:pPr marL="0" indent="0" algn="just">
              <a:buNone/>
            </a:pPr>
            <a:r>
              <a:rPr lang="en-US" sz="2400" b="1" dirty="0">
                <a:solidFill>
                  <a:schemeClr val="bg2"/>
                </a:solidFill>
              </a:rPr>
              <a:t>Time-to-Fill:</a:t>
            </a:r>
            <a:r>
              <a:rPr lang="en-US" sz="2400" dirty="0">
                <a:solidFill>
                  <a:schemeClr val="bg2"/>
                </a:solidFill>
              </a:rPr>
              <a:t> This metric measures the amount of time it takes to fill a job opening from the time it is posted to the time an offer is accepted. A shorter time-to-fill indicates a more efficient and effective hiring process.</a:t>
            </a:r>
          </a:p>
          <a:p>
            <a:pPr marL="0" indent="0" algn="just">
              <a:buNone/>
            </a:pPr>
            <a:r>
              <a:rPr lang="en-US" sz="2400" b="1" dirty="0">
                <a:solidFill>
                  <a:schemeClr val="bg2"/>
                </a:solidFill>
              </a:rPr>
              <a:t>Cost-per-Hire: </a:t>
            </a:r>
            <a:r>
              <a:rPr lang="en-US" sz="2400" dirty="0">
                <a:solidFill>
                  <a:schemeClr val="bg2"/>
                </a:solidFill>
              </a:rPr>
              <a:t>This metric measures the total cost of the hiring process, including advertising, recruiting, interviewing, and other expenses, divided by the number of hires made. A lower cost-per-hire indicates a more cost-effective hiring process.</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0379452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Measure</a:t>
            </a:r>
            <a:r>
              <a:rPr lang="cs-CZ" sz="3300" b="1" dirty="0">
                <a:solidFill>
                  <a:schemeClr val="bg2"/>
                </a:solidFill>
                <a:effectLst/>
                <a:latin typeface="+mn-lt"/>
              </a:rPr>
              <a:t> </a:t>
            </a:r>
            <a:r>
              <a:rPr lang="cs-CZ" sz="3300" b="1" dirty="0" err="1">
                <a:solidFill>
                  <a:schemeClr val="bg2"/>
                </a:solidFill>
                <a:effectLst/>
                <a:latin typeface="+mn-lt"/>
              </a:rPr>
              <a:t>if</a:t>
            </a:r>
            <a:r>
              <a:rPr lang="cs-CZ" sz="3300" b="1" dirty="0">
                <a:solidFill>
                  <a:schemeClr val="bg2"/>
                </a:solidFill>
                <a:effectLst/>
                <a:latin typeface="+mn-lt"/>
              </a:rPr>
              <a:t> </a:t>
            </a:r>
            <a:r>
              <a:rPr lang="cs-CZ" sz="3300" b="1" dirty="0" err="1">
                <a:solidFill>
                  <a:schemeClr val="bg2"/>
                </a:solidFill>
                <a:effectLst/>
                <a:latin typeface="+mn-lt"/>
              </a:rPr>
              <a:t>hiring</a:t>
            </a:r>
            <a:r>
              <a:rPr lang="cs-CZ" sz="3300" b="1" dirty="0">
                <a:solidFill>
                  <a:schemeClr val="bg2"/>
                </a:solidFill>
                <a:effectLst/>
                <a:latin typeface="+mn-lt"/>
              </a:rPr>
              <a:t> </a:t>
            </a:r>
            <a:r>
              <a:rPr lang="cs-CZ" sz="3300" b="1" dirty="0" err="1">
                <a:solidFill>
                  <a:schemeClr val="bg2"/>
                </a:solidFill>
                <a:effectLst/>
                <a:latin typeface="+mn-lt"/>
              </a:rPr>
              <a:t>is</a:t>
            </a:r>
            <a:r>
              <a:rPr lang="cs-CZ" sz="3300" b="1" dirty="0">
                <a:solidFill>
                  <a:schemeClr val="bg2"/>
                </a:solidFill>
                <a:effectLst/>
                <a:latin typeface="+mn-lt"/>
              </a:rPr>
              <a:t> </a:t>
            </a:r>
            <a:r>
              <a:rPr lang="cs-CZ" sz="3300" b="1" dirty="0" err="1">
                <a:solidFill>
                  <a:schemeClr val="bg2"/>
                </a:solidFill>
                <a:effectLst/>
                <a:latin typeface="+mn-lt"/>
              </a:rPr>
              <a:t>succesful</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2400" b="1" dirty="0">
                <a:solidFill>
                  <a:schemeClr val="bg2"/>
                </a:solidFill>
              </a:rPr>
              <a:t>Quality-of-Hire:</a:t>
            </a:r>
            <a:r>
              <a:rPr lang="en-US" sz="2400" dirty="0">
                <a:solidFill>
                  <a:schemeClr val="bg2"/>
                </a:solidFill>
              </a:rPr>
              <a:t> This metric measures the performance and retention of new hires over time. A higher quality-of-hire indicates that the hiring process was successful in identifying and selecting high-performing candidates who are a good fit for the job and the organization.</a:t>
            </a:r>
          </a:p>
          <a:p>
            <a:pPr marL="0" indent="0" algn="just">
              <a:buNone/>
            </a:pPr>
            <a:r>
              <a:rPr lang="en-US" sz="2400" b="1" dirty="0">
                <a:solidFill>
                  <a:schemeClr val="bg2"/>
                </a:solidFill>
              </a:rPr>
              <a:t>Diversity and Inclusion</a:t>
            </a:r>
            <a:r>
              <a:rPr lang="en-US" sz="2400" dirty="0">
                <a:solidFill>
                  <a:schemeClr val="bg2"/>
                </a:solidFill>
              </a:rPr>
              <a:t>: This metric measures the diversity and inclusion of the candidate pool and hires made. A more diverse and inclusive hiring process can lead to a more diverse and inclusive workforce, which can enhance creativity, innovation, and overall performance.</a:t>
            </a:r>
          </a:p>
          <a:p>
            <a:pPr marL="0" indent="0" algn="just">
              <a:buNone/>
            </a:pPr>
            <a:r>
              <a:rPr lang="en-US" sz="2400" b="1" dirty="0">
                <a:solidFill>
                  <a:schemeClr val="bg2"/>
                </a:solidFill>
              </a:rPr>
              <a:t>Candidate Experience</a:t>
            </a:r>
            <a:r>
              <a:rPr lang="en-US" sz="2400" dirty="0">
                <a:solidFill>
                  <a:schemeClr val="bg2"/>
                </a:solidFill>
              </a:rPr>
              <a:t>: This metric measures the satisfaction and engagement of candidates with the hiring process. </a:t>
            </a:r>
            <a:r>
              <a:rPr lang="en-US" sz="2400" b="1" dirty="0">
                <a:solidFill>
                  <a:schemeClr val="bg2"/>
                </a:solidFill>
              </a:rPr>
              <a:t>A positive candidate experience can enhance the employer brand and attract more qualified candidates in the future.</a:t>
            </a:r>
            <a:endParaRPr lang="cs-CZ" sz="2400" b="1"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5670323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TASK 2 – </a:t>
            </a:r>
            <a:r>
              <a:rPr lang="cs-CZ" sz="3300" b="1" dirty="0" err="1">
                <a:solidFill>
                  <a:schemeClr val="bg2"/>
                </a:solidFill>
                <a:effectLst/>
                <a:latin typeface="+mn-lt"/>
              </a:rPr>
              <a:t>Assess</a:t>
            </a:r>
            <a:r>
              <a:rPr lang="cs-CZ" sz="3300" b="1" dirty="0">
                <a:solidFill>
                  <a:schemeClr val="bg2"/>
                </a:solidFill>
                <a:effectLst/>
                <a:latin typeface="+mn-lt"/>
              </a:rPr>
              <a:t> </a:t>
            </a:r>
            <a:r>
              <a:rPr lang="cs-CZ" sz="3300" b="1" dirty="0" err="1">
                <a:solidFill>
                  <a:schemeClr val="bg2"/>
                </a:solidFill>
                <a:effectLst/>
                <a:latin typeface="+mn-lt"/>
              </a:rPr>
              <a:t>the</a:t>
            </a:r>
            <a:r>
              <a:rPr lang="cs-CZ" sz="3300" b="1" dirty="0">
                <a:solidFill>
                  <a:schemeClr val="bg2"/>
                </a:solidFill>
                <a:effectLst/>
                <a:latin typeface="+mn-lt"/>
              </a:rPr>
              <a:t> </a:t>
            </a:r>
            <a:r>
              <a:rPr lang="cs-CZ" sz="3300" b="1" dirty="0" err="1">
                <a:solidFill>
                  <a:schemeClr val="bg2"/>
                </a:solidFill>
                <a:effectLst/>
                <a:latin typeface="+mn-lt"/>
              </a:rPr>
              <a:t>candidates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400" dirty="0">
                <a:solidFill>
                  <a:schemeClr val="bg2"/>
                </a:solidFill>
              </a:rPr>
              <a:t>6 </a:t>
            </a:r>
            <a:r>
              <a:rPr lang="cs-CZ" sz="2400" dirty="0" err="1">
                <a:solidFill>
                  <a:schemeClr val="bg2"/>
                </a:solidFill>
              </a:rPr>
              <a:t>groups</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students</a:t>
            </a:r>
            <a:r>
              <a:rPr lang="cs-CZ" sz="2400" dirty="0">
                <a:solidFill>
                  <a:schemeClr val="bg2"/>
                </a:solidFill>
              </a:rPr>
              <a:t> </a:t>
            </a:r>
          </a:p>
          <a:p>
            <a:pPr marL="0" indent="0" algn="just">
              <a:buNone/>
            </a:pPr>
            <a:r>
              <a:rPr lang="cs-CZ" sz="2400" dirty="0">
                <a:solidFill>
                  <a:schemeClr val="bg2"/>
                </a:solidFill>
              </a:rPr>
              <a:t>6 </a:t>
            </a:r>
            <a:r>
              <a:rPr lang="cs-CZ" sz="2400" dirty="0" err="1">
                <a:solidFill>
                  <a:schemeClr val="bg2"/>
                </a:solidFill>
              </a:rPr>
              <a:t>positions</a:t>
            </a:r>
            <a:r>
              <a:rPr lang="cs-CZ" sz="2400" dirty="0">
                <a:solidFill>
                  <a:schemeClr val="bg2"/>
                </a:solidFill>
              </a:rPr>
              <a:t> </a:t>
            </a:r>
          </a:p>
          <a:p>
            <a:pPr marL="457200" indent="-457200" algn="just">
              <a:buFont typeface="+mj-lt"/>
              <a:buAutoNum type="arabicPeriod"/>
            </a:pPr>
            <a:r>
              <a:rPr lang="cs-CZ" sz="2400" dirty="0" err="1">
                <a:solidFill>
                  <a:schemeClr val="bg2"/>
                </a:solidFill>
              </a:rPr>
              <a:t>real</a:t>
            </a:r>
            <a:r>
              <a:rPr lang="cs-CZ" sz="2400" dirty="0">
                <a:solidFill>
                  <a:schemeClr val="bg2"/>
                </a:solidFill>
              </a:rPr>
              <a:t> </a:t>
            </a:r>
            <a:r>
              <a:rPr lang="cs-CZ" sz="2400" dirty="0" err="1">
                <a:solidFill>
                  <a:schemeClr val="bg2"/>
                </a:solidFill>
              </a:rPr>
              <a:t>estate</a:t>
            </a:r>
            <a:r>
              <a:rPr lang="cs-CZ" sz="2400" dirty="0">
                <a:solidFill>
                  <a:schemeClr val="bg2"/>
                </a:solidFill>
              </a:rPr>
              <a:t> broker (senior, </a:t>
            </a:r>
            <a:r>
              <a:rPr lang="cs-CZ" sz="2400" dirty="0" err="1">
                <a:solidFill>
                  <a:schemeClr val="bg2"/>
                </a:solidFill>
              </a:rPr>
              <a:t>responsible</a:t>
            </a:r>
            <a:r>
              <a:rPr lang="cs-CZ" sz="2400" dirty="0">
                <a:solidFill>
                  <a:schemeClr val="bg2"/>
                </a:solidFill>
              </a:rPr>
              <a:t> </a:t>
            </a:r>
            <a:r>
              <a:rPr lang="cs-CZ" sz="2400" dirty="0" err="1">
                <a:solidFill>
                  <a:schemeClr val="bg2"/>
                </a:solidFill>
              </a:rPr>
              <a:t>for</a:t>
            </a:r>
            <a:r>
              <a:rPr lang="cs-CZ" sz="2400" dirty="0">
                <a:solidFill>
                  <a:schemeClr val="bg2"/>
                </a:solidFill>
              </a:rPr>
              <a:t> </a:t>
            </a:r>
            <a:r>
              <a:rPr lang="cs-CZ" sz="2400" dirty="0" err="1">
                <a:solidFill>
                  <a:schemeClr val="bg2"/>
                </a:solidFill>
              </a:rPr>
              <a:t>education</a:t>
            </a:r>
            <a:r>
              <a:rPr lang="cs-CZ" sz="2400" dirty="0">
                <a:solidFill>
                  <a:schemeClr val="bg2"/>
                </a:solidFill>
              </a:rPr>
              <a:t> </a:t>
            </a:r>
            <a:r>
              <a:rPr lang="cs-CZ" sz="2400" dirty="0" err="1">
                <a:solidFill>
                  <a:schemeClr val="bg2"/>
                </a:solidFill>
              </a:rPr>
              <a:t>too</a:t>
            </a:r>
            <a:r>
              <a:rPr lang="cs-CZ" sz="2400" dirty="0">
                <a:solidFill>
                  <a:schemeClr val="bg2"/>
                </a:solidFill>
              </a:rPr>
              <a:t>)</a:t>
            </a:r>
          </a:p>
          <a:p>
            <a:pPr marL="457200" indent="-457200" algn="just">
              <a:buFont typeface="+mj-lt"/>
              <a:buAutoNum type="arabicPeriod"/>
            </a:pPr>
            <a:r>
              <a:rPr lang="cs-CZ" sz="2400" dirty="0" err="1">
                <a:solidFill>
                  <a:schemeClr val="bg2"/>
                </a:solidFill>
              </a:rPr>
              <a:t>automotive</a:t>
            </a:r>
            <a:r>
              <a:rPr lang="cs-CZ" sz="2400" dirty="0">
                <a:solidFill>
                  <a:schemeClr val="bg2"/>
                </a:solidFill>
              </a:rPr>
              <a:t> </a:t>
            </a:r>
            <a:r>
              <a:rPr lang="cs-CZ" sz="2400" dirty="0" err="1">
                <a:solidFill>
                  <a:schemeClr val="bg2"/>
                </a:solidFill>
              </a:rPr>
              <a:t>service</a:t>
            </a:r>
            <a:r>
              <a:rPr lang="cs-CZ" sz="2400" dirty="0">
                <a:solidFill>
                  <a:schemeClr val="bg2"/>
                </a:solidFill>
              </a:rPr>
              <a:t> </a:t>
            </a:r>
            <a:r>
              <a:rPr lang="cs-CZ" sz="2400" dirty="0" err="1">
                <a:solidFill>
                  <a:schemeClr val="bg2"/>
                </a:solidFill>
              </a:rPr>
              <a:t>technician</a:t>
            </a:r>
            <a:endParaRPr lang="cs-CZ" sz="2400" dirty="0">
              <a:solidFill>
                <a:schemeClr val="bg2"/>
              </a:solidFill>
            </a:endParaRPr>
          </a:p>
          <a:p>
            <a:pPr marL="457200" indent="-457200" algn="just">
              <a:buFont typeface="+mj-lt"/>
              <a:buAutoNum type="arabicPeriod"/>
            </a:pPr>
            <a:r>
              <a:rPr lang="cs-CZ" sz="2400" dirty="0" err="1">
                <a:solidFill>
                  <a:schemeClr val="bg2"/>
                </a:solidFill>
              </a:rPr>
              <a:t>health</a:t>
            </a:r>
            <a:r>
              <a:rPr lang="cs-CZ" sz="2400" dirty="0">
                <a:solidFill>
                  <a:schemeClr val="bg2"/>
                </a:solidFill>
              </a:rPr>
              <a:t> </a:t>
            </a:r>
            <a:r>
              <a:rPr lang="cs-CZ" sz="2400" dirty="0" err="1">
                <a:solidFill>
                  <a:schemeClr val="bg2"/>
                </a:solidFill>
              </a:rPr>
              <a:t>service</a:t>
            </a:r>
            <a:r>
              <a:rPr lang="cs-CZ" sz="2400" dirty="0">
                <a:solidFill>
                  <a:schemeClr val="bg2"/>
                </a:solidFill>
              </a:rPr>
              <a:t> manager</a:t>
            </a:r>
          </a:p>
          <a:p>
            <a:pPr marL="457200" indent="-457200" algn="just">
              <a:buFont typeface="+mj-lt"/>
              <a:buAutoNum type="arabicPeriod"/>
            </a:pPr>
            <a:r>
              <a:rPr lang="cs-CZ" sz="2400" dirty="0">
                <a:solidFill>
                  <a:schemeClr val="bg2"/>
                </a:solidFill>
              </a:rPr>
              <a:t>food </a:t>
            </a:r>
            <a:r>
              <a:rPr lang="cs-CZ" sz="2400" dirty="0" err="1">
                <a:solidFill>
                  <a:schemeClr val="bg2"/>
                </a:solidFill>
              </a:rPr>
              <a:t>service</a:t>
            </a:r>
            <a:r>
              <a:rPr lang="cs-CZ" sz="2400" dirty="0">
                <a:solidFill>
                  <a:schemeClr val="bg2"/>
                </a:solidFill>
              </a:rPr>
              <a:t> manager</a:t>
            </a:r>
          </a:p>
          <a:p>
            <a:pPr marL="457200" indent="-457200" algn="just">
              <a:buFont typeface="+mj-lt"/>
              <a:buAutoNum type="arabicPeriod"/>
            </a:pPr>
            <a:r>
              <a:rPr lang="cs-CZ" sz="2400" dirty="0">
                <a:solidFill>
                  <a:schemeClr val="bg2"/>
                </a:solidFill>
              </a:rPr>
              <a:t>CEO in a </a:t>
            </a:r>
            <a:r>
              <a:rPr lang="cs-CZ" sz="2400" dirty="0" err="1">
                <a:solidFill>
                  <a:schemeClr val="bg2"/>
                </a:solidFill>
              </a:rPr>
              <a:t>fuel</a:t>
            </a:r>
            <a:r>
              <a:rPr lang="cs-CZ" sz="2400" dirty="0">
                <a:solidFill>
                  <a:schemeClr val="bg2"/>
                </a:solidFill>
              </a:rPr>
              <a:t> </a:t>
            </a:r>
            <a:r>
              <a:rPr lang="cs-CZ" sz="2400" dirty="0" err="1">
                <a:solidFill>
                  <a:schemeClr val="bg2"/>
                </a:solidFill>
              </a:rPr>
              <a:t>trading</a:t>
            </a:r>
            <a:r>
              <a:rPr lang="cs-CZ" sz="2400" dirty="0">
                <a:solidFill>
                  <a:schemeClr val="bg2"/>
                </a:solidFill>
              </a:rPr>
              <a:t> </a:t>
            </a:r>
            <a:r>
              <a:rPr lang="cs-CZ" sz="2400" dirty="0" err="1">
                <a:solidFill>
                  <a:schemeClr val="bg2"/>
                </a:solidFill>
              </a:rPr>
              <a:t>company</a:t>
            </a:r>
            <a:endParaRPr lang="cs-CZ" sz="2400" dirty="0">
              <a:solidFill>
                <a:schemeClr val="bg2"/>
              </a:solidFill>
            </a:endParaRPr>
          </a:p>
          <a:p>
            <a:pPr marL="457200" indent="-457200" algn="just">
              <a:buFont typeface="+mj-lt"/>
              <a:buAutoNum type="arabicPeriod"/>
            </a:pPr>
            <a:r>
              <a:rPr lang="cs-CZ" sz="2400" dirty="0">
                <a:solidFill>
                  <a:schemeClr val="bg2"/>
                </a:solidFill>
              </a:rPr>
              <a:t>senior </a:t>
            </a:r>
            <a:r>
              <a:rPr lang="cs-CZ" sz="2400" dirty="0" err="1">
                <a:solidFill>
                  <a:schemeClr val="bg2"/>
                </a:solidFill>
              </a:rPr>
              <a:t>accountant</a:t>
            </a:r>
            <a:endParaRPr lang="cs-CZ" sz="2400" dirty="0">
              <a:solidFill>
                <a:schemeClr val="bg2"/>
              </a:solidFill>
            </a:endParaRPr>
          </a:p>
          <a:p>
            <a:pPr marL="0" indent="0" algn="just">
              <a:buNone/>
            </a:pPr>
            <a:endParaRPr lang="cs-CZ" sz="2400" dirty="0">
              <a:solidFill>
                <a:schemeClr val="bg2"/>
              </a:solidFill>
            </a:endParaRPr>
          </a:p>
          <a:p>
            <a:pPr marL="0" indent="0" algn="just">
              <a:buNone/>
            </a:pPr>
            <a:r>
              <a:rPr lang="cs-CZ" sz="2400" dirty="0" err="1">
                <a:solidFill>
                  <a:schemeClr val="bg2"/>
                </a:solidFill>
              </a:rPr>
              <a:t>Choose</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player</a:t>
            </a:r>
            <a:r>
              <a:rPr lang="cs-CZ" sz="2400" dirty="0">
                <a:solidFill>
                  <a:schemeClr val="bg2"/>
                </a:solidFill>
              </a:rPr>
              <a:t>.</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134839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TASK 2 – </a:t>
            </a:r>
            <a:r>
              <a:rPr lang="cs-CZ" sz="3300" b="1" dirty="0" err="1">
                <a:solidFill>
                  <a:schemeClr val="bg2"/>
                </a:solidFill>
                <a:effectLst/>
                <a:latin typeface="+mn-lt"/>
              </a:rPr>
              <a:t>Assess</a:t>
            </a:r>
            <a:r>
              <a:rPr lang="cs-CZ" sz="3300" b="1" dirty="0">
                <a:solidFill>
                  <a:schemeClr val="bg2"/>
                </a:solidFill>
                <a:effectLst/>
                <a:latin typeface="+mn-lt"/>
              </a:rPr>
              <a:t> </a:t>
            </a:r>
            <a:r>
              <a:rPr lang="cs-CZ" sz="3300" b="1" dirty="0" err="1">
                <a:solidFill>
                  <a:schemeClr val="bg2"/>
                </a:solidFill>
                <a:effectLst/>
                <a:latin typeface="+mn-lt"/>
              </a:rPr>
              <a:t>the</a:t>
            </a:r>
            <a:r>
              <a:rPr lang="cs-CZ" sz="3300" b="1" dirty="0">
                <a:solidFill>
                  <a:schemeClr val="bg2"/>
                </a:solidFill>
                <a:effectLst/>
                <a:latin typeface="+mn-lt"/>
              </a:rPr>
              <a:t> </a:t>
            </a:r>
            <a:r>
              <a:rPr lang="cs-CZ" sz="3300" b="1" dirty="0" err="1">
                <a:solidFill>
                  <a:schemeClr val="bg2"/>
                </a:solidFill>
                <a:effectLst/>
                <a:latin typeface="+mn-lt"/>
              </a:rPr>
              <a:t>candidates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400" dirty="0">
                <a:solidFill>
                  <a:schemeClr val="bg2"/>
                </a:solidFill>
              </a:rPr>
              <a:t>Analyse </a:t>
            </a:r>
            <a:r>
              <a:rPr lang="cs-CZ" sz="2400" dirty="0" err="1">
                <a:solidFill>
                  <a:schemeClr val="bg2"/>
                </a:solidFill>
              </a:rPr>
              <a:t>the</a:t>
            </a:r>
            <a:r>
              <a:rPr lang="cs-CZ" sz="2400" dirty="0">
                <a:solidFill>
                  <a:schemeClr val="bg2"/>
                </a:solidFill>
              </a:rPr>
              <a:t> </a:t>
            </a:r>
            <a:r>
              <a:rPr lang="cs-CZ" sz="2400" dirty="0" err="1">
                <a:solidFill>
                  <a:schemeClr val="bg2"/>
                </a:solidFill>
              </a:rPr>
              <a:t>position</a:t>
            </a:r>
            <a:r>
              <a:rPr lang="cs-CZ" sz="2400" dirty="0">
                <a:solidFill>
                  <a:schemeClr val="bg2"/>
                </a:solidFill>
              </a:rPr>
              <a:t>. </a:t>
            </a:r>
            <a:r>
              <a:rPr lang="cs-CZ" sz="2400" dirty="0" err="1">
                <a:solidFill>
                  <a:schemeClr val="bg2"/>
                </a:solidFill>
              </a:rPr>
              <a:t>You</a:t>
            </a:r>
            <a:r>
              <a:rPr lang="cs-CZ" sz="2400" dirty="0">
                <a:solidFill>
                  <a:schemeClr val="bg2"/>
                </a:solidFill>
              </a:rPr>
              <a:t> </a:t>
            </a:r>
            <a:r>
              <a:rPr lang="cs-CZ" sz="2400" dirty="0" err="1">
                <a:solidFill>
                  <a:schemeClr val="bg2"/>
                </a:solidFill>
              </a:rPr>
              <a:t>can</a:t>
            </a:r>
            <a:r>
              <a:rPr lang="cs-CZ" sz="2400" dirty="0">
                <a:solidFill>
                  <a:schemeClr val="bg2"/>
                </a:solidFill>
              </a:rPr>
              <a:t> use O*Net </a:t>
            </a:r>
            <a:r>
              <a:rPr lang="cs-CZ" sz="2400" dirty="0" err="1">
                <a:solidFill>
                  <a:schemeClr val="bg2"/>
                </a:solidFill>
              </a:rPr>
              <a:t>tool</a:t>
            </a:r>
            <a:r>
              <a:rPr lang="cs-CZ" sz="2400" dirty="0">
                <a:solidFill>
                  <a:schemeClr val="bg2"/>
                </a:solidFill>
              </a:rPr>
              <a:t>.</a:t>
            </a:r>
          </a:p>
          <a:p>
            <a:pPr marL="0" indent="0" algn="just">
              <a:buNone/>
            </a:pPr>
            <a:r>
              <a:rPr lang="cs-CZ" sz="2400" dirty="0">
                <a:solidFill>
                  <a:schemeClr val="bg2"/>
                </a:solidFill>
              </a:rPr>
              <a:t>O</a:t>
            </a:r>
            <a:r>
              <a:rPr lang="en-US" sz="2400" dirty="0" err="1">
                <a:solidFill>
                  <a:schemeClr val="bg2"/>
                </a:solidFill>
              </a:rPr>
              <a:t>utline</a:t>
            </a:r>
            <a:r>
              <a:rPr lang="en-US" sz="2400" dirty="0">
                <a:solidFill>
                  <a:schemeClr val="bg2"/>
                </a:solidFill>
              </a:rPr>
              <a:t> the steps of the recruitment process, including the documents required from candidates for the position</a:t>
            </a:r>
            <a:r>
              <a:rPr lang="cs-CZ" sz="2400" dirty="0">
                <a:solidFill>
                  <a:schemeClr val="bg2"/>
                </a:solidFill>
              </a:rPr>
              <a:t>.</a:t>
            </a:r>
          </a:p>
          <a:p>
            <a:pPr marL="0" indent="0" algn="just">
              <a:buNone/>
            </a:pPr>
            <a:r>
              <a:rPr lang="cs-CZ" sz="2400" dirty="0">
                <a:solidFill>
                  <a:schemeClr val="bg2"/>
                </a:solidFill>
              </a:rPr>
              <a:t>Design </a:t>
            </a:r>
            <a:r>
              <a:rPr lang="cs-CZ" sz="2400" dirty="0" err="1">
                <a:solidFill>
                  <a:schemeClr val="bg2"/>
                </a:solidFill>
              </a:rPr>
              <a:t>the</a:t>
            </a:r>
            <a:r>
              <a:rPr lang="cs-CZ" sz="2400" dirty="0">
                <a:solidFill>
                  <a:schemeClr val="bg2"/>
                </a:solidFill>
              </a:rPr>
              <a:t> </a:t>
            </a:r>
            <a:r>
              <a:rPr lang="cs-CZ" sz="2400" dirty="0" err="1">
                <a:solidFill>
                  <a:schemeClr val="bg2"/>
                </a:solidFill>
              </a:rPr>
              <a:t>hiring</a:t>
            </a:r>
            <a:r>
              <a:rPr lang="cs-CZ" sz="2400" dirty="0">
                <a:solidFill>
                  <a:schemeClr val="bg2"/>
                </a:solidFill>
              </a:rPr>
              <a:t> </a:t>
            </a:r>
            <a:r>
              <a:rPr lang="cs-CZ" sz="2400" dirty="0" err="1">
                <a:solidFill>
                  <a:schemeClr val="bg2"/>
                </a:solidFill>
              </a:rPr>
              <a:t>process</a:t>
            </a:r>
            <a:r>
              <a:rPr lang="cs-CZ" sz="2400" dirty="0">
                <a:solidFill>
                  <a:schemeClr val="bg2"/>
                </a:solidFill>
              </a:rPr>
              <a:t> and </a:t>
            </a:r>
            <a:r>
              <a:rPr lang="cs-CZ" sz="2400" dirty="0" err="1">
                <a:solidFill>
                  <a:schemeClr val="bg2"/>
                </a:solidFill>
              </a:rPr>
              <a:t>assessment</a:t>
            </a:r>
            <a:r>
              <a:rPr lang="cs-CZ" sz="2400" dirty="0">
                <a:solidFill>
                  <a:schemeClr val="bg2"/>
                </a:solidFill>
              </a:rPr>
              <a:t> </a:t>
            </a:r>
            <a:r>
              <a:rPr lang="cs-CZ" sz="2400" dirty="0" err="1">
                <a:solidFill>
                  <a:schemeClr val="bg2"/>
                </a:solidFill>
              </a:rPr>
              <a:t>techniques</a:t>
            </a:r>
            <a:r>
              <a:rPr lang="cs-CZ" sz="2400" dirty="0">
                <a:solidFill>
                  <a:schemeClr val="bg2"/>
                </a:solidFill>
              </a:rPr>
              <a:t> in </a:t>
            </a:r>
            <a:r>
              <a:rPr lang="cs-CZ" sz="2400" dirty="0" err="1">
                <a:solidFill>
                  <a:schemeClr val="bg2"/>
                </a:solidFill>
              </a:rPr>
              <a:t>every</a:t>
            </a:r>
            <a:r>
              <a:rPr lang="cs-CZ" sz="2400" dirty="0">
                <a:solidFill>
                  <a:schemeClr val="bg2"/>
                </a:solidFill>
              </a:rPr>
              <a:t> </a:t>
            </a:r>
            <a:r>
              <a:rPr lang="cs-CZ" sz="2400" dirty="0" err="1">
                <a:solidFill>
                  <a:schemeClr val="bg2"/>
                </a:solidFill>
              </a:rPr>
              <a:t>stage</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process</a:t>
            </a:r>
            <a:r>
              <a:rPr lang="cs-CZ" sz="2400" dirty="0">
                <a:solidFill>
                  <a:schemeClr val="bg2"/>
                </a:solidFill>
              </a:rPr>
              <a:t>.</a:t>
            </a:r>
          </a:p>
          <a:p>
            <a:pPr marL="0" indent="0" algn="just">
              <a:buNone/>
            </a:pPr>
            <a:r>
              <a:rPr lang="cs-CZ" sz="2400" dirty="0">
                <a:solidFill>
                  <a:schemeClr val="bg2"/>
                </a:solidFill>
              </a:rPr>
              <a:t>Design </a:t>
            </a:r>
            <a:r>
              <a:rPr lang="cs-CZ" sz="2400" dirty="0" err="1">
                <a:solidFill>
                  <a:schemeClr val="bg2"/>
                </a:solidFill>
              </a:rPr>
              <a:t>the</a:t>
            </a:r>
            <a:r>
              <a:rPr lang="cs-CZ" sz="2400" dirty="0">
                <a:solidFill>
                  <a:schemeClr val="bg2"/>
                </a:solidFill>
              </a:rPr>
              <a:t> </a:t>
            </a:r>
            <a:r>
              <a:rPr lang="cs-CZ" sz="2400" dirty="0" err="1">
                <a:solidFill>
                  <a:schemeClr val="bg2"/>
                </a:solidFill>
              </a:rPr>
              <a:t>stucture</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final</a:t>
            </a:r>
            <a:r>
              <a:rPr lang="cs-CZ" sz="2400" dirty="0">
                <a:solidFill>
                  <a:schemeClr val="bg2"/>
                </a:solidFill>
              </a:rPr>
              <a:t> interview.</a:t>
            </a:r>
          </a:p>
          <a:p>
            <a:pPr marL="0" indent="0" algn="just">
              <a:buNone/>
            </a:pPr>
            <a:r>
              <a:rPr lang="cs-CZ" sz="2400" dirty="0" err="1">
                <a:solidFill>
                  <a:schemeClr val="bg2"/>
                </a:solidFill>
              </a:rPr>
              <a:t>Present</a:t>
            </a:r>
            <a:r>
              <a:rPr lang="cs-CZ" sz="2400" dirty="0">
                <a:solidFill>
                  <a:schemeClr val="bg2"/>
                </a:solidFill>
              </a:rPr>
              <a:t> </a:t>
            </a:r>
            <a:r>
              <a:rPr lang="cs-CZ" sz="2400" dirty="0" err="1">
                <a:solidFill>
                  <a:schemeClr val="bg2"/>
                </a:solidFill>
              </a:rPr>
              <a:t>your</a:t>
            </a:r>
            <a:r>
              <a:rPr lang="cs-CZ" sz="2400" dirty="0">
                <a:solidFill>
                  <a:schemeClr val="bg2"/>
                </a:solidFill>
              </a:rPr>
              <a:t> output.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4620408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sz="half" idx="1"/>
          </p:nvPr>
        </p:nvSpPr>
        <p:spPr>
          <a:xfrm>
            <a:off x="899592" y="1052736"/>
            <a:ext cx="5832475" cy="2448271"/>
          </a:xfrm>
        </p:spPr>
        <p:txBody>
          <a:bodyPr/>
          <a:lstStyle/>
          <a:p>
            <a:pPr eaLnBrk="1" hangingPunct="1">
              <a:buFont typeface="Wingdings" pitchFamily="2" charset="2"/>
              <a:buNone/>
            </a:pPr>
            <a:r>
              <a:rPr lang="cs-CZ" sz="3500" b="1" dirty="0" err="1">
                <a:solidFill>
                  <a:schemeClr val="bg2"/>
                </a:solidFill>
              </a:rPr>
              <a:t>Thank</a:t>
            </a:r>
            <a:r>
              <a:rPr lang="cs-CZ" sz="3500" b="1" dirty="0">
                <a:solidFill>
                  <a:schemeClr val="bg2"/>
                </a:solidFill>
              </a:rPr>
              <a:t> </a:t>
            </a:r>
            <a:r>
              <a:rPr lang="cs-CZ" sz="3500" b="1" dirty="0" err="1">
                <a:solidFill>
                  <a:schemeClr val="bg2"/>
                </a:solidFill>
              </a:rPr>
              <a:t>you</a:t>
            </a:r>
            <a:r>
              <a:rPr lang="cs-CZ" sz="3500" b="1" dirty="0">
                <a:solidFill>
                  <a:schemeClr val="bg2"/>
                </a:solidFill>
              </a:rPr>
              <a:t> </a:t>
            </a:r>
          </a:p>
          <a:p>
            <a:pPr eaLnBrk="1" hangingPunct="1">
              <a:buFont typeface="Wingdings" pitchFamily="2" charset="2"/>
              <a:buNone/>
            </a:pPr>
            <a:r>
              <a:rPr lang="cs-CZ" sz="3500" b="1" dirty="0" err="1">
                <a:solidFill>
                  <a:schemeClr val="bg2"/>
                </a:solidFill>
              </a:rPr>
              <a:t>for</a:t>
            </a:r>
            <a:r>
              <a:rPr lang="cs-CZ" sz="3500" b="1" dirty="0">
                <a:solidFill>
                  <a:schemeClr val="bg2"/>
                </a:solidFill>
              </a:rPr>
              <a:t> </a:t>
            </a:r>
            <a:r>
              <a:rPr lang="cs-CZ" sz="3500" b="1" dirty="0" err="1">
                <a:solidFill>
                  <a:schemeClr val="bg2"/>
                </a:solidFill>
              </a:rPr>
              <a:t>your</a:t>
            </a:r>
            <a:r>
              <a:rPr lang="cs-CZ" sz="3500" b="1" dirty="0">
                <a:solidFill>
                  <a:schemeClr val="bg2"/>
                </a:solidFill>
              </a:rPr>
              <a:t> </a:t>
            </a:r>
            <a:r>
              <a:rPr lang="cs-CZ" sz="3500" b="1" dirty="0" err="1">
                <a:solidFill>
                  <a:schemeClr val="bg2"/>
                </a:solidFill>
              </a:rPr>
              <a:t>attention</a:t>
            </a:r>
            <a:r>
              <a:rPr lang="cs-CZ" sz="3500" b="1" dirty="0">
                <a:solidFill>
                  <a:schemeClr val="bg2"/>
                </a:solidFill>
              </a:rPr>
              <a:t>.</a:t>
            </a:r>
            <a:endParaRPr lang="cs-CZ" sz="3500" dirty="0">
              <a:solidFill>
                <a:schemeClr val="bg2"/>
              </a:solidFill>
            </a:endParaRPr>
          </a:p>
          <a:p>
            <a:pPr algn="ctr" eaLnBrk="1" hangingPunct="1">
              <a:buFont typeface="Wingdings" pitchFamily="2" charset="2"/>
              <a:buNone/>
            </a:pPr>
            <a:r>
              <a:rPr lang="cs-CZ" sz="3500" dirty="0"/>
              <a:t>Děkuji vám za pozornost, přeji příjemný den.</a:t>
            </a:r>
          </a:p>
        </p:txBody>
      </p:sp>
      <p:sp>
        <p:nvSpPr>
          <p:cNvPr id="7" name="Obdélník 6"/>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pic>
        <p:nvPicPr>
          <p:cNvPr id="4" name="Obrázek 3">
            <a:extLst>
              <a:ext uri="{FF2B5EF4-FFF2-40B4-BE49-F238E27FC236}">
                <a16:creationId xmlns:a16="http://schemas.microsoft.com/office/drawing/2014/main" id="{0F2BE860-57DD-4CB7-86FD-A24C170C61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2492896"/>
            <a:ext cx="5112568" cy="3603104"/>
          </a:xfrm>
          <a:prstGeom prst="rect">
            <a:avLst/>
          </a:prstGeom>
        </p:spPr>
      </p:pic>
      <p:sp>
        <p:nvSpPr>
          <p:cNvPr id="6" name="Zástupný symbol pro online obrázek 5">
            <a:extLst>
              <a:ext uri="{FF2B5EF4-FFF2-40B4-BE49-F238E27FC236}">
                <a16:creationId xmlns:a16="http://schemas.microsoft.com/office/drawing/2014/main" id="{C1F9FEF9-A983-4982-AA4F-E561D8605742}"/>
              </a:ext>
            </a:extLst>
          </p:cNvPr>
          <p:cNvSpPr>
            <a:spLocks noGrp="1"/>
          </p:cNvSpPr>
          <p:nvPr>
            <p:ph type="clipArt" sz="half" idx="2"/>
          </p:nvPr>
        </p:nvSpPr>
        <p:spPr/>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 presetClass="entr" presetSubtype="8" fill="hold" grpId="0" nodeType="afterEffect">
                                  <p:stCondLst>
                                    <p:cond delay="3000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500"/>
                            </p:stCondLst>
                            <p:childTnLst>
                              <p:par>
                                <p:cTn id="10" presetID="2" presetClass="entr" presetSubtype="8" fill="hold" grpId="0" nodeType="afterEffect">
                                  <p:stCondLst>
                                    <p:cond delay="30000"/>
                                  </p:stCondLst>
                                  <p:childTnLst>
                                    <p:set>
                                      <p:cBhvr>
                                        <p:cTn id="11" dur="1" fill="hold">
                                          <p:stCondLst>
                                            <p:cond delay="0"/>
                                          </p:stCondLst>
                                        </p:cTn>
                                        <p:tgtEl>
                                          <p:spTgt spid="52227">
                                            <p:txEl>
                                              <p:pRg st="1" end="1"/>
                                            </p:txEl>
                                          </p:spTgt>
                                        </p:tgtEl>
                                        <p:attrNameLst>
                                          <p:attrName>style.visibility</p:attrName>
                                        </p:attrNameLst>
                                      </p:cBhvr>
                                      <p:to>
                                        <p:strVal val="visible"/>
                                      </p:to>
                                    </p:set>
                                    <p:anim calcmode="lin" valueType="num">
                                      <p:cBhvr additive="base">
                                        <p:cTn id="12"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61000"/>
                            </p:stCondLst>
                            <p:childTnLst>
                              <p:par>
                                <p:cTn id="15" presetID="2" presetClass="entr" presetSubtype="8" fill="hold" grpId="0" nodeType="afterEffect">
                                  <p:stCondLst>
                                    <p:cond delay="30000"/>
                                  </p:stCondLst>
                                  <p:childTnLst>
                                    <p:set>
                                      <p:cBhvr>
                                        <p:cTn id="16" dur="1" fill="hold">
                                          <p:stCondLst>
                                            <p:cond delay="0"/>
                                          </p:stCondLst>
                                        </p:cTn>
                                        <p:tgtEl>
                                          <p:spTgt spid="52227">
                                            <p:txEl>
                                              <p:pRg st="2" end="2"/>
                                            </p:txEl>
                                          </p:spTgt>
                                        </p:tgtEl>
                                        <p:attrNameLst>
                                          <p:attrName>style.visibility</p:attrName>
                                        </p:attrNameLst>
                                      </p:cBhvr>
                                      <p:to>
                                        <p:strVal val="visible"/>
                                      </p:to>
                                    </p:set>
                                    <p:anim calcmode="lin" valueType="num">
                                      <p:cBhvr additive="base">
                                        <p:cTn id="17"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advAuto="3000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Processes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HRM</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000" dirty="0">
                <a:solidFill>
                  <a:schemeClr val="bg2"/>
                </a:solidFill>
              </a:rPr>
              <a:t>1.	</a:t>
            </a:r>
            <a:r>
              <a:rPr lang="en-US" sz="2000" b="1" dirty="0">
                <a:solidFill>
                  <a:schemeClr val="bg2"/>
                </a:solidFill>
              </a:rPr>
              <a:t>Recruitment: The process of identifying and hiring suitable candidates for vacant positions in the organization.</a:t>
            </a:r>
          </a:p>
          <a:p>
            <a:pPr marL="0" indent="0" algn="just">
              <a:buNone/>
            </a:pPr>
            <a:r>
              <a:rPr lang="en-US" sz="2000" b="1" dirty="0">
                <a:solidFill>
                  <a:schemeClr val="bg2"/>
                </a:solidFill>
              </a:rPr>
              <a:t>2.	Selection: The process of evaluating candidates and selecting the most suitable one for a particular job.</a:t>
            </a:r>
          </a:p>
          <a:p>
            <a:pPr marL="0" indent="0" algn="just">
              <a:buNone/>
            </a:pPr>
            <a:r>
              <a:rPr lang="en-US" sz="2000" dirty="0">
                <a:solidFill>
                  <a:schemeClr val="bg2"/>
                </a:solidFill>
              </a:rPr>
              <a:t>3.	Onboarding: The process of integrating new employees into the organization and providing them with the necessary training and support.</a:t>
            </a:r>
          </a:p>
          <a:p>
            <a:pPr marL="0" indent="0" algn="just">
              <a:buNone/>
            </a:pPr>
            <a:r>
              <a:rPr lang="en-US" sz="2000" dirty="0">
                <a:solidFill>
                  <a:schemeClr val="bg2"/>
                </a:solidFill>
              </a:rPr>
              <a:t>4.	Training and development: The process of providing employees with the knowledge and skills they need to perform their jobs effectively.</a:t>
            </a:r>
          </a:p>
          <a:p>
            <a:pPr marL="0" indent="0" algn="just">
              <a:buNone/>
            </a:pPr>
            <a:r>
              <a:rPr lang="en-US" sz="2000" dirty="0">
                <a:solidFill>
                  <a:schemeClr val="bg2"/>
                </a:solidFill>
              </a:rPr>
              <a:t>5.	Performance management: The process of setting performance goals, monitoring performance, and providing feedback and coaching to employees.</a:t>
            </a:r>
          </a:p>
          <a:p>
            <a:pPr marL="0" indent="0" algn="just">
              <a:buNone/>
            </a:pPr>
            <a:r>
              <a:rPr lang="en-US" sz="2000" dirty="0">
                <a:solidFill>
                  <a:schemeClr val="bg2"/>
                </a:solidFill>
              </a:rPr>
              <a:t>6.	Compensation and benefits: The process of designing and administering compensation and benefits packages that attract and retain talented employees.</a:t>
            </a:r>
          </a:p>
          <a:p>
            <a:pPr marL="0" indent="0" algn="just">
              <a:buNone/>
            </a:pPr>
            <a:r>
              <a:rPr lang="en-US" sz="2000" dirty="0">
                <a:solidFill>
                  <a:schemeClr val="bg2"/>
                </a:solidFill>
              </a:rPr>
              <a:t>7.	Offboarding: The process of separating employees from the organization, either voluntarily or involuntarily.</a:t>
            </a:r>
          </a:p>
          <a:p>
            <a:pPr marL="0" indent="0" algn="just">
              <a:buNone/>
            </a:pPr>
            <a:endParaRPr lang="cs-CZ" sz="2000" dirty="0">
              <a:solidFill>
                <a:schemeClr val="bg2"/>
              </a:solidFill>
            </a:endParaRPr>
          </a:p>
          <a:p>
            <a:pPr marL="0" indent="0" algn="just">
              <a:buNone/>
            </a:pPr>
            <a:endParaRPr lang="cs-CZ" sz="2000" dirty="0">
              <a:solidFill>
                <a:schemeClr val="bg2"/>
              </a:solidFill>
            </a:endParaRPr>
          </a:p>
          <a:p>
            <a:pPr marL="0" indent="0" algn="just">
              <a:buNone/>
            </a:pPr>
            <a:endParaRPr lang="cs-CZ" sz="2000" dirty="0">
              <a:solidFill>
                <a:schemeClr val="bg2"/>
              </a:solidFill>
            </a:endParaRPr>
          </a:p>
          <a:p>
            <a:pPr marL="0" indent="0" algn="just">
              <a:buNone/>
            </a:pPr>
            <a:endParaRPr lang="cs-CZ" sz="2000" dirty="0">
              <a:solidFill>
                <a:schemeClr val="bg2"/>
              </a:solidFill>
            </a:endParaRPr>
          </a:p>
          <a:p>
            <a:pPr algn="just">
              <a:buFont typeface="Wingdings" panose="05000000000000000000" pitchFamily="2" charset="2"/>
              <a:buChar char="Ø"/>
            </a:pPr>
            <a:endParaRPr lang="cs-CZ" sz="2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3679433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Job </a:t>
            </a:r>
            <a:r>
              <a:rPr lang="cs-CZ" sz="3300" b="1" dirty="0" err="1">
                <a:solidFill>
                  <a:schemeClr val="bg2"/>
                </a:solidFill>
                <a:effectLst/>
                <a:latin typeface="+mn-lt"/>
              </a:rPr>
              <a:t>analysis</a:t>
            </a:r>
            <a:r>
              <a:rPr lang="cs-CZ" sz="3300" b="1" dirty="0">
                <a:solidFill>
                  <a:schemeClr val="bg2"/>
                </a:solidFill>
                <a:effectLst/>
                <a:latin typeface="+mn-lt"/>
              </a:rPr>
              <a:t> </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800" dirty="0" err="1">
                <a:solidFill>
                  <a:schemeClr val="bg2"/>
                </a:solidFill>
              </a:rPr>
              <a:t>Importance</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the</a:t>
            </a:r>
            <a:r>
              <a:rPr lang="cs-CZ" sz="2800" dirty="0">
                <a:solidFill>
                  <a:schemeClr val="bg2"/>
                </a:solidFill>
              </a:rPr>
              <a:t> </a:t>
            </a:r>
            <a:r>
              <a:rPr lang="cs-CZ" sz="2800" dirty="0" err="1">
                <a:solidFill>
                  <a:schemeClr val="bg2"/>
                </a:solidFill>
              </a:rPr>
              <a:t>job</a:t>
            </a:r>
            <a:r>
              <a:rPr lang="cs-CZ" sz="2800" dirty="0">
                <a:solidFill>
                  <a:schemeClr val="bg2"/>
                </a:solidFill>
              </a:rPr>
              <a:t> </a:t>
            </a:r>
            <a:r>
              <a:rPr lang="cs-CZ" sz="2800" dirty="0" err="1">
                <a:solidFill>
                  <a:schemeClr val="bg2"/>
                </a:solidFill>
              </a:rPr>
              <a:t>analysing</a:t>
            </a:r>
            <a:endParaRPr lang="cs-CZ" sz="2800" dirty="0">
              <a:solidFill>
                <a:schemeClr val="bg2"/>
              </a:solidFill>
            </a:endParaRPr>
          </a:p>
          <a:p>
            <a:pPr algn="just">
              <a:buFontTx/>
              <a:buChar char="-"/>
            </a:pPr>
            <a:r>
              <a:rPr lang="cs-CZ" sz="2800" dirty="0" err="1">
                <a:solidFill>
                  <a:schemeClr val="bg2"/>
                </a:solidFill>
              </a:rPr>
              <a:t>systematic</a:t>
            </a:r>
            <a:r>
              <a:rPr lang="cs-CZ" sz="2800" dirty="0">
                <a:solidFill>
                  <a:schemeClr val="bg2"/>
                </a:solidFill>
              </a:rPr>
              <a:t> </a:t>
            </a:r>
            <a:r>
              <a:rPr lang="cs-CZ" sz="2800" dirty="0" err="1">
                <a:solidFill>
                  <a:schemeClr val="bg2"/>
                </a:solidFill>
              </a:rPr>
              <a:t>process</a:t>
            </a:r>
            <a:r>
              <a:rPr lang="cs-CZ" sz="2800" dirty="0">
                <a:solidFill>
                  <a:schemeClr val="bg2"/>
                </a:solidFill>
              </a:rPr>
              <a:t> </a:t>
            </a:r>
            <a:r>
              <a:rPr lang="cs-CZ" sz="2800" dirty="0" err="1">
                <a:solidFill>
                  <a:schemeClr val="bg2"/>
                </a:solidFill>
              </a:rPr>
              <a:t>designed</a:t>
            </a:r>
            <a:r>
              <a:rPr lang="cs-CZ" sz="2800" dirty="0">
                <a:solidFill>
                  <a:schemeClr val="bg2"/>
                </a:solidFill>
              </a:rPr>
              <a:t> to </a:t>
            </a:r>
            <a:r>
              <a:rPr lang="cs-CZ" sz="2800" dirty="0" err="1">
                <a:solidFill>
                  <a:schemeClr val="bg2"/>
                </a:solidFill>
              </a:rPr>
              <a:t>determine</a:t>
            </a:r>
            <a:r>
              <a:rPr lang="cs-CZ" sz="2800" dirty="0">
                <a:solidFill>
                  <a:schemeClr val="bg2"/>
                </a:solidFill>
              </a:rPr>
              <a:t> </a:t>
            </a:r>
            <a:r>
              <a:rPr lang="cs-CZ" sz="2800" dirty="0" err="1">
                <a:solidFill>
                  <a:schemeClr val="bg2"/>
                </a:solidFill>
              </a:rPr>
              <a:t>what</a:t>
            </a:r>
            <a:r>
              <a:rPr lang="cs-CZ" sz="2800" dirty="0">
                <a:solidFill>
                  <a:schemeClr val="bg2"/>
                </a:solidFill>
              </a:rPr>
              <a:t> a </a:t>
            </a:r>
            <a:r>
              <a:rPr lang="cs-CZ" sz="2800" dirty="0" err="1">
                <a:solidFill>
                  <a:schemeClr val="bg2"/>
                </a:solidFill>
              </a:rPr>
              <a:t>job</a:t>
            </a:r>
            <a:r>
              <a:rPr lang="cs-CZ" sz="2800" dirty="0">
                <a:solidFill>
                  <a:schemeClr val="bg2"/>
                </a:solidFill>
              </a:rPr>
              <a:t> role </a:t>
            </a:r>
            <a:r>
              <a:rPr lang="cs-CZ" sz="2800" dirty="0" err="1">
                <a:solidFill>
                  <a:schemeClr val="bg2"/>
                </a:solidFill>
              </a:rPr>
              <a:t>involves</a:t>
            </a:r>
            <a:r>
              <a:rPr lang="cs-CZ" sz="2800" dirty="0">
                <a:solidFill>
                  <a:schemeClr val="bg2"/>
                </a:solidFill>
              </a:rPr>
              <a:t> and </a:t>
            </a:r>
            <a:r>
              <a:rPr lang="cs-CZ" sz="2800" dirty="0" err="1">
                <a:solidFill>
                  <a:schemeClr val="bg2"/>
                </a:solidFill>
              </a:rPr>
              <a:t>what</a:t>
            </a:r>
            <a:r>
              <a:rPr lang="cs-CZ" sz="2800" dirty="0">
                <a:solidFill>
                  <a:schemeClr val="bg2"/>
                </a:solidFill>
              </a:rPr>
              <a:t> </a:t>
            </a:r>
            <a:r>
              <a:rPr lang="cs-CZ" sz="2800" dirty="0" err="1">
                <a:solidFill>
                  <a:schemeClr val="bg2"/>
                </a:solidFill>
              </a:rPr>
              <a:t>makes</a:t>
            </a:r>
            <a:r>
              <a:rPr lang="cs-CZ" sz="2800" dirty="0">
                <a:solidFill>
                  <a:schemeClr val="bg2"/>
                </a:solidFill>
              </a:rPr>
              <a:t> </a:t>
            </a:r>
            <a:r>
              <a:rPr lang="cs-CZ" sz="2800" dirty="0" err="1">
                <a:solidFill>
                  <a:schemeClr val="bg2"/>
                </a:solidFill>
              </a:rPr>
              <a:t>for</a:t>
            </a:r>
            <a:r>
              <a:rPr lang="cs-CZ" sz="2800" dirty="0">
                <a:solidFill>
                  <a:schemeClr val="bg2"/>
                </a:solidFill>
              </a:rPr>
              <a:t> </a:t>
            </a:r>
            <a:r>
              <a:rPr lang="cs-CZ" sz="2800" dirty="0" err="1">
                <a:solidFill>
                  <a:schemeClr val="bg2"/>
                </a:solidFill>
              </a:rPr>
              <a:t>an</a:t>
            </a:r>
            <a:r>
              <a:rPr lang="cs-CZ" sz="2800" dirty="0">
                <a:solidFill>
                  <a:schemeClr val="bg2"/>
                </a:solidFill>
              </a:rPr>
              <a:t> </a:t>
            </a:r>
            <a:r>
              <a:rPr lang="cs-CZ" sz="2800" dirty="0" err="1">
                <a:solidFill>
                  <a:schemeClr val="bg2"/>
                </a:solidFill>
              </a:rPr>
              <a:t>effective</a:t>
            </a:r>
            <a:r>
              <a:rPr lang="cs-CZ" sz="2800" dirty="0">
                <a:solidFill>
                  <a:schemeClr val="bg2"/>
                </a:solidFill>
              </a:rPr>
              <a:t> </a:t>
            </a:r>
            <a:r>
              <a:rPr lang="cs-CZ" sz="2800" dirty="0" err="1">
                <a:solidFill>
                  <a:schemeClr val="bg2"/>
                </a:solidFill>
              </a:rPr>
              <a:t>worker</a:t>
            </a:r>
            <a:r>
              <a:rPr lang="cs-CZ" sz="2800" dirty="0">
                <a:solidFill>
                  <a:schemeClr val="bg2"/>
                </a:solidFill>
              </a:rPr>
              <a:t> in </a:t>
            </a:r>
            <a:r>
              <a:rPr lang="cs-CZ" sz="2800" dirty="0" err="1">
                <a:solidFill>
                  <a:schemeClr val="bg2"/>
                </a:solidFill>
              </a:rPr>
              <a:t>that</a:t>
            </a:r>
            <a:r>
              <a:rPr lang="cs-CZ" sz="2800" dirty="0">
                <a:solidFill>
                  <a:schemeClr val="bg2"/>
                </a:solidFill>
              </a:rPr>
              <a:t> role.</a:t>
            </a:r>
          </a:p>
          <a:p>
            <a:pPr algn="just">
              <a:buFontTx/>
              <a:buChar char="-"/>
            </a:pPr>
            <a:r>
              <a:rPr lang="cs-CZ" sz="2800" dirty="0" err="1">
                <a:solidFill>
                  <a:schemeClr val="bg2"/>
                </a:solidFill>
              </a:rPr>
              <a:t>it</a:t>
            </a:r>
            <a:r>
              <a:rPr lang="cs-CZ" sz="2800" dirty="0">
                <a:solidFill>
                  <a:schemeClr val="bg2"/>
                </a:solidFill>
              </a:rPr>
              <a:t> </a:t>
            </a:r>
            <a:r>
              <a:rPr lang="cs-CZ" sz="2800" dirty="0" err="1">
                <a:solidFill>
                  <a:schemeClr val="bg2"/>
                </a:solidFill>
              </a:rPr>
              <a:t>produces</a:t>
            </a:r>
            <a:r>
              <a:rPr lang="cs-CZ" sz="2800" dirty="0">
                <a:solidFill>
                  <a:schemeClr val="bg2"/>
                </a:solidFill>
              </a:rPr>
              <a:t> </a:t>
            </a:r>
            <a:r>
              <a:rPr lang="cs-CZ" sz="2800" dirty="0" err="1">
                <a:solidFill>
                  <a:schemeClr val="bg2"/>
                </a:solidFill>
              </a:rPr>
              <a:t>either</a:t>
            </a:r>
            <a:r>
              <a:rPr lang="cs-CZ" sz="2800" dirty="0">
                <a:solidFill>
                  <a:schemeClr val="bg2"/>
                </a:solidFill>
              </a:rPr>
              <a:t> </a:t>
            </a:r>
            <a:r>
              <a:rPr lang="cs-CZ" sz="2800" b="1" dirty="0">
                <a:solidFill>
                  <a:schemeClr val="bg2"/>
                </a:solidFill>
              </a:rPr>
              <a:t>a </a:t>
            </a:r>
            <a:r>
              <a:rPr lang="cs-CZ" sz="2800" b="1" dirty="0" err="1">
                <a:solidFill>
                  <a:schemeClr val="bg2"/>
                </a:solidFill>
              </a:rPr>
              <a:t>job</a:t>
            </a:r>
            <a:r>
              <a:rPr lang="cs-CZ" sz="2800" b="1" dirty="0">
                <a:solidFill>
                  <a:schemeClr val="bg2"/>
                </a:solidFill>
              </a:rPr>
              <a:t> </a:t>
            </a:r>
            <a:r>
              <a:rPr lang="cs-CZ" sz="2800" b="1" dirty="0" err="1">
                <a:solidFill>
                  <a:schemeClr val="bg2"/>
                </a:solidFill>
              </a:rPr>
              <a:t>description</a:t>
            </a:r>
            <a:r>
              <a:rPr lang="cs-CZ" sz="2800" b="1" dirty="0">
                <a:solidFill>
                  <a:schemeClr val="bg2"/>
                </a:solidFill>
              </a:rPr>
              <a:t> </a:t>
            </a:r>
            <a:r>
              <a:rPr lang="cs-CZ" sz="2800" dirty="0">
                <a:solidFill>
                  <a:schemeClr val="bg2"/>
                </a:solidFill>
              </a:rPr>
              <a:t>(</a:t>
            </a:r>
            <a:r>
              <a:rPr lang="cs-CZ" sz="2800" dirty="0" err="1">
                <a:solidFill>
                  <a:schemeClr val="bg2"/>
                </a:solidFill>
              </a:rPr>
              <a:t>work</a:t>
            </a:r>
            <a:r>
              <a:rPr lang="cs-CZ" sz="2800" dirty="0">
                <a:solidFill>
                  <a:schemeClr val="bg2"/>
                </a:solidFill>
              </a:rPr>
              <a:t> </a:t>
            </a:r>
            <a:r>
              <a:rPr lang="cs-CZ" sz="2800" dirty="0" err="1">
                <a:solidFill>
                  <a:schemeClr val="bg2"/>
                </a:solidFill>
              </a:rPr>
              <a:t>oriented</a:t>
            </a:r>
            <a:r>
              <a:rPr lang="cs-CZ" sz="2800" dirty="0">
                <a:solidFill>
                  <a:schemeClr val="bg2"/>
                </a:solidFill>
              </a:rPr>
              <a:t> </a:t>
            </a:r>
            <a:r>
              <a:rPr lang="cs-CZ" sz="2800" dirty="0" err="1">
                <a:solidFill>
                  <a:schemeClr val="bg2"/>
                </a:solidFill>
              </a:rPr>
              <a:t>job</a:t>
            </a:r>
            <a:r>
              <a:rPr lang="cs-CZ" sz="2800" dirty="0">
                <a:solidFill>
                  <a:schemeClr val="bg2"/>
                </a:solidFill>
              </a:rPr>
              <a:t> </a:t>
            </a:r>
            <a:r>
              <a:rPr lang="cs-CZ" sz="2800" dirty="0" err="1">
                <a:solidFill>
                  <a:schemeClr val="bg2"/>
                </a:solidFill>
              </a:rPr>
              <a:t>analysis</a:t>
            </a:r>
            <a:r>
              <a:rPr lang="cs-CZ" sz="2800" dirty="0">
                <a:solidFill>
                  <a:schemeClr val="bg2"/>
                </a:solidFill>
              </a:rPr>
              <a:t>) and </a:t>
            </a:r>
            <a:r>
              <a:rPr lang="cs-CZ" sz="2800" b="1" dirty="0">
                <a:solidFill>
                  <a:schemeClr val="bg2"/>
                </a:solidFill>
              </a:rPr>
              <a:t>a person </a:t>
            </a:r>
            <a:r>
              <a:rPr lang="cs-CZ" sz="2800" b="1" dirty="0" err="1">
                <a:solidFill>
                  <a:schemeClr val="bg2"/>
                </a:solidFill>
              </a:rPr>
              <a:t>specification</a:t>
            </a:r>
            <a:r>
              <a:rPr lang="cs-CZ" sz="2800" b="1" dirty="0">
                <a:solidFill>
                  <a:schemeClr val="bg2"/>
                </a:solidFill>
              </a:rPr>
              <a:t> </a:t>
            </a:r>
            <a:r>
              <a:rPr lang="cs-CZ" sz="2800" dirty="0">
                <a:solidFill>
                  <a:schemeClr val="bg2"/>
                </a:solidFill>
              </a:rPr>
              <a:t>(</a:t>
            </a:r>
            <a:r>
              <a:rPr lang="cs-CZ" sz="2800" dirty="0" err="1">
                <a:solidFill>
                  <a:schemeClr val="bg2"/>
                </a:solidFill>
              </a:rPr>
              <a:t>worker-oriented</a:t>
            </a:r>
            <a:r>
              <a:rPr lang="cs-CZ" sz="2800" dirty="0">
                <a:solidFill>
                  <a:schemeClr val="bg2"/>
                </a:solidFill>
              </a:rPr>
              <a:t> </a:t>
            </a:r>
            <a:r>
              <a:rPr lang="cs-CZ" sz="2800" dirty="0" err="1">
                <a:solidFill>
                  <a:schemeClr val="bg2"/>
                </a:solidFill>
              </a:rPr>
              <a:t>analysis</a:t>
            </a:r>
            <a:r>
              <a:rPr lang="cs-CZ" sz="2800" dirty="0">
                <a:solidFill>
                  <a:schemeClr val="bg2"/>
                </a:solidFill>
              </a:rPr>
              <a:t>)</a:t>
            </a:r>
          </a:p>
          <a:p>
            <a:pPr algn="just">
              <a:buFontTx/>
              <a:buChar char="-"/>
            </a:pPr>
            <a:endParaRPr lang="cs-CZ" sz="2800" dirty="0">
              <a:solidFill>
                <a:schemeClr val="bg2"/>
              </a:solidFill>
            </a:endParaRPr>
          </a:p>
          <a:p>
            <a:pPr algn="just">
              <a:buFontTx/>
              <a:buChar char="-"/>
            </a:pPr>
            <a:endParaRPr lang="en-US"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6513694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Job </a:t>
            </a:r>
            <a:r>
              <a:rPr lang="cs-CZ" sz="3300" b="1" dirty="0" err="1">
                <a:solidFill>
                  <a:schemeClr val="bg2"/>
                </a:solidFill>
                <a:effectLst/>
                <a:latin typeface="+mn-lt"/>
              </a:rPr>
              <a:t>analysis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algn="just">
              <a:buFontTx/>
              <a:buChar char="-"/>
            </a:pPr>
            <a:r>
              <a:rPr lang="cs-CZ" sz="2800" dirty="0" err="1">
                <a:solidFill>
                  <a:schemeClr val="bg2"/>
                </a:solidFill>
              </a:rPr>
              <a:t>it</a:t>
            </a:r>
            <a:r>
              <a:rPr lang="cs-CZ" sz="2800" dirty="0">
                <a:solidFill>
                  <a:schemeClr val="bg2"/>
                </a:solidFill>
              </a:rPr>
              <a:t> </a:t>
            </a:r>
            <a:r>
              <a:rPr lang="cs-CZ" sz="2800" dirty="0" err="1">
                <a:solidFill>
                  <a:schemeClr val="bg2"/>
                </a:solidFill>
              </a:rPr>
              <a:t>is</a:t>
            </a:r>
            <a:r>
              <a:rPr lang="cs-CZ" sz="2800" dirty="0">
                <a:solidFill>
                  <a:schemeClr val="bg2"/>
                </a:solidFill>
              </a:rPr>
              <a:t> </a:t>
            </a:r>
            <a:r>
              <a:rPr lang="cs-CZ" sz="2800" dirty="0" err="1">
                <a:solidFill>
                  <a:schemeClr val="bg2"/>
                </a:solidFill>
              </a:rPr>
              <a:t>the</a:t>
            </a:r>
            <a:r>
              <a:rPr lang="cs-CZ" sz="2800" dirty="0">
                <a:solidFill>
                  <a:schemeClr val="bg2"/>
                </a:solidFill>
              </a:rPr>
              <a:t> </a:t>
            </a:r>
            <a:r>
              <a:rPr lang="cs-CZ" sz="2800" dirty="0" err="1">
                <a:solidFill>
                  <a:schemeClr val="bg2"/>
                </a:solidFill>
              </a:rPr>
              <a:t>foundation</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all</a:t>
            </a:r>
            <a:r>
              <a:rPr lang="cs-CZ" sz="2800" dirty="0">
                <a:solidFill>
                  <a:schemeClr val="bg2"/>
                </a:solidFill>
              </a:rPr>
              <a:t> </a:t>
            </a:r>
            <a:r>
              <a:rPr lang="cs-CZ" sz="2800" dirty="0" err="1">
                <a:solidFill>
                  <a:schemeClr val="bg2"/>
                </a:solidFill>
              </a:rPr>
              <a:t>selection</a:t>
            </a:r>
            <a:r>
              <a:rPr lang="cs-CZ" sz="2800" dirty="0">
                <a:solidFill>
                  <a:schemeClr val="bg2"/>
                </a:solidFill>
              </a:rPr>
              <a:t> </a:t>
            </a:r>
            <a:r>
              <a:rPr lang="cs-CZ" sz="2800" dirty="0" err="1">
                <a:solidFill>
                  <a:schemeClr val="bg2"/>
                </a:solidFill>
              </a:rPr>
              <a:t>processes</a:t>
            </a:r>
            <a:endParaRPr lang="cs-CZ" sz="2800" dirty="0">
              <a:solidFill>
                <a:schemeClr val="bg2"/>
              </a:solidFill>
            </a:endParaRPr>
          </a:p>
          <a:p>
            <a:pPr algn="just">
              <a:buFontTx/>
              <a:buChar char="-"/>
            </a:pPr>
            <a:r>
              <a:rPr lang="cs-CZ" sz="2800" dirty="0" err="1">
                <a:solidFill>
                  <a:schemeClr val="bg2"/>
                </a:solidFill>
              </a:rPr>
              <a:t>systematic</a:t>
            </a:r>
            <a:r>
              <a:rPr lang="cs-CZ" sz="2800" dirty="0">
                <a:solidFill>
                  <a:schemeClr val="bg2"/>
                </a:solidFill>
              </a:rPr>
              <a:t> </a:t>
            </a:r>
            <a:r>
              <a:rPr lang="cs-CZ" sz="2800" dirty="0" err="1">
                <a:solidFill>
                  <a:schemeClr val="bg2"/>
                </a:solidFill>
              </a:rPr>
              <a:t>process</a:t>
            </a:r>
            <a:r>
              <a:rPr lang="cs-CZ" sz="2800" dirty="0">
                <a:solidFill>
                  <a:schemeClr val="bg2"/>
                </a:solidFill>
              </a:rPr>
              <a:t> to </a:t>
            </a:r>
            <a:r>
              <a:rPr lang="cs-CZ" sz="2800" dirty="0" err="1">
                <a:solidFill>
                  <a:schemeClr val="bg2"/>
                </a:solidFill>
              </a:rPr>
              <a:t>understand</a:t>
            </a:r>
            <a:r>
              <a:rPr lang="cs-CZ" sz="2800" dirty="0">
                <a:solidFill>
                  <a:schemeClr val="bg2"/>
                </a:solidFill>
              </a:rPr>
              <a:t> </a:t>
            </a:r>
            <a:r>
              <a:rPr lang="cs-CZ" sz="2800" dirty="0" err="1">
                <a:solidFill>
                  <a:schemeClr val="bg2"/>
                </a:solidFill>
              </a:rPr>
              <a:t>what</a:t>
            </a:r>
            <a:r>
              <a:rPr lang="cs-CZ" sz="2800" dirty="0">
                <a:solidFill>
                  <a:schemeClr val="bg2"/>
                </a:solidFill>
              </a:rPr>
              <a:t> a </a:t>
            </a:r>
            <a:r>
              <a:rPr lang="cs-CZ" sz="2800" dirty="0" err="1">
                <a:solidFill>
                  <a:schemeClr val="bg2"/>
                </a:solidFill>
              </a:rPr>
              <a:t>job</a:t>
            </a:r>
            <a:r>
              <a:rPr lang="cs-CZ" sz="2800" dirty="0">
                <a:solidFill>
                  <a:schemeClr val="bg2"/>
                </a:solidFill>
              </a:rPr>
              <a:t> role </a:t>
            </a:r>
            <a:r>
              <a:rPr lang="cs-CZ" sz="2800" dirty="0" err="1">
                <a:solidFill>
                  <a:schemeClr val="bg2"/>
                </a:solidFill>
              </a:rPr>
              <a:t>involves</a:t>
            </a:r>
            <a:r>
              <a:rPr lang="cs-CZ" sz="2800" dirty="0">
                <a:solidFill>
                  <a:schemeClr val="bg2"/>
                </a:solidFill>
              </a:rPr>
              <a:t> and </a:t>
            </a:r>
            <a:r>
              <a:rPr lang="cs-CZ" sz="2800" dirty="0" err="1">
                <a:solidFill>
                  <a:schemeClr val="bg2"/>
                </a:solidFill>
              </a:rPr>
              <a:t>what</a:t>
            </a:r>
            <a:r>
              <a:rPr lang="cs-CZ" sz="2800" dirty="0">
                <a:solidFill>
                  <a:schemeClr val="bg2"/>
                </a:solidFill>
              </a:rPr>
              <a:t> </a:t>
            </a:r>
            <a:r>
              <a:rPr lang="cs-CZ" sz="2800" dirty="0" err="1">
                <a:solidFill>
                  <a:schemeClr val="bg2"/>
                </a:solidFill>
              </a:rPr>
              <a:t>makes</a:t>
            </a:r>
            <a:r>
              <a:rPr lang="cs-CZ" sz="2800" dirty="0">
                <a:solidFill>
                  <a:schemeClr val="bg2"/>
                </a:solidFill>
              </a:rPr>
              <a:t> </a:t>
            </a:r>
            <a:r>
              <a:rPr lang="cs-CZ" sz="2800" dirty="0" err="1">
                <a:solidFill>
                  <a:schemeClr val="bg2"/>
                </a:solidFill>
              </a:rPr>
              <a:t>for</a:t>
            </a:r>
            <a:r>
              <a:rPr lang="cs-CZ" sz="2800" dirty="0">
                <a:solidFill>
                  <a:schemeClr val="bg2"/>
                </a:solidFill>
              </a:rPr>
              <a:t> </a:t>
            </a:r>
            <a:r>
              <a:rPr lang="cs-CZ" sz="2800" dirty="0" err="1">
                <a:solidFill>
                  <a:schemeClr val="bg2"/>
                </a:solidFill>
              </a:rPr>
              <a:t>an</a:t>
            </a:r>
            <a:r>
              <a:rPr lang="cs-CZ" sz="2800" dirty="0">
                <a:solidFill>
                  <a:schemeClr val="bg2"/>
                </a:solidFill>
              </a:rPr>
              <a:t> </a:t>
            </a:r>
            <a:r>
              <a:rPr lang="cs-CZ" sz="2800" dirty="0" err="1">
                <a:solidFill>
                  <a:schemeClr val="bg2"/>
                </a:solidFill>
              </a:rPr>
              <a:t>effective</a:t>
            </a:r>
            <a:r>
              <a:rPr lang="cs-CZ" sz="2800" dirty="0">
                <a:solidFill>
                  <a:schemeClr val="bg2"/>
                </a:solidFill>
              </a:rPr>
              <a:t> </a:t>
            </a:r>
            <a:r>
              <a:rPr lang="cs-CZ" sz="2800" dirty="0" err="1">
                <a:solidFill>
                  <a:schemeClr val="bg2"/>
                </a:solidFill>
              </a:rPr>
              <a:t>worker</a:t>
            </a:r>
            <a:r>
              <a:rPr lang="cs-CZ" sz="2800" dirty="0">
                <a:solidFill>
                  <a:schemeClr val="bg2"/>
                </a:solidFill>
              </a:rPr>
              <a:t> in </a:t>
            </a:r>
            <a:r>
              <a:rPr lang="cs-CZ" sz="2800" dirty="0" err="1">
                <a:solidFill>
                  <a:schemeClr val="bg2"/>
                </a:solidFill>
              </a:rPr>
              <a:t>that</a:t>
            </a:r>
            <a:r>
              <a:rPr lang="cs-CZ" sz="2800" dirty="0">
                <a:solidFill>
                  <a:schemeClr val="bg2"/>
                </a:solidFill>
              </a:rPr>
              <a:t> role</a:t>
            </a:r>
          </a:p>
          <a:p>
            <a:pPr algn="just">
              <a:buFontTx/>
              <a:buChar char="-"/>
            </a:pPr>
            <a:r>
              <a:rPr lang="cs-CZ" sz="2800" dirty="0" err="1">
                <a:solidFill>
                  <a:schemeClr val="bg2"/>
                </a:solidFill>
              </a:rPr>
              <a:t>observation</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workers</a:t>
            </a:r>
            <a:r>
              <a:rPr lang="cs-CZ" sz="2800" dirty="0">
                <a:solidFill>
                  <a:schemeClr val="bg2"/>
                </a:solidFill>
              </a:rPr>
              <a:t> on </a:t>
            </a:r>
            <a:r>
              <a:rPr lang="cs-CZ" sz="2800" dirty="0" err="1">
                <a:solidFill>
                  <a:schemeClr val="bg2"/>
                </a:solidFill>
              </a:rPr>
              <a:t>the</a:t>
            </a:r>
            <a:r>
              <a:rPr lang="cs-CZ" sz="2800" dirty="0">
                <a:solidFill>
                  <a:schemeClr val="bg2"/>
                </a:solidFill>
              </a:rPr>
              <a:t> </a:t>
            </a:r>
            <a:r>
              <a:rPr lang="cs-CZ" sz="2800" dirty="0" err="1">
                <a:solidFill>
                  <a:schemeClr val="bg2"/>
                </a:solidFill>
              </a:rPr>
              <a:t>position</a:t>
            </a:r>
            <a:endParaRPr lang="cs-CZ" sz="2800" dirty="0">
              <a:solidFill>
                <a:schemeClr val="bg2"/>
              </a:solidFill>
            </a:endParaRPr>
          </a:p>
          <a:p>
            <a:pPr algn="just">
              <a:buFontTx/>
              <a:buChar char="-"/>
            </a:pPr>
            <a:r>
              <a:rPr lang="cs-CZ" sz="2800" dirty="0" err="1">
                <a:solidFill>
                  <a:schemeClr val="bg2"/>
                </a:solidFill>
              </a:rPr>
              <a:t>can</a:t>
            </a:r>
            <a:r>
              <a:rPr lang="cs-CZ" sz="2800" dirty="0">
                <a:solidFill>
                  <a:schemeClr val="bg2"/>
                </a:solidFill>
              </a:rPr>
              <a:t> </a:t>
            </a:r>
            <a:r>
              <a:rPr lang="cs-CZ" sz="2800" dirty="0" err="1">
                <a:solidFill>
                  <a:schemeClr val="bg2"/>
                </a:solidFill>
              </a:rPr>
              <a:t>be</a:t>
            </a:r>
            <a:r>
              <a:rPr lang="cs-CZ" sz="2800" dirty="0">
                <a:solidFill>
                  <a:schemeClr val="bg2"/>
                </a:solidFill>
              </a:rPr>
              <a:t> very detail</a:t>
            </a: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6955412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Job </a:t>
            </a:r>
            <a:r>
              <a:rPr lang="cs-CZ" sz="3300" b="1" dirty="0" err="1">
                <a:solidFill>
                  <a:schemeClr val="bg2"/>
                </a:solidFill>
                <a:effectLst/>
                <a:latin typeface="+mn-lt"/>
              </a:rPr>
              <a:t>analysis</a:t>
            </a:r>
            <a:r>
              <a:rPr lang="cs-CZ" sz="3300" b="1" dirty="0">
                <a:solidFill>
                  <a:schemeClr val="bg2"/>
                </a:solidFill>
                <a:effectLst/>
                <a:latin typeface="+mn-lt"/>
              </a:rPr>
              <a:t> data</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algn="just">
              <a:buFontTx/>
              <a:buChar char="-"/>
            </a:pPr>
            <a:r>
              <a:rPr lang="cs-CZ" sz="2800" dirty="0">
                <a:solidFill>
                  <a:schemeClr val="bg2"/>
                </a:solidFill>
              </a:rPr>
              <a:t>O*Net</a:t>
            </a:r>
          </a:p>
          <a:p>
            <a:pPr algn="just">
              <a:buFontTx/>
              <a:buChar char="-"/>
            </a:pPr>
            <a:r>
              <a:rPr lang="cs-CZ" sz="2800" dirty="0">
                <a:solidFill>
                  <a:schemeClr val="bg2"/>
                </a:solidFill>
                <a:hlinkClick r:id="rId2"/>
              </a:rPr>
              <a:t>https://www.onetonline.org/</a:t>
            </a:r>
            <a:endParaRPr lang="cs-CZ" sz="2800" dirty="0">
              <a:solidFill>
                <a:schemeClr val="bg2"/>
              </a:solidFill>
            </a:endParaRPr>
          </a:p>
          <a:p>
            <a:pPr algn="just">
              <a:buFontTx/>
              <a:buChar char="-"/>
            </a:pPr>
            <a:r>
              <a:rPr lang="cs-CZ" sz="2800" dirty="0" err="1">
                <a:solidFill>
                  <a:schemeClr val="bg2"/>
                </a:solidFill>
              </a:rPr>
              <a:t>huge</a:t>
            </a:r>
            <a:r>
              <a:rPr lang="cs-CZ" sz="2800" dirty="0">
                <a:solidFill>
                  <a:schemeClr val="bg2"/>
                </a:solidFill>
              </a:rPr>
              <a:t> database </a:t>
            </a:r>
            <a:r>
              <a:rPr lang="cs-CZ" sz="2800" dirty="0" err="1">
                <a:solidFill>
                  <a:schemeClr val="bg2"/>
                </a:solidFill>
              </a:rPr>
              <a:t>of</a:t>
            </a:r>
            <a:r>
              <a:rPr lang="cs-CZ" sz="2800" dirty="0">
                <a:solidFill>
                  <a:schemeClr val="bg2"/>
                </a:solidFill>
              </a:rPr>
              <a:t> </a:t>
            </a:r>
            <a:r>
              <a:rPr lang="cs-CZ" sz="2800" dirty="0" err="1">
                <a:solidFill>
                  <a:schemeClr val="bg2"/>
                </a:solidFill>
              </a:rPr>
              <a:t>job</a:t>
            </a:r>
            <a:r>
              <a:rPr lang="cs-CZ" sz="2800" dirty="0">
                <a:solidFill>
                  <a:schemeClr val="bg2"/>
                </a:solidFill>
              </a:rPr>
              <a:t> </a:t>
            </a:r>
            <a:r>
              <a:rPr lang="cs-CZ" sz="2800" dirty="0" err="1">
                <a:solidFill>
                  <a:schemeClr val="bg2"/>
                </a:solidFill>
              </a:rPr>
              <a:t>analysis</a:t>
            </a:r>
            <a:r>
              <a:rPr lang="cs-CZ" sz="2800" dirty="0">
                <a:solidFill>
                  <a:schemeClr val="bg2"/>
                </a:solidFill>
              </a:rPr>
              <a:t> data, </a:t>
            </a:r>
            <a:r>
              <a:rPr lang="cs-CZ" sz="2800" dirty="0" err="1">
                <a:solidFill>
                  <a:schemeClr val="bg2"/>
                </a:solidFill>
              </a:rPr>
              <a:t>collected</a:t>
            </a:r>
            <a:r>
              <a:rPr lang="cs-CZ" sz="2800" dirty="0">
                <a:solidFill>
                  <a:schemeClr val="bg2"/>
                </a:solidFill>
              </a:rPr>
              <a:t> </a:t>
            </a:r>
            <a:r>
              <a:rPr lang="cs-CZ" sz="2800" dirty="0" err="1">
                <a:solidFill>
                  <a:schemeClr val="bg2"/>
                </a:solidFill>
              </a:rPr>
              <a:t>over</a:t>
            </a:r>
            <a:r>
              <a:rPr lang="cs-CZ" sz="2800" dirty="0">
                <a:solidFill>
                  <a:schemeClr val="bg2"/>
                </a:solidFill>
              </a:rPr>
              <a:t> a </a:t>
            </a:r>
            <a:r>
              <a:rPr lang="cs-CZ" sz="2800" dirty="0" err="1">
                <a:solidFill>
                  <a:schemeClr val="bg2"/>
                </a:solidFill>
              </a:rPr>
              <a:t>number</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years</a:t>
            </a:r>
            <a:r>
              <a:rPr lang="cs-CZ" sz="2800" dirty="0">
                <a:solidFill>
                  <a:schemeClr val="bg2"/>
                </a:solidFill>
              </a:rPr>
              <a:t> by </a:t>
            </a:r>
            <a:r>
              <a:rPr lang="cs-CZ" sz="2800" dirty="0" err="1">
                <a:solidFill>
                  <a:schemeClr val="bg2"/>
                </a:solidFill>
              </a:rPr>
              <a:t>the</a:t>
            </a:r>
            <a:r>
              <a:rPr lang="cs-CZ" sz="2800" dirty="0">
                <a:solidFill>
                  <a:schemeClr val="bg2"/>
                </a:solidFill>
              </a:rPr>
              <a:t> US </a:t>
            </a:r>
            <a:r>
              <a:rPr lang="cs-CZ" sz="2800" dirty="0" err="1">
                <a:solidFill>
                  <a:schemeClr val="bg2"/>
                </a:solidFill>
              </a:rPr>
              <a:t>government</a:t>
            </a:r>
            <a:endParaRPr lang="cs-CZ" sz="2800" dirty="0">
              <a:solidFill>
                <a:schemeClr val="bg2"/>
              </a:solidFill>
            </a:endParaRPr>
          </a:p>
          <a:p>
            <a:pPr algn="just">
              <a:buFontTx/>
              <a:buChar char="-"/>
            </a:pPr>
            <a:r>
              <a:rPr lang="cs-CZ" sz="2800" dirty="0" err="1">
                <a:solidFill>
                  <a:schemeClr val="bg2"/>
                </a:solidFill>
              </a:rPr>
              <a:t>the</a:t>
            </a:r>
            <a:r>
              <a:rPr lang="cs-CZ" sz="2800" dirty="0">
                <a:solidFill>
                  <a:schemeClr val="bg2"/>
                </a:solidFill>
              </a:rPr>
              <a:t> </a:t>
            </a:r>
            <a:r>
              <a:rPr lang="cs-CZ" sz="2800" dirty="0" err="1">
                <a:solidFill>
                  <a:schemeClr val="bg2"/>
                </a:solidFill>
              </a:rPr>
              <a:t>first</a:t>
            </a:r>
            <a:r>
              <a:rPr lang="cs-CZ" sz="2800" dirty="0">
                <a:solidFill>
                  <a:schemeClr val="bg2"/>
                </a:solidFill>
              </a:rPr>
              <a:t> port </a:t>
            </a:r>
            <a:r>
              <a:rPr lang="cs-CZ" sz="2800" dirty="0" err="1">
                <a:solidFill>
                  <a:schemeClr val="bg2"/>
                </a:solidFill>
              </a:rPr>
              <a:t>of</a:t>
            </a:r>
            <a:r>
              <a:rPr lang="cs-CZ" sz="2800" dirty="0">
                <a:solidFill>
                  <a:schemeClr val="bg2"/>
                </a:solidFill>
              </a:rPr>
              <a:t> call </a:t>
            </a:r>
            <a:r>
              <a:rPr lang="cs-CZ" sz="2800" dirty="0" err="1">
                <a:solidFill>
                  <a:schemeClr val="bg2"/>
                </a:solidFill>
              </a:rPr>
              <a:t>for</a:t>
            </a:r>
            <a:r>
              <a:rPr lang="cs-CZ" sz="2800" dirty="0">
                <a:solidFill>
                  <a:schemeClr val="bg2"/>
                </a:solidFill>
              </a:rPr>
              <a:t> </a:t>
            </a:r>
            <a:r>
              <a:rPr lang="cs-CZ" sz="2800" dirty="0" err="1">
                <a:solidFill>
                  <a:schemeClr val="bg2"/>
                </a:solidFill>
              </a:rPr>
              <a:t>anyone</a:t>
            </a:r>
            <a:r>
              <a:rPr lang="cs-CZ" sz="2800" dirty="0">
                <a:solidFill>
                  <a:schemeClr val="bg2"/>
                </a:solidFill>
              </a:rPr>
              <a:t> </a:t>
            </a:r>
            <a:r>
              <a:rPr lang="cs-CZ" sz="2800" dirty="0" err="1">
                <a:solidFill>
                  <a:schemeClr val="bg2"/>
                </a:solidFill>
              </a:rPr>
              <a:t>conducting</a:t>
            </a:r>
            <a:r>
              <a:rPr lang="cs-CZ" sz="2800" dirty="0">
                <a:solidFill>
                  <a:schemeClr val="bg2"/>
                </a:solidFill>
              </a:rPr>
              <a:t> </a:t>
            </a:r>
            <a:r>
              <a:rPr lang="cs-CZ" sz="2800" dirty="0" err="1">
                <a:solidFill>
                  <a:schemeClr val="bg2"/>
                </a:solidFill>
              </a:rPr>
              <a:t>job</a:t>
            </a:r>
            <a:r>
              <a:rPr lang="cs-CZ" sz="2800" dirty="0">
                <a:solidFill>
                  <a:schemeClr val="bg2"/>
                </a:solidFill>
              </a:rPr>
              <a:t> </a:t>
            </a:r>
            <a:r>
              <a:rPr lang="cs-CZ" sz="2800" dirty="0" err="1">
                <a:solidFill>
                  <a:schemeClr val="bg2"/>
                </a:solidFill>
              </a:rPr>
              <a:t>analysis</a:t>
            </a:r>
            <a:r>
              <a:rPr lang="cs-CZ" sz="2800" dirty="0">
                <a:solidFill>
                  <a:schemeClr val="bg2"/>
                </a:solidFill>
              </a:rPr>
              <a:t> </a:t>
            </a:r>
            <a:r>
              <a:rPr lang="cs-CZ" sz="2800" dirty="0" err="1">
                <a:solidFill>
                  <a:schemeClr val="bg2"/>
                </a:solidFill>
              </a:rPr>
              <a:t>for</a:t>
            </a:r>
            <a:r>
              <a:rPr lang="cs-CZ" sz="2800" dirty="0">
                <a:solidFill>
                  <a:schemeClr val="bg2"/>
                </a:solidFill>
              </a:rPr>
              <a:t> a role.</a:t>
            </a: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388320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TASK 1 - Job </a:t>
            </a:r>
            <a:r>
              <a:rPr lang="cs-CZ" sz="3300" b="1" dirty="0" err="1">
                <a:solidFill>
                  <a:schemeClr val="bg2"/>
                </a:solidFill>
                <a:effectLst/>
                <a:latin typeface="+mn-lt"/>
              </a:rPr>
              <a:t>analysis</a:t>
            </a:r>
            <a:r>
              <a:rPr lang="cs-CZ" sz="3300" b="1" dirty="0">
                <a:solidFill>
                  <a:schemeClr val="bg2"/>
                </a:solidFill>
                <a:effectLst/>
                <a:latin typeface="+mn-lt"/>
              </a:rPr>
              <a:t> data</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algn="just">
              <a:buFontTx/>
              <a:buChar char="-"/>
            </a:pPr>
            <a:r>
              <a:rPr lang="cs-CZ" sz="2800" dirty="0">
                <a:solidFill>
                  <a:schemeClr val="bg2"/>
                </a:solidFill>
              </a:rPr>
              <a:t>O*Net</a:t>
            </a:r>
          </a:p>
          <a:p>
            <a:pPr algn="just">
              <a:buFontTx/>
              <a:buChar char="-"/>
            </a:pPr>
            <a:r>
              <a:rPr lang="cs-CZ" sz="2800" dirty="0">
                <a:solidFill>
                  <a:schemeClr val="bg2"/>
                </a:solidFill>
                <a:hlinkClick r:id="rId2"/>
              </a:rPr>
              <a:t>https://www.onetonline.org/</a:t>
            </a:r>
            <a:endParaRPr lang="cs-CZ" sz="2800" dirty="0">
              <a:solidFill>
                <a:schemeClr val="bg2"/>
              </a:solidFill>
            </a:endParaRPr>
          </a:p>
          <a:p>
            <a:pPr marL="0" indent="0" algn="just">
              <a:buNone/>
            </a:pPr>
            <a:endParaRPr lang="cs-CZ" sz="2800" dirty="0">
              <a:solidFill>
                <a:schemeClr val="bg2"/>
              </a:solidFill>
            </a:endParaRPr>
          </a:p>
          <a:p>
            <a:pPr marL="0" indent="0" algn="just">
              <a:buNone/>
            </a:pPr>
            <a:r>
              <a:rPr lang="cs-CZ" sz="2800" dirty="0">
                <a:solidFill>
                  <a:schemeClr val="bg2"/>
                </a:solidFill>
              </a:rPr>
              <a:t>Go to O*Net and </a:t>
            </a:r>
            <a:r>
              <a:rPr lang="cs-CZ" sz="2800" dirty="0" err="1">
                <a:solidFill>
                  <a:schemeClr val="bg2"/>
                </a:solidFill>
              </a:rPr>
              <a:t>find</a:t>
            </a:r>
            <a:r>
              <a:rPr lang="cs-CZ" sz="2800" dirty="0">
                <a:solidFill>
                  <a:schemeClr val="bg2"/>
                </a:solidFill>
              </a:rPr>
              <a:t> </a:t>
            </a:r>
            <a:r>
              <a:rPr lang="cs-CZ" sz="2800" dirty="0" err="1">
                <a:solidFill>
                  <a:schemeClr val="bg2"/>
                </a:solidFill>
              </a:rPr>
              <a:t>the</a:t>
            </a:r>
            <a:r>
              <a:rPr lang="cs-CZ" sz="2800" dirty="0">
                <a:solidFill>
                  <a:schemeClr val="bg2"/>
                </a:solidFill>
              </a:rPr>
              <a:t> data </a:t>
            </a:r>
            <a:r>
              <a:rPr lang="cs-CZ" sz="2800" dirty="0" err="1">
                <a:solidFill>
                  <a:schemeClr val="bg2"/>
                </a:solidFill>
              </a:rPr>
              <a:t>about</a:t>
            </a:r>
            <a:r>
              <a:rPr lang="cs-CZ" sz="2800" dirty="0">
                <a:solidFill>
                  <a:schemeClr val="bg2"/>
                </a:solidFill>
              </a:rPr>
              <a:t> </a:t>
            </a:r>
            <a:r>
              <a:rPr lang="cs-CZ" sz="2800" dirty="0" err="1">
                <a:solidFill>
                  <a:schemeClr val="bg2"/>
                </a:solidFill>
              </a:rPr>
              <a:t>your</a:t>
            </a:r>
            <a:r>
              <a:rPr lang="cs-CZ" sz="2800" dirty="0">
                <a:solidFill>
                  <a:schemeClr val="bg2"/>
                </a:solidFill>
              </a:rPr>
              <a:t> </a:t>
            </a:r>
            <a:r>
              <a:rPr lang="cs-CZ" sz="2800" dirty="0" err="1">
                <a:solidFill>
                  <a:schemeClr val="bg2"/>
                </a:solidFill>
              </a:rPr>
              <a:t>dream</a:t>
            </a:r>
            <a:r>
              <a:rPr lang="cs-CZ" sz="2800" dirty="0">
                <a:solidFill>
                  <a:schemeClr val="bg2"/>
                </a:solidFill>
              </a:rPr>
              <a:t> </a:t>
            </a:r>
            <a:r>
              <a:rPr lang="cs-CZ" sz="2800" dirty="0" err="1">
                <a:solidFill>
                  <a:schemeClr val="bg2"/>
                </a:solidFill>
              </a:rPr>
              <a:t>job</a:t>
            </a:r>
            <a:r>
              <a:rPr lang="cs-CZ" sz="2800" dirty="0">
                <a:solidFill>
                  <a:schemeClr val="bg2"/>
                </a:solidFill>
              </a:rPr>
              <a:t>.</a:t>
            </a:r>
          </a:p>
          <a:p>
            <a:pPr marL="0" indent="0" algn="just">
              <a:buNone/>
            </a:pPr>
            <a:r>
              <a:rPr lang="cs-CZ" sz="2800" dirty="0" err="1">
                <a:solidFill>
                  <a:schemeClr val="bg2"/>
                </a:solidFill>
              </a:rPr>
              <a:t>Search</a:t>
            </a:r>
            <a:r>
              <a:rPr lang="cs-CZ" sz="2800" dirty="0">
                <a:solidFill>
                  <a:schemeClr val="bg2"/>
                </a:solidFill>
              </a:rPr>
              <a:t> </a:t>
            </a:r>
            <a:r>
              <a:rPr lang="cs-CZ" sz="2800" dirty="0" err="1">
                <a:solidFill>
                  <a:schemeClr val="bg2"/>
                </a:solidFill>
              </a:rPr>
              <a:t>wage</a:t>
            </a:r>
            <a:r>
              <a:rPr lang="cs-CZ" sz="2800" dirty="0">
                <a:solidFill>
                  <a:schemeClr val="bg2"/>
                </a:solidFill>
              </a:rPr>
              <a:t> in </a:t>
            </a:r>
            <a:r>
              <a:rPr lang="cs-CZ" sz="2800" dirty="0" err="1">
                <a:solidFill>
                  <a:schemeClr val="bg2"/>
                </a:solidFill>
              </a:rPr>
              <a:t>different</a:t>
            </a:r>
            <a:r>
              <a:rPr lang="cs-CZ" sz="2800" dirty="0">
                <a:solidFill>
                  <a:schemeClr val="bg2"/>
                </a:solidFill>
              </a:rPr>
              <a:t> </a:t>
            </a:r>
            <a:r>
              <a:rPr lang="cs-CZ" sz="2800" dirty="0" err="1">
                <a:solidFill>
                  <a:schemeClr val="bg2"/>
                </a:solidFill>
              </a:rPr>
              <a:t>states</a:t>
            </a:r>
            <a:r>
              <a:rPr lang="cs-CZ" sz="2800" dirty="0">
                <a:solidFill>
                  <a:schemeClr val="bg2"/>
                </a:solidFill>
              </a:rPr>
              <a:t>.</a:t>
            </a:r>
          </a:p>
          <a:p>
            <a:pPr marL="0" indent="0" algn="just">
              <a:buNone/>
            </a:pPr>
            <a:r>
              <a:rPr lang="cs-CZ" sz="2800" dirty="0" err="1">
                <a:solidFill>
                  <a:schemeClr val="bg2"/>
                </a:solidFill>
              </a:rPr>
              <a:t>Compare</a:t>
            </a:r>
            <a:r>
              <a:rPr lang="cs-CZ" sz="2800" dirty="0">
                <a:solidFill>
                  <a:schemeClr val="bg2"/>
                </a:solidFill>
              </a:rPr>
              <a:t> </a:t>
            </a:r>
            <a:r>
              <a:rPr lang="cs-CZ" sz="2800" dirty="0" err="1">
                <a:solidFill>
                  <a:schemeClr val="bg2"/>
                </a:solidFill>
              </a:rPr>
              <a:t>your</a:t>
            </a:r>
            <a:r>
              <a:rPr lang="cs-CZ" sz="2800" dirty="0">
                <a:solidFill>
                  <a:schemeClr val="bg2"/>
                </a:solidFill>
              </a:rPr>
              <a:t> </a:t>
            </a:r>
            <a:r>
              <a:rPr lang="cs-CZ" sz="2800" dirty="0" err="1">
                <a:solidFill>
                  <a:schemeClr val="bg2"/>
                </a:solidFill>
              </a:rPr>
              <a:t>task</a:t>
            </a:r>
            <a:r>
              <a:rPr lang="cs-CZ" sz="2800" dirty="0">
                <a:solidFill>
                  <a:schemeClr val="bg2"/>
                </a:solidFill>
              </a:rPr>
              <a:t> </a:t>
            </a:r>
            <a:r>
              <a:rPr lang="cs-CZ" sz="2800" dirty="0" err="1">
                <a:solidFill>
                  <a:schemeClr val="bg2"/>
                </a:solidFill>
              </a:rPr>
              <a:t>job</a:t>
            </a:r>
            <a:r>
              <a:rPr lang="cs-CZ" sz="2800" dirty="0">
                <a:solidFill>
                  <a:schemeClr val="bg2"/>
                </a:solidFill>
              </a:rPr>
              <a:t> </a:t>
            </a:r>
            <a:r>
              <a:rPr lang="cs-CZ" sz="2800" dirty="0" err="1">
                <a:solidFill>
                  <a:schemeClr val="bg2"/>
                </a:solidFill>
              </a:rPr>
              <a:t>analysis</a:t>
            </a:r>
            <a:r>
              <a:rPr lang="cs-CZ" sz="2800" dirty="0">
                <a:solidFill>
                  <a:schemeClr val="bg2"/>
                </a:solidFill>
              </a:rPr>
              <a:t> </a:t>
            </a:r>
            <a:r>
              <a:rPr lang="cs-CZ" sz="2800" dirty="0" err="1">
                <a:solidFill>
                  <a:schemeClr val="bg2"/>
                </a:solidFill>
              </a:rPr>
              <a:t>from</a:t>
            </a:r>
            <a:r>
              <a:rPr lang="cs-CZ" sz="2800" dirty="0">
                <a:solidFill>
                  <a:schemeClr val="bg2"/>
                </a:solidFill>
              </a:rPr>
              <a:t> </a:t>
            </a:r>
            <a:r>
              <a:rPr lang="cs-CZ" sz="2800" dirty="0" err="1">
                <a:solidFill>
                  <a:schemeClr val="bg2"/>
                </a:solidFill>
              </a:rPr>
              <a:t>previous</a:t>
            </a:r>
            <a:r>
              <a:rPr lang="cs-CZ" sz="2800" dirty="0">
                <a:solidFill>
                  <a:schemeClr val="bg2"/>
                </a:solidFill>
              </a:rPr>
              <a:t> </a:t>
            </a:r>
            <a:r>
              <a:rPr lang="cs-CZ" sz="2800" dirty="0" err="1">
                <a:solidFill>
                  <a:schemeClr val="bg2"/>
                </a:solidFill>
              </a:rPr>
              <a:t>lesson</a:t>
            </a:r>
            <a:r>
              <a:rPr lang="cs-CZ" sz="2800" dirty="0">
                <a:solidFill>
                  <a:schemeClr val="bg2"/>
                </a:solidFill>
              </a:rPr>
              <a:t> </a:t>
            </a:r>
            <a:r>
              <a:rPr lang="cs-CZ" sz="2800" dirty="0" err="1">
                <a:solidFill>
                  <a:schemeClr val="bg2"/>
                </a:solidFill>
              </a:rPr>
              <a:t>with</a:t>
            </a:r>
            <a:r>
              <a:rPr lang="cs-CZ" sz="2800" dirty="0">
                <a:solidFill>
                  <a:schemeClr val="bg2"/>
                </a:solidFill>
              </a:rPr>
              <a:t> </a:t>
            </a:r>
            <a:r>
              <a:rPr lang="cs-CZ" sz="2800" dirty="0" err="1">
                <a:solidFill>
                  <a:schemeClr val="bg2"/>
                </a:solidFill>
              </a:rPr>
              <a:t>the</a:t>
            </a:r>
            <a:r>
              <a:rPr lang="cs-CZ" sz="2800" dirty="0">
                <a:solidFill>
                  <a:schemeClr val="bg2"/>
                </a:solidFill>
              </a:rPr>
              <a:t> </a:t>
            </a:r>
            <a:r>
              <a:rPr lang="cs-CZ" sz="2800" dirty="0" err="1">
                <a:solidFill>
                  <a:schemeClr val="bg2"/>
                </a:solidFill>
              </a:rPr>
              <a:t>description</a:t>
            </a:r>
            <a:r>
              <a:rPr lang="cs-CZ" sz="2800" dirty="0">
                <a:solidFill>
                  <a:schemeClr val="bg2"/>
                </a:solidFill>
              </a:rPr>
              <a:t> in O*Net. </a:t>
            </a:r>
            <a:r>
              <a:rPr lang="cs-CZ" sz="2800" dirty="0" err="1">
                <a:solidFill>
                  <a:schemeClr val="bg2"/>
                </a:solidFill>
              </a:rPr>
              <a:t>Can</a:t>
            </a:r>
            <a:r>
              <a:rPr lang="cs-CZ" sz="2800" dirty="0">
                <a:solidFill>
                  <a:schemeClr val="bg2"/>
                </a:solidFill>
              </a:rPr>
              <a:t> </a:t>
            </a:r>
            <a:r>
              <a:rPr lang="cs-CZ" sz="2800" dirty="0" err="1">
                <a:solidFill>
                  <a:schemeClr val="bg2"/>
                </a:solidFill>
              </a:rPr>
              <a:t>you</a:t>
            </a:r>
            <a:r>
              <a:rPr lang="cs-CZ" sz="2800" dirty="0">
                <a:solidFill>
                  <a:schemeClr val="bg2"/>
                </a:solidFill>
              </a:rPr>
              <a:t> </a:t>
            </a:r>
            <a:r>
              <a:rPr lang="cs-CZ" sz="2800" dirty="0" err="1">
                <a:solidFill>
                  <a:schemeClr val="bg2"/>
                </a:solidFill>
              </a:rPr>
              <a:t>add</a:t>
            </a:r>
            <a:r>
              <a:rPr lang="cs-CZ" sz="2800" dirty="0">
                <a:solidFill>
                  <a:schemeClr val="bg2"/>
                </a:solidFill>
              </a:rPr>
              <a:t> any </a:t>
            </a:r>
            <a:r>
              <a:rPr lang="cs-CZ" sz="2800" dirty="0" err="1">
                <a:solidFill>
                  <a:schemeClr val="bg2"/>
                </a:solidFill>
              </a:rPr>
              <a:t>activities</a:t>
            </a:r>
            <a:r>
              <a:rPr lang="cs-CZ" sz="2800" dirty="0">
                <a:solidFill>
                  <a:schemeClr val="bg2"/>
                </a:solidFill>
              </a:rPr>
              <a:t>?</a:t>
            </a: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3353888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KSAO</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800" dirty="0" err="1">
                <a:solidFill>
                  <a:schemeClr val="bg2"/>
                </a:solidFill>
              </a:rPr>
              <a:t>What</a:t>
            </a:r>
            <a:r>
              <a:rPr lang="cs-CZ" sz="2800" dirty="0">
                <a:solidFill>
                  <a:schemeClr val="bg2"/>
                </a:solidFill>
              </a:rPr>
              <a:t> </a:t>
            </a:r>
            <a:r>
              <a:rPr lang="cs-CZ" sz="2800" dirty="0" err="1">
                <a:solidFill>
                  <a:schemeClr val="bg2"/>
                </a:solidFill>
              </a:rPr>
              <a:t>is</a:t>
            </a:r>
            <a:r>
              <a:rPr lang="cs-CZ" sz="2800" dirty="0">
                <a:solidFill>
                  <a:schemeClr val="bg2"/>
                </a:solidFill>
              </a:rPr>
              <a:t> </a:t>
            </a:r>
            <a:r>
              <a:rPr lang="cs-CZ" sz="2800" dirty="0" err="1">
                <a:solidFill>
                  <a:schemeClr val="bg2"/>
                </a:solidFill>
              </a:rPr>
              <a:t>the</a:t>
            </a:r>
            <a:r>
              <a:rPr lang="cs-CZ" sz="2800" dirty="0">
                <a:solidFill>
                  <a:schemeClr val="bg2"/>
                </a:solidFill>
              </a:rPr>
              <a:t> </a:t>
            </a:r>
            <a:r>
              <a:rPr lang="cs-CZ" sz="2800" dirty="0" err="1">
                <a:solidFill>
                  <a:schemeClr val="bg2"/>
                </a:solidFill>
              </a:rPr>
              <a:t>meaning</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the</a:t>
            </a:r>
            <a:r>
              <a:rPr lang="cs-CZ" sz="2800" dirty="0">
                <a:solidFill>
                  <a:schemeClr val="bg2"/>
                </a:solidFill>
              </a:rPr>
              <a:t> </a:t>
            </a:r>
            <a:r>
              <a:rPr lang="cs-CZ" sz="2800" dirty="0" err="1">
                <a:solidFill>
                  <a:schemeClr val="bg2"/>
                </a:solidFill>
              </a:rPr>
              <a:t>abbreviation</a:t>
            </a:r>
            <a:r>
              <a:rPr lang="cs-CZ" sz="2800" dirty="0">
                <a:solidFill>
                  <a:schemeClr val="bg2"/>
                </a:solidFill>
              </a:rPr>
              <a:t> </a:t>
            </a:r>
            <a:r>
              <a:rPr lang="cs-CZ" sz="2800" dirty="0" err="1">
                <a:solidFill>
                  <a:schemeClr val="bg2"/>
                </a:solidFill>
              </a:rPr>
              <a:t>for</a:t>
            </a:r>
            <a:r>
              <a:rPr lang="cs-CZ" sz="2800" dirty="0">
                <a:solidFill>
                  <a:schemeClr val="bg2"/>
                </a:solidFill>
              </a:rPr>
              <a:t>?</a:t>
            </a: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287362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theme/theme1.xml><?xml version="1.0" encoding="utf-8"?>
<a:theme xmlns:a="http://schemas.openxmlformats.org/drawingml/2006/main" name="Vzletný">
  <a:themeElements>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Vzletný">
      <a:majorFont>
        <a:latin typeface="Arial"/>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Vzletný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Vzletný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Vzletný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Vzletný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C:\Templates\Presentation Designs\Vzletný.pot</Template>
  <TotalTime>11047</TotalTime>
  <Words>3083</Words>
  <Application>Microsoft Office PowerPoint</Application>
  <PresentationFormat>Předvádění na obrazovce (4:3)</PresentationFormat>
  <Paragraphs>229</Paragraphs>
  <Slides>34</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34</vt:i4>
      </vt:variant>
    </vt:vector>
  </HeadingPairs>
  <TitlesOfParts>
    <vt:vector size="39" baseType="lpstr">
      <vt:lpstr>Arial</vt:lpstr>
      <vt:lpstr>Calibri</vt:lpstr>
      <vt:lpstr>Times New Roman</vt:lpstr>
      <vt:lpstr>Wingdings</vt:lpstr>
      <vt:lpstr>Vzletný</vt:lpstr>
      <vt:lpstr>Prezentace aplikace PowerPoint</vt:lpstr>
      <vt:lpstr>Content</vt:lpstr>
      <vt:lpstr>Job analysing</vt:lpstr>
      <vt:lpstr>Processes of HRM</vt:lpstr>
      <vt:lpstr>Job analysis </vt:lpstr>
      <vt:lpstr>Job analysis</vt:lpstr>
      <vt:lpstr>Job analysis data</vt:lpstr>
      <vt:lpstr>TASK 1 - Job analysis data</vt:lpstr>
      <vt:lpstr>KSAO</vt:lpstr>
      <vt:lpstr>KSAO</vt:lpstr>
      <vt:lpstr> KSAO </vt:lpstr>
      <vt:lpstr>KSAO</vt:lpstr>
      <vt:lpstr>Evaluation methods by KSAO</vt:lpstr>
      <vt:lpstr>Evaluation methods by KSAO</vt:lpstr>
      <vt:lpstr>Why to construct the objective methods</vt:lpstr>
      <vt:lpstr>Negative effect of subjectivity</vt:lpstr>
      <vt:lpstr>Negative effect of subjectivity</vt:lpstr>
      <vt:lpstr>Assesment techniques</vt:lpstr>
      <vt:lpstr>Assesment techniques</vt:lpstr>
      <vt:lpstr>Psychometric tools</vt:lpstr>
      <vt:lpstr>Psychometric tools</vt:lpstr>
      <vt:lpstr>Psychometric tools</vt:lpstr>
      <vt:lpstr>Assesment techniques</vt:lpstr>
      <vt:lpstr>Assesment techniques – late-stage </vt:lpstr>
      <vt:lpstr>Assessment techniques – late-stage</vt:lpstr>
      <vt:lpstr>Assessment techniques – late-stage</vt:lpstr>
      <vt:lpstr>Assessment techniques – late-stage</vt:lpstr>
      <vt:lpstr>Assessment techniques – late-stage</vt:lpstr>
      <vt:lpstr>Assessment techniques – late-stage</vt:lpstr>
      <vt:lpstr>Measure if hiring is succesful</vt:lpstr>
      <vt:lpstr>Measure if hiring is succesful</vt:lpstr>
      <vt:lpstr>TASK 2 – Assess the candidates</vt:lpstr>
      <vt:lpstr>TASK 2 – Assess the candidates</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lidských zdrojů   Přednáška č. 2</dc:title>
  <dc:creator>patrik</dc:creator>
  <cp:lastModifiedBy>mar0076</cp:lastModifiedBy>
  <cp:revision>327</cp:revision>
  <cp:lastPrinted>1601-01-01T00:00:00Z</cp:lastPrinted>
  <dcterms:created xsi:type="dcterms:W3CDTF">2005-09-23T13:42:26Z</dcterms:created>
  <dcterms:modified xsi:type="dcterms:W3CDTF">2023-04-12T07:11:38Z</dcterms:modified>
</cp:coreProperties>
</file>