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31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t>3/22/2023</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253410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6F86ED0C-1DA7-41F0-94CF-6218B1FEDFF1}" type="datetime1">
              <a:rPr lang="en-US" smtClean="0"/>
              <a:t>3/22/2023</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609726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t>3/22/2023</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3478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3/22/2023</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49338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t>3/22/2023</a:t>
            </a:fld>
            <a:endParaRPr lang="en-US" dirty="0"/>
          </a:p>
        </p:txBody>
      </p:sp>
    </p:spTree>
    <p:extLst>
      <p:ext uri="{BB962C8B-B14F-4D97-AF65-F5344CB8AC3E}">
        <p14:creationId xmlns:p14="http://schemas.microsoft.com/office/powerpoint/2010/main" val="149016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0158CFD-9357-46BE-A189-D637A67C8730}" type="datetime1">
              <a:rPr lang="en-US" smtClean="0"/>
              <a:t>3/22/2023</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245436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7B4742EE-B331-4632-BD10-A82FED6B6FC0}" type="datetime1">
              <a:rPr lang="en-US" smtClean="0"/>
              <a:t>3/22/2023</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33347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51BA835-D13F-49F4-8F11-5D576AC65FAD}" type="datetime1">
              <a:rPr lang="en-US" smtClean="0"/>
              <a:t>3/22/2023</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768464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DBD1799-ACB5-4CB2-86A2-5C574F1C8706}" type="datetime1">
              <a:rPr lang="en-US" smtClean="0"/>
              <a:t>3/22/2023</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655295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t>3/22/2023</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170777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t>3/22/2023</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88997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t>3/22/2023</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1505810"/>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4" name="Picture 3" descr="A splash of colors on a white surface">
            <a:extLst>
              <a:ext uri="{FF2B5EF4-FFF2-40B4-BE49-F238E27FC236}">
                <a16:creationId xmlns:a16="http://schemas.microsoft.com/office/drawing/2014/main" id="{BF9C1F2F-EB3D-7E29-1963-F6E9302B3D03}"/>
              </a:ext>
            </a:extLst>
          </p:cNvPr>
          <p:cNvPicPr>
            <a:picLocks noChangeAspect="1"/>
          </p:cNvPicPr>
          <p:nvPr/>
        </p:nvPicPr>
        <p:blipFill rotWithShape="1">
          <a:blip r:embed="rId2"/>
          <a:srcRect t="2388" r="-1" b="22592"/>
          <a:stretch/>
        </p:blipFill>
        <p:spPr>
          <a:xfrm>
            <a:off x="1524" y="10"/>
            <a:ext cx="12188952" cy="6857990"/>
          </a:xfrm>
          <a:prstGeom prst="rect">
            <a:avLst/>
          </a:prstGeom>
        </p:spPr>
      </p:pic>
      <p:sp>
        <p:nvSpPr>
          <p:cNvPr id="11" name="Freeform: Shape 10">
            <a:extLst>
              <a:ext uri="{FF2B5EF4-FFF2-40B4-BE49-F238E27FC236}">
                <a16:creationId xmlns:a16="http://schemas.microsoft.com/office/drawing/2014/main" id="{391F8D69-709A-4575-A393-B4C26481AF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66083" y="0"/>
            <a:ext cx="9841377" cy="6858000"/>
          </a:xfrm>
          <a:custGeom>
            <a:avLst/>
            <a:gdLst>
              <a:gd name="connsiteX0" fmla="*/ 8218354 w 9841377"/>
              <a:gd name="connsiteY0" fmla="*/ 0 h 6858000"/>
              <a:gd name="connsiteX1" fmla="*/ 5551962 w 9841377"/>
              <a:gd name="connsiteY1" fmla="*/ 0 h 6858000"/>
              <a:gd name="connsiteX2" fmla="*/ 5482342 w 9841377"/>
              <a:gd name="connsiteY2" fmla="*/ 0 h 6858000"/>
              <a:gd name="connsiteX3" fmla="*/ 4359035 w 9841377"/>
              <a:gd name="connsiteY3" fmla="*/ 0 h 6858000"/>
              <a:gd name="connsiteX4" fmla="*/ 4289415 w 9841377"/>
              <a:gd name="connsiteY4" fmla="*/ 0 h 6858000"/>
              <a:gd name="connsiteX5" fmla="*/ 1623023 w 9841377"/>
              <a:gd name="connsiteY5" fmla="*/ 0 h 6858000"/>
              <a:gd name="connsiteX6" fmla="*/ 1600899 w 9841377"/>
              <a:gd name="connsiteY6" fmla="*/ 14997 h 6858000"/>
              <a:gd name="connsiteX7" fmla="*/ 0 w 9841377"/>
              <a:gd name="connsiteY7" fmla="*/ 3621656 h 6858000"/>
              <a:gd name="connsiteX8" fmla="*/ 1874350 w 9841377"/>
              <a:gd name="connsiteY8" fmla="*/ 6374814 h 6858000"/>
              <a:gd name="connsiteX9" fmla="*/ 2390998 w 9841377"/>
              <a:gd name="connsiteY9" fmla="*/ 6780599 h 6858000"/>
              <a:gd name="connsiteX10" fmla="*/ 2502754 w 9841377"/>
              <a:gd name="connsiteY10" fmla="*/ 6858000 h 6858000"/>
              <a:gd name="connsiteX11" fmla="*/ 4289415 w 9841377"/>
              <a:gd name="connsiteY11" fmla="*/ 6858000 h 6858000"/>
              <a:gd name="connsiteX12" fmla="*/ 4359035 w 9841377"/>
              <a:gd name="connsiteY12" fmla="*/ 6858000 h 6858000"/>
              <a:gd name="connsiteX13" fmla="*/ 5482342 w 9841377"/>
              <a:gd name="connsiteY13" fmla="*/ 6858000 h 6858000"/>
              <a:gd name="connsiteX14" fmla="*/ 5551962 w 9841377"/>
              <a:gd name="connsiteY14" fmla="*/ 6858000 h 6858000"/>
              <a:gd name="connsiteX15" fmla="*/ 7338623 w 9841377"/>
              <a:gd name="connsiteY15" fmla="*/ 6858000 h 6858000"/>
              <a:gd name="connsiteX16" fmla="*/ 7450379 w 9841377"/>
              <a:gd name="connsiteY16" fmla="*/ 6780599 h 6858000"/>
              <a:gd name="connsiteX17" fmla="*/ 7967027 w 9841377"/>
              <a:gd name="connsiteY17" fmla="*/ 6374814 h 6858000"/>
              <a:gd name="connsiteX18" fmla="*/ 9841377 w 9841377"/>
              <a:gd name="connsiteY18" fmla="*/ 3621656 h 6858000"/>
              <a:gd name="connsiteX19" fmla="*/ 8240478 w 9841377"/>
              <a:gd name="connsiteY19"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841377" h="6858000">
                <a:moveTo>
                  <a:pt x="8218354" y="0"/>
                </a:moveTo>
                <a:lnTo>
                  <a:pt x="5551962" y="0"/>
                </a:lnTo>
                <a:lnTo>
                  <a:pt x="5482342" y="0"/>
                </a:lnTo>
                <a:lnTo>
                  <a:pt x="4359035" y="0"/>
                </a:lnTo>
                <a:lnTo>
                  <a:pt x="4289415" y="0"/>
                </a:lnTo>
                <a:lnTo>
                  <a:pt x="1623023" y="0"/>
                </a:lnTo>
                <a:lnTo>
                  <a:pt x="1600899" y="14997"/>
                </a:lnTo>
                <a:cubicBezTo>
                  <a:pt x="573736" y="754641"/>
                  <a:pt x="0" y="2093192"/>
                  <a:pt x="0" y="3621656"/>
                </a:cubicBezTo>
                <a:cubicBezTo>
                  <a:pt x="0" y="4969131"/>
                  <a:pt x="928725" y="5602839"/>
                  <a:pt x="1874350" y="6374814"/>
                </a:cubicBezTo>
                <a:cubicBezTo>
                  <a:pt x="2046553" y="6515397"/>
                  <a:pt x="2217180" y="6653108"/>
                  <a:pt x="2390998" y="6780599"/>
                </a:cubicBezTo>
                <a:lnTo>
                  <a:pt x="2502754" y="6858000"/>
                </a:lnTo>
                <a:lnTo>
                  <a:pt x="4289415" y="6858000"/>
                </a:lnTo>
                <a:lnTo>
                  <a:pt x="4359035" y="6858000"/>
                </a:lnTo>
                <a:lnTo>
                  <a:pt x="5482342" y="6858000"/>
                </a:lnTo>
                <a:lnTo>
                  <a:pt x="5551962" y="6858000"/>
                </a:lnTo>
                <a:lnTo>
                  <a:pt x="7338623" y="6858000"/>
                </a:lnTo>
                <a:lnTo>
                  <a:pt x="7450379" y="6780599"/>
                </a:lnTo>
                <a:cubicBezTo>
                  <a:pt x="7624197" y="6653108"/>
                  <a:pt x="7794824" y="6515397"/>
                  <a:pt x="7967027" y="6374814"/>
                </a:cubicBezTo>
                <a:cubicBezTo>
                  <a:pt x="8912652" y="5602839"/>
                  <a:pt x="9841377" y="4969131"/>
                  <a:pt x="9841377" y="3621656"/>
                </a:cubicBezTo>
                <a:cubicBezTo>
                  <a:pt x="9841377" y="2093192"/>
                  <a:pt x="9267641" y="754641"/>
                  <a:pt x="8240478" y="14997"/>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C87A50C4-1191-461A-9E09-C8057F2AF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035" y="0"/>
            <a:ext cx="2265453" cy="6858000"/>
          </a:xfrm>
          <a:custGeom>
            <a:avLst/>
            <a:gdLst>
              <a:gd name="connsiteX0" fmla="*/ 1117108 w 2265453"/>
              <a:gd name="connsiteY0" fmla="*/ 0 h 6858000"/>
              <a:gd name="connsiteX1" fmla="*/ 1099628 w 2265453"/>
              <a:gd name="connsiteY1" fmla="*/ 0 h 6858000"/>
              <a:gd name="connsiteX2" fmla="*/ 1175238 w 2265453"/>
              <a:gd name="connsiteY2" fmla="*/ 82371 h 6858000"/>
              <a:gd name="connsiteX3" fmla="*/ 2240276 w 2265453"/>
              <a:gd name="connsiteY3" fmla="*/ 3734791 h 6858000"/>
              <a:gd name="connsiteX4" fmla="*/ 274951 w 2265453"/>
              <a:gd name="connsiteY4" fmla="*/ 6634678 h 6858000"/>
              <a:gd name="connsiteX5" fmla="*/ 12802 w 2265453"/>
              <a:gd name="connsiteY5" fmla="*/ 6848127 h 6858000"/>
              <a:gd name="connsiteX6" fmla="*/ 0 w 2265453"/>
              <a:gd name="connsiteY6" fmla="*/ 6858000 h 6858000"/>
              <a:gd name="connsiteX7" fmla="*/ 19410 w 2265453"/>
              <a:gd name="connsiteY7" fmla="*/ 6858000 h 6858000"/>
              <a:gd name="connsiteX8" fmla="*/ 31082 w 2265453"/>
              <a:gd name="connsiteY8" fmla="*/ 6848998 h 6858000"/>
              <a:gd name="connsiteX9" fmla="*/ 293230 w 2265453"/>
              <a:gd name="connsiteY9" fmla="*/ 6635549 h 6858000"/>
              <a:gd name="connsiteX10" fmla="*/ 2258555 w 2265453"/>
              <a:gd name="connsiteY10" fmla="*/ 3735662 h 6858000"/>
              <a:gd name="connsiteX11" fmla="*/ 1193518 w 2265453"/>
              <a:gd name="connsiteY11" fmla="*/ 8324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5453" h="6858000">
                <a:moveTo>
                  <a:pt x="1117108" y="0"/>
                </a:moveTo>
                <a:lnTo>
                  <a:pt x="1099628" y="0"/>
                </a:lnTo>
                <a:lnTo>
                  <a:pt x="1175238" y="82371"/>
                </a:lnTo>
                <a:cubicBezTo>
                  <a:pt x="1926546" y="957940"/>
                  <a:pt x="2303836" y="2277119"/>
                  <a:pt x="2240276" y="3734791"/>
                </a:cubicBezTo>
                <a:cubicBezTo>
                  <a:pt x="2176522" y="5196911"/>
                  <a:pt x="1237280" y="5841173"/>
                  <a:pt x="274951" y="6634678"/>
                </a:cubicBezTo>
                <a:cubicBezTo>
                  <a:pt x="187328" y="6706930"/>
                  <a:pt x="100126" y="6778421"/>
                  <a:pt x="12802" y="6848127"/>
                </a:cubicBezTo>
                <a:lnTo>
                  <a:pt x="0" y="6858000"/>
                </a:lnTo>
                <a:lnTo>
                  <a:pt x="19410" y="6858000"/>
                </a:lnTo>
                <a:lnTo>
                  <a:pt x="31082" y="6848998"/>
                </a:lnTo>
                <a:cubicBezTo>
                  <a:pt x="118405" y="6779292"/>
                  <a:pt x="205608" y="6707801"/>
                  <a:pt x="293230" y="6635549"/>
                </a:cubicBezTo>
                <a:cubicBezTo>
                  <a:pt x="1255560" y="5842045"/>
                  <a:pt x="2194802" y="5197782"/>
                  <a:pt x="2258555" y="3735662"/>
                </a:cubicBezTo>
                <a:cubicBezTo>
                  <a:pt x="2322115" y="2277991"/>
                  <a:pt x="1944825" y="958811"/>
                  <a:pt x="1193518" y="83243"/>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id="{BC87DA9F-8DB2-4D48-8716-A928FBB8A5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03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7" name="Freeform: Shape 16">
            <a:extLst>
              <a:ext uri="{FF2B5EF4-FFF2-40B4-BE49-F238E27FC236}">
                <a16:creationId xmlns:a16="http://schemas.microsoft.com/office/drawing/2014/main" id="{195EA065-AC5D-431D-927E-87FF05884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9619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9" name="Freeform: Shape 18">
            <a:extLst>
              <a:ext uri="{FF2B5EF4-FFF2-40B4-BE49-F238E27FC236}">
                <a16:creationId xmlns:a16="http://schemas.microsoft.com/office/drawing/2014/main" id="{46934B3C-D73F-4CD0-95B1-0244D662D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292"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le 1">
            <a:extLst>
              <a:ext uri="{FF2B5EF4-FFF2-40B4-BE49-F238E27FC236}">
                <a16:creationId xmlns:a16="http://schemas.microsoft.com/office/drawing/2014/main" id="{4DEC15C3-0CB7-EC24-34B5-3A546B476CB5}"/>
              </a:ext>
            </a:extLst>
          </p:cNvPr>
          <p:cNvSpPr>
            <a:spLocks noGrp="1"/>
          </p:cNvSpPr>
          <p:nvPr>
            <p:ph type="ctrTitle"/>
          </p:nvPr>
        </p:nvSpPr>
        <p:spPr>
          <a:xfrm>
            <a:off x="2190750" y="1346268"/>
            <a:ext cx="7810500" cy="3125338"/>
          </a:xfrm>
        </p:spPr>
        <p:txBody>
          <a:bodyPr anchor="b">
            <a:normAutofit/>
          </a:bodyPr>
          <a:lstStyle/>
          <a:p>
            <a:pPr algn="ctr"/>
            <a:r>
              <a:rPr lang="en-US" sz="7200"/>
              <a:t>Baby Boomers</a:t>
            </a:r>
            <a:endParaRPr lang="en-US" sz="7200" dirty="0"/>
          </a:p>
        </p:txBody>
      </p:sp>
      <p:sp>
        <p:nvSpPr>
          <p:cNvPr id="3" name="Subtitle 2">
            <a:extLst>
              <a:ext uri="{FF2B5EF4-FFF2-40B4-BE49-F238E27FC236}">
                <a16:creationId xmlns:a16="http://schemas.microsoft.com/office/drawing/2014/main" id="{066D73AF-C488-A2D4-2963-E12A8E47F19B}"/>
              </a:ext>
            </a:extLst>
          </p:cNvPr>
          <p:cNvSpPr>
            <a:spLocks noGrp="1"/>
          </p:cNvSpPr>
          <p:nvPr>
            <p:ph type="subTitle" idx="1"/>
          </p:nvPr>
        </p:nvSpPr>
        <p:spPr>
          <a:xfrm>
            <a:off x="2619375" y="4471607"/>
            <a:ext cx="6953250" cy="862394"/>
          </a:xfrm>
        </p:spPr>
        <p:txBody>
          <a:bodyPr anchor="t">
            <a:normAutofit/>
          </a:bodyPr>
          <a:lstStyle/>
          <a:p>
            <a:pPr algn="ctr"/>
            <a:r>
              <a:rPr lang="en-US"/>
              <a:t>Born 1946-64</a:t>
            </a:r>
            <a:endParaRPr lang="en-US" dirty="0"/>
          </a:p>
        </p:txBody>
      </p:sp>
    </p:spTree>
    <p:extLst>
      <p:ext uri="{BB962C8B-B14F-4D97-AF65-F5344CB8AC3E}">
        <p14:creationId xmlns:p14="http://schemas.microsoft.com/office/powerpoint/2010/main" val="434936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1" name="Freeform: Shape 10">
            <a:extLst>
              <a:ext uri="{FF2B5EF4-FFF2-40B4-BE49-F238E27FC236}">
                <a16:creationId xmlns:a16="http://schemas.microsoft.com/office/drawing/2014/main" id="{391F8D69-709A-4575-A393-B4C26481AF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66083" y="0"/>
            <a:ext cx="9841377" cy="6858000"/>
          </a:xfrm>
          <a:custGeom>
            <a:avLst/>
            <a:gdLst>
              <a:gd name="connsiteX0" fmla="*/ 8218354 w 9841377"/>
              <a:gd name="connsiteY0" fmla="*/ 0 h 6858000"/>
              <a:gd name="connsiteX1" fmla="*/ 5551962 w 9841377"/>
              <a:gd name="connsiteY1" fmla="*/ 0 h 6858000"/>
              <a:gd name="connsiteX2" fmla="*/ 5482342 w 9841377"/>
              <a:gd name="connsiteY2" fmla="*/ 0 h 6858000"/>
              <a:gd name="connsiteX3" fmla="*/ 4359035 w 9841377"/>
              <a:gd name="connsiteY3" fmla="*/ 0 h 6858000"/>
              <a:gd name="connsiteX4" fmla="*/ 4289415 w 9841377"/>
              <a:gd name="connsiteY4" fmla="*/ 0 h 6858000"/>
              <a:gd name="connsiteX5" fmla="*/ 1623023 w 9841377"/>
              <a:gd name="connsiteY5" fmla="*/ 0 h 6858000"/>
              <a:gd name="connsiteX6" fmla="*/ 1600899 w 9841377"/>
              <a:gd name="connsiteY6" fmla="*/ 14997 h 6858000"/>
              <a:gd name="connsiteX7" fmla="*/ 0 w 9841377"/>
              <a:gd name="connsiteY7" fmla="*/ 3621656 h 6858000"/>
              <a:gd name="connsiteX8" fmla="*/ 1874350 w 9841377"/>
              <a:gd name="connsiteY8" fmla="*/ 6374814 h 6858000"/>
              <a:gd name="connsiteX9" fmla="*/ 2390998 w 9841377"/>
              <a:gd name="connsiteY9" fmla="*/ 6780599 h 6858000"/>
              <a:gd name="connsiteX10" fmla="*/ 2502754 w 9841377"/>
              <a:gd name="connsiteY10" fmla="*/ 6858000 h 6858000"/>
              <a:gd name="connsiteX11" fmla="*/ 4289415 w 9841377"/>
              <a:gd name="connsiteY11" fmla="*/ 6858000 h 6858000"/>
              <a:gd name="connsiteX12" fmla="*/ 4359035 w 9841377"/>
              <a:gd name="connsiteY12" fmla="*/ 6858000 h 6858000"/>
              <a:gd name="connsiteX13" fmla="*/ 5482342 w 9841377"/>
              <a:gd name="connsiteY13" fmla="*/ 6858000 h 6858000"/>
              <a:gd name="connsiteX14" fmla="*/ 5551962 w 9841377"/>
              <a:gd name="connsiteY14" fmla="*/ 6858000 h 6858000"/>
              <a:gd name="connsiteX15" fmla="*/ 7338623 w 9841377"/>
              <a:gd name="connsiteY15" fmla="*/ 6858000 h 6858000"/>
              <a:gd name="connsiteX16" fmla="*/ 7450379 w 9841377"/>
              <a:gd name="connsiteY16" fmla="*/ 6780599 h 6858000"/>
              <a:gd name="connsiteX17" fmla="*/ 7967027 w 9841377"/>
              <a:gd name="connsiteY17" fmla="*/ 6374814 h 6858000"/>
              <a:gd name="connsiteX18" fmla="*/ 9841377 w 9841377"/>
              <a:gd name="connsiteY18" fmla="*/ 3621656 h 6858000"/>
              <a:gd name="connsiteX19" fmla="*/ 8240478 w 9841377"/>
              <a:gd name="connsiteY19"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841377" h="6858000">
                <a:moveTo>
                  <a:pt x="8218354" y="0"/>
                </a:moveTo>
                <a:lnTo>
                  <a:pt x="5551962" y="0"/>
                </a:lnTo>
                <a:lnTo>
                  <a:pt x="5482342" y="0"/>
                </a:lnTo>
                <a:lnTo>
                  <a:pt x="4359035" y="0"/>
                </a:lnTo>
                <a:lnTo>
                  <a:pt x="4289415" y="0"/>
                </a:lnTo>
                <a:lnTo>
                  <a:pt x="1623023" y="0"/>
                </a:lnTo>
                <a:lnTo>
                  <a:pt x="1600899" y="14997"/>
                </a:lnTo>
                <a:cubicBezTo>
                  <a:pt x="573736" y="754641"/>
                  <a:pt x="0" y="2093192"/>
                  <a:pt x="0" y="3621656"/>
                </a:cubicBezTo>
                <a:cubicBezTo>
                  <a:pt x="0" y="4969131"/>
                  <a:pt x="928725" y="5602839"/>
                  <a:pt x="1874350" y="6374814"/>
                </a:cubicBezTo>
                <a:cubicBezTo>
                  <a:pt x="2046553" y="6515397"/>
                  <a:pt x="2217180" y="6653108"/>
                  <a:pt x="2390998" y="6780599"/>
                </a:cubicBezTo>
                <a:lnTo>
                  <a:pt x="2502754" y="6858000"/>
                </a:lnTo>
                <a:lnTo>
                  <a:pt x="4289415" y="6858000"/>
                </a:lnTo>
                <a:lnTo>
                  <a:pt x="4359035" y="6858000"/>
                </a:lnTo>
                <a:lnTo>
                  <a:pt x="5482342" y="6858000"/>
                </a:lnTo>
                <a:lnTo>
                  <a:pt x="5551962" y="6858000"/>
                </a:lnTo>
                <a:lnTo>
                  <a:pt x="7338623" y="6858000"/>
                </a:lnTo>
                <a:lnTo>
                  <a:pt x="7450379" y="6780599"/>
                </a:lnTo>
                <a:cubicBezTo>
                  <a:pt x="7624197" y="6653108"/>
                  <a:pt x="7794824" y="6515397"/>
                  <a:pt x="7967027" y="6374814"/>
                </a:cubicBezTo>
                <a:cubicBezTo>
                  <a:pt x="8912652" y="5602839"/>
                  <a:pt x="9841377" y="4969131"/>
                  <a:pt x="9841377" y="3621656"/>
                </a:cubicBezTo>
                <a:cubicBezTo>
                  <a:pt x="9841377" y="2093192"/>
                  <a:pt x="9267641" y="754641"/>
                  <a:pt x="8240478" y="14997"/>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C87A50C4-1191-461A-9E09-C8057F2AF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035" y="0"/>
            <a:ext cx="2265453" cy="6858000"/>
          </a:xfrm>
          <a:custGeom>
            <a:avLst/>
            <a:gdLst>
              <a:gd name="connsiteX0" fmla="*/ 1117108 w 2265453"/>
              <a:gd name="connsiteY0" fmla="*/ 0 h 6858000"/>
              <a:gd name="connsiteX1" fmla="*/ 1099628 w 2265453"/>
              <a:gd name="connsiteY1" fmla="*/ 0 h 6858000"/>
              <a:gd name="connsiteX2" fmla="*/ 1175238 w 2265453"/>
              <a:gd name="connsiteY2" fmla="*/ 82371 h 6858000"/>
              <a:gd name="connsiteX3" fmla="*/ 2240276 w 2265453"/>
              <a:gd name="connsiteY3" fmla="*/ 3734791 h 6858000"/>
              <a:gd name="connsiteX4" fmla="*/ 274951 w 2265453"/>
              <a:gd name="connsiteY4" fmla="*/ 6634678 h 6858000"/>
              <a:gd name="connsiteX5" fmla="*/ 12802 w 2265453"/>
              <a:gd name="connsiteY5" fmla="*/ 6848127 h 6858000"/>
              <a:gd name="connsiteX6" fmla="*/ 0 w 2265453"/>
              <a:gd name="connsiteY6" fmla="*/ 6858000 h 6858000"/>
              <a:gd name="connsiteX7" fmla="*/ 19410 w 2265453"/>
              <a:gd name="connsiteY7" fmla="*/ 6858000 h 6858000"/>
              <a:gd name="connsiteX8" fmla="*/ 31082 w 2265453"/>
              <a:gd name="connsiteY8" fmla="*/ 6848998 h 6858000"/>
              <a:gd name="connsiteX9" fmla="*/ 293230 w 2265453"/>
              <a:gd name="connsiteY9" fmla="*/ 6635549 h 6858000"/>
              <a:gd name="connsiteX10" fmla="*/ 2258555 w 2265453"/>
              <a:gd name="connsiteY10" fmla="*/ 3735662 h 6858000"/>
              <a:gd name="connsiteX11" fmla="*/ 1193518 w 2265453"/>
              <a:gd name="connsiteY11" fmla="*/ 8324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5453" h="6858000">
                <a:moveTo>
                  <a:pt x="1117108" y="0"/>
                </a:moveTo>
                <a:lnTo>
                  <a:pt x="1099628" y="0"/>
                </a:lnTo>
                <a:lnTo>
                  <a:pt x="1175238" y="82371"/>
                </a:lnTo>
                <a:cubicBezTo>
                  <a:pt x="1926546" y="957940"/>
                  <a:pt x="2303836" y="2277119"/>
                  <a:pt x="2240276" y="3734791"/>
                </a:cubicBezTo>
                <a:cubicBezTo>
                  <a:pt x="2176522" y="5196911"/>
                  <a:pt x="1237280" y="5841173"/>
                  <a:pt x="274951" y="6634678"/>
                </a:cubicBezTo>
                <a:cubicBezTo>
                  <a:pt x="187328" y="6706930"/>
                  <a:pt x="100126" y="6778421"/>
                  <a:pt x="12802" y="6848127"/>
                </a:cubicBezTo>
                <a:lnTo>
                  <a:pt x="0" y="6858000"/>
                </a:lnTo>
                <a:lnTo>
                  <a:pt x="19410" y="6858000"/>
                </a:lnTo>
                <a:lnTo>
                  <a:pt x="31082" y="6848998"/>
                </a:lnTo>
                <a:cubicBezTo>
                  <a:pt x="118405" y="6779292"/>
                  <a:pt x="205608" y="6707801"/>
                  <a:pt x="293230" y="6635549"/>
                </a:cubicBezTo>
                <a:cubicBezTo>
                  <a:pt x="1255560" y="5842045"/>
                  <a:pt x="2194802" y="5197782"/>
                  <a:pt x="2258555" y="3735662"/>
                </a:cubicBezTo>
                <a:cubicBezTo>
                  <a:pt x="2322115" y="2277991"/>
                  <a:pt x="1944825" y="958811"/>
                  <a:pt x="1193518" y="83243"/>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id="{BC87DA9F-8DB2-4D48-8716-A928FBB8A5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03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7" name="Freeform: Shape 16">
            <a:extLst>
              <a:ext uri="{FF2B5EF4-FFF2-40B4-BE49-F238E27FC236}">
                <a16:creationId xmlns:a16="http://schemas.microsoft.com/office/drawing/2014/main" id="{195EA065-AC5D-431D-927E-87FF05884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9619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9" name="Freeform: Shape 18">
            <a:extLst>
              <a:ext uri="{FF2B5EF4-FFF2-40B4-BE49-F238E27FC236}">
                <a16:creationId xmlns:a16="http://schemas.microsoft.com/office/drawing/2014/main" id="{46934B3C-D73F-4CD0-95B1-0244D662D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292"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le 1">
            <a:extLst>
              <a:ext uri="{FF2B5EF4-FFF2-40B4-BE49-F238E27FC236}">
                <a16:creationId xmlns:a16="http://schemas.microsoft.com/office/drawing/2014/main" id="{4DEC15C3-0CB7-EC24-34B5-3A546B476CB5}"/>
              </a:ext>
            </a:extLst>
          </p:cNvPr>
          <p:cNvSpPr>
            <a:spLocks noGrp="1"/>
          </p:cNvSpPr>
          <p:nvPr>
            <p:ph type="ctrTitle"/>
          </p:nvPr>
        </p:nvSpPr>
        <p:spPr>
          <a:xfrm>
            <a:off x="2100374" y="3591757"/>
            <a:ext cx="6595820" cy="1205530"/>
          </a:xfrm>
        </p:spPr>
        <p:txBody>
          <a:bodyPr anchor="b">
            <a:normAutofit fontScale="90000"/>
          </a:bodyPr>
          <a:lstStyle/>
          <a:p>
            <a:r>
              <a:rPr lang="en-US" sz="3200" dirty="0"/>
              <a:t>Work-life integration</a:t>
            </a:r>
            <a:br>
              <a:rPr lang="en-US" sz="3200" dirty="0"/>
            </a:br>
            <a:r>
              <a:rPr lang="en-US" sz="2200" b="0" i="0" dirty="0">
                <a:solidFill>
                  <a:srgbClr val="374151"/>
                </a:solidFill>
                <a:effectLst/>
                <a:latin typeface="Söhne"/>
              </a:rPr>
              <a:t>For Baby Boomers, work-life integration (also known as work-life balance) may mean something different than it does for other generations. Here are some tips for Baby Boomers looking to achieve work-life integration:</a:t>
            </a:r>
            <a:br>
              <a:rPr lang="en-US" sz="2200" b="0" i="0" dirty="0">
                <a:solidFill>
                  <a:srgbClr val="374151"/>
                </a:solidFill>
                <a:effectLst/>
                <a:latin typeface="Söhne"/>
              </a:rPr>
            </a:br>
            <a:r>
              <a:rPr lang="en-US" sz="2200" i="0" dirty="0">
                <a:solidFill>
                  <a:srgbClr val="374151"/>
                </a:solidFill>
                <a:effectLst/>
                <a:latin typeface="Söhne"/>
              </a:rPr>
              <a:t>Set boundaries</a:t>
            </a:r>
            <a:br>
              <a:rPr lang="en-US" sz="2200" i="0" dirty="0">
                <a:solidFill>
                  <a:srgbClr val="374151"/>
                </a:solidFill>
                <a:effectLst/>
                <a:latin typeface="Söhne"/>
              </a:rPr>
            </a:br>
            <a:r>
              <a:rPr lang="en-US" sz="2200" i="0" dirty="0">
                <a:solidFill>
                  <a:srgbClr val="374151"/>
                </a:solidFill>
                <a:effectLst/>
                <a:latin typeface="Söhne"/>
              </a:rPr>
              <a:t>Prioritize self-care</a:t>
            </a:r>
            <a:br>
              <a:rPr lang="en-US" sz="2200" i="0" dirty="0">
                <a:solidFill>
                  <a:srgbClr val="374151"/>
                </a:solidFill>
                <a:effectLst/>
                <a:latin typeface="Söhne"/>
              </a:rPr>
            </a:br>
            <a:r>
              <a:rPr lang="en-US" sz="2200" i="0" dirty="0">
                <a:solidFill>
                  <a:srgbClr val="374151"/>
                </a:solidFill>
                <a:effectLst/>
                <a:latin typeface="Söhne"/>
              </a:rPr>
              <a:t>Plan for retirement</a:t>
            </a:r>
            <a:br>
              <a:rPr lang="en-US" sz="2200" i="0" dirty="0">
                <a:solidFill>
                  <a:srgbClr val="374151"/>
                </a:solidFill>
                <a:effectLst/>
                <a:latin typeface="Söhne"/>
              </a:rPr>
            </a:br>
            <a:r>
              <a:rPr lang="en-US" sz="2200" i="0" dirty="0">
                <a:solidFill>
                  <a:srgbClr val="374151"/>
                </a:solidFill>
                <a:effectLst/>
                <a:latin typeface="Söhne"/>
              </a:rPr>
              <a:t>Seek flexibility</a:t>
            </a:r>
            <a:endParaRPr lang="en-US" sz="2200" dirty="0"/>
          </a:p>
        </p:txBody>
      </p:sp>
    </p:spTree>
    <p:extLst>
      <p:ext uri="{BB962C8B-B14F-4D97-AF65-F5344CB8AC3E}">
        <p14:creationId xmlns:p14="http://schemas.microsoft.com/office/powerpoint/2010/main" val="2374013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1" name="Freeform: Shape 10">
            <a:extLst>
              <a:ext uri="{FF2B5EF4-FFF2-40B4-BE49-F238E27FC236}">
                <a16:creationId xmlns:a16="http://schemas.microsoft.com/office/drawing/2014/main" id="{391F8D69-709A-4575-A393-B4C26481AF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66083" y="0"/>
            <a:ext cx="9841377" cy="6858000"/>
          </a:xfrm>
          <a:custGeom>
            <a:avLst/>
            <a:gdLst>
              <a:gd name="connsiteX0" fmla="*/ 8218354 w 9841377"/>
              <a:gd name="connsiteY0" fmla="*/ 0 h 6858000"/>
              <a:gd name="connsiteX1" fmla="*/ 5551962 w 9841377"/>
              <a:gd name="connsiteY1" fmla="*/ 0 h 6858000"/>
              <a:gd name="connsiteX2" fmla="*/ 5482342 w 9841377"/>
              <a:gd name="connsiteY2" fmla="*/ 0 h 6858000"/>
              <a:gd name="connsiteX3" fmla="*/ 4359035 w 9841377"/>
              <a:gd name="connsiteY3" fmla="*/ 0 h 6858000"/>
              <a:gd name="connsiteX4" fmla="*/ 4289415 w 9841377"/>
              <a:gd name="connsiteY4" fmla="*/ 0 h 6858000"/>
              <a:gd name="connsiteX5" fmla="*/ 1623023 w 9841377"/>
              <a:gd name="connsiteY5" fmla="*/ 0 h 6858000"/>
              <a:gd name="connsiteX6" fmla="*/ 1600899 w 9841377"/>
              <a:gd name="connsiteY6" fmla="*/ 14997 h 6858000"/>
              <a:gd name="connsiteX7" fmla="*/ 0 w 9841377"/>
              <a:gd name="connsiteY7" fmla="*/ 3621656 h 6858000"/>
              <a:gd name="connsiteX8" fmla="*/ 1874350 w 9841377"/>
              <a:gd name="connsiteY8" fmla="*/ 6374814 h 6858000"/>
              <a:gd name="connsiteX9" fmla="*/ 2390998 w 9841377"/>
              <a:gd name="connsiteY9" fmla="*/ 6780599 h 6858000"/>
              <a:gd name="connsiteX10" fmla="*/ 2502754 w 9841377"/>
              <a:gd name="connsiteY10" fmla="*/ 6858000 h 6858000"/>
              <a:gd name="connsiteX11" fmla="*/ 4289415 w 9841377"/>
              <a:gd name="connsiteY11" fmla="*/ 6858000 h 6858000"/>
              <a:gd name="connsiteX12" fmla="*/ 4359035 w 9841377"/>
              <a:gd name="connsiteY12" fmla="*/ 6858000 h 6858000"/>
              <a:gd name="connsiteX13" fmla="*/ 5482342 w 9841377"/>
              <a:gd name="connsiteY13" fmla="*/ 6858000 h 6858000"/>
              <a:gd name="connsiteX14" fmla="*/ 5551962 w 9841377"/>
              <a:gd name="connsiteY14" fmla="*/ 6858000 h 6858000"/>
              <a:gd name="connsiteX15" fmla="*/ 7338623 w 9841377"/>
              <a:gd name="connsiteY15" fmla="*/ 6858000 h 6858000"/>
              <a:gd name="connsiteX16" fmla="*/ 7450379 w 9841377"/>
              <a:gd name="connsiteY16" fmla="*/ 6780599 h 6858000"/>
              <a:gd name="connsiteX17" fmla="*/ 7967027 w 9841377"/>
              <a:gd name="connsiteY17" fmla="*/ 6374814 h 6858000"/>
              <a:gd name="connsiteX18" fmla="*/ 9841377 w 9841377"/>
              <a:gd name="connsiteY18" fmla="*/ 3621656 h 6858000"/>
              <a:gd name="connsiteX19" fmla="*/ 8240478 w 9841377"/>
              <a:gd name="connsiteY19"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841377" h="6858000">
                <a:moveTo>
                  <a:pt x="8218354" y="0"/>
                </a:moveTo>
                <a:lnTo>
                  <a:pt x="5551962" y="0"/>
                </a:lnTo>
                <a:lnTo>
                  <a:pt x="5482342" y="0"/>
                </a:lnTo>
                <a:lnTo>
                  <a:pt x="4359035" y="0"/>
                </a:lnTo>
                <a:lnTo>
                  <a:pt x="4289415" y="0"/>
                </a:lnTo>
                <a:lnTo>
                  <a:pt x="1623023" y="0"/>
                </a:lnTo>
                <a:lnTo>
                  <a:pt x="1600899" y="14997"/>
                </a:lnTo>
                <a:cubicBezTo>
                  <a:pt x="573736" y="754641"/>
                  <a:pt x="0" y="2093192"/>
                  <a:pt x="0" y="3621656"/>
                </a:cubicBezTo>
                <a:cubicBezTo>
                  <a:pt x="0" y="4969131"/>
                  <a:pt x="928725" y="5602839"/>
                  <a:pt x="1874350" y="6374814"/>
                </a:cubicBezTo>
                <a:cubicBezTo>
                  <a:pt x="2046553" y="6515397"/>
                  <a:pt x="2217180" y="6653108"/>
                  <a:pt x="2390998" y="6780599"/>
                </a:cubicBezTo>
                <a:lnTo>
                  <a:pt x="2502754" y="6858000"/>
                </a:lnTo>
                <a:lnTo>
                  <a:pt x="4289415" y="6858000"/>
                </a:lnTo>
                <a:lnTo>
                  <a:pt x="4359035" y="6858000"/>
                </a:lnTo>
                <a:lnTo>
                  <a:pt x="5482342" y="6858000"/>
                </a:lnTo>
                <a:lnTo>
                  <a:pt x="5551962" y="6858000"/>
                </a:lnTo>
                <a:lnTo>
                  <a:pt x="7338623" y="6858000"/>
                </a:lnTo>
                <a:lnTo>
                  <a:pt x="7450379" y="6780599"/>
                </a:lnTo>
                <a:cubicBezTo>
                  <a:pt x="7624197" y="6653108"/>
                  <a:pt x="7794824" y="6515397"/>
                  <a:pt x="7967027" y="6374814"/>
                </a:cubicBezTo>
                <a:cubicBezTo>
                  <a:pt x="8912652" y="5602839"/>
                  <a:pt x="9841377" y="4969131"/>
                  <a:pt x="9841377" y="3621656"/>
                </a:cubicBezTo>
                <a:cubicBezTo>
                  <a:pt x="9841377" y="2093192"/>
                  <a:pt x="9267641" y="754641"/>
                  <a:pt x="8240478" y="14997"/>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C87A50C4-1191-461A-9E09-C8057F2AF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035" y="0"/>
            <a:ext cx="2265453" cy="6858000"/>
          </a:xfrm>
          <a:custGeom>
            <a:avLst/>
            <a:gdLst>
              <a:gd name="connsiteX0" fmla="*/ 1117108 w 2265453"/>
              <a:gd name="connsiteY0" fmla="*/ 0 h 6858000"/>
              <a:gd name="connsiteX1" fmla="*/ 1099628 w 2265453"/>
              <a:gd name="connsiteY1" fmla="*/ 0 h 6858000"/>
              <a:gd name="connsiteX2" fmla="*/ 1175238 w 2265453"/>
              <a:gd name="connsiteY2" fmla="*/ 82371 h 6858000"/>
              <a:gd name="connsiteX3" fmla="*/ 2240276 w 2265453"/>
              <a:gd name="connsiteY3" fmla="*/ 3734791 h 6858000"/>
              <a:gd name="connsiteX4" fmla="*/ 274951 w 2265453"/>
              <a:gd name="connsiteY4" fmla="*/ 6634678 h 6858000"/>
              <a:gd name="connsiteX5" fmla="*/ 12802 w 2265453"/>
              <a:gd name="connsiteY5" fmla="*/ 6848127 h 6858000"/>
              <a:gd name="connsiteX6" fmla="*/ 0 w 2265453"/>
              <a:gd name="connsiteY6" fmla="*/ 6858000 h 6858000"/>
              <a:gd name="connsiteX7" fmla="*/ 19410 w 2265453"/>
              <a:gd name="connsiteY7" fmla="*/ 6858000 h 6858000"/>
              <a:gd name="connsiteX8" fmla="*/ 31082 w 2265453"/>
              <a:gd name="connsiteY8" fmla="*/ 6848998 h 6858000"/>
              <a:gd name="connsiteX9" fmla="*/ 293230 w 2265453"/>
              <a:gd name="connsiteY9" fmla="*/ 6635549 h 6858000"/>
              <a:gd name="connsiteX10" fmla="*/ 2258555 w 2265453"/>
              <a:gd name="connsiteY10" fmla="*/ 3735662 h 6858000"/>
              <a:gd name="connsiteX11" fmla="*/ 1193518 w 2265453"/>
              <a:gd name="connsiteY11" fmla="*/ 8324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5453" h="6858000">
                <a:moveTo>
                  <a:pt x="1117108" y="0"/>
                </a:moveTo>
                <a:lnTo>
                  <a:pt x="1099628" y="0"/>
                </a:lnTo>
                <a:lnTo>
                  <a:pt x="1175238" y="82371"/>
                </a:lnTo>
                <a:cubicBezTo>
                  <a:pt x="1926546" y="957940"/>
                  <a:pt x="2303836" y="2277119"/>
                  <a:pt x="2240276" y="3734791"/>
                </a:cubicBezTo>
                <a:cubicBezTo>
                  <a:pt x="2176522" y="5196911"/>
                  <a:pt x="1237280" y="5841173"/>
                  <a:pt x="274951" y="6634678"/>
                </a:cubicBezTo>
                <a:cubicBezTo>
                  <a:pt x="187328" y="6706930"/>
                  <a:pt x="100126" y="6778421"/>
                  <a:pt x="12802" y="6848127"/>
                </a:cubicBezTo>
                <a:lnTo>
                  <a:pt x="0" y="6858000"/>
                </a:lnTo>
                <a:lnTo>
                  <a:pt x="19410" y="6858000"/>
                </a:lnTo>
                <a:lnTo>
                  <a:pt x="31082" y="6848998"/>
                </a:lnTo>
                <a:cubicBezTo>
                  <a:pt x="118405" y="6779292"/>
                  <a:pt x="205608" y="6707801"/>
                  <a:pt x="293230" y="6635549"/>
                </a:cubicBezTo>
                <a:cubicBezTo>
                  <a:pt x="1255560" y="5842045"/>
                  <a:pt x="2194802" y="5197782"/>
                  <a:pt x="2258555" y="3735662"/>
                </a:cubicBezTo>
                <a:cubicBezTo>
                  <a:pt x="2322115" y="2277991"/>
                  <a:pt x="1944825" y="958811"/>
                  <a:pt x="1193518" y="83243"/>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id="{BC87DA9F-8DB2-4D48-8716-A928FBB8A5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03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7" name="Freeform: Shape 16">
            <a:extLst>
              <a:ext uri="{FF2B5EF4-FFF2-40B4-BE49-F238E27FC236}">
                <a16:creationId xmlns:a16="http://schemas.microsoft.com/office/drawing/2014/main" id="{195EA065-AC5D-431D-927E-87FF05884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9619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9" name="Freeform: Shape 18">
            <a:extLst>
              <a:ext uri="{FF2B5EF4-FFF2-40B4-BE49-F238E27FC236}">
                <a16:creationId xmlns:a16="http://schemas.microsoft.com/office/drawing/2014/main" id="{46934B3C-D73F-4CD0-95B1-0244D662D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292"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le 1">
            <a:extLst>
              <a:ext uri="{FF2B5EF4-FFF2-40B4-BE49-F238E27FC236}">
                <a16:creationId xmlns:a16="http://schemas.microsoft.com/office/drawing/2014/main" id="{4DEC15C3-0CB7-EC24-34B5-3A546B476CB5}"/>
              </a:ext>
            </a:extLst>
          </p:cNvPr>
          <p:cNvSpPr>
            <a:spLocks noGrp="1"/>
          </p:cNvSpPr>
          <p:nvPr>
            <p:ph type="ctrTitle"/>
          </p:nvPr>
        </p:nvSpPr>
        <p:spPr>
          <a:xfrm>
            <a:off x="2100374" y="3591757"/>
            <a:ext cx="6595820" cy="1205530"/>
          </a:xfrm>
        </p:spPr>
        <p:txBody>
          <a:bodyPr anchor="b">
            <a:normAutofit fontScale="90000"/>
          </a:bodyPr>
          <a:lstStyle/>
          <a:p>
            <a:pPr algn="l"/>
            <a:r>
              <a:rPr lang="en-US" sz="3600" dirty="0"/>
              <a:t>Technology</a:t>
            </a:r>
            <a:br>
              <a:rPr lang="en-US" sz="900" dirty="0"/>
            </a:br>
            <a:r>
              <a:rPr lang="en-US" sz="2200" b="0" i="0" dirty="0">
                <a:solidFill>
                  <a:srgbClr val="374151"/>
                </a:solidFill>
                <a:effectLst/>
                <a:latin typeface="Söhne"/>
              </a:rPr>
              <a:t>While Baby Boomers may not have grown up with the same level of technology as later generations, there are still many ways in which they can benefit from technology. Here are some examples:</a:t>
            </a:r>
            <a:br>
              <a:rPr lang="en-US" sz="2200" b="0" i="0" dirty="0">
                <a:solidFill>
                  <a:srgbClr val="374151"/>
                </a:solidFill>
                <a:effectLst/>
                <a:latin typeface="Söhne"/>
              </a:rPr>
            </a:br>
            <a:br>
              <a:rPr lang="en-US" sz="2200" b="0" i="0" dirty="0">
                <a:solidFill>
                  <a:srgbClr val="374151"/>
                </a:solidFill>
                <a:effectLst/>
                <a:latin typeface="Söhne"/>
              </a:rPr>
            </a:br>
            <a:r>
              <a:rPr lang="en-US" sz="2200" i="0" dirty="0">
                <a:solidFill>
                  <a:srgbClr val="374151"/>
                </a:solidFill>
                <a:effectLst/>
                <a:latin typeface="Söhne"/>
              </a:rPr>
              <a:t>Staying connected</a:t>
            </a:r>
            <a:br>
              <a:rPr lang="en-US" sz="2200" b="0" i="0" dirty="0">
                <a:solidFill>
                  <a:srgbClr val="374151"/>
                </a:solidFill>
                <a:effectLst/>
                <a:latin typeface="Söhne"/>
              </a:rPr>
            </a:br>
            <a:r>
              <a:rPr lang="en-US" sz="2200" i="0" dirty="0">
                <a:solidFill>
                  <a:srgbClr val="374151"/>
                </a:solidFill>
                <a:effectLst/>
                <a:latin typeface="Söhne"/>
              </a:rPr>
              <a:t>Managing finances</a:t>
            </a:r>
            <a:br>
              <a:rPr lang="en-US" sz="2200" i="0" dirty="0">
                <a:solidFill>
                  <a:srgbClr val="374151"/>
                </a:solidFill>
                <a:effectLst/>
                <a:latin typeface="Söhne"/>
              </a:rPr>
            </a:br>
            <a:r>
              <a:rPr lang="en-US" sz="2200" i="0" dirty="0">
                <a:solidFill>
                  <a:srgbClr val="374151"/>
                </a:solidFill>
                <a:effectLst/>
                <a:latin typeface="Söhne"/>
              </a:rPr>
              <a:t>Accessing healthcare</a:t>
            </a:r>
            <a:br>
              <a:rPr lang="en-US" sz="2200" i="0" dirty="0">
                <a:solidFill>
                  <a:srgbClr val="374151"/>
                </a:solidFill>
                <a:effectLst/>
                <a:latin typeface="Söhne"/>
              </a:rPr>
            </a:br>
            <a:r>
              <a:rPr lang="en-US" sz="2200" i="0" dirty="0">
                <a:solidFill>
                  <a:srgbClr val="374151"/>
                </a:solidFill>
                <a:effectLst/>
                <a:latin typeface="Söhne"/>
              </a:rPr>
              <a:t>Engaging with media</a:t>
            </a:r>
            <a:endParaRPr lang="en-US" sz="2200" dirty="0"/>
          </a:p>
        </p:txBody>
      </p:sp>
    </p:spTree>
    <p:extLst>
      <p:ext uri="{BB962C8B-B14F-4D97-AF65-F5344CB8AC3E}">
        <p14:creationId xmlns:p14="http://schemas.microsoft.com/office/powerpoint/2010/main" val="2405699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1" name="Freeform: Shape 10">
            <a:extLst>
              <a:ext uri="{FF2B5EF4-FFF2-40B4-BE49-F238E27FC236}">
                <a16:creationId xmlns:a16="http://schemas.microsoft.com/office/drawing/2014/main" id="{391F8D69-709A-4575-A393-B4C26481AF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66083" y="0"/>
            <a:ext cx="9841377" cy="6858000"/>
          </a:xfrm>
          <a:custGeom>
            <a:avLst/>
            <a:gdLst>
              <a:gd name="connsiteX0" fmla="*/ 8218354 w 9841377"/>
              <a:gd name="connsiteY0" fmla="*/ 0 h 6858000"/>
              <a:gd name="connsiteX1" fmla="*/ 5551962 w 9841377"/>
              <a:gd name="connsiteY1" fmla="*/ 0 h 6858000"/>
              <a:gd name="connsiteX2" fmla="*/ 5482342 w 9841377"/>
              <a:gd name="connsiteY2" fmla="*/ 0 h 6858000"/>
              <a:gd name="connsiteX3" fmla="*/ 4359035 w 9841377"/>
              <a:gd name="connsiteY3" fmla="*/ 0 h 6858000"/>
              <a:gd name="connsiteX4" fmla="*/ 4289415 w 9841377"/>
              <a:gd name="connsiteY4" fmla="*/ 0 h 6858000"/>
              <a:gd name="connsiteX5" fmla="*/ 1623023 w 9841377"/>
              <a:gd name="connsiteY5" fmla="*/ 0 h 6858000"/>
              <a:gd name="connsiteX6" fmla="*/ 1600899 w 9841377"/>
              <a:gd name="connsiteY6" fmla="*/ 14997 h 6858000"/>
              <a:gd name="connsiteX7" fmla="*/ 0 w 9841377"/>
              <a:gd name="connsiteY7" fmla="*/ 3621656 h 6858000"/>
              <a:gd name="connsiteX8" fmla="*/ 1874350 w 9841377"/>
              <a:gd name="connsiteY8" fmla="*/ 6374814 h 6858000"/>
              <a:gd name="connsiteX9" fmla="*/ 2390998 w 9841377"/>
              <a:gd name="connsiteY9" fmla="*/ 6780599 h 6858000"/>
              <a:gd name="connsiteX10" fmla="*/ 2502754 w 9841377"/>
              <a:gd name="connsiteY10" fmla="*/ 6858000 h 6858000"/>
              <a:gd name="connsiteX11" fmla="*/ 4289415 w 9841377"/>
              <a:gd name="connsiteY11" fmla="*/ 6858000 h 6858000"/>
              <a:gd name="connsiteX12" fmla="*/ 4359035 w 9841377"/>
              <a:gd name="connsiteY12" fmla="*/ 6858000 h 6858000"/>
              <a:gd name="connsiteX13" fmla="*/ 5482342 w 9841377"/>
              <a:gd name="connsiteY13" fmla="*/ 6858000 h 6858000"/>
              <a:gd name="connsiteX14" fmla="*/ 5551962 w 9841377"/>
              <a:gd name="connsiteY14" fmla="*/ 6858000 h 6858000"/>
              <a:gd name="connsiteX15" fmla="*/ 7338623 w 9841377"/>
              <a:gd name="connsiteY15" fmla="*/ 6858000 h 6858000"/>
              <a:gd name="connsiteX16" fmla="*/ 7450379 w 9841377"/>
              <a:gd name="connsiteY16" fmla="*/ 6780599 h 6858000"/>
              <a:gd name="connsiteX17" fmla="*/ 7967027 w 9841377"/>
              <a:gd name="connsiteY17" fmla="*/ 6374814 h 6858000"/>
              <a:gd name="connsiteX18" fmla="*/ 9841377 w 9841377"/>
              <a:gd name="connsiteY18" fmla="*/ 3621656 h 6858000"/>
              <a:gd name="connsiteX19" fmla="*/ 8240478 w 9841377"/>
              <a:gd name="connsiteY19"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841377" h="6858000">
                <a:moveTo>
                  <a:pt x="8218354" y="0"/>
                </a:moveTo>
                <a:lnTo>
                  <a:pt x="5551962" y="0"/>
                </a:lnTo>
                <a:lnTo>
                  <a:pt x="5482342" y="0"/>
                </a:lnTo>
                <a:lnTo>
                  <a:pt x="4359035" y="0"/>
                </a:lnTo>
                <a:lnTo>
                  <a:pt x="4289415" y="0"/>
                </a:lnTo>
                <a:lnTo>
                  <a:pt x="1623023" y="0"/>
                </a:lnTo>
                <a:lnTo>
                  <a:pt x="1600899" y="14997"/>
                </a:lnTo>
                <a:cubicBezTo>
                  <a:pt x="573736" y="754641"/>
                  <a:pt x="0" y="2093192"/>
                  <a:pt x="0" y="3621656"/>
                </a:cubicBezTo>
                <a:cubicBezTo>
                  <a:pt x="0" y="4969131"/>
                  <a:pt x="928725" y="5602839"/>
                  <a:pt x="1874350" y="6374814"/>
                </a:cubicBezTo>
                <a:cubicBezTo>
                  <a:pt x="2046553" y="6515397"/>
                  <a:pt x="2217180" y="6653108"/>
                  <a:pt x="2390998" y="6780599"/>
                </a:cubicBezTo>
                <a:lnTo>
                  <a:pt x="2502754" y="6858000"/>
                </a:lnTo>
                <a:lnTo>
                  <a:pt x="4289415" y="6858000"/>
                </a:lnTo>
                <a:lnTo>
                  <a:pt x="4359035" y="6858000"/>
                </a:lnTo>
                <a:lnTo>
                  <a:pt x="5482342" y="6858000"/>
                </a:lnTo>
                <a:lnTo>
                  <a:pt x="5551962" y="6858000"/>
                </a:lnTo>
                <a:lnTo>
                  <a:pt x="7338623" y="6858000"/>
                </a:lnTo>
                <a:lnTo>
                  <a:pt x="7450379" y="6780599"/>
                </a:lnTo>
                <a:cubicBezTo>
                  <a:pt x="7624197" y="6653108"/>
                  <a:pt x="7794824" y="6515397"/>
                  <a:pt x="7967027" y="6374814"/>
                </a:cubicBezTo>
                <a:cubicBezTo>
                  <a:pt x="8912652" y="5602839"/>
                  <a:pt x="9841377" y="4969131"/>
                  <a:pt x="9841377" y="3621656"/>
                </a:cubicBezTo>
                <a:cubicBezTo>
                  <a:pt x="9841377" y="2093192"/>
                  <a:pt x="9267641" y="754641"/>
                  <a:pt x="8240478" y="14997"/>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C87A50C4-1191-461A-9E09-C8057F2AF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035" y="0"/>
            <a:ext cx="2265453" cy="6858000"/>
          </a:xfrm>
          <a:custGeom>
            <a:avLst/>
            <a:gdLst>
              <a:gd name="connsiteX0" fmla="*/ 1117108 w 2265453"/>
              <a:gd name="connsiteY0" fmla="*/ 0 h 6858000"/>
              <a:gd name="connsiteX1" fmla="*/ 1099628 w 2265453"/>
              <a:gd name="connsiteY1" fmla="*/ 0 h 6858000"/>
              <a:gd name="connsiteX2" fmla="*/ 1175238 w 2265453"/>
              <a:gd name="connsiteY2" fmla="*/ 82371 h 6858000"/>
              <a:gd name="connsiteX3" fmla="*/ 2240276 w 2265453"/>
              <a:gd name="connsiteY3" fmla="*/ 3734791 h 6858000"/>
              <a:gd name="connsiteX4" fmla="*/ 274951 w 2265453"/>
              <a:gd name="connsiteY4" fmla="*/ 6634678 h 6858000"/>
              <a:gd name="connsiteX5" fmla="*/ 12802 w 2265453"/>
              <a:gd name="connsiteY5" fmla="*/ 6848127 h 6858000"/>
              <a:gd name="connsiteX6" fmla="*/ 0 w 2265453"/>
              <a:gd name="connsiteY6" fmla="*/ 6858000 h 6858000"/>
              <a:gd name="connsiteX7" fmla="*/ 19410 w 2265453"/>
              <a:gd name="connsiteY7" fmla="*/ 6858000 h 6858000"/>
              <a:gd name="connsiteX8" fmla="*/ 31082 w 2265453"/>
              <a:gd name="connsiteY8" fmla="*/ 6848998 h 6858000"/>
              <a:gd name="connsiteX9" fmla="*/ 293230 w 2265453"/>
              <a:gd name="connsiteY9" fmla="*/ 6635549 h 6858000"/>
              <a:gd name="connsiteX10" fmla="*/ 2258555 w 2265453"/>
              <a:gd name="connsiteY10" fmla="*/ 3735662 h 6858000"/>
              <a:gd name="connsiteX11" fmla="*/ 1193518 w 2265453"/>
              <a:gd name="connsiteY11" fmla="*/ 8324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5453" h="6858000">
                <a:moveTo>
                  <a:pt x="1117108" y="0"/>
                </a:moveTo>
                <a:lnTo>
                  <a:pt x="1099628" y="0"/>
                </a:lnTo>
                <a:lnTo>
                  <a:pt x="1175238" y="82371"/>
                </a:lnTo>
                <a:cubicBezTo>
                  <a:pt x="1926546" y="957940"/>
                  <a:pt x="2303836" y="2277119"/>
                  <a:pt x="2240276" y="3734791"/>
                </a:cubicBezTo>
                <a:cubicBezTo>
                  <a:pt x="2176522" y="5196911"/>
                  <a:pt x="1237280" y="5841173"/>
                  <a:pt x="274951" y="6634678"/>
                </a:cubicBezTo>
                <a:cubicBezTo>
                  <a:pt x="187328" y="6706930"/>
                  <a:pt x="100126" y="6778421"/>
                  <a:pt x="12802" y="6848127"/>
                </a:cubicBezTo>
                <a:lnTo>
                  <a:pt x="0" y="6858000"/>
                </a:lnTo>
                <a:lnTo>
                  <a:pt x="19410" y="6858000"/>
                </a:lnTo>
                <a:lnTo>
                  <a:pt x="31082" y="6848998"/>
                </a:lnTo>
                <a:cubicBezTo>
                  <a:pt x="118405" y="6779292"/>
                  <a:pt x="205608" y="6707801"/>
                  <a:pt x="293230" y="6635549"/>
                </a:cubicBezTo>
                <a:cubicBezTo>
                  <a:pt x="1255560" y="5842045"/>
                  <a:pt x="2194802" y="5197782"/>
                  <a:pt x="2258555" y="3735662"/>
                </a:cubicBezTo>
                <a:cubicBezTo>
                  <a:pt x="2322115" y="2277991"/>
                  <a:pt x="1944825" y="958811"/>
                  <a:pt x="1193518" y="83243"/>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id="{BC87DA9F-8DB2-4D48-8716-A928FBB8A5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03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7" name="Freeform: Shape 16">
            <a:extLst>
              <a:ext uri="{FF2B5EF4-FFF2-40B4-BE49-F238E27FC236}">
                <a16:creationId xmlns:a16="http://schemas.microsoft.com/office/drawing/2014/main" id="{195EA065-AC5D-431D-927E-87FF05884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9619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9" name="Freeform: Shape 18">
            <a:extLst>
              <a:ext uri="{FF2B5EF4-FFF2-40B4-BE49-F238E27FC236}">
                <a16:creationId xmlns:a16="http://schemas.microsoft.com/office/drawing/2014/main" id="{46934B3C-D73F-4CD0-95B1-0244D662D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292"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le 1">
            <a:extLst>
              <a:ext uri="{FF2B5EF4-FFF2-40B4-BE49-F238E27FC236}">
                <a16:creationId xmlns:a16="http://schemas.microsoft.com/office/drawing/2014/main" id="{4DEC15C3-0CB7-EC24-34B5-3A546B476CB5}"/>
              </a:ext>
            </a:extLst>
          </p:cNvPr>
          <p:cNvSpPr>
            <a:spLocks noGrp="1"/>
          </p:cNvSpPr>
          <p:nvPr>
            <p:ph type="ctrTitle"/>
          </p:nvPr>
        </p:nvSpPr>
        <p:spPr>
          <a:xfrm>
            <a:off x="2100374" y="3591757"/>
            <a:ext cx="6595820" cy="1205530"/>
          </a:xfrm>
        </p:spPr>
        <p:txBody>
          <a:bodyPr anchor="b">
            <a:normAutofit fontScale="90000"/>
          </a:bodyPr>
          <a:lstStyle/>
          <a:p>
            <a:pPr algn="l"/>
            <a:r>
              <a:rPr lang="en-US" sz="3200" dirty="0"/>
              <a:t>Continuous Learning</a:t>
            </a:r>
            <a:br>
              <a:rPr lang="en-US" sz="3200" dirty="0"/>
            </a:br>
            <a:r>
              <a:rPr lang="en-US" sz="2200" b="0" i="0" dirty="0">
                <a:solidFill>
                  <a:srgbClr val="374151"/>
                </a:solidFill>
                <a:effectLst/>
                <a:latin typeface="Söhne"/>
              </a:rPr>
              <a:t>Continuous learning is important for people of all ages, including Baby Boomers. Here are some tips for Baby Boomers looking to engage in lifelong learning:</a:t>
            </a:r>
            <a:br>
              <a:rPr lang="en-US" sz="2200" b="0" i="0" dirty="0">
                <a:solidFill>
                  <a:srgbClr val="374151"/>
                </a:solidFill>
                <a:effectLst/>
                <a:latin typeface="Söhne"/>
              </a:rPr>
            </a:br>
            <a:br>
              <a:rPr lang="en-US" sz="2200" b="0" i="0" dirty="0">
                <a:solidFill>
                  <a:srgbClr val="374151"/>
                </a:solidFill>
                <a:effectLst/>
                <a:latin typeface="Söhne"/>
              </a:rPr>
            </a:br>
            <a:r>
              <a:rPr lang="en-US" sz="2200" i="0" dirty="0">
                <a:solidFill>
                  <a:srgbClr val="374151"/>
                </a:solidFill>
                <a:effectLst/>
                <a:latin typeface="Söhne"/>
              </a:rPr>
              <a:t>Identify areas of interest</a:t>
            </a:r>
            <a:br>
              <a:rPr lang="en-US" sz="2200" i="0" dirty="0">
                <a:solidFill>
                  <a:srgbClr val="374151"/>
                </a:solidFill>
                <a:effectLst/>
                <a:latin typeface="Söhne"/>
              </a:rPr>
            </a:br>
            <a:r>
              <a:rPr lang="en-US" sz="2200" i="0" dirty="0">
                <a:solidFill>
                  <a:srgbClr val="374151"/>
                </a:solidFill>
                <a:effectLst/>
                <a:latin typeface="Söhne"/>
              </a:rPr>
              <a:t>Explore educational opportunities</a:t>
            </a:r>
            <a:br>
              <a:rPr lang="en-US" sz="2200" i="0" dirty="0">
                <a:solidFill>
                  <a:srgbClr val="374151"/>
                </a:solidFill>
                <a:effectLst/>
                <a:latin typeface="Söhne"/>
              </a:rPr>
            </a:br>
            <a:r>
              <a:rPr lang="en-US" sz="2200" i="0" dirty="0">
                <a:solidFill>
                  <a:srgbClr val="374151"/>
                </a:solidFill>
                <a:effectLst/>
                <a:latin typeface="Söhne"/>
              </a:rPr>
              <a:t>Join a learning community</a:t>
            </a:r>
            <a:br>
              <a:rPr lang="en-US" sz="2200" i="0" dirty="0">
                <a:solidFill>
                  <a:srgbClr val="374151"/>
                </a:solidFill>
                <a:effectLst/>
                <a:latin typeface="Söhne"/>
              </a:rPr>
            </a:br>
            <a:r>
              <a:rPr lang="en-US" sz="2200" i="0" dirty="0">
                <a:solidFill>
                  <a:srgbClr val="374151"/>
                </a:solidFill>
                <a:effectLst/>
                <a:latin typeface="Söhne"/>
              </a:rPr>
              <a:t>Attend conferences and events</a:t>
            </a:r>
            <a:br>
              <a:rPr lang="en-US" sz="2200" i="0" dirty="0">
                <a:solidFill>
                  <a:srgbClr val="374151"/>
                </a:solidFill>
                <a:effectLst/>
                <a:latin typeface="Söhne"/>
              </a:rPr>
            </a:br>
            <a:r>
              <a:rPr lang="en-US" sz="2200" i="0" dirty="0">
                <a:solidFill>
                  <a:srgbClr val="374151"/>
                </a:solidFill>
                <a:effectLst/>
                <a:latin typeface="Söhne"/>
              </a:rPr>
              <a:t>Read and listen to podcasts</a:t>
            </a:r>
            <a:endParaRPr lang="en-US" sz="2200" dirty="0"/>
          </a:p>
        </p:txBody>
      </p:sp>
    </p:spTree>
    <p:extLst>
      <p:ext uri="{BB962C8B-B14F-4D97-AF65-F5344CB8AC3E}">
        <p14:creationId xmlns:p14="http://schemas.microsoft.com/office/powerpoint/2010/main" val="1612722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1" name="Freeform: Shape 10">
            <a:extLst>
              <a:ext uri="{FF2B5EF4-FFF2-40B4-BE49-F238E27FC236}">
                <a16:creationId xmlns:a16="http://schemas.microsoft.com/office/drawing/2014/main" id="{391F8D69-709A-4575-A393-B4C26481AF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66083" y="0"/>
            <a:ext cx="9841377" cy="6858000"/>
          </a:xfrm>
          <a:custGeom>
            <a:avLst/>
            <a:gdLst>
              <a:gd name="connsiteX0" fmla="*/ 8218354 w 9841377"/>
              <a:gd name="connsiteY0" fmla="*/ 0 h 6858000"/>
              <a:gd name="connsiteX1" fmla="*/ 5551962 w 9841377"/>
              <a:gd name="connsiteY1" fmla="*/ 0 h 6858000"/>
              <a:gd name="connsiteX2" fmla="*/ 5482342 w 9841377"/>
              <a:gd name="connsiteY2" fmla="*/ 0 h 6858000"/>
              <a:gd name="connsiteX3" fmla="*/ 4359035 w 9841377"/>
              <a:gd name="connsiteY3" fmla="*/ 0 h 6858000"/>
              <a:gd name="connsiteX4" fmla="*/ 4289415 w 9841377"/>
              <a:gd name="connsiteY4" fmla="*/ 0 h 6858000"/>
              <a:gd name="connsiteX5" fmla="*/ 1623023 w 9841377"/>
              <a:gd name="connsiteY5" fmla="*/ 0 h 6858000"/>
              <a:gd name="connsiteX6" fmla="*/ 1600899 w 9841377"/>
              <a:gd name="connsiteY6" fmla="*/ 14997 h 6858000"/>
              <a:gd name="connsiteX7" fmla="*/ 0 w 9841377"/>
              <a:gd name="connsiteY7" fmla="*/ 3621656 h 6858000"/>
              <a:gd name="connsiteX8" fmla="*/ 1874350 w 9841377"/>
              <a:gd name="connsiteY8" fmla="*/ 6374814 h 6858000"/>
              <a:gd name="connsiteX9" fmla="*/ 2390998 w 9841377"/>
              <a:gd name="connsiteY9" fmla="*/ 6780599 h 6858000"/>
              <a:gd name="connsiteX10" fmla="*/ 2502754 w 9841377"/>
              <a:gd name="connsiteY10" fmla="*/ 6858000 h 6858000"/>
              <a:gd name="connsiteX11" fmla="*/ 4289415 w 9841377"/>
              <a:gd name="connsiteY11" fmla="*/ 6858000 h 6858000"/>
              <a:gd name="connsiteX12" fmla="*/ 4359035 w 9841377"/>
              <a:gd name="connsiteY12" fmla="*/ 6858000 h 6858000"/>
              <a:gd name="connsiteX13" fmla="*/ 5482342 w 9841377"/>
              <a:gd name="connsiteY13" fmla="*/ 6858000 h 6858000"/>
              <a:gd name="connsiteX14" fmla="*/ 5551962 w 9841377"/>
              <a:gd name="connsiteY14" fmla="*/ 6858000 h 6858000"/>
              <a:gd name="connsiteX15" fmla="*/ 7338623 w 9841377"/>
              <a:gd name="connsiteY15" fmla="*/ 6858000 h 6858000"/>
              <a:gd name="connsiteX16" fmla="*/ 7450379 w 9841377"/>
              <a:gd name="connsiteY16" fmla="*/ 6780599 h 6858000"/>
              <a:gd name="connsiteX17" fmla="*/ 7967027 w 9841377"/>
              <a:gd name="connsiteY17" fmla="*/ 6374814 h 6858000"/>
              <a:gd name="connsiteX18" fmla="*/ 9841377 w 9841377"/>
              <a:gd name="connsiteY18" fmla="*/ 3621656 h 6858000"/>
              <a:gd name="connsiteX19" fmla="*/ 8240478 w 9841377"/>
              <a:gd name="connsiteY19"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841377" h="6858000">
                <a:moveTo>
                  <a:pt x="8218354" y="0"/>
                </a:moveTo>
                <a:lnTo>
                  <a:pt x="5551962" y="0"/>
                </a:lnTo>
                <a:lnTo>
                  <a:pt x="5482342" y="0"/>
                </a:lnTo>
                <a:lnTo>
                  <a:pt x="4359035" y="0"/>
                </a:lnTo>
                <a:lnTo>
                  <a:pt x="4289415" y="0"/>
                </a:lnTo>
                <a:lnTo>
                  <a:pt x="1623023" y="0"/>
                </a:lnTo>
                <a:lnTo>
                  <a:pt x="1600899" y="14997"/>
                </a:lnTo>
                <a:cubicBezTo>
                  <a:pt x="573736" y="754641"/>
                  <a:pt x="0" y="2093192"/>
                  <a:pt x="0" y="3621656"/>
                </a:cubicBezTo>
                <a:cubicBezTo>
                  <a:pt x="0" y="4969131"/>
                  <a:pt x="928725" y="5602839"/>
                  <a:pt x="1874350" y="6374814"/>
                </a:cubicBezTo>
                <a:cubicBezTo>
                  <a:pt x="2046553" y="6515397"/>
                  <a:pt x="2217180" y="6653108"/>
                  <a:pt x="2390998" y="6780599"/>
                </a:cubicBezTo>
                <a:lnTo>
                  <a:pt x="2502754" y="6858000"/>
                </a:lnTo>
                <a:lnTo>
                  <a:pt x="4289415" y="6858000"/>
                </a:lnTo>
                <a:lnTo>
                  <a:pt x="4359035" y="6858000"/>
                </a:lnTo>
                <a:lnTo>
                  <a:pt x="5482342" y="6858000"/>
                </a:lnTo>
                <a:lnTo>
                  <a:pt x="5551962" y="6858000"/>
                </a:lnTo>
                <a:lnTo>
                  <a:pt x="7338623" y="6858000"/>
                </a:lnTo>
                <a:lnTo>
                  <a:pt x="7450379" y="6780599"/>
                </a:lnTo>
                <a:cubicBezTo>
                  <a:pt x="7624197" y="6653108"/>
                  <a:pt x="7794824" y="6515397"/>
                  <a:pt x="7967027" y="6374814"/>
                </a:cubicBezTo>
                <a:cubicBezTo>
                  <a:pt x="8912652" y="5602839"/>
                  <a:pt x="9841377" y="4969131"/>
                  <a:pt x="9841377" y="3621656"/>
                </a:cubicBezTo>
                <a:cubicBezTo>
                  <a:pt x="9841377" y="2093192"/>
                  <a:pt x="9267641" y="754641"/>
                  <a:pt x="8240478" y="14997"/>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C87A50C4-1191-461A-9E09-C8057F2AF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035" y="0"/>
            <a:ext cx="2265453" cy="6858000"/>
          </a:xfrm>
          <a:custGeom>
            <a:avLst/>
            <a:gdLst>
              <a:gd name="connsiteX0" fmla="*/ 1117108 w 2265453"/>
              <a:gd name="connsiteY0" fmla="*/ 0 h 6858000"/>
              <a:gd name="connsiteX1" fmla="*/ 1099628 w 2265453"/>
              <a:gd name="connsiteY1" fmla="*/ 0 h 6858000"/>
              <a:gd name="connsiteX2" fmla="*/ 1175238 w 2265453"/>
              <a:gd name="connsiteY2" fmla="*/ 82371 h 6858000"/>
              <a:gd name="connsiteX3" fmla="*/ 2240276 w 2265453"/>
              <a:gd name="connsiteY3" fmla="*/ 3734791 h 6858000"/>
              <a:gd name="connsiteX4" fmla="*/ 274951 w 2265453"/>
              <a:gd name="connsiteY4" fmla="*/ 6634678 h 6858000"/>
              <a:gd name="connsiteX5" fmla="*/ 12802 w 2265453"/>
              <a:gd name="connsiteY5" fmla="*/ 6848127 h 6858000"/>
              <a:gd name="connsiteX6" fmla="*/ 0 w 2265453"/>
              <a:gd name="connsiteY6" fmla="*/ 6858000 h 6858000"/>
              <a:gd name="connsiteX7" fmla="*/ 19410 w 2265453"/>
              <a:gd name="connsiteY7" fmla="*/ 6858000 h 6858000"/>
              <a:gd name="connsiteX8" fmla="*/ 31082 w 2265453"/>
              <a:gd name="connsiteY8" fmla="*/ 6848998 h 6858000"/>
              <a:gd name="connsiteX9" fmla="*/ 293230 w 2265453"/>
              <a:gd name="connsiteY9" fmla="*/ 6635549 h 6858000"/>
              <a:gd name="connsiteX10" fmla="*/ 2258555 w 2265453"/>
              <a:gd name="connsiteY10" fmla="*/ 3735662 h 6858000"/>
              <a:gd name="connsiteX11" fmla="*/ 1193518 w 2265453"/>
              <a:gd name="connsiteY11" fmla="*/ 8324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5453" h="6858000">
                <a:moveTo>
                  <a:pt x="1117108" y="0"/>
                </a:moveTo>
                <a:lnTo>
                  <a:pt x="1099628" y="0"/>
                </a:lnTo>
                <a:lnTo>
                  <a:pt x="1175238" y="82371"/>
                </a:lnTo>
                <a:cubicBezTo>
                  <a:pt x="1926546" y="957940"/>
                  <a:pt x="2303836" y="2277119"/>
                  <a:pt x="2240276" y="3734791"/>
                </a:cubicBezTo>
                <a:cubicBezTo>
                  <a:pt x="2176522" y="5196911"/>
                  <a:pt x="1237280" y="5841173"/>
                  <a:pt x="274951" y="6634678"/>
                </a:cubicBezTo>
                <a:cubicBezTo>
                  <a:pt x="187328" y="6706930"/>
                  <a:pt x="100126" y="6778421"/>
                  <a:pt x="12802" y="6848127"/>
                </a:cubicBezTo>
                <a:lnTo>
                  <a:pt x="0" y="6858000"/>
                </a:lnTo>
                <a:lnTo>
                  <a:pt x="19410" y="6858000"/>
                </a:lnTo>
                <a:lnTo>
                  <a:pt x="31082" y="6848998"/>
                </a:lnTo>
                <a:cubicBezTo>
                  <a:pt x="118405" y="6779292"/>
                  <a:pt x="205608" y="6707801"/>
                  <a:pt x="293230" y="6635549"/>
                </a:cubicBezTo>
                <a:cubicBezTo>
                  <a:pt x="1255560" y="5842045"/>
                  <a:pt x="2194802" y="5197782"/>
                  <a:pt x="2258555" y="3735662"/>
                </a:cubicBezTo>
                <a:cubicBezTo>
                  <a:pt x="2322115" y="2277991"/>
                  <a:pt x="1944825" y="958811"/>
                  <a:pt x="1193518" y="83243"/>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id="{BC87DA9F-8DB2-4D48-8716-A928FBB8A5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03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7" name="Freeform: Shape 16">
            <a:extLst>
              <a:ext uri="{FF2B5EF4-FFF2-40B4-BE49-F238E27FC236}">
                <a16:creationId xmlns:a16="http://schemas.microsoft.com/office/drawing/2014/main" id="{195EA065-AC5D-431D-927E-87FF05884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9619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9" name="Freeform: Shape 18">
            <a:extLst>
              <a:ext uri="{FF2B5EF4-FFF2-40B4-BE49-F238E27FC236}">
                <a16:creationId xmlns:a16="http://schemas.microsoft.com/office/drawing/2014/main" id="{46934B3C-D73F-4CD0-95B1-0244D662D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292"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le 1">
            <a:extLst>
              <a:ext uri="{FF2B5EF4-FFF2-40B4-BE49-F238E27FC236}">
                <a16:creationId xmlns:a16="http://schemas.microsoft.com/office/drawing/2014/main" id="{4DEC15C3-0CB7-EC24-34B5-3A546B476CB5}"/>
              </a:ext>
            </a:extLst>
          </p:cNvPr>
          <p:cNvSpPr>
            <a:spLocks noGrp="1"/>
          </p:cNvSpPr>
          <p:nvPr>
            <p:ph type="ctrTitle"/>
          </p:nvPr>
        </p:nvSpPr>
        <p:spPr>
          <a:xfrm>
            <a:off x="2100374" y="3591757"/>
            <a:ext cx="6595820" cy="1205530"/>
          </a:xfrm>
        </p:spPr>
        <p:txBody>
          <a:bodyPr anchor="b">
            <a:normAutofit fontScale="90000"/>
          </a:bodyPr>
          <a:lstStyle/>
          <a:p>
            <a:pPr algn="l"/>
            <a:r>
              <a:rPr lang="en-US" sz="3600" dirty="0"/>
              <a:t>Feedback and Recognition</a:t>
            </a:r>
            <a:br>
              <a:rPr lang="en-US" sz="3200" dirty="0"/>
            </a:br>
            <a:br>
              <a:rPr lang="en-US" sz="3200" dirty="0"/>
            </a:br>
            <a:r>
              <a:rPr lang="en-US" sz="2700" b="0" dirty="0"/>
              <a:t>Baby boomers are generation that has had a significant impact on the work </a:t>
            </a:r>
            <a:r>
              <a:rPr lang="en-US" sz="2700" b="0" dirty="0" err="1"/>
              <a:t>forceand</a:t>
            </a:r>
            <a:r>
              <a:rPr lang="en-US" sz="2700" b="0" dirty="0"/>
              <a:t> society as a whole</a:t>
            </a:r>
            <a:br>
              <a:rPr lang="en-US" sz="3200" dirty="0"/>
            </a:br>
            <a:r>
              <a:rPr lang="en-US" sz="2200" dirty="0"/>
              <a:t>Personalized Feedback</a:t>
            </a:r>
            <a:br>
              <a:rPr lang="en-US" sz="2200" dirty="0"/>
            </a:br>
            <a:r>
              <a:rPr lang="en-US" sz="2200" dirty="0"/>
              <a:t>Formal recognition</a:t>
            </a:r>
            <a:br>
              <a:rPr lang="en-US" sz="2200" dirty="0"/>
            </a:br>
            <a:r>
              <a:rPr lang="en-US" sz="2200" dirty="0"/>
              <a:t>Respectful communication</a:t>
            </a:r>
            <a:br>
              <a:rPr lang="en-US" sz="2200" dirty="0"/>
            </a:br>
            <a:r>
              <a:rPr lang="en-US" sz="2200" dirty="0"/>
              <a:t>Loyalty</a:t>
            </a:r>
          </a:p>
        </p:txBody>
      </p:sp>
    </p:spTree>
    <p:extLst>
      <p:ext uri="{BB962C8B-B14F-4D97-AF65-F5344CB8AC3E}">
        <p14:creationId xmlns:p14="http://schemas.microsoft.com/office/powerpoint/2010/main" val="1449871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1" name="Freeform: Shape 10">
            <a:extLst>
              <a:ext uri="{FF2B5EF4-FFF2-40B4-BE49-F238E27FC236}">
                <a16:creationId xmlns:a16="http://schemas.microsoft.com/office/drawing/2014/main" id="{391F8D69-709A-4575-A393-B4C26481AF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66083" y="0"/>
            <a:ext cx="9841377" cy="6858000"/>
          </a:xfrm>
          <a:custGeom>
            <a:avLst/>
            <a:gdLst>
              <a:gd name="connsiteX0" fmla="*/ 8218354 w 9841377"/>
              <a:gd name="connsiteY0" fmla="*/ 0 h 6858000"/>
              <a:gd name="connsiteX1" fmla="*/ 5551962 w 9841377"/>
              <a:gd name="connsiteY1" fmla="*/ 0 h 6858000"/>
              <a:gd name="connsiteX2" fmla="*/ 5482342 w 9841377"/>
              <a:gd name="connsiteY2" fmla="*/ 0 h 6858000"/>
              <a:gd name="connsiteX3" fmla="*/ 4359035 w 9841377"/>
              <a:gd name="connsiteY3" fmla="*/ 0 h 6858000"/>
              <a:gd name="connsiteX4" fmla="*/ 4289415 w 9841377"/>
              <a:gd name="connsiteY4" fmla="*/ 0 h 6858000"/>
              <a:gd name="connsiteX5" fmla="*/ 1623023 w 9841377"/>
              <a:gd name="connsiteY5" fmla="*/ 0 h 6858000"/>
              <a:gd name="connsiteX6" fmla="*/ 1600899 w 9841377"/>
              <a:gd name="connsiteY6" fmla="*/ 14997 h 6858000"/>
              <a:gd name="connsiteX7" fmla="*/ 0 w 9841377"/>
              <a:gd name="connsiteY7" fmla="*/ 3621656 h 6858000"/>
              <a:gd name="connsiteX8" fmla="*/ 1874350 w 9841377"/>
              <a:gd name="connsiteY8" fmla="*/ 6374814 h 6858000"/>
              <a:gd name="connsiteX9" fmla="*/ 2390998 w 9841377"/>
              <a:gd name="connsiteY9" fmla="*/ 6780599 h 6858000"/>
              <a:gd name="connsiteX10" fmla="*/ 2502754 w 9841377"/>
              <a:gd name="connsiteY10" fmla="*/ 6858000 h 6858000"/>
              <a:gd name="connsiteX11" fmla="*/ 4289415 w 9841377"/>
              <a:gd name="connsiteY11" fmla="*/ 6858000 h 6858000"/>
              <a:gd name="connsiteX12" fmla="*/ 4359035 w 9841377"/>
              <a:gd name="connsiteY12" fmla="*/ 6858000 h 6858000"/>
              <a:gd name="connsiteX13" fmla="*/ 5482342 w 9841377"/>
              <a:gd name="connsiteY13" fmla="*/ 6858000 h 6858000"/>
              <a:gd name="connsiteX14" fmla="*/ 5551962 w 9841377"/>
              <a:gd name="connsiteY14" fmla="*/ 6858000 h 6858000"/>
              <a:gd name="connsiteX15" fmla="*/ 7338623 w 9841377"/>
              <a:gd name="connsiteY15" fmla="*/ 6858000 h 6858000"/>
              <a:gd name="connsiteX16" fmla="*/ 7450379 w 9841377"/>
              <a:gd name="connsiteY16" fmla="*/ 6780599 h 6858000"/>
              <a:gd name="connsiteX17" fmla="*/ 7967027 w 9841377"/>
              <a:gd name="connsiteY17" fmla="*/ 6374814 h 6858000"/>
              <a:gd name="connsiteX18" fmla="*/ 9841377 w 9841377"/>
              <a:gd name="connsiteY18" fmla="*/ 3621656 h 6858000"/>
              <a:gd name="connsiteX19" fmla="*/ 8240478 w 9841377"/>
              <a:gd name="connsiteY19"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841377" h="6858000">
                <a:moveTo>
                  <a:pt x="8218354" y="0"/>
                </a:moveTo>
                <a:lnTo>
                  <a:pt x="5551962" y="0"/>
                </a:lnTo>
                <a:lnTo>
                  <a:pt x="5482342" y="0"/>
                </a:lnTo>
                <a:lnTo>
                  <a:pt x="4359035" y="0"/>
                </a:lnTo>
                <a:lnTo>
                  <a:pt x="4289415" y="0"/>
                </a:lnTo>
                <a:lnTo>
                  <a:pt x="1623023" y="0"/>
                </a:lnTo>
                <a:lnTo>
                  <a:pt x="1600899" y="14997"/>
                </a:lnTo>
                <a:cubicBezTo>
                  <a:pt x="573736" y="754641"/>
                  <a:pt x="0" y="2093192"/>
                  <a:pt x="0" y="3621656"/>
                </a:cubicBezTo>
                <a:cubicBezTo>
                  <a:pt x="0" y="4969131"/>
                  <a:pt x="928725" y="5602839"/>
                  <a:pt x="1874350" y="6374814"/>
                </a:cubicBezTo>
                <a:cubicBezTo>
                  <a:pt x="2046553" y="6515397"/>
                  <a:pt x="2217180" y="6653108"/>
                  <a:pt x="2390998" y="6780599"/>
                </a:cubicBezTo>
                <a:lnTo>
                  <a:pt x="2502754" y="6858000"/>
                </a:lnTo>
                <a:lnTo>
                  <a:pt x="4289415" y="6858000"/>
                </a:lnTo>
                <a:lnTo>
                  <a:pt x="4359035" y="6858000"/>
                </a:lnTo>
                <a:lnTo>
                  <a:pt x="5482342" y="6858000"/>
                </a:lnTo>
                <a:lnTo>
                  <a:pt x="5551962" y="6858000"/>
                </a:lnTo>
                <a:lnTo>
                  <a:pt x="7338623" y="6858000"/>
                </a:lnTo>
                <a:lnTo>
                  <a:pt x="7450379" y="6780599"/>
                </a:lnTo>
                <a:cubicBezTo>
                  <a:pt x="7624197" y="6653108"/>
                  <a:pt x="7794824" y="6515397"/>
                  <a:pt x="7967027" y="6374814"/>
                </a:cubicBezTo>
                <a:cubicBezTo>
                  <a:pt x="8912652" y="5602839"/>
                  <a:pt x="9841377" y="4969131"/>
                  <a:pt x="9841377" y="3621656"/>
                </a:cubicBezTo>
                <a:cubicBezTo>
                  <a:pt x="9841377" y="2093192"/>
                  <a:pt x="9267641" y="754641"/>
                  <a:pt x="8240478" y="14997"/>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C87A50C4-1191-461A-9E09-C8057F2AF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035" y="0"/>
            <a:ext cx="2265453" cy="6858000"/>
          </a:xfrm>
          <a:custGeom>
            <a:avLst/>
            <a:gdLst>
              <a:gd name="connsiteX0" fmla="*/ 1117108 w 2265453"/>
              <a:gd name="connsiteY0" fmla="*/ 0 h 6858000"/>
              <a:gd name="connsiteX1" fmla="*/ 1099628 w 2265453"/>
              <a:gd name="connsiteY1" fmla="*/ 0 h 6858000"/>
              <a:gd name="connsiteX2" fmla="*/ 1175238 w 2265453"/>
              <a:gd name="connsiteY2" fmla="*/ 82371 h 6858000"/>
              <a:gd name="connsiteX3" fmla="*/ 2240276 w 2265453"/>
              <a:gd name="connsiteY3" fmla="*/ 3734791 h 6858000"/>
              <a:gd name="connsiteX4" fmla="*/ 274951 w 2265453"/>
              <a:gd name="connsiteY4" fmla="*/ 6634678 h 6858000"/>
              <a:gd name="connsiteX5" fmla="*/ 12802 w 2265453"/>
              <a:gd name="connsiteY5" fmla="*/ 6848127 h 6858000"/>
              <a:gd name="connsiteX6" fmla="*/ 0 w 2265453"/>
              <a:gd name="connsiteY6" fmla="*/ 6858000 h 6858000"/>
              <a:gd name="connsiteX7" fmla="*/ 19410 w 2265453"/>
              <a:gd name="connsiteY7" fmla="*/ 6858000 h 6858000"/>
              <a:gd name="connsiteX8" fmla="*/ 31082 w 2265453"/>
              <a:gd name="connsiteY8" fmla="*/ 6848998 h 6858000"/>
              <a:gd name="connsiteX9" fmla="*/ 293230 w 2265453"/>
              <a:gd name="connsiteY9" fmla="*/ 6635549 h 6858000"/>
              <a:gd name="connsiteX10" fmla="*/ 2258555 w 2265453"/>
              <a:gd name="connsiteY10" fmla="*/ 3735662 h 6858000"/>
              <a:gd name="connsiteX11" fmla="*/ 1193518 w 2265453"/>
              <a:gd name="connsiteY11" fmla="*/ 8324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5453" h="6858000">
                <a:moveTo>
                  <a:pt x="1117108" y="0"/>
                </a:moveTo>
                <a:lnTo>
                  <a:pt x="1099628" y="0"/>
                </a:lnTo>
                <a:lnTo>
                  <a:pt x="1175238" y="82371"/>
                </a:lnTo>
                <a:cubicBezTo>
                  <a:pt x="1926546" y="957940"/>
                  <a:pt x="2303836" y="2277119"/>
                  <a:pt x="2240276" y="3734791"/>
                </a:cubicBezTo>
                <a:cubicBezTo>
                  <a:pt x="2176522" y="5196911"/>
                  <a:pt x="1237280" y="5841173"/>
                  <a:pt x="274951" y="6634678"/>
                </a:cubicBezTo>
                <a:cubicBezTo>
                  <a:pt x="187328" y="6706930"/>
                  <a:pt x="100126" y="6778421"/>
                  <a:pt x="12802" y="6848127"/>
                </a:cubicBezTo>
                <a:lnTo>
                  <a:pt x="0" y="6858000"/>
                </a:lnTo>
                <a:lnTo>
                  <a:pt x="19410" y="6858000"/>
                </a:lnTo>
                <a:lnTo>
                  <a:pt x="31082" y="6848998"/>
                </a:lnTo>
                <a:cubicBezTo>
                  <a:pt x="118405" y="6779292"/>
                  <a:pt x="205608" y="6707801"/>
                  <a:pt x="293230" y="6635549"/>
                </a:cubicBezTo>
                <a:cubicBezTo>
                  <a:pt x="1255560" y="5842045"/>
                  <a:pt x="2194802" y="5197782"/>
                  <a:pt x="2258555" y="3735662"/>
                </a:cubicBezTo>
                <a:cubicBezTo>
                  <a:pt x="2322115" y="2277991"/>
                  <a:pt x="1944825" y="958811"/>
                  <a:pt x="1193518" y="83243"/>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id="{BC87DA9F-8DB2-4D48-8716-A928FBB8A5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03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7" name="Freeform: Shape 16">
            <a:extLst>
              <a:ext uri="{FF2B5EF4-FFF2-40B4-BE49-F238E27FC236}">
                <a16:creationId xmlns:a16="http://schemas.microsoft.com/office/drawing/2014/main" id="{195EA065-AC5D-431D-927E-87FF05884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9619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9" name="Freeform: Shape 18">
            <a:extLst>
              <a:ext uri="{FF2B5EF4-FFF2-40B4-BE49-F238E27FC236}">
                <a16:creationId xmlns:a16="http://schemas.microsoft.com/office/drawing/2014/main" id="{46934B3C-D73F-4CD0-95B1-0244D662D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292"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le 1">
            <a:extLst>
              <a:ext uri="{FF2B5EF4-FFF2-40B4-BE49-F238E27FC236}">
                <a16:creationId xmlns:a16="http://schemas.microsoft.com/office/drawing/2014/main" id="{4DEC15C3-0CB7-EC24-34B5-3A546B476CB5}"/>
              </a:ext>
            </a:extLst>
          </p:cNvPr>
          <p:cNvSpPr>
            <a:spLocks noGrp="1"/>
          </p:cNvSpPr>
          <p:nvPr>
            <p:ph type="ctrTitle"/>
          </p:nvPr>
        </p:nvSpPr>
        <p:spPr>
          <a:xfrm>
            <a:off x="1936643" y="3843131"/>
            <a:ext cx="6595820" cy="3710608"/>
          </a:xfrm>
        </p:spPr>
        <p:txBody>
          <a:bodyPr anchor="b">
            <a:normAutofit fontScale="90000"/>
          </a:bodyPr>
          <a:lstStyle/>
          <a:p>
            <a:pPr algn="l"/>
            <a:r>
              <a:rPr lang="en-US" sz="2200" dirty="0"/>
              <a:t>TEAM INTERACTION</a:t>
            </a:r>
            <a:br>
              <a:rPr lang="en-US" sz="2200" dirty="0"/>
            </a:br>
            <a:r>
              <a:rPr lang="en-US" sz="2200" dirty="0"/>
              <a:t>They have experience in working teams and understand the importance of effective team interactions.</a:t>
            </a:r>
            <a:br>
              <a:rPr lang="en-US" sz="2200" dirty="0"/>
            </a:br>
            <a:br>
              <a:rPr lang="en-US" sz="2200" dirty="0"/>
            </a:br>
            <a:br>
              <a:rPr lang="en-US" sz="2200" dirty="0"/>
            </a:br>
            <a:br>
              <a:rPr lang="en-US" sz="2200" dirty="0"/>
            </a:br>
            <a:br>
              <a:rPr lang="en-US" sz="2200" dirty="0"/>
            </a:br>
            <a:br>
              <a:rPr lang="en-US" sz="2200" dirty="0"/>
            </a:br>
            <a:r>
              <a:rPr lang="en-US" sz="2200" dirty="0"/>
              <a:t>TEAM INTERACTION</a:t>
            </a:r>
            <a:br>
              <a:rPr lang="en-US" sz="2200" dirty="0"/>
            </a:br>
            <a:br>
              <a:rPr lang="en-US" sz="2200" dirty="0"/>
            </a:br>
            <a:r>
              <a:rPr lang="en-US" sz="2200" b="0" dirty="0"/>
              <a:t>They have a lot of experience in working as a team and understand the importance of a effective team interaction.</a:t>
            </a:r>
            <a:br>
              <a:rPr lang="en-US" sz="2200" b="0" dirty="0"/>
            </a:br>
            <a:br>
              <a:rPr lang="en-US" sz="2200" dirty="0"/>
            </a:br>
            <a:br>
              <a:rPr lang="en-US" sz="2200" dirty="0"/>
            </a:br>
            <a:r>
              <a:rPr lang="en-US" sz="2200" dirty="0"/>
              <a:t>Face-to-face communication</a:t>
            </a:r>
            <a:br>
              <a:rPr lang="en-US" sz="2200" dirty="0"/>
            </a:br>
            <a:r>
              <a:rPr lang="en-US" sz="2200" dirty="0"/>
              <a:t>Value team collaboration</a:t>
            </a:r>
            <a:br>
              <a:rPr lang="en-US" sz="2200" dirty="0"/>
            </a:br>
            <a:r>
              <a:rPr lang="en-US" sz="2200" dirty="0"/>
              <a:t>They value respect and consideration</a:t>
            </a:r>
            <a:br>
              <a:rPr lang="en-US" sz="2200" dirty="0"/>
            </a:br>
            <a:r>
              <a:rPr lang="en-US" sz="2200" dirty="0"/>
              <a:t>Diversity and perspective.</a:t>
            </a:r>
            <a:br>
              <a:rPr lang="en-US" sz="2200" dirty="0"/>
            </a:br>
            <a:br>
              <a:rPr lang="en-US" sz="2200" dirty="0"/>
            </a:br>
            <a:br>
              <a:rPr lang="en-US" sz="2200" dirty="0"/>
            </a:br>
            <a:br>
              <a:rPr lang="en-US" sz="2200" dirty="0"/>
            </a:br>
            <a:br>
              <a:rPr lang="en-US" sz="2200" dirty="0"/>
            </a:br>
            <a:br>
              <a:rPr lang="en-US" sz="2200" dirty="0"/>
            </a:br>
            <a:br>
              <a:rPr lang="en-US" sz="2200" dirty="0"/>
            </a:br>
            <a:br>
              <a:rPr lang="en-US" sz="2200" dirty="0"/>
            </a:br>
            <a:endParaRPr lang="en-US" sz="2200" dirty="0"/>
          </a:p>
        </p:txBody>
      </p:sp>
    </p:spTree>
    <p:extLst>
      <p:ext uri="{BB962C8B-B14F-4D97-AF65-F5344CB8AC3E}">
        <p14:creationId xmlns:p14="http://schemas.microsoft.com/office/powerpoint/2010/main" val="3547408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1" name="Freeform: Shape 10">
            <a:extLst>
              <a:ext uri="{FF2B5EF4-FFF2-40B4-BE49-F238E27FC236}">
                <a16:creationId xmlns:a16="http://schemas.microsoft.com/office/drawing/2014/main" id="{391F8D69-709A-4575-A393-B4C26481AF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66083" y="0"/>
            <a:ext cx="9841377" cy="6858000"/>
          </a:xfrm>
          <a:custGeom>
            <a:avLst/>
            <a:gdLst>
              <a:gd name="connsiteX0" fmla="*/ 8218354 w 9841377"/>
              <a:gd name="connsiteY0" fmla="*/ 0 h 6858000"/>
              <a:gd name="connsiteX1" fmla="*/ 5551962 w 9841377"/>
              <a:gd name="connsiteY1" fmla="*/ 0 h 6858000"/>
              <a:gd name="connsiteX2" fmla="*/ 5482342 w 9841377"/>
              <a:gd name="connsiteY2" fmla="*/ 0 h 6858000"/>
              <a:gd name="connsiteX3" fmla="*/ 4359035 w 9841377"/>
              <a:gd name="connsiteY3" fmla="*/ 0 h 6858000"/>
              <a:gd name="connsiteX4" fmla="*/ 4289415 w 9841377"/>
              <a:gd name="connsiteY4" fmla="*/ 0 h 6858000"/>
              <a:gd name="connsiteX5" fmla="*/ 1623023 w 9841377"/>
              <a:gd name="connsiteY5" fmla="*/ 0 h 6858000"/>
              <a:gd name="connsiteX6" fmla="*/ 1600899 w 9841377"/>
              <a:gd name="connsiteY6" fmla="*/ 14997 h 6858000"/>
              <a:gd name="connsiteX7" fmla="*/ 0 w 9841377"/>
              <a:gd name="connsiteY7" fmla="*/ 3621656 h 6858000"/>
              <a:gd name="connsiteX8" fmla="*/ 1874350 w 9841377"/>
              <a:gd name="connsiteY8" fmla="*/ 6374814 h 6858000"/>
              <a:gd name="connsiteX9" fmla="*/ 2390998 w 9841377"/>
              <a:gd name="connsiteY9" fmla="*/ 6780599 h 6858000"/>
              <a:gd name="connsiteX10" fmla="*/ 2502754 w 9841377"/>
              <a:gd name="connsiteY10" fmla="*/ 6858000 h 6858000"/>
              <a:gd name="connsiteX11" fmla="*/ 4289415 w 9841377"/>
              <a:gd name="connsiteY11" fmla="*/ 6858000 h 6858000"/>
              <a:gd name="connsiteX12" fmla="*/ 4359035 w 9841377"/>
              <a:gd name="connsiteY12" fmla="*/ 6858000 h 6858000"/>
              <a:gd name="connsiteX13" fmla="*/ 5482342 w 9841377"/>
              <a:gd name="connsiteY13" fmla="*/ 6858000 h 6858000"/>
              <a:gd name="connsiteX14" fmla="*/ 5551962 w 9841377"/>
              <a:gd name="connsiteY14" fmla="*/ 6858000 h 6858000"/>
              <a:gd name="connsiteX15" fmla="*/ 7338623 w 9841377"/>
              <a:gd name="connsiteY15" fmla="*/ 6858000 h 6858000"/>
              <a:gd name="connsiteX16" fmla="*/ 7450379 w 9841377"/>
              <a:gd name="connsiteY16" fmla="*/ 6780599 h 6858000"/>
              <a:gd name="connsiteX17" fmla="*/ 7967027 w 9841377"/>
              <a:gd name="connsiteY17" fmla="*/ 6374814 h 6858000"/>
              <a:gd name="connsiteX18" fmla="*/ 9841377 w 9841377"/>
              <a:gd name="connsiteY18" fmla="*/ 3621656 h 6858000"/>
              <a:gd name="connsiteX19" fmla="*/ 8240478 w 9841377"/>
              <a:gd name="connsiteY19"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841377" h="6858000">
                <a:moveTo>
                  <a:pt x="8218354" y="0"/>
                </a:moveTo>
                <a:lnTo>
                  <a:pt x="5551962" y="0"/>
                </a:lnTo>
                <a:lnTo>
                  <a:pt x="5482342" y="0"/>
                </a:lnTo>
                <a:lnTo>
                  <a:pt x="4359035" y="0"/>
                </a:lnTo>
                <a:lnTo>
                  <a:pt x="4289415" y="0"/>
                </a:lnTo>
                <a:lnTo>
                  <a:pt x="1623023" y="0"/>
                </a:lnTo>
                <a:lnTo>
                  <a:pt x="1600899" y="14997"/>
                </a:lnTo>
                <a:cubicBezTo>
                  <a:pt x="573736" y="754641"/>
                  <a:pt x="0" y="2093192"/>
                  <a:pt x="0" y="3621656"/>
                </a:cubicBezTo>
                <a:cubicBezTo>
                  <a:pt x="0" y="4969131"/>
                  <a:pt x="928725" y="5602839"/>
                  <a:pt x="1874350" y="6374814"/>
                </a:cubicBezTo>
                <a:cubicBezTo>
                  <a:pt x="2046553" y="6515397"/>
                  <a:pt x="2217180" y="6653108"/>
                  <a:pt x="2390998" y="6780599"/>
                </a:cubicBezTo>
                <a:lnTo>
                  <a:pt x="2502754" y="6858000"/>
                </a:lnTo>
                <a:lnTo>
                  <a:pt x="4289415" y="6858000"/>
                </a:lnTo>
                <a:lnTo>
                  <a:pt x="4359035" y="6858000"/>
                </a:lnTo>
                <a:lnTo>
                  <a:pt x="5482342" y="6858000"/>
                </a:lnTo>
                <a:lnTo>
                  <a:pt x="5551962" y="6858000"/>
                </a:lnTo>
                <a:lnTo>
                  <a:pt x="7338623" y="6858000"/>
                </a:lnTo>
                <a:lnTo>
                  <a:pt x="7450379" y="6780599"/>
                </a:lnTo>
                <a:cubicBezTo>
                  <a:pt x="7624197" y="6653108"/>
                  <a:pt x="7794824" y="6515397"/>
                  <a:pt x="7967027" y="6374814"/>
                </a:cubicBezTo>
                <a:cubicBezTo>
                  <a:pt x="8912652" y="5602839"/>
                  <a:pt x="9841377" y="4969131"/>
                  <a:pt x="9841377" y="3621656"/>
                </a:cubicBezTo>
                <a:cubicBezTo>
                  <a:pt x="9841377" y="2093192"/>
                  <a:pt x="9267641" y="754641"/>
                  <a:pt x="8240478" y="14997"/>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C87A50C4-1191-461A-9E09-C8057F2AF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035" y="0"/>
            <a:ext cx="2265453" cy="6858000"/>
          </a:xfrm>
          <a:custGeom>
            <a:avLst/>
            <a:gdLst>
              <a:gd name="connsiteX0" fmla="*/ 1117108 w 2265453"/>
              <a:gd name="connsiteY0" fmla="*/ 0 h 6858000"/>
              <a:gd name="connsiteX1" fmla="*/ 1099628 w 2265453"/>
              <a:gd name="connsiteY1" fmla="*/ 0 h 6858000"/>
              <a:gd name="connsiteX2" fmla="*/ 1175238 w 2265453"/>
              <a:gd name="connsiteY2" fmla="*/ 82371 h 6858000"/>
              <a:gd name="connsiteX3" fmla="*/ 2240276 w 2265453"/>
              <a:gd name="connsiteY3" fmla="*/ 3734791 h 6858000"/>
              <a:gd name="connsiteX4" fmla="*/ 274951 w 2265453"/>
              <a:gd name="connsiteY4" fmla="*/ 6634678 h 6858000"/>
              <a:gd name="connsiteX5" fmla="*/ 12802 w 2265453"/>
              <a:gd name="connsiteY5" fmla="*/ 6848127 h 6858000"/>
              <a:gd name="connsiteX6" fmla="*/ 0 w 2265453"/>
              <a:gd name="connsiteY6" fmla="*/ 6858000 h 6858000"/>
              <a:gd name="connsiteX7" fmla="*/ 19410 w 2265453"/>
              <a:gd name="connsiteY7" fmla="*/ 6858000 h 6858000"/>
              <a:gd name="connsiteX8" fmla="*/ 31082 w 2265453"/>
              <a:gd name="connsiteY8" fmla="*/ 6848998 h 6858000"/>
              <a:gd name="connsiteX9" fmla="*/ 293230 w 2265453"/>
              <a:gd name="connsiteY9" fmla="*/ 6635549 h 6858000"/>
              <a:gd name="connsiteX10" fmla="*/ 2258555 w 2265453"/>
              <a:gd name="connsiteY10" fmla="*/ 3735662 h 6858000"/>
              <a:gd name="connsiteX11" fmla="*/ 1193518 w 2265453"/>
              <a:gd name="connsiteY11" fmla="*/ 8324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5453" h="6858000">
                <a:moveTo>
                  <a:pt x="1117108" y="0"/>
                </a:moveTo>
                <a:lnTo>
                  <a:pt x="1099628" y="0"/>
                </a:lnTo>
                <a:lnTo>
                  <a:pt x="1175238" y="82371"/>
                </a:lnTo>
                <a:cubicBezTo>
                  <a:pt x="1926546" y="957940"/>
                  <a:pt x="2303836" y="2277119"/>
                  <a:pt x="2240276" y="3734791"/>
                </a:cubicBezTo>
                <a:cubicBezTo>
                  <a:pt x="2176522" y="5196911"/>
                  <a:pt x="1237280" y="5841173"/>
                  <a:pt x="274951" y="6634678"/>
                </a:cubicBezTo>
                <a:cubicBezTo>
                  <a:pt x="187328" y="6706930"/>
                  <a:pt x="100126" y="6778421"/>
                  <a:pt x="12802" y="6848127"/>
                </a:cubicBezTo>
                <a:lnTo>
                  <a:pt x="0" y="6858000"/>
                </a:lnTo>
                <a:lnTo>
                  <a:pt x="19410" y="6858000"/>
                </a:lnTo>
                <a:lnTo>
                  <a:pt x="31082" y="6848998"/>
                </a:lnTo>
                <a:cubicBezTo>
                  <a:pt x="118405" y="6779292"/>
                  <a:pt x="205608" y="6707801"/>
                  <a:pt x="293230" y="6635549"/>
                </a:cubicBezTo>
                <a:cubicBezTo>
                  <a:pt x="1255560" y="5842045"/>
                  <a:pt x="2194802" y="5197782"/>
                  <a:pt x="2258555" y="3735662"/>
                </a:cubicBezTo>
                <a:cubicBezTo>
                  <a:pt x="2322115" y="2277991"/>
                  <a:pt x="1944825" y="958811"/>
                  <a:pt x="1193518" y="83243"/>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id="{BC87DA9F-8DB2-4D48-8716-A928FBB8A5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03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7" name="Freeform: Shape 16">
            <a:extLst>
              <a:ext uri="{FF2B5EF4-FFF2-40B4-BE49-F238E27FC236}">
                <a16:creationId xmlns:a16="http://schemas.microsoft.com/office/drawing/2014/main" id="{195EA065-AC5D-431D-927E-87FF05884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9619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9" name="Freeform: Shape 18">
            <a:extLst>
              <a:ext uri="{FF2B5EF4-FFF2-40B4-BE49-F238E27FC236}">
                <a16:creationId xmlns:a16="http://schemas.microsoft.com/office/drawing/2014/main" id="{46934B3C-D73F-4CD0-95B1-0244D662D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292"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le 1">
            <a:extLst>
              <a:ext uri="{FF2B5EF4-FFF2-40B4-BE49-F238E27FC236}">
                <a16:creationId xmlns:a16="http://schemas.microsoft.com/office/drawing/2014/main" id="{4DEC15C3-0CB7-EC24-34B5-3A546B476CB5}"/>
              </a:ext>
            </a:extLst>
          </p:cNvPr>
          <p:cNvSpPr>
            <a:spLocks noGrp="1"/>
          </p:cNvSpPr>
          <p:nvPr>
            <p:ph type="ctrTitle"/>
          </p:nvPr>
        </p:nvSpPr>
        <p:spPr>
          <a:xfrm>
            <a:off x="1598926" y="2067340"/>
            <a:ext cx="6595820" cy="3710608"/>
          </a:xfrm>
        </p:spPr>
        <p:txBody>
          <a:bodyPr anchor="b">
            <a:normAutofit fontScale="90000"/>
          </a:bodyPr>
          <a:lstStyle/>
          <a:p>
            <a:pPr algn="l"/>
            <a:br>
              <a:rPr lang="en-US" sz="2200" dirty="0"/>
            </a:br>
            <a:br>
              <a:rPr lang="en-US" sz="2200" dirty="0"/>
            </a:br>
            <a:br>
              <a:rPr lang="en-US" sz="2200" dirty="0"/>
            </a:br>
            <a:br>
              <a:rPr lang="en-US" sz="2200" dirty="0"/>
            </a:br>
            <a:br>
              <a:rPr lang="en-US" sz="2200" dirty="0"/>
            </a:br>
            <a:br>
              <a:rPr lang="en-US" sz="2200" dirty="0"/>
            </a:br>
            <a:br>
              <a:rPr lang="en-US" sz="2200" dirty="0"/>
            </a:br>
            <a:br>
              <a:rPr lang="en-US" sz="2200" dirty="0"/>
            </a:br>
            <a:br>
              <a:rPr lang="en-US" sz="2200" dirty="0"/>
            </a:br>
            <a:br>
              <a:rPr lang="en-US" sz="2200" dirty="0"/>
            </a:br>
            <a:br>
              <a:rPr lang="en-US" sz="2200" dirty="0"/>
            </a:br>
            <a:endParaRPr lang="en-US" sz="2200" dirty="0"/>
          </a:p>
        </p:txBody>
      </p:sp>
      <p:sp>
        <p:nvSpPr>
          <p:cNvPr id="3" name="TextBox 2">
            <a:extLst>
              <a:ext uri="{FF2B5EF4-FFF2-40B4-BE49-F238E27FC236}">
                <a16:creationId xmlns:a16="http://schemas.microsoft.com/office/drawing/2014/main" id="{7E3384AF-7C28-CB39-A259-11796688635B}"/>
              </a:ext>
            </a:extLst>
          </p:cNvPr>
          <p:cNvSpPr txBox="1"/>
          <p:nvPr/>
        </p:nvSpPr>
        <p:spPr>
          <a:xfrm>
            <a:off x="2658647" y="1698008"/>
            <a:ext cx="4683057" cy="2308324"/>
          </a:xfrm>
          <a:prstGeom prst="rect">
            <a:avLst/>
          </a:prstGeom>
          <a:noFill/>
        </p:spPr>
        <p:txBody>
          <a:bodyPr wrap="square" rtlCol="0">
            <a:spAutoFit/>
          </a:bodyPr>
          <a:lstStyle/>
          <a:p>
            <a:r>
              <a:rPr lang="en-US" sz="4800" b="1" i="1" dirty="0">
                <a:solidFill>
                  <a:srgbClr val="00B0F0"/>
                </a:solidFill>
                <a:latin typeface="Baguet Script" panose="020B0604020202020204" pitchFamily="2" charset="0"/>
              </a:rPr>
              <a:t>THANK YOU FOR </a:t>
            </a:r>
          </a:p>
          <a:p>
            <a:r>
              <a:rPr lang="en-US" sz="4800" b="1" i="1" dirty="0">
                <a:solidFill>
                  <a:srgbClr val="00B0F0"/>
                </a:solidFill>
                <a:latin typeface="Baguet Script" panose="020B0604020202020204" pitchFamily="2" charset="0"/>
              </a:rPr>
              <a:t>YOUR ATTENTION</a:t>
            </a:r>
          </a:p>
        </p:txBody>
      </p:sp>
    </p:spTree>
    <p:extLst>
      <p:ext uri="{BB962C8B-B14F-4D97-AF65-F5344CB8AC3E}">
        <p14:creationId xmlns:p14="http://schemas.microsoft.com/office/powerpoint/2010/main" val="168686192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43afddaa-711a-43ab-ad88-becc66b41762"/>
</p:tagLst>
</file>

<file path=ppt/theme/theme1.xml><?xml version="1.0" encoding="utf-8"?>
<a:theme xmlns:a="http://schemas.openxmlformats.org/drawingml/2006/main" name="SketchLinesVTI">
  <a:themeElements>
    <a:clrScheme name="AnalogousFromLightSeedLeftStep">
      <a:dk1>
        <a:srgbClr val="000000"/>
      </a:dk1>
      <a:lt1>
        <a:srgbClr val="FFFFFF"/>
      </a:lt1>
      <a:dk2>
        <a:srgbClr val="3B213A"/>
      </a:dk2>
      <a:lt2>
        <a:srgbClr val="E3E2E8"/>
      </a:lt2>
      <a:accent1>
        <a:srgbClr val="93A94E"/>
      </a:accent1>
      <a:accent2>
        <a:srgbClr val="B6A03C"/>
      </a:accent2>
      <a:accent3>
        <a:srgbClr val="EA8946"/>
      </a:accent3>
      <a:accent4>
        <a:srgbClr val="EB4E4F"/>
      </a:accent4>
      <a:accent5>
        <a:srgbClr val="EE6EA5"/>
      </a:accent5>
      <a:accent6>
        <a:srgbClr val="EB4ED2"/>
      </a:accent6>
      <a:hlink>
        <a:srgbClr val="7A69AE"/>
      </a:hlink>
      <a:folHlink>
        <a:srgbClr val="7F7F7F"/>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docProps/app.xml><?xml version="1.0" encoding="utf-8"?>
<Properties xmlns="http://schemas.openxmlformats.org/officeDocument/2006/extended-properties" xmlns:vt="http://schemas.openxmlformats.org/officeDocument/2006/docPropsVTypes">
  <TotalTime>73</TotalTime>
  <Words>293</Words>
  <Application>Microsoft Office PowerPoint</Application>
  <PresentationFormat>Širokoúhlá obrazovka</PresentationFormat>
  <Paragraphs>10</Paragraphs>
  <Slides>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7</vt:i4>
      </vt:variant>
    </vt:vector>
  </HeadingPairs>
  <TitlesOfParts>
    <vt:vector size="12" baseType="lpstr">
      <vt:lpstr>Meiryo</vt:lpstr>
      <vt:lpstr>Baguet Script</vt:lpstr>
      <vt:lpstr>Corbel</vt:lpstr>
      <vt:lpstr>Söhne</vt:lpstr>
      <vt:lpstr>SketchLinesVTI</vt:lpstr>
      <vt:lpstr>Baby Boomers</vt:lpstr>
      <vt:lpstr>Work-life integration For Baby Boomers, work-life integration (also known as work-life balance) may mean something different than it does for other generations. Here are some tips for Baby Boomers looking to achieve work-life integration: Set boundaries Prioritize self-care Plan for retirement Seek flexibility</vt:lpstr>
      <vt:lpstr>Technology While Baby Boomers may not have grown up with the same level of technology as later generations, there are still many ways in which they can benefit from technology. Here are some examples:  Staying connected Managing finances Accessing healthcare Engaging with media</vt:lpstr>
      <vt:lpstr>Continuous Learning Continuous learning is important for people of all ages, including Baby Boomers. Here are some tips for Baby Boomers looking to engage in lifelong learning:  Identify areas of interest Explore educational opportunities Join a learning community Attend conferences and events Read and listen to podcasts</vt:lpstr>
      <vt:lpstr>Feedback and Recognition  Baby boomers are generation that has had a significant impact on the work forceand society as a whole Personalized Feedback Formal recognition Respectful communication Loyalty</vt:lpstr>
      <vt:lpstr>TEAM INTERACTION They have experience in working teams and understand the importance of effective team interactions.      TEAM INTERACTION  They have a lot of experience in working as a team and understand the importance of a effective team interaction.   Face-to-face communication Value team collaboration They value respect and consideration Diversity and perspective.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Baby Boomers</dc:title>
  <dc:creator>Muhammad Nasir</dc:creator>
  <cp:lastModifiedBy>student</cp:lastModifiedBy>
  <cp:revision>3</cp:revision>
  <dcterms:created xsi:type="dcterms:W3CDTF">2023-03-22T09:59:59Z</dcterms:created>
  <dcterms:modified xsi:type="dcterms:W3CDTF">2023-03-22T11:18:47Z</dcterms:modified>
</cp:coreProperties>
</file>