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3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3/22/2023</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5341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3/22/2023</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0972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3/22/2023</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478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3/22/2023</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4933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3/22/2023</a:t>
            </a:fld>
            <a:endParaRPr lang="en-US" dirty="0"/>
          </a:p>
        </p:txBody>
      </p:sp>
    </p:spTree>
    <p:extLst>
      <p:ext uri="{BB962C8B-B14F-4D97-AF65-F5344CB8AC3E}">
        <p14:creationId xmlns:p14="http://schemas.microsoft.com/office/powerpoint/2010/main" val="149016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3/22/2023</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245436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3/22/2023</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3334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3/22/2023</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768464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3/22/2023</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65529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3/22/2023</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7077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3/22/2023</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8899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3/22/2023</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1505810"/>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A splash of colors on a white surface">
            <a:extLst>
              <a:ext uri="{FF2B5EF4-FFF2-40B4-BE49-F238E27FC236}">
                <a16:creationId xmlns:a16="http://schemas.microsoft.com/office/drawing/2014/main" id="{BF9C1F2F-EB3D-7E29-1963-F6E9302B3D03}"/>
              </a:ext>
            </a:extLst>
          </p:cNvPr>
          <p:cNvPicPr>
            <a:picLocks noChangeAspect="1"/>
          </p:cNvPicPr>
          <p:nvPr/>
        </p:nvPicPr>
        <p:blipFill rotWithShape="1">
          <a:blip r:embed="rId2"/>
          <a:srcRect t="2388" r="-1" b="22592"/>
          <a:stretch/>
        </p:blipFill>
        <p:spPr>
          <a:xfrm>
            <a:off x="1524" y="10"/>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DEC15C3-0CB7-EC24-34B5-3A546B476CB5}"/>
              </a:ext>
            </a:extLst>
          </p:cNvPr>
          <p:cNvSpPr>
            <a:spLocks noGrp="1"/>
          </p:cNvSpPr>
          <p:nvPr>
            <p:ph type="ctrTitle"/>
          </p:nvPr>
        </p:nvSpPr>
        <p:spPr>
          <a:xfrm>
            <a:off x="2190750" y="1346268"/>
            <a:ext cx="7810500" cy="3125338"/>
          </a:xfrm>
        </p:spPr>
        <p:txBody>
          <a:bodyPr anchor="b">
            <a:normAutofit/>
          </a:bodyPr>
          <a:lstStyle/>
          <a:p>
            <a:pPr algn="ctr"/>
            <a:r>
              <a:rPr lang="en-US" sz="7200"/>
              <a:t>Baby Boomers</a:t>
            </a:r>
            <a:endParaRPr lang="en-US" sz="7200" dirty="0"/>
          </a:p>
        </p:txBody>
      </p:sp>
      <p:sp>
        <p:nvSpPr>
          <p:cNvPr id="3" name="Subtitle 2">
            <a:extLst>
              <a:ext uri="{FF2B5EF4-FFF2-40B4-BE49-F238E27FC236}">
                <a16:creationId xmlns:a16="http://schemas.microsoft.com/office/drawing/2014/main" id="{066D73AF-C488-A2D4-2963-E12A8E47F19B}"/>
              </a:ext>
            </a:extLst>
          </p:cNvPr>
          <p:cNvSpPr>
            <a:spLocks noGrp="1"/>
          </p:cNvSpPr>
          <p:nvPr>
            <p:ph type="subTitle" idx="1"/>
          </p:nvPr>
        </p:nvSpPr>
        <p:spPr>
          <a:xfrm>
            <a:off x="2619375" y="4471607"/>
            <a:ext cx="6953250" cy="862394"/>
          </a:xfrm>
        </p:spPr>
        <p:txBody>
          <a:bodyPr anchor="t">
            <a:normAutofit/>
          </a:bodyPr>
          <a:lstStyle/>
          <a:p>
            <a:pPr algn="ctr"/>
            <a:r>
              <a:rPr lang="en-US"/>
              <a:t>Born 1946-64</a:t>
            </a:r>
            <a:endParaRPr lang="en-US" dirty="0"/>
          </a:p>
        </p:txBody>
      </p:sp>
    </p:spTree>
    <p:extLst>
      <p:ext uri="{BB962C8B-B14F-4D97-AF65-F5344CB8AC3E}">
        <p14:creationId xmlns:p14="http://schemas.microsoft.com/office/powerpoint/2010/main" val="434936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DEC15C3-0CB7-EC24-34B5-3A546B476CB5}"/>
              </a:ext>
            </a:extLst>
          </p:cNvPr>
          <p:cNvSpPr>
            <a:spLocks noGrp="1"/>
          </p:cNvSpPr>
          <p:nvPr>
            <p:ph type="ctrTitle"/>
          </p:nvPr>
        </p:nvSpPr>
        <p:spPr>
          <a:xfrm>
            <a:off x="2100374" y="3591757"/>
            <a:ext cx="6595820" cy="1205530"/>
          </a:xfrm>
        </p:spPr>
        <p:txBody>
          <a:bodyPr anchor="b">
            <a:normAutofit fontScale="90000"/>
          </a:bodyPr>
          <a:lstStyle/>
          <a:p>
            <a:r>
              <a:rPr lang="en-US" sz="3200" dirty="0"/>
              <a:t>Work-life integration</a:t>
            </a:r>
            <a:br>
              <a:rPr lang="en-US" sz="3200" dirty="0"/>
            </a:br>
            <a:r>
              <a:rPr lang="en-US" sz="2200" b="0" i="0" dirty="0">
                <a:solidFill>
                  <a:srgbClr val="374151"/>
                </a:solidFill>
                <a:effectLst/>
                <a:latin typeface="Söhne"/>
              </a:rPr>
              <a:t>For Baby Boomers, work-life integration (also known as work-life balance) may mean something different than it does for other generations. Here are some tips for Baby Boomers looking to achieve work-life integration:</a:t>
            </a:r>
            <a:br>
              <a:rPr lang="en-US" sz="2200" b="0" i="0" dirty="0">
                <a:solidFill>
                  <a:srgbClr val="374151"/>
                </a:solidFill>
                <a:effectLst/>
                <a:latin typeface="Söhne"/>
              </a:rPr>
            </a:br>
            <a:r>
              <a:rPr lang="en-US" sz="2200" i="0" dirty="0">
                <a:solidFill>
                  <a:srgbClr val="374151"/>
                </a:solidFill>
                <a:effectLst/>
                <a:latin typeface="Söhne"/>
              </a:rPr>
              <a:t>Set boundaries</a:t>
            </a:r>
            <a:br>
              <a:rPr lang="en-US" sz="2200" i="0" dirty="0">
                <a:solidFill>
                  <a:srgbClr val="374151"/>
                </a:solidFill>
                <a:effectLst/>
                <a:latin typeface="Söhne"/>
              </a:rPr>
            </a:br>
            <a:r>
              <a:rPr lang="en-US" sz="2200" i="0" dirty="0">
                <a:solidFill>
                  <a:srgbClr val="374151"/>
                </a:solidFill>
                <a:effectLst/>
                <a:latin typeface="Söhne"/>
              </a:rPr>
              <a:t>Prioritize self-care</a:t>
            </a:r>
            <a:br>
              <a:rPr lang="en-US" sz="2200" i="0" dirty="0">
                <a:solidFill>
                  <a:srgbClr val="374151"/>
                </a:solidFill>
                <a:effectLst/>
                <a:latin typeface="Söhne"/>
              </a:rPr>
            </a:br>
            <a:r>
              <a:rPr lang="en-US" sz="2200" i="0" dirty="0">
                <a:solidFill>
                  <a:srgbClr val="374151"/>
                </a:solidFill>
                <a:effectLst/>
                <a:latin typeface="Söhne"/>
              </a:rPr>
              <a:t>Plan for retirement</a:t>
            </a:r>
            <a:br>
              <a:rPr lang="en-US" sz="2200" i="0" dirty="0">
                <a:solidFill>
                  <a:srgbClr val="374151"/>
                </a:solidFill>
                <a:effectLst/>
                <a:latin typeface="Söhne"/>
              </a:rPr>
            </a:br>
            <a:r>
              <a:rPr lang="en-US" sz="2200" i="0" dirty="0">
                <a:solidFill>
                  <a:srgbClr val="374151"/>
                </a:solidFill>
                <a:effectLst/>
                <a:latin typeface="Söhne"/>
              </a:rPr>
              <a:t>Seek flexibility</a:t>
            </a:r>
            <a:endParaRPr lang="en-US" sz="2200" dirty="0"/>
          </a:p>
        </p:txBody>
      </p:sp>
    </p:spTree>
    <p:extLst>
      <p:ext uri="{BB962C8B-B14F-4D97-AF65-F5344CB8AC3E}">
        <p14:creationId xmlns:p14="http://schemas.microsoft.com/office/powerpoint/2010/main" val="2374013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DEC15C3-0CB7-EC24-34B5-3A546B476CB5}"/>
              </a:ext>
            </a:extLst>
          </p:cNvPr>
          <p:cNvSpPr>
            <a:spLocks noGrp="1"/>
          </p:cNvSpPr>
          <p:nvPr>
            <p:ph type="ctrTitle"/>
          </p:nvPr>
        </p:nvSpPr>
        <p:spPr>
          <a:xfrm>
            <a:off x="2100374" y="3591757"/>
            <a:ext cx="6595820" cy="1205530"/>
          </a:xfrm>
        </p:spPr>
        <p:txBody>
          <a:bodyPr anchor="b">
            <a:normAutofit fontScale="90000"/>
          </a:bodyPr>
          <a:lstStyle/>
          <a:p>
            <a:pPr algn="l"/>
            <a:r>
              <a:rPr lang="en-US" sz="3600" dirty="0"/>
              <a:t>Technology</a:t>
            </a:r>
            <a:br>
              <a:rPr lang="en-US" sz="900" dirty="0"/>
            </a:br>
            <a:r>
              <a:rPr lang="en-US" sz="2200" b="0" i="0" dirty="0">
                <a:solidFill>
                  <a:srgbClr val="374151"/>
                </a:solidFill>
                <a:effectLst/>
                <a:latin typeface="Söhne"/>
              </a:rPr>
              <a:t>While Baby Boomers may not have grown up with the same level of technology as later generations, there are still many ways in which they can benefit from technology. Here are some examples:</a:t>
            </a:r>
            <a:br>
              <a:rPr lang="en-US" sz="2200" b="0" i="0" dirty="0">
                <a:solidFill>
                  <a:srgbClr val="374151"/>
                </a:solidFill>
                <a:effectLst/>
                <a:latin typeface="Söhne"/>
              </a:rPr>
            </a:br>
            <a:br>
              <a:rPr lang="en-US" sz="2200" b="0" i="0" dirty="0">
                <a:solidFill>
                  <a:srgbClr val="374151"/>
                </a:solidFill>
                <a:effectLst/>
                <a:latin typeface="Söhne"/>
              </a:rPr>
            </a:br>
            <a:r>
              <a:rPr lang="en-US" sz="2200" i="0" dirty="0">
                <a:solidFill>
                  <a:srgbClr val="374151"/>
                </a:solidFill>
                <a:effectLst/>
                <a:latin typeface="Söhne"/>
              </a:rPr>
              <a:t>Staying connected</a:t>
            </a:r>
            <a:br>
              <a:rPr lang="en-US" sz="2200" b="0" i="0" dirty="0">
                <a:solidFill>
                  <a:srgbClr val="374151"/>
                </a:solidFill>
                <a:effectLst/>
                <a:latin typeface="Söhne"/>
              </a:rPr>
            </a:br>
            <a:r>
              <a:rPr lang="en-US" sz="2200" i="0" dirty="0">
                <a:solidFill>
                  <a:srgbClr val="374151"/>
                </a:solidFill>
                <a:effectLst/>
                <a:latin typeface="Söhne"/>
              </a:rPr>
              <a:t>Managing finances</a:t>
            </a:r>
            <a:br>
              <a:rPr lang="en-US" sz="2200" i="0" dirty="0">
                <a:solidFill>
                  <a:srgbClr val="374151"/>
                </a:solidFill>
                <a:effectLst/>
                <a:latin typeface="Söhne"/>
              </a:rPr>
            </a:br>
            <a:r>
              <a:rPr lang="en-US" sz="2200" i="0" dirty="0">
                <a:solidFill>
                  <a:srgbClr val="374151"/>
                </a:solidFill>
                <a:effectLst/>
                <a:latin typeface="Söhne"/>
              </a:rPr>
              <a:t>Accessing healthcare</a:t>
            </a:r>
            <a:br>
              <a:rPr lang="en-US" sz="2200" i="0" dirty="0">
                <a:solidFill>
                  <a:srgbClr val="374151"/>
                </a:solidFill>
                <a:effectLst/>
                <a:latin typeface="Söhne"/>
              </a:rPr>
            </a:br>
            <a:r>
              <a:rPr lang="en-US" sz="2200" i="0" dirty="0">
                <a:solidFill>
                  <a:srgbClr val="374151"/>
                </a:solidFill>
                <a:effectLst/>
                <a:latin typeface="Söhne"/>
              </a:rPr>
              <a:t>Engaging with media</a:t>
            </a:r>
            <a:endParaRPr lang="en-US" sz="2200" dirty="0"/>
          </a:p>
        </p:txBody>
      </p:sp>
    </p:spTree>
    <p:extLst>
      <p:ext uri="{BB962C8B-B14F-4D97-AF65-F5344CB8AC3E}">
        <p14:creationId xmlns:p14="http://schemas.microsoft.com/office/powerpoint/2010/main" val="240569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DEC15C3-0CB7-EC24-34B5-3A546B476CB5}"/>
              </a:ext>
            </a:extLst>
          </p:cNvPr>
          <p:cNvSpPr>
            <a:spLocks noGrp="1"/>
          </p:cNvSpPr>
          <p:nvPr>
            <p:ph type="ctrTitle"/>
          </p:nvPr>
        </p:nvSpPr>
        <p:spPr>
          <a:xfrm>
            <a:off x="2100374" y="3591757"/>
            <a:ext cx="6595820" cy="1205530"/>
          </a:xfrm>
        </p:spPr>
        <p:txBody>
          <a:bodyPr anchor="b">
            <a:normAutofit fontScale="90000"/>
          </a:bodyPr>
          <a:lstStyle/>
          <a:p>
            <a:pPr algn="l"/>
            <a:r>
              <a:rPr lang="en-US" sz="3200" dirty="0"/>
              <a:t>Continuous Learning</a:t>
            </a:r>
            <a:br>
              <a:rPr lang="en-US" sz="3200" dirty="0"/>
            </a:br>
            <a:r>
              <a:rPr lang="en-US" sz="2200" b="0" i="0" dirty="0">
                <a:solidFill>
                  <a:srgbClr val="374151"/>
                </a:solidFill>
                <a:effectLst/>
                <a:latin typeface="Söhne"/>
              </a:rPr>
              <a:t>Continuous learning is important for people of all ages, including Baby Boomers. Here are some tips for Baby Boomers looking to engage in lifelong learning:</a:t>
            </a:r>
            <a:br>
              <a:rPr lang="en-US" sz="2200" b="0" i="0" dirty="0">
                <a:solidFill>
                  <a:srgbClr val="374151"/>
                </a:solidFill>
                <a:effectLst/>
                <a:latin typeface="Söhne"/>
              </a:rPr>
            </a:br>
            <a:br>
              <a:rPr lang="en-US" sz="2200" b="0" i="0" dirty="0">
                <a:solidFill>
                  <a:srgbClr val="374151"/>
                </a:solidFill>
                <a:effectLst/>
                <a:latin typeface="Söhne"/>
              </a:rPr>
            </a:br>
            <a:r>
              <a:rPr lang="en-US" sz="2200" i="0" dirty="0">
                <a:solidFill>
                  <a:srgbClr val="374151"/>
                </a:solidFill>
                <a:effectLst/>
                <a:latin typeface="Söhne"/>
              </a:rPr>
              <a:t>Identify areas of interest</a:t>
            </a:r>
            <a:br>
              <a:rPr lang="en-US" sz="2200" i="0" dirty="0">
                <a:solidFill>
                  <a:srgbClr val="374151"/>
                </a:solidFill>
                <a:effectLst/>
                <a:latin typeface="Söhne"/>
              </a:rPr>
            </a:br>
            <a:r>
              <a:rPr lang="en-US" sz="2200" i="0" dirty="0">
                <a:solidFill>
                  <a:srgbClr val="374151"/>
                </a:solidFill>
                <a:effectLst/>
                <a:latin typeface="Söhne"/>
              </a:rPr>
              <a:t>Explore educational opportunities</a:t>
            </a:r>
            <a:br>
              <a:rPr lang="en-US" sz="2200" i="0" dirty="0">
                <a:solidFill>
                  <a:srgbClr val="374151"/>
                </a:solidFill>
                <a:effectLst/>
                <a:latin typeface="Söhne"/>
              </a:rPr>
            </a:br>
            <a:r>
              <a:rPr lang="en-US" sz="2200" i="0" dirty="0">
                <a:solidFill>
                  <a:srgbClr val="374151"/>
                </a:solidFill>
                <a:effectLst/>
                <a:latin typeface="Söhne"/>
              </a:rPr>
              <a:t>Join a learning community</a:t>
            </a:r>
            <a:br>
              <a:rPr lang="en-US" sz="2200" i="0" dirty="0">
                <a:solidFill>
                  <a:srgbClr val="374151"/>
                </a:solidFill>
                <a:effectLst/>
                <a:latin typeface="Söhne"/>
              </a:rPr>
            </a:br>
            <a:r>
              <a:rPr lang="en-US" sz="2200" i="0" dirty="0">
                <a:solidFill>
                  <a:srgbClr val="374151"/>
                </a:solidFill>
                <a:effectLst/>
                <a:latin typeface="Söhne"/>
              </a:rPr>
              <a:t>Attend conferences and events</a:t>
            </a:r>
            <a:br>
              <a:rPr lang="en-US" sz="2200" i="0" dirty="0">
                <a:solidFill>
                  <a:srgbClr val="374151"/>
                </a:solidFill>
                <a:effectLst/>
                <a:latin typeface="Söhne"/>
              </a:rPr>
            </a:br>
            <a:r>
              <a:rPr lang="en-US" sz="2200" i="0" dirty="0">
                <a:solidFill>
                  <a:srgbClr val="374151"/>
                </a:solidFill>
                <a:effectLst/>
                <a:latin typeface="Söhne"/>
              </a:rPr>
              <a:t>Read and listen to podcasts</a:t>
            </a:r>
            <a:endParaRPr lang="en-US" sz="2200" dirty="0"/>
          </a:p>
        </p:txBody>
      </p:sp>
    </p:spTree>
    <p:extLst>
      <p:ext uri="{BB962C8B-B14F-4D97-AF65-F5344CB8AC3E}">
        <p14:creationId xmlns:p14="http://schemas.microsoft.com/office/powerpoint/2010/main" val="1612722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DEC15C3-0CB7-EC24-34B5-3A546B476CB5}"/>
              </a:ext>
            </a:extLst>
          </p:cNvPr>
          <p:cNvSpPr>
            <a:spLocks noGrp="1"/>
          </p:cNvSpPr>
          <p:nvPr>
            <p:ph type="ctrTitle"/>
          </p:nvPr>
        </p:nvSpPr>
        <p:spPr>
          <a:xfrm>
            <a:off x="2100374" y="3591757"/>
            <a:ext cx="6595820" cy="1205530"/>
          </a:xfrm>
        </p:spPr>
        <p:txBody>
          <a:bodyPr anchor="b">
            <a:normAutofit fontScale="90000"/>
          </a:bodyPr>
          <a:lstStyle/>
          <a:p>
            <a:pPr algn="l"/>
            <a:r>
              <a:rPr lang="en-US" sz="3600" dirty="0"/>
              <a:t>Feedback and Recognition</a:t>
            </a:r>
            <a:br>
              <a:rPr lang="en-US" sz="3200" dirty="0"/>
            </a:br>
            <a:br>
              <a:rPr lang="en-US" sz="3200" dirty="0"/>
            </a:br>
            <a:r>
              <a:rPr lang="en-US" sz="2700" b="0" dirty="0"/>
              <a:t>Baby boomers are generation that has had a significant impact on the work </a:t>
            </a:r>
            <a:r>
              <a:rPr lang="en-US" sz="2700" b="0" dirty="0" err="1"/>
              <a:t>forceand</a:t>
            </a:r>
            <a:r>
              <a:rPr lang="en-US" sz="2700" b="0" dirty="0"/>
              <a:t> society as a whole</a:t>
            </a:r>
            <a:br>
              <a:rPr lang="en-US" sz="3200" dirty="0"/>
            </a:br>
            <a:r>
              <a:rPr lang="en-US" sz="2200" dirty="0"/>
              <a:t>Personalized Feedback</a:t>
            </a:r>
            <a:br>
              <a:rPr lang="en-US" sz="2200" dirty="0"/>
            </a:br>
            <a:r>
              <a:rPr lang="en-US" sz="2200" dirty="0"/>
              <a:t>Formal recognition</a:t>
            </a:r>
            <a:br>
              <a:rPr lang="en-US" sz="2200" dirty="0"/>
            </a:br>
            <a:r>
              <a:rPr lang="en-US" sz="2200" dirty="0"/>
              <a:t>Respectful communication</a:t>
            </a:r>
            <a:br>
              <a:rPr lang="en-US" sz="2200" dirty="0"/>
            </a:br>
            <a:r>
              <a:rPr lang="en-US" sz="2200" dirty="0"/>
              <a:t>Loyalty</a:t>
            </a:r>
          </a:p>
        </p:txBody>
      </p:sp>
    </p:spTree>
    <p:extLst>
      <p:ext uri="{BB962C8B-B14F-4D97-AF65-F5344CB8AC3E}">
        <p14:creationId xmlns:p14="http://schemas.microsoft.com/office/powerpoint/2010/main" val="144987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DEC15C3-0CB7-EC24-34B5-3A546B476CB5}"/>
              </a:ext>
            </a:extLst>
          </p:cNvPr>
          <p:cNvSpPr>
            <a:spLocks noGrp="1"/>
          </p:cNvSpPr>
          <p:nvPr>
            <p:ph type="ctrTitle"/>
          </p:nvPr>
        </p:nvSpPr>
        <p:spPr>
          <a:xfrm>
            <a:off x="1936643" y="3843131"/>
            <a:ext cx="6595820" cy="3710608"/>
          </a:xfrm>
        </p:spPr>
        <p:txBody>
          <a:bodyPr anchor="b">
            <a:normAutofit fontScale="90000"/>
          </a:bodyPr>
          <a:lstStyle/>
          <a:p>
            <a:pPr algn="l"/>
            <a:r>
              <a:rPr lang="en-US" sz="2200" dirty="0"/>
              <a:t>TEAM INTERACTION</a:t>
            </a:r>
            <a:br>
              <a:rPr lang="en-US" sz="2200" dirty="0"/>
            </a:br>
            <a:r>
              <a:rPr lang="en-US" sz="2200" dirty="0"/>
              <a:t>They have experience in working teams and understand the importance of effective team interactions.</a:t>
            </a:r>
            <a:br>
              <a:rPr lang="en-US" sz="2200" dirty="0"/>
            </a:br>
            <a:br>
              <a:rPr lang="en-US" sz="2200" dirty="0"/>
            </a:br>
            <a:br>
              <a:rPr lang="en-US" sz="2200" dirty="0"/>
            </a:br>
            <a:br>
              <a:rPr lang="en-US" sz="2200" dirty="0"/>
            </a:br>
            <a:br>
              <a:rPr lang="en-US" sz="2200" dirty="0"/>
            </a:br>
            <a:br>
              <a:rPr lang="en-US" sz="2200" dirty="0"/>
            </a:br>
            <a:r>
              <a:rPr lang="en-US" sz="2200" dirty="0"/>
              <a:t>TEAM INTERACTION</a:t>
            </a:r>
            <a:br>
              <a:rPr lang="en-US" sz="2200" dirty="0"/>
            </a:br>
            <a:br>
              <a:rPr lang="en-US" sz="2200" dirty="0"/>
            </a:br>
            <a:r>
              <a:rPr lang="en-US" sz="2200" b="0" dirty="0"/>
              <a:t>They have a lot of experience in working as a team and understand the importance of a effective team interaction.</a:t>
            </a:r>
            <a:br>
              <a:rPr lang="en-US" sz="2200" b="0" dirty="0"/>
            </a:br>
            <a:br>
              <a:rPr lang="en-US" sz="2200" dirty="0"/>
            </a:br>
            <a:br>
              <a:rPr lang="en-US" sz="2200" dirty="0"/>
            </a:br>
            <a:r>
              <a:rPr lang="en-US" sz="2200" dirty="0"/>
              <a:t>Face-to-face communication</a:t>
            </a:r>
            <a:br>
              <a:rPr lang="en-US" sz="2200" dirty="0"/>
            </a:br>
            <a:r>
              <a:rPr lang="en-US" sz="2200" dirty="0"/>
              <a:t>Value team collaboration</a:t>
            </a:r>
            <a:br>
              <a:rPr lang="en-US" sz="2200" dirty="0"/>
            </a:br>
            <a:r>
              <a:rPr lang="en-US" sz="2200" dirty="0"/>
              <a:t>They value respect and consideration</a:t>
            </a:r>
            <a:br>
              <a:rPr lang="en-US" sz="2200" dirty="0"/>
            </a:br>
            <a:r>
              <a:rPr lang="en-US" sz="2200" dirty="0"/>
              <a:t>Diversity and perspective.</a:t>
            </a:r>
            <a:br>
              <a:rPr lang="en-US" sz="2200" dirty="0"/>
            </a:br>
            <a:br>
              <a:rPr lang="en-US" sz="2200" dirty="0"/>
            </a:br>
            <a:br>
              <a:rPr lang="en-US" sz="2200" dirty="0"/>
            </a:br>
            <a:br>
              <a:rPr lang="en-US" sz="2200" dirty="0"/>
            </a:br>
            <a:br>
              <a:rPr lang="en-US" sz="2200" dirty="0"/>
            </a:br>
            <a:br>
              <a:rPr lang="en-US" sz="2200" dirty="0"/>
            </a:br>
            <a:br>
              <a:rPr lang="en-US" sz="2200" dirty="0"/>
            </a:br>
            <a:br>
              <a:rPr lang="en-US" sz="2200" dirty="0"/>
            </a:br>
            <a:endParaRPr lang="en-US" sz="2200" dirty="0"/>
          </a:p>
        </p:txBody>
      </p:sp>
    </p:spTree>
    <p:extLst>
      <p:ext uri="{BB962C8B-B14F-4D97-AF65-F5344CB8AC3E}">
        <p14:creationId xmlns:p14="http://schemas.microsoft.com/office/powerpoint/2010/main" val="354740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4DEC15C3-0CB7-EC24-34B5-3A546B476CB5}"/>
              </a:ext>
            </a:extLst>
          </p:cNvPr>
          <p:cNvSpPr>
            <a:spLocks noGrp="1"/>
          </p:cNvSpPr>
          <p:nvPr>
            <p:ph type="ctrTitle"/>
          </p:nvPr>
        </p:nvSpPr>
        <p:spPr>
          <a:xfrm>
            <a:off x="1598926" y="2067340"/>
            <a:ext cx="6595820" cy="3710608"/>
          </a:xfrm>
        </p:spPr>
        <p:txBody>
          <a:bodyPr anchor="b">
            <a:normAutofit fontScale="90000"/>
          </a:bodyPr>
          <a:lstStyle/>
          <a:p>
            <a:pPr algn="l"/>
            <a:br>
              <a:rPr lang="en-US" sz="2200" dirty="0"/>
            </a:br>
            <a:br>
              <a:rPr lang="en-US" sz="2200" dirty="0"/>
            </a:br>
            <a:br>
              <a:rPr lang="en-US" sz="2200" dirty="0"/>
            </a:br>
            <a:br>
              <a:rPr lang="en-US" sz="2200" dirty="0"/>
            </a:br>
            <a:br>
              <a:rPr lang="en-US" sz="2200" dirty="0"/>
            </a:br>
            <a:br>
              <a:rPr lang="en-US" sz="2200" dirty="0"/>
            </a:br>
            <a:br>
              <a:rPr lang="en-US" sz="2200" dirty="0"/>
            </a:br>
            <a:br>
              <a:rPr lang="en-US" sz="2200" dirty="0"/>
            </a:br>
            <a:br>
              <a:rPr lang="en-US" sz="2200" dirty="0"/>
            </a:br>
            <a:br>
              <a:rPr lang="en-US" sz="2200" dirty="0"/>
            </a:br>
            <a:br>
              <a:rPr lang="en-US" sz="2200" dirty="0"/>
            </a:br>
            <a:endParaRPr lang="en-US" sz="2200" dirty="0"/>
          </a:p>
        </p:txBody>
      </p:sp>
      <p:sp>
        <p:nvSpPr>
          <p:cNvPr id="3" name="TextBox 2">
            <a:extLst>
              <a:ext uri="{FF2B5EF4-FFF2-40B4-BE49-F238E27FC236}">
                <a16:creationId xmlns:a16="http://schemas.microsoft.com/office/drawing/2014/main" id="{7E3384AF-7C28-CB39-A259-11796688635B}"/>
              </a:ext>
            </a:extLst>
          </p:cNvPr>
          <p:cNvSpPr txBox="1"/>
          <p:nvPr/>
        </p:nvSpPr>
        <p:spPr>
          <a:xfrm>
            <a:off x="2658647" y="1698008"/>
            <a:ext cx="4683057" cy="2308324"/>
          </a:xfrm>
          <a:prstGeom prst="rect">
            <a:avLst/>
          </a:prstGeom>
          <a:noFill/>
        </p:spPr>
        <p:txBody>
          <a:bodyPr wrap="square" rtlCol="0">
            <a:spAutoFit/>
          </a:bodyPr>
          <a:lstStyle/>
          <a:p>
            <a:r>
              <a:rPr lang="en-US" sz="4800" b="1" i="1" dirty="0">
                <a:solidFill>
                  <a:srgbClr val="00B0F0"/>
                </a:solidFill>
                <a:latin typeface="Baguet Script" panose="020B0604020202020204" pitchFamily="2" charset="0"/>
              </a:rPr>
              <a:t>THANK YOU FOR </a:t>
            </a:r>
          </a:p>
          <a:p>
            <a:r>
              <a:rPr lang="en-US" sz="4800" b="1" i="1" dirty="0">
                <a:solidFill>
                  <a:srgbClr val="00B0F0"/>
                </a:solidFill>
                <a:latin typeface="Baguet Script" panose="020B0604020202020204" pitchFamily="2" charset="0"/>
              </a:rPr>
              <a:t>YOUR ATTENTION</a:t>
            </a:r>
          </a:p>
        </p:txBody>
      </p:sp>
    </p:spTree>
    <p:extLst>
      <p:ext uri="{BB962C8B-B14F-4D97-AF65-F5344CB8AC3E}">
        <p14:creationId xmlns:p14="http://schemas.microsoft.com/office/powerpoint/2010/main" val="16868619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43afddaa-711a-43ab-ad88-becc66b41762"/>
</p:tagLst>
</file>

<file path=ppt/theme/theme1.xml><?xml version="1.0" encoding="utf-8"?>
<a:theme xmlns:a="http://schemas.openxmlformats.org/drawingml/2006/main" name="SketchLines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docProps/app.xml><?xml version="1.0" encoding="utf-8"?>
<Properties xmlns="http://schemas.openxmlformats.org/officeDocument/2006/extended-properties" xmlns:vt="http://schemas.openxmlformats.org/officeDocument/2006/docPropsVTypes">
  <TotalTime>73</TotalTime>
  <Words>293</Words>
  <Application>Microsoft Office PowerPoint</Application>
  <PresentationFormat>Širokoúhlá obrazovka</PresentationFormat>
  <Paragraphs>10</Paragraphs>
  <Slides>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Meiryo</vt:lpstr>
      <vt:lpstr>Baguet Script</vt:lpstr>
      <vt:lpstr>Corbel</vt:lpstr>
      <vt:lpstr>Söhne</vt:lpstr>
      <vt:lpstr>SketchLinesVTI</vt:lpstr>
      <vt:lpstr>Baby Boomers</vt:lpstr>
      <vt:lpstr>Work-life integration For Baby Boomers, work-life integration (also known as work-life balance) may mean something different than it does for other generations. Here are some tips for Baby Boomers looking to achieve work-life integration: Set boundaries Prioritize self-care Plan for retirement Seek flexibility</vt:lpstr>
      <vt:lpstr>Technology While Baby Boomers may not have grown up with the same level of technology as later generations, there are still many ways in which they can benefit from technology. Here are some examples:  Staying connected Managing finances Accessing healthcare Engaging with media</vt:lpstr>
      <vt:lpstr>Continuous Learning Continuous learning is important for people of all ages, including Baby Boomers. Here are some tips for Baby Boomers looking to engage in lifelong learning:  Identify areas of interest Explore educational opportunities Join a learning community Attend conferences and events Read and listen to podcasts</vt:lpstr>
      <vt:lpstr>Feedback and Recognition  Baby boomers are generation that has had a significant impact on the work forceand society as a whole Personalized Feedback Formal recognition Respectful communication Loyalty</vt:lpstr>
      <vt:lpstr>TEAM INTERACTION They have experience in working teams and understand the importance of effective team interactions.      TEAM INTERACTION  They have a lot of experience in working as a team and understand the importance of a effective team interaction.   Face-to-face communication Value team collaboration They value respect and consideration Diversity and perspective.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Baby Boomers</dc:title>
  <dc:creator>Muhammad Nasir</dc:creator>
  <cp:lastModifiedBy>student</cp:lastModifiedBy>
  <cp:revision>3</cp:revision>
  <dcterms:created xsi:type="dcterms:W3CDTF">2023-03-22T09:59:59Z</dcterms:created>
  <dcterms:modified xsi:type="dcterms:W3CDTF">2023-03-22T11:18:47Z</dcterms:modified>
</cp:coreProperties>
</file>