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64" r:id="rId6"/>
    <p:sldId id="259" r:id="rId7"/>
    <p:sldId id="266" r:id="rId8"/>
    <p:sldId id="263" r:id="rId9"/>
    <p:sldId id="265" r:id="rId10"/>
    <p:sldId id="262" r:id="rId11"/>
    <p:sldId id="268" r:id="rId12"/>
    <p:sldId id="261" r:id="rId13"/>
    <p:sldId id="267" r:id="rId14"/>
    <p:sldId id="269" r:id="rId15"/>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3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41617-BC9E-E644-A0B1-DC75931F35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97E371C-DB7F-F7B6-2153-9DD8274BA8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211A18F-8496-266A-F54E-4C5B352D3710}"/>
              </a:ext>
            </a:extLst>
          </p:cNvPr>
          <p:cNvSpPr>
            <a:spLocks noGrp="1"/>
          </p:cNvSpPr>
          <p:nvPr>
            <p:ph type="dt" sz="half" idx="10"/>
          </p:nvPr>
        </p:nvSpPr>
        <p:spPr/>
        <p:txBody>
          <a:bodyPr/>
          <a:lstStyle/>
          <a:p>
            <a:fld id="{B6615F3D-5FDB-4779-A882-3FA89038D984}" type="datetimeFigureOut">
              <a:rPr lang="en-IN" smtClean="0"/>
              <a:t>22-03-2023</a:t>
            </a:fld>
            <a:endParaRPr lang="en-IN"/>
          </a:p>
        </p:txBody>
      </p:sp>
      <p:sp>
        <p:nvSpPr>
          <p:cNvPr id="5" name="Footer Placeholder 4">
            <a:extLst>
              <a:ext uri="{FF2B5EF4-FFF2-40B4-BE49-F238E27FC236}">
                <a16:creationId xmlns:a16="http://schemas.microsoft.com/office/drawing/2014/main" id="{676A5DB8-A02A-6704-371B-AA286388BD8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3819CDC-A488-295F-FD6E-2C1E88F85BF0}"/>
              </a:ext>
            </a:extLst>
          </p:cNvPr>
          <p:cNvSpPr>
            <a:spLocks noGrp="1"/>
          </p:cNvSpPr>
          <p:nvPr>
            <p:ph type="sldNum" sz="quarter" idx="12"/>
          </p:nvPr>
        </p:nvSpPr>
        <p:spPr/>
        <p:txBody>
          <a:bodyPr/>
          <a:lstStyle/>
          <a:p>
            <a:fld id="{5D262AA1-6A44-40C1-8EF9-31D5B47A58EE}" type="slidenum">
              <a:rPr lang="en-IN" smtClean="0"/>
              <a:t>‹#›</a:t>
            </a:fld>
            <a:endParaRPr lang="en-IN"/>
          </a:p>
        </p:txBody>
      </p:sp>
    </p:spTree>
    <p:extLst>
      <p:ext uri="{BB962C8B-B14F-4D97-AF65-F5344CB8AC3E}">
        <p14:creationId xmlns:p14="http://schemas.microsoft.com/office/powerpoint/2010/main" val="722237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5B502-7E05-FA1C-CECE-B8F5A820548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EC5E01B-BA72-F18D-C968-3CE91635B4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F5344BC-4768-25F2-DDB5-E1CAE7C68796}"/>
              </a:ext>
            </a:extLst>
          </p:cNvPr>
          <p:cNvSpPr>
            <a:spLocks noGrp="1"/>
          </p:cNvSpPr>
          <p:nvPr>
            <p:ph type="dt" sz="half" idx="10"/>
          </p:nvPr>
        </p:nvSpPr>
        <p:spPr/>
        <p:txBody>
          <a:bodyPr/>
          <a:lstStyle/>
          <a:p>
            <a:fld id="{B6615F3D-5FDB-4779-A882-3FA89038D984}" type="datetimeFigureOut">
              <a:rPr lang="en-IN" smtClean="0"/>
              <a:t>22-03-2023</a:t>
            </a:fld>
            <a:endParaRPr lang="en-IN"/>
          </a:p>
        </p:txBody>
      </p:sp>
      <p:sp>
        <p:nvSpPr>
          <p:cNvPr id="5" name="Footer Placeholder 4">
            <a:extLst>
              <a:ext uri="{FF2B5EF4-FFF2-40B4-BE49-F238E27FC236}">
                <a16:creationId xmlns:a16="http://schemas.microsoft.com/office/drawing/2014/main" id="{791167DC-A509-FB2D-1A4C-0E1A795B8D6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3D74EDD-4973-B511-C8A5-E08AF2209EA7}"/>
              </a:ext>
            </a:extLst>
          </p:cNvPr>
          <p:cNvSpPr>
            <a:spLocks noGrp="1"/>
          </p:cNvSpPr>
          <p:nvPr>
            <p:ph type="sldNum" sz="quarter" idx="12"/>
          </p:nvPr>
        </p:nvSpPr>
        <p:spPr/>
        <p:txBody>
          <a:bodyPr/>
          <a:lstStyle/>
          <a:p>
            <a:fld id="{5D262AA1-6A44-40C1-8EF9-31D5B47A58EE}" type="slidenum">
              <a:rPr lang="en-IN" smtClean="0"/>
              <a:t>‹#›</a:t>
            </a:fld>
            <a:endParaRPr lang="en-IN"/>
          </a:p>
        </p:txBody>
      </p:sp>
    </p:spTree>
    <p:extLst>
      <p:ext uri="{BB962C8B-B14F-4D97-AF65-F5344CB8AC3E}">
        <p14:creationId xmlns:p14="http://schemas.microsoft.com/office/powerpoint/2010/main" val="207208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11CCDB-DFE0-FF7B-4141-D4F75C729B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9A6425F-5A9D-60CD-AC98-657C69B3D6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F9DE691-38AD-6BEA-BD77-981A6D5384F1}"/>
              </a:ext>
            </a:extLst>
          </p:cNvPr>
          <p:cNvSpPr>
            <a:spLocks noGrp="1"/>
          </p:cNvSpPr>
          <p:nvPr>
            <p:ph type="dt" sz="half" idx="10"/>
          </p:nvPr>
        </p:nvSpPr>
        <p:spPr/>
        <p:txBody>
          <a:bodyPr/>
          <a:lstStyle/>
          <a:p>
            <a:fld id="{B6615F3D-5FDB-4779-A882-3FA89038D984}" type="datetimeFigureOut">
              <a:rPr lang="en-IN" smtClean="0"/>
              <a:t>22-03-2023</a:t>
            </a:fld>
            <a:endParaRPr lang="en-IN"/>
          </a:p>
        </p:txBody>
      </p:sp>
      <p:sp>
        <p:nvSpPr>
          <p:cNvPr id="5" name="Footer Placeholder 4">
            <a:extLst>
              <a:ext uri="{FF2B5EF4-FFF2-40B4-BE49-F238E27FC236}">
                <a16:creationId xmlns:a16="http://schemas.microsoft.com/office/drawing/2014/main" id="{44382B72-A84B-E847-76F2-5771657FBD3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20DD75F-7974-1431-D83C-44E94A1CC1B1}"/>
              </a:ext>
            </a:extLst>
          </p:cNvPr>
          <p:cNvSpPr>
            <a:spLocks noGrp="1"/>
          </p:cNvSpPr>
          <p:nvPr>
            <p:ph type="sldNum" sz="quarter" idx="12"/>
          </p:nvPr>
        </p:nvSpPr>
        <p:spPr/>
        <p:txBody>
          <a:bodyPr/>
          <a:lstStyle/>
          <a:p>
            <a:fld id="{5D262AA1-6A44-40C1-8EF9-31D5B47A58EE}" type="slidenum">
              <a:rPr lang="en-IN" smtClean="0"/>
              <a:t>‹#›</a:t>
            </a:fld>
            <a:endParaRPr lang="en-IN"/>
          </a:p>
        </p:txBody>
      </p:sp>
    </p:spTree>
    <p:extLst>
      <p:ext uri="{BB962C8B-B14F-4D97-AF65-F5344CB8AC3E}">
        <p14:creationId xmlns:p14="http://schemas.microsoft.com/office/powerpoint/2010/main" val="1984103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06A89-D80B-E659-B33E-E6BAA0ABD52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F3AC8DB-188E-DE05-BEAC-B941F496D4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0F67193-17B8-ABC9-3242-3E037E8B734E}"/>
              </a:ext>
            </a:extLst>
          </p:cNvPr>
          <p:cNvSpPr>
            <a:spLocks noGrp="1"/>
          </p:cNvSpPr>
          <p:nvPr>
            <p:ph type="dt" sz="half" idx="10"/>
          </p:nvPr>
        </p:nvSpPr>
        <p:spPr/>
        <p:txBody>
          <a:bodyPr/>
          <a:lstStyle/>
          <a:p>
            <a:fld id="{B6615F3D-5FDB-4779-A882-3FA89038D984}" type="datetimeFigureOut">
              <a:rPr lang="en-IN" smtClean="0"/>
              <a:t>22-03-2023</a:t>
            </a:fld>
            <a:endParaRPr lang="en-IN"/>
          </a:p>
        </p:txBody>
      </p:sp>
      <p:sp>
        <p:nvSpPr>
          <p:cNvPr id="5" name="Footer Placeholder 4">
            <a:extLst>
              <a:ext uri="{FF2B5EF4-FFF2-40B4-BE49-F238E27FC236}">
                <a16:creationId xmlns:a16="http://schemas.microsoft.com/office/drawing/2014/main" id="{2543096F-B7CC-C44D-3103-6659DDA1646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ACC22DB-CAD8-2CC4-8521-5BAC0EFF966D}"/>
              </a:ext>
            </a:extLst>
          </p:cNvPr>
          <p:cNvSpPr>
            <a:spLocks noGrp="1"/>
          </p:cNvSpPr>
          <p:nvPr>
            <p:ph type="sldNum" sz="quarter" idx="12"/>
          </p:nvPr>
        </p:nvSpPr>
        <p:spPr/>
        <p:txBody>
          <a:bodyPr/>
          <a:lstStyle/>
          <a:p>
            <a:fld id="{5D262AA1-6A44-40C1-8EF9-31D5B47A58EE}" type="slidenum">
              <a:rPr lang="en-IN" smtClean="0"/>
              <a:t>‹#›</a:t>
            </a:fld>
            <a:endParaRPr lang="en-IN"/>
          </a:p>
        </p:txBody>
      </p:sp>
    </p:spTree>
    <p:extLst>
      <p:ext uri="{BB962C8B-B14F-4D97-AF65-F5344CB8AC3E}">
        <p14:creationId xmlns:p14="http://schemas.microsoft.com/office/powerpoint/2010/main" val="1218242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31B46-06C9-96DD-3C1E-A31BE5FEE0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3B374D7-7678-F8A6-2614-5325C194AE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7F66B2-FF07-8493-CC7B-D861DD5624DC}"/>
              </a:ext>
            </a:extLst>
          </p:cNvPr>
          <p:cNvSpPr>
            <a:spLocks noGrp="1"/>
          </p:cNvSpPr>
          <p:nvPr>
            <p:ph type="dt" sz="half" idx="10"/>
          </p:nvPr>
        </p:nvSpPr>
        <p:spPr/>
        <p:txBody>
          <a:bodyPr/>
          <a:lstStyle/>
          <a:p>
            <a:fld id="{B6615F3D-5FDB-4779-A882-3FA89038D984}" type="datetimeFigureOut">
              <a:rPr lang="en-IN" smtClean="0"/>
              <a:t>22-03-2023</a:t>
            </a:fld>
            <a:endParaRPr lang="en-IN"/>
          </a:p>
        </p:txBody>
      </p:sp>
      <p:sp>
        <p:nvSpPr>
          <p:cNvPr id="5" name="Footer Placeholder 4">
            <a:extLst>
              <a:ext uri="{FF2B5EF4-FFF2-40B4-BE49-F238E27FC236}">
                <a16:creationId xmlns:a16="http://schemas.microsoft.com/office/drawing/2014/main" id="{F1EAE5B8-DFFB-6CCD-EE39-99389876476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9637A33-15F5-F578-A80F-476304A75BED}"/>
              </a:ext>
            </a:extLst>
          </p:cNvPr>
          <p:cNvSpPr>
            <a:spLocks noGrp="1"/>
          </p:cNvSpPr>
          <p:nvPr>
            <p:ph type="sldNum" sz="quarter" idx="12"/>
          </p:nvPr>
        </p:nvSpPr>
        <p:spPr/>
        <p:txBody>
          <a:bodyPr/>
          <a:lstStyle/>
          <a:p>
            <a:fld id="{5D262AA1-6A44-40C1-8EF9-31D5B47A58EE}" type="slidenum">
              <a:rPr lang="en-IN" smtClean="0"/>
              <a:t>‹#›</a:t>
            </a:fld>
            <a:endParaRPr lang="en-IN"/>
          </a:p>
        </p:txBody>
      </p:sp>
    </p:spTree>
    <p:extLst>
      <p:ext uri="{BB962C8B-B14F-4D97-AF65-F5344CB8AC3E}">
        <p14:creationId xmlns:p14="http://schemas.microsoft.com/office/powerpoint/2010/main" val="3175827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57387-EEF3-3CB5-1DBE-907D403388C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32BE6C6-5F55-5304-0E5E-B22CC85D53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602244C-F556-48DE-B88B-73C24A4ADD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147D9F6-A850-A708-FDCD-E9EB1B278CA6}"/>
              </a:ext>
            </a:extLst>
          </p:cNvPr>
          <p:cNvSpPr>
            <a:spLocks noGrp="1"/>
          </p:cNvSpPr>
          <p:nvPr>
            <p:ph type="dt" sz="half" idx="10"/>
          </p:nvPr>
        </p:nvSpPr>
        <p:spPr/>
        <p:txBody>
          <a:bodyPr/>
          <a:lstStyle/>
          <a:p>
            <a:fld id="{B6615F3D-5FDB-4779-A882-3FA89038D984}" type="datetimeFigureOut">
              <a:rPr lang="en-IN" smtClean="0"/>
              <a:t>22-03-2023</a:t>
            </a:fld>
            <a:endParaRPr lang="en-IN"/>
          </a:p>
        </p:txBody>
      </p:sp>
      <p:sp>
        <p:nvSpPr>
          <p:cNvPr id="6" name="Footer Placeholder 5">
            <a:extLst>
              <a:ext uri="{FF2B5EF4-FFF2-40B4-BE49-F238E27FC236}">
                <a16:creationId xmlns:a16="http://schemas.microsoft.com/office/drawing/2014/main" id="{6D872EC1-1DB9-3346-90BB-D41AF0870FE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53C0E05-7772-4C7A-84DB-839CD8ACD603}"/>
              </a:ext>
            </a:extLst>
          </p:cNvPr>
          <p:cNvSpPr>
            <a:spLocks noGrp="1"/>
          </p:cNvSpPr>
          <p:nvPr>
            <p:ph type="sldNum" sz="quarter" idx="12"/>
          </p:nvPr>
        </p:nvSpPr>
        <p:spPr/>
        <p:txBody>
          <a:bodyPr/>
          <a:lstStyle/>
          <a:p>
            <a:fld id="{5D262AA1-6A44-40C1-8EF9-31D5B47A58EE}" type="slidenum">
              <a:rPr lang="en-IN" smtClean="0"/>
              <a:t>‹#›</a:t>
            </a:fld>
            <a:endParaRPr lang="en-IN"/>
          </a:p>
        </p:txBody>
      </p:sp>
    </p:spTree>
    <p:extLst>
      <p:ext uri="{BB962C8B-B14F-4D97-AF65-F5344CB8AC3E}">
        <p14:creationId xmlns:p14="http://schemas.microsoft.com/office/powerpoint/2010/main" val="2722658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D4E17-31BA-FB5C-B594-12687EA1AD0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7B915FB-A48B-E9E2-19A2-BB1908E031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81E97D-8EBA-7136-0331-839DCE1138A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337015E-4BBD-0AC8-A68F-587A109E67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132D3F-6BF5-6D4B-9CD4-816A44A8FA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F4EA122-B6B9-781F-4823-6DC0F9CD96D0}"/>
              </a:ext>
            </a:extLst>
          </p:cNvPr>
          <p:cNvSpPr>
            <a:spLocks noGrp="1"/>
          </p:cNvSpPr>
          <p:nvPr>
            <p:ph type="dt" sz="half" idx="10"/>
          </p:nvPr>
        </p:nvSpPr>
        <p:spPr/>
        <p:txBody>
          <a:bodyPr/>
          <a:lstStyle/>
          <a:p>
            <a:fld id="{B6615F3D-5FDB-4779-A882-3FA89038D984}" type="datetimeFigureOut">
              <a:rPr lang="en-IN" smtClean="0"/>
              <a:t>22-03-2023</a:t>
            </a:fld>
            <a:endParaRPr lang="en-IN"/>
          </a:p>
        </p:txBody>
      </p:sp>
      <p:sp>
        <p:nvSpPr>
          <p:cNvPr id="8" name="Footer Placeholder 7">
            <a:extLst>
              <a:ext uri="{FF2B5EF4-FFF2-40B4-BE49-F238E27FC236}">
                <a16:creationId xmlns:a16="http://schemas.microsoft.com/office/drawing/2014/main" id="{264786F6-F64C-A83E-FA5E-7BDA0D943A30}"/>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58FBEE6-5747-DDF2-8756-DA6388CD76C5}"/>
              </a:ext>
            </a:extLst>
          </p:cNvPr>
          <p:cNvSpPr>
            <a:spLocks noGrp="1"/>
          </p:cNvSpPr>
          <p:nvPr>
            <p:ph type="sldNum" sz="quarter" idx="12"/>
          </p:nvPr>
        </p:nvSpPr>
        <p:spPr/>
        <p:txBody>
          <a:bodyPr/>
          <a:lstStyle/>
          <a:p>
            <a:fld id="{5D262AA1-6A44-40C1-8EF9-31D5B47A58EE}" type="slidenum">
              <a:rPr lang="en-IN" smtClean="0"/>
              <a:t>‹#›</a:t>
            </a:fld>
            <a:endParaRPr lang="en-IN"/>
          </a:p>
        </p:txBody>
      </p:sp>
    </p:spTree>
    <p:extLst>
      <p:ext uri="{BB962C8B-B14F-4D97-AF65-F5344CB8AC3E}">
        <p14:creationId xmlns:p14="http://schemas.microsoft.com/office/powerpoint/2010/main" val="2238833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FBD28-54CA-7BF9-E155-3DBDE059388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A5DDEB9-5730-83AD-C350-0287DC150556}"/>
              </a:ext>
            </a:extLst>
          </p:cNvPr>
          <p:cNvSpPr>
            <a:spLocks noGrp="1"/>
          </p:cNvSpPr>
          <p:nvPr>
            <p:ph type="dt" sz="half" idx="10"/>
          </p:nvPr>
        </p:nvSpPr>
        <p:spPr/>
        <p:txBody>
          <a:bodyPr/>
          <a:lstStyle/>
          <a:p>
            <a:fld id="{B6615F3D-5FDB-4779-A882-3FA89038D984}" type="datetimeFigureOut">
              <a:rPr lang="en-IN" smtClean="0"/>
              <a:t>22-03-2023</a:t>
            </a:fld>
            <a:endParaRPr lang="en-IN"/>
          </a:p>
        </p:txBody>
      </p:sp>
      <p:sp>
        <p:nvSpPr>
          <p:cNvPr id="4" name="Footer Placeholder 3">
            <a:extLst>
              <a:ext uri="{FF2B5EF4-FFF2-40B4-BE49-F238E27FC236}">
                <a16:creationId xmlns:a16="http://schemas.microsoft.com/office/drawing/2014/main" id="{5E164C26-7C2C-7A33-A3B2-723B39FDC5F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2E019A1-B960-D090-CB0E-E1CA584B4E41}"/>
              </a:ext>
            </a:extLst>
          </p:cNvPr>
          <p:cNvSpPr>
            <a:spLocks noGrp="1"/>
          </p:cNvSpPr>
          <p:nvPr>
            <p:ph type="sldNum" sz="quarter" idx="12"/>
          </p:nvPr>
        </p:nvSpPr>
        <p:spPr/>
        <p:txBody>
          <a:bodyPr/>
          <a:lstStyle/>
          <a:p>
            <a:fld id="{5D262AA1-6A44-40C1-8EF9-31D5B47A58EE}" type="slidenum">
              <a:rPr lang="en-IN" smtClean="0"/>
              <a:t>‹#›</a:t>
            </a:fld>
            <a:endParaRPr lang="en-IN"/>
          </a:p>
        </p:txBody>
      </p:sp>
    </p:spTree>
    <p:extLst>
      <p:ext uri="{BB962C8B-B14F-4D97-AF65-F5344CB8AC3E}">
        <p14:creationId xmlns:p14="http://schemas.microsoft.com/office/powerpoint/2010/main" val="710148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9F434-1F98-F276-38FE-20DB77A0840F}"/>
              </a:ext>
            </a:extLst>
          </p:cNvPr>
          <p:cNvSpPr>
            <a:spLocks noGrp="1"/>
          </p:cNvSpPr>
          <p:nvPr>
            <p:ph type="dt" sz="half" idx="10"/>
          </p:nvPr>
        </p:nvSpPr>
        <p:spPr/>
        <p:txBody>
          <a:bodyPr/>
          <a:lstStyle/>
          <a:p>
            <a:fld id="{B6615F3D-5FDB-4779-A882-3FA89038D984}" type="datetimeFigureOut">
              <a:rPr lang="en-IN" smtClean="0"/>
              <a:t>22-03-2023</a:t>
            </a:fld>
            <a:endParaRPr lang="en-IN"/>
          </a:p>
        </p:txBody>
      </p:sp>
      <p:sp>
        <p:nvSpPr>
          <p:cNvPr id="3" name="Footer Placeholder 2">
            <a:extLst>
              <a:ext uri="{FF2B5EF4-FFF2-40B4-BE49-F238E27FC236}">
                <a16:creationId xmlns:a16="http://schemas.microsoft.com/office/drawing/2014/main" id="{2D7DFF9E-3B33-7A17-84B8-DE43DB19448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A802D154-860B-5E06-9053-F7CC9D285069}"/>
              </a:ext>
            </a:extLst>
          </p:cNvPr>
          <p:cNvSpPr>
            <a:spLocks noGrp="1"/>
          </p:cNvSpPr>
          <p:nvPr>
            <p:ph type="sldNum" sz="quarter" idx="12"/>
          </p:nvPr>
        </p:nvSpPr>
        <p:spPr/>
        <p:txBody>
          <a:bodyPr/>
          <a:lstStyle/>
          <a:p>
            <a:fld id="{5D262AA1-6A44-40C1-8EF9-31D5B47A58EE}" type="slidenum">
              <a:rPr lang="en-IN" smtClean="0"/>
              <a:t>‹#›</a:t>
            </a:fld>
            <a:endParaRPr lang="en-IN"/>
          </a:p>
        </p:txBody>
      </p:sp>
    </p:spTree>
    <p:extLst>
      <p:ext uri="{BB962C8B-B14F-4D97-AF65-F5344CB8AC3E}">
        <p14:creationId xmlns:p14="http://schemas.microsoft.com/office/powerpoint/2010/main" val="3619808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80DC0-561F-C40C-ADA4-827ED3B016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0A700F0-D3E6-2698-3607-92F9E5E216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5AE5B83-07FF-0B5C-A7B9-5130DDE8BC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222EF6-9074-16A7-B9F7-FFF7DEA653F6}"/>
              </a:ext>
            </a:extLst>
          </p:cNvPr>
          <p:cNvSpPr>
            <a:spLocks noGrp="1"/>
          </p:cNvSpPr>
          <p:nvPr>
            <p:ph type="dt" sz="half" idx="10"/>
          </p:nvPr>
        </p:nvSpPr>
        <p:spPr/>
        <p:txBody>
          <a:bodyPr/>
          <a:lstStyle/>
          <a:p>
            <a:fld id="{B6615F3D-5FDB-4779-A882-3FA89038D984}" type="datetimeFigureOut">
              <a:rPr lang="en-IN" smtClean="0"/>
              <a:t>22-03-2023</a:t>
            </a:fld>
            <a:endParaRPr lang="en-IN"/>
          </a:p>
        </p:txBody>
      </p:sp>
      <p:sp>
        <p:nvSpPr>
          <p:cNvPr id="6" name="Footer Placeholder 5">
            <a:extLst>
              <a:ext uri="{FF2B5EF4-FFF2-40B4-BE49-F238E27FC236}">
                <a16:creationId xmlns:a16="http://schemas.microsoft.com/office/drawing/2014/main" id="{93E2ECC6-30FA-DD90-B96F-5D2CAC497EF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F80F9EC-BBA7-8986-F694-191B98806D82}"/>
              </a:ext>
            </a:extLst>
          </p:cNvPr>
          <p:cNvSpPr>
            <a:spLocks noGrp="1"/>
          </p:cNvSpPr>
          <p:nvPr>
            <p:ph type="sldNum" sz="quarter" idx="12"/>
          </p:nvPr>
        </p:nvSpPr>
        <p:spPr/>
        <p:txBody>
          <a:bodyPr/>
          <a:lstStyle/>
          <a:p>
            <a:fld id="{5D262AA1-6A44-40C1-8EF9-31D5B47A58EE}" type="slidenum">
              <a:rPr lang="en-IN" smtClean="0"/>
              <a:t>‹#›</a:t>
            </a:fld>
            <a:endParaRPr lang="en-IN"/>
          </a:p>
        </p:txBody>
      </p:sp>
    </p:spTree>
    <p:extLst>
      <p:ext uri="{BB962C8B-B14F-4D97-AF65-F5344CB8AC3E}">
        <p14:creationId xmlns:p14="http://schemas.microsoft.com/office/powerpoint/2010/main" val="966449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54CC0-C31F-8D32-8B2A-A2860FCC4F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029C0E7-9AB5-31D9-6DED-943080F2CA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BC7246AF-B124-7C47-DAE9-AFE3E132F3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673AA8-19D5-44C7-7BA3-E80B54563B76}"/>
              </a:ext>
            </a:extLst>
          </p:cNvPr>
          <p:cNvSpPr>
            <a:spLocks noGrp="1"/>
          </p:cNvSpPr>
          <p:nvPr>
            <p:ph type="dt" sz="half" idx="10"/>
          </p:nvPr>
        </p:nvSpPr>
        <p:spPr/>
        <p:txBody>
          <a:bodyPr/>
          <a:lstStyle/>
          <a:p>
            <a:fld id="{B6615F3D-5FDB-4779-A882-3FA89038D984}" type="datetimeFigureOut">
              <a:rPr lang="en-IN" smtClean="0"/>
              <a:t>22-03-2023</a:t>
            </a:fld>
            <a:endParaRPr lang="en-IN"/>
          </a:p>
        </p:txBody>
      </p:sp>
      <p:sp>
        <p:nvSpPr>
          <p:cNvPr id="6" name="Footer Placeholder 5">
            <a:extLst>
              <a:ext uri="{FF2B5EF4-FFF2-40B4-BE49-F238E27FC236}">
                <a16:creationId xmlns:a16="http://schemas.microsoft.com/office/drawing/2014/main" id="{2775BE4C-E9E6-3ACD-21FF-E8791B5C823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37B669D-3A0A-4F20-6497-B5B50FAC9BA1}"/>
              </a:ext>
            </a:extLst>
          </p:cNvPr>
          <p:cNvSpPr>
            <a:spLocks noGrp="1"/>
          </p:cNvSpPr>
          <p:nvPr>
            <p:ph type="sldNum" sz="quarter" idx="12"/>
          </p:nvPr>
        </p:nvSpPr>
        <p:spPr/>
        <p:txBody>
          <a:bodyPr/>
          <a:lstStyle/>
          <a:p>
            <a:fld id="{5D262AA1-6A44-40C1-8EF9-31D5B47A58EE}" type="slidenum">
              <a:rPr lang="en-IN" smtClean="0"/>
              <a:t>‹#›</a:t>
            </a:fld>
            <a:endParaRPr lang="en-IN"/>
          </a:p>
        </p:txBody>
      </p:sp>
    </p:spTree>
    <p:extLst>
      <p:ext uri="{BB962C8B-B14F-4D97-AF65-F5344CB8AC3E}">
        <p14:creationId xmlns:p14="http://schemas.microsoft.com/office/powerpoint/2010/main" val="585812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09F6E9-B01D-962C-1191-60083BDD06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BCD2D68-9A95-1B96-302A-591D4E25FC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508D637-FE65-BED5-658D-12B5BFCC0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615F3D-5FDB-4779-A882-3FA89038D984}" type="datetimeFigureOut">
              <a:rPr lang="en-IN" smtClean="0"/>
              <a:t>22-03-2023</a:t>
            </a:fld>
            <a:endParaRPr lang="en-IN"/>
          </a:p>
        </p:txBody>
      </p:sp>
      <p:sp>
        <p:nvSpPr>
          <p:cNvPr id="5" name="Footer Placeholder 4">
            <a:extLst>
              <a:ext uri="{FF2B5EF4-FFF2-40B4-BE49-F238E27FC236}">
                <a16:creationId xmlns:a16="http://schemas.microsoft.com/office/drawing/2014/main" id="{E972AAF4-1085-E455-8038-A489FFDBB6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702B521-D46E-435D-71D5-9A1DFF993E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262AA1-6A44-40C1-8EF9-31D5B47A58EE}" type="slidenum">
              <a:rPr lang="en-IN" smtClean="0"/>
              <a:t>‹#›</a:t>
            </a:fld>
            <a:endParaRPr lang="en-IN"/>
          </a:p>
        </p:txBody>
      </p:sp>
    </p:spTree>
    <p:extLst>
      <p:ext uri="{BB962C8B-B14F-4D97-AF65-F5344CB8AC3E}">
        <p14:creationId xmlns:p14="http://schemas.microsoft.com/office/powerpoint/2010/main" val="2543211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5D2D0E-819C-1255-E35B-3190D54700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2BB6A678-B6BE-40CF-88DC-4D74D1BA2376}"/>
              </a:ext>
            </a:extLst>
          </p:cNvPr>
          <p:cNvSpPr txBox="1"/>
          <p:nvPr/>
        </p:nvSpPr>
        <p:spPr>
          <a:xfrm>
            <a:off x="824752" y="905435"/>
            <a:ext cx="4473389" cy="2862322"/>
          </a:xfrm>
          <a:prstGeom prst="rect">
            <a:avLst/>
          </a:prstGeom>
          <a:noFill/>
        </p:spPr>
        <p:txBody>
          <a:bodyPr wrap="square" rtlCol="0">
            <a:spAutoFit/>
          </a:bodyPr>
          <a:lstStyle/>
          <a:p>
            <a:r>
              <a:rPr lang="en-IN" sz="6000" dirty="0">
                <a:solidFill>
                  <a:schemeClr val="bg1"/>
                </a:solidFill>
              </a:rPr>
              <a:t>Human Resource Management</a:t>
            </a:r>
          </a:p>
        </p:txBody>
      </p:sp>
    </p:spTree>
    <p:extLst>
      <p:ext uri="{BB962C8B-B14F-4D97-AF65-F5344CB8AC3E}">
        <p14:creationId xmlns:p14="http://schemas.microsoft.com/office/powerpoint/2010/main" val="2247903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5D2D0E-819C-1255-E35B-3190D54700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93B1F969-02A8-A2B3-4112-95062CDAF4DC}"/>
              </a:ext>
            </a:extLst>
          </p:cNvPr>
          <p:cNvSpPr txBox="1"/>
          <p:nvPr/>
        </p:nvSpPr>
        <p:spPr>
          <a:xfrm>
            <a:off x="546847" y="618565"/>
            <a:ext cx="5065059" cy="523220"/>
          </a:xfrm>
          <a:prstGeom prst="rect">
            <a:avLst/>
          </a:prstGeom>
          <a:noFill/>
        </p:spPr>
        <p:txBody>
          <a:bodyPr wrap="square" rtlCol="0">
            <a:spAutoFit/>
          </a:bodyPr>
          <a:lstStyle/>
          <a:p>
            <a:r>
              <a:rPr lang="en-IN" sz="2800" dirty="0">
                <a:solidFill>
                  <a:schemeClr val="bg1"/>
                </a:solidFill>
              </a:rPr>
              <a:t>Feedback &amp; recognition</a:t>
            </a:r>
          </a:p>
        </p:txBody>
      </p:sp>
      <p:sp>
        <p:nvSpPr>
          <p:cNvPr id="3" name="TextBox 2">
            <a:extLst>
              <a:ext uri="{FF2B5EF4-FFF2-40B4-BE49-F238E27FC236}">
                <a16:creationId xmlns:a16="http://schemas.microsoft.com/office/drawing/2014/main" id="{A1E5E54A-D99C-AD8C-F076-0EC04D17ED7A}"/>
              </a:ext>
            </a:extLst>
          </p:cNvPr>
          <p:cNvSpPr txBox="1"/>
          <p:nvPr/>
        </p:nvSpPr>
        <p:spPr>
          <a:xfrm>
            <a:off x="546847" y="1322236"/>
            <a:ext cx="10399059" cy="4893647"/>
          </a:xfrm>
          <a:prstGeom prst="rect">
            <a:avLst/>
          </a:prstGeom>
          <a:noFill/>
        </p:spPr>
        <p:txBody>
          <a:bodyPr wrap="square" rtlCol="0">
            <a:spAutoFit/>
          </a:bodyPr>
          <a:lstStyle/>
          <a:p>
            <a:r>
              <a:rPr lang="en-US" sz="2400" dirty="0">
                <a:solidFill>
                  <a:schemeClr val="bg1"/>
                </a:solidFill>
              </a:rPr>
              <a:t>Between 1965 and 1980, Gen X is a bellwether cohort to examine for evidence of generational progress. Now mostly in their 30s and 40s, many have completed their educations, established work histories, and started families. They have two decades in the labor market and are in their prime working years, resulting in a lot of good data on how they’re doing, not just financially but in terms of their economic mobility as well.</a:t>
            </a:r>
          </a:p>
          <a:p>
            <a:endParaRPr lang="en-US" sz="2400" dirty="0">
              <a:solidFill>
                <a:schemeClr val="bg1"/>
              </a:solidFill>
            </a:endParaRPr>
          </a:p>
          <a:p>
            <a:r>
              <a:rPr lang="en-US" sz="2400" dirty="0">
                <a:solidFill>
                  <a:schemeClr val="bg1"/>
                </a:solidFill>
              </a:rPr>
              <a:t>Gen Xers also tend to appreciate autonomy and the ability to work independently, but they also value clear expectations and guidance from their managers. </a:t>
            </a:r>
          </a:p>
          <a:p>
            <a:endParaRPr lang="en-US" sz="2400" dirty="0">
              <a:solidFill>
                <a:schemeClr val="bg1"/>
              </a:solidFill>
            </a:endParaRPr>
          </a:p>
          <a:p>
            <a:r>
              <a:rPr lang="en-US" sz="2400" dirty="0">
                <a:solidFill>
                  <a:schemeClr val="bg1"/>
                </a:solidFill>
              </a:rPr>
              <a:t> Gen Xers may value a variety of different forms of recognition, including public praise, bonuses or incentives, and opportunities for professional growth and development.</a:t>
            </a:r>
            <a:endParaRPr lang="en-IN" sz="2400" dirty="0">
              <a:solidFill>
                <a:schemeClr val="bg1"/>
              </a:solidFill>
            </a:endParaRPr>
          </a:p>
        </p:txBody>
      </p:sp>
    </p:spTree>
    <p:extLst>
      <p:ext uri="{BB962C8B-B14F-4D97-AF65-F5344CB8AC3E}">
        <p14:creationId xmlns:p14="http://schemas.microsoft.com/office/powerpoint/2010/main" val="3929636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BD8C8E-E65F-E834-C187-5119FD06E8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71F958F8-F150-7213-AFC9-9EDC53D6D8EA}"/>
              </a:ext>
            </a:extLst>
          </p:cNvPr>
          <p:cNvSpPr txBox="1"/>
          <p:nvPr/>
        </p:nvSpPr>
        <p:spPr>
          <a:xfrm>
            <a:off x="466164" y="591671"/>
            <a:ext cx="5961529" cy="5509200"/>
          </a:xfrm>
          <a:prstGeom prst="rect">
            <a:avLst/>
          </a:prstGeom>
          <a:noFill/>
        </p:spPr>
        <p:txBody>
          <a:bodyPr wrap="square" rtlCol="0">
            <a:spAutoFit/>
          </a:bodyPr>
          <a:lstStyle/>
          <a:p>
            <a:r>
              <a:rPr lang="en-IN" sz="3200" dirty="0">
                <a:solidFill>
                  <a:schemeClr val="bg1"/>
                </a:solidFill>
              </a:rPr>
              <a:t>Generation X usually likes to get recognition for their work </a:t>
            </a:r>
          </a:p>
          <a:p>
            <a:endParaRPr lang="en-IN" sz="3200" dirty="0">
              <a:solidFill>
                <a:schemeClr val="bg1"/>
              </a:solidFill>
            </a:endParaRPr>
          </a:p>
          <a:p>
            <a:r>
              <a:rPr lang="en-IN" sz="3200" dirty="0">
                <a:solidFill>
                  <a:schemeClr val="bg1"/>
                </a:solidFill>
              </a:rPr>
              <a:t>It motivates them for their improvements</a:t>
            </a:r>
          </a:p>
          <a:p>
            <a:endParaRPr lang="en-IN" sz="3200" dirty="0">
              <a:solidFill>
                <a:schemeClr val="bg1"/>
              </a:solidFill>
            </a:endParaRPr>
          </a:p>
          <a:p>
            <a:r>
              <a:rPr lang="en-US" sz="3200" dirty="0">
                <a:solidFill>
                  <a:schemeClr val="bg1"/>
                </a:solidFill>
              </a:rPr>
              <a:t>Offering compliments for a job well done.</a:t>
            </a:r>
          </a:p>
          <a:p>
            <a:endParaRPr lang="en-US" sz="3200" dirty="0">
              <a:solidFill>
                <a:schemeClr val="bg1"/>
              </a:solidFill>
            </a:endParaRPr>
          </a:p>
          <a:p>
            <a:r>
              <a:rPr lang="en-US" sz="3200" dirty="0">
                <a:solidFill>
                  <a:schemeClr val="bg1"/>
                </a:solidFill>
              </a:rPr>
              <a:t> Inviting them to participate in a high-level project or initiative</a:t>
            </a:r>
            <a:endParaRPr lang="en-IN" sz="3200" dirty="0">
              <a:solidFill>
                <a:schemeClr val="bg1"/>
              </a:solidFill>
            </a:endParaRPr>
          </a:p>
        </p:txBody>
      </p:sp>
    </p:spTree>
    <p:extLst>
      <p:ext uri="{BB962C8B-B14F-4D97-AF65-F5344CB8AC3E}">
        <p14:creationId xmlns:p14="http://schemas.microsoft.com/office/powerpoint/2010/main" val="102770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5D2D0E-819C-1255-E35B-3190D54700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ED78FE55-8AF7-6775-7FAE-BFDFE15B5872}"/>
              </a:ext>
            </a:extLst>
          </p:cNvPr>
          <p:cNvSpPr txBox="1"/>
          <p:nvPr/>
        </p:nvSpPr>
        <p:spPr>
          <a:xfrm>
            <a:off x="815788" y="717176"/>
            <a:ext cx="5916706" cy="954107"/>
          </a:xfrm>
          <a:prstGeom prst="rect">
            <a:avLst/>
          </a:prstGeom>
          <a:noFill/>
        </p:spPr>
        <p:txBody>
          <a:bodyPr wrap="square" rtlCol="0">
            <a:spAutoFit/>
          </a:bodyPr>
          <a:lstStyle/>
          <a:p>
            <a:r>
              <a:rPr lang="en-IN" sz="2800" dirty="0">
                <a:solidFill>
                  <a:schemeClr val="bg1"/>
                </a:solidFill>
              </a:rPr>
              <a:t>Team interaction ( collaboration)</a:t>
            </a:r>
          </a:p>
          <a:p>
            <a:endParaRPr lang="en-IN" sz="2800" dirty="0">
              <a:solidFill>
                <a:schemeClr val="bg1"/>
              </a:solidFill>
            </a:endParaRPr>
          </a:p>
        </p:txBody>
      </p:sp>
      <p:sp>
        <p:nvSpPr>
          <p:cNvPr id="3" name="TextBox 2">
            <a:extLst>
              <a:ext uri="{FF2B5EF4-FFF2-40B4-BE49-F238E27FC236}">
                <a16:creationId xmlns:a16="http://schemas.microsoft.com/office/drawing/2014/main" id="{85330F70-2D76-33F3-F90F-84C5CD8A2E67}"/>
              </a:ext>
            </a:extLst>
          </p:cNvPr>
          <p:cNvSpPr txBox="1"/>
          <p:nvPr/>
        </p:nvSpPr>
        <p:spPr>
          <a:xfrm>
            <a:off x="815788" y="1536174"/>
            <a:ext cx="8175812" cy="3785652"/>
          </a:xfrm>
          <a:prstGeom prst="rect">
            <a:avLst/>
          </a:prstGeom>
          <a:noFill/>
        </p:spPr>
        <p:txBody>
          <a:bodyPr wrap="square" rtlCol="0">
            <a:spAutoFit/>
          </a:bodyPr>
          <a:lstStyle/>
          <a:p>
            <a:r>
              <a:rPr lang="en-US" sz="2400" dirty="0">
                <a:solidFill>
                  <a:schemeClr val="bg1"/>
                </a:solidFill>
              </a:rPr>
              <a:t>Generation X employees tend to value collaboration and teamwork in the workplace, but they may approach it differently than other generations. Gen Xers tend to value a more balanced approach to work, where they can work independently but also have opportunities to collaborate and interact with </a:t>
            </a:r>
            <a:r>
              <a:rPr lang="en-US" sz="2400" dirty="0" err="1">
                <a:solidFill>
                  <a:schemeClr val="bg1"/>
                </a:solidFill>
              </a:rPr>
              <a:t>colleagues.In</a:t>
            </a:r>
            <a:r>
              <a:rPr lang="en-US" sz="2400" dirty="0">
                <a:solidFill>
                  <a:schemeClr val="bg1"/>
                </a:solidFill>
              </a:rPr>
              <a:t> team interactions, Gen Xers may prefer a more informal and casual approach, rather than a strictly hierarchical or formal structure. They tend to value open communication, transparency, and honesty, and may prefer to work in teams where everyone's contributions are valued and recognized.</a:t>
            </a:r>
            <a:endParaRPr lang="en-IN" sz="2400" dirty="0">
              <a:solidFill>
                <a:schemeClr val="bg1"/>
              </a:solidFill>
            </a:endParaRPr>
          </a:p>
        </p:txBody>
      </p:sp>
    </p:spTree>
    <p:extLst>
      <p:ext uri="{BB962C8B-B14F-4D97-AF65-F5344CB8AC3E}">
        <p14:creationId xmlns:p14="http://schemas.microsoft.com/office/powerpoint/2010/main" val="1539061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BD8C8E-E65F-E834-C187-5119FD06E8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71F958F8-F150-7213-AFC9-9EDC53D6D8EA}"/>
              </a:ext>
            </a:extLst>
          </p:cNvPr>
          <p:cNvSpPr txBox="1"/>
          <p:nvPr/>
        </p:nvSpPr>
        <p:spPr>
          <a:xfrm>
            <a:off x="466165" y="591671"/>
            <a:ext cx="4697506" cy="3539430"/>
          </a:xfrm>
          <a:prstGeom prst="rect">
            <a:avLst/>
          </a:prstGeom>
          <a:noFill/>
        </p:spPr>
        <p:txBody>
          <a:bodyPr wrap="square" rtlCol="0">
            <a:spAutoFit/>
          </a:bodyPr>
          <a:lstStyle/>
          <a:p>
            <a:r>
              <a:rPr lang="en-IN" sz="3200" dirty="0">
                <a:solidFill>
                  <a:schemeClr val="bg1"/>
                </a:solidFill>
              </a:rPr>
              <a:t>Monthly personal meeting for their development plans</a:t>
            </a:r>
          </a:p>
          <a:p>
            <a:endParaRPr lang="en-IN" sz="3200" dirty="0">
              <a:solidFill>
                <a:schemeClr val="bg1"/>
              </a:solidFill>
            </a:endParaRPr>
          </a:p>
          <a:p>
            <a:r>
              <a:rPr lang="en-IN" sz="3200" dirty="0">
                <a:solidFill>
                  <a:schemeClr val="bg1"/>
                </a:solidFill>
              </a:rPr>
              <a:t>Direct meeting in office</a:t>
            </a:r>
          </a:p>
          <a:p>
            <a:endParaRPr lang="en-IN" sz="3200" dirty="0">
              <a:solidFill>
                <a:schemeClr val="bg1"/>
              </a:solidFill>
            </a:endParaRPr>
          </a:p>
          <a:p>
            <a:r>
              <a:rPr lang="en-IN" sz="3200" dirty="0">
                <a:solidFill>
                  <a:schemeClr val="bg1"/>
                </a:solidFill>
              </a:rPr>
              <a:t>Team outing</a:t>
            </a:r>
          </a:p>
        </p:txBody>
      </p:sp>
    </p:spTree>
    <p:extLst>
      <p:ext uri="{BB962C8B-B14F-4D97-AF65-F5344CB8AC3E}">
        <p14:creationId xmlns:p14="http://schemas.microsoft.com/office/powerpoint/2010/main" val="3744103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BD8C8E-E65F-E834-C187-5119FD06E8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71F958F8-F150-7213-AFC9-9EDC53D6D8EA}"/>
              </a:ext>
            </a:extLst>
          </p:cNvPr>
          <p:cNvSpPr txBox="1"/>
          <p:nvPr/>
        </p:nvSpPr>
        <p:spPr>
          <a:xfrm>
            <a:off x="466165" y="591671"/>
            <a:ext cx="4697506" cy="4031873"/>
          </a:xfrm>
          <a:prstGeom prst="rect">
            <a:avLst/>
          </a:prstGeom>
          <a:noFill/>
        </p:spPr>
        <p:txBody>
          <a:bodyPr wrap="square" rtlCol="0">
            <a:spAutoFit/>
          </a:bodyPr>
          <a:lstStyle/>
          <a:p>
            <a:r>
              <a:rPr lang="en-IN" sz="3200" dirty="0" err="1">
                <a:solidFill>
                  <a:schemeClr val="bg1"/>
                </a:solidFill>
              </a:rPr>
              <a:t>Sanjaye</a:t>
            </a:r>
            <a:r>
              <a:rPr lang="en-IN" sz="3200" dirty="0">
                <a:solidFill>
                  <a:schemeClr val="bg1"/>
                </a:solidFill>
              </a:rPr>
              <a:t> </a:t>
            </a:r>
            <a:r>
              <a:rPr lang="en-IN" sz="3200" dirty="0" err="1">
                <a:solidFill>
                  <a:schemeClr val="bg1"/>
                </a:solidFill>
              </a:rPr>
              <a:t>prassad</a:t>
            </a:r>
            <a:endParaRPr lang="en-IN" sz="3200" dirty="0">
              <a:solidFill>
                <a:schemeClr val="bg1"/>
              </a:solidFill>
            </a:endParaRPr>
          </a:p>
          <a:p>
            <a:r>
              <a:rPr lang="en-IN" sz="3200" dirty="0">
                <a:solidFill>
                  <a:schemeClr val="bg1"/>
                </a:solidFill>
              </a:rPr>
              <a:t>Vigneshwaran</a:t>
            </a:r>
          </a:p>
          <a:p>
            <a:r>
              <a:rPr lang="en-IN" sz="3200" dirty="0" err="1">
                <a:solidFill>
                  <a:schemeClr val="bg1"/>
                </a:solidFill>
              </a:rPr>
              <a:t>Ribin</a:t>
            </a:r>
            <a:endParaRPr lang="en-IN" sz="3200" dirty="0">
              <a:solidFill>
                <a:schemeClr val="bg1"/>
              </a:solidFill>
            </a:endParaRPr>
          </a:p>
          <a:p>
            <a:r>
              <a:rPr lang="en-IN" sz="3200" dirty="0" err="1">
                <a:solidFill>
                  <a:schemeClr val="bg1"/>
                </a:solidFill>
              </a:rPr>
              <a:t>Ebin</a:t>
            </a:r>
            <a:r>
              <a:rPr lang="en-IN" sz="3200" dirty="0">
                <a:solidFill>
                  <a:schemeClr val="bg1"/>
                </a:solidFill>
              </a:rPr>
              <a:t> </a:t>
            </a:r>
            <a:r>
              <a:rPr lang="en-IN" sz="3200" dirty="0" err="1">
                <a:solidFill>
                  <a:schemeClr val="bg1"/>
                </a:solidFill>
              </a:rPr>
              <a:t>chemmayath</a:t>
            </a:r>
            <a:endParaRPr lang="en-IN" sz="3200" dirty="0">
              <a:solidFill>
                <a:schemeClr val="bg1"/>
              </a:solidFill>
            </a:endParaRPr>
          </a:p>
          <a:p>
            <a:r>
              <a:rPr lang="en-IN" sz="3200" dirty="0" err="1">
                <a:solidFill>
                  <a:schemeClr val="bg1"/>
                </a:solidFill>
              </a:rPr>
              <a:t>Dhanarajan</a:t>
            </a:r>
            <a:endParaRPr lang="en-IN" sz="3200" dirty="0">
              <a:solidFill>
                <a:schemeClr val="bg1"/>
              </a:solidFill>
            </a:endParaRPr>
          </a:p>
          <a:p>
            <a:r>
              <a:rPr lang="en-IN" sz="3200" dirty="0">
                <a:solidFill>
                  <a:schemeClr val="bg1"/>
                </a:solidFill>
              </a:rPr>
              <a:t>Hari Krishnan</a:t>
            </a:r>
          </a:p>
          <a:p>
            <a:r>
              <a:rPr lang="en-IN" sz="3200" dirty="0">
                <a:solidFill>
                  <a:schemeClr val="bg1"/>
                </a:solidFill>
              </a:rPr>
              <a:t>Prakash </a:t>
            </a:r>
            <a:r>
              <a:rPr lang="en-IN" sz="3200" dirty="0" err="1">
                <a:solidFill>
                  <a:schemeClr val="bg1"/>
                </a:solidFill>
              </a:rPr>
              <a:t>ragupathy</a:t>
            </a:r>
            <a:endParaRPr lang="en-IN" sz="3200">
              <a:solidFill>
                <a:schemeClr val="bg1"/>
              </a:solidFill>
            </a:endParaRPr>
          </a:p>
          <a:p>
            <a:endParaRPr lang="en-IN" sz="3200">
              <a:solidFill>
                <a:schemeClr val="bg1"/>
              </a:solidFill>
            </a:endParaRPr>
          </a:p>
        </p:txBody>
      </p:sp>
    </p:spTree>
    <p:extLst>
      <p:ext uri="{BB962C8B-B14F-4D97-AF65-F5344CB8AC3E}">
        <p14:creationId xmlns:p14="http://schemas.microsoft.com/office/powerpoint/2010/main" val="2081004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5D2D0E-819C-1255-E35B-3190D54700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77906"/>
            <a:ext cx="12192000" cy="6858000"/>
          </a:xfrm>
          <a:prstGeom prst="rect">
            <a:avLst/>
          </a:prstGeom>
        </p:spPr>
      </p:pic>
      <p:sp>
        <p:nvSpPr>
          <p:cNvPr id="6" name="TextBox 5">
            <a:extLst>
              <a:ext uri="{FF2B5EF4-FFF2-40B4-BE49-F238E27FC236}">
                <a16:creationId xmlns:a16="http://schemas.microsoft.com/office/drawing/2014/main" id="{323D80DD-98CB-6429-2630-54CB26E5A084}"/>
              </a:ext>
            </a:extLst>
          </p:cNvPr>
          <p:cNvSpPr txBox="1"/>
          <p:nvPr/>
        </p:nvSpPr>
        <p:spPr>
          <a:xfrm>
            <a:off x="403412" y="394447"/>
            <a:ext cx="4876800" cy="1446550"/>
          </a:xfrm>
          <a:prstGeom prst="rect">
            <a:avLst/>
          </a:prstGeom>
          <a:noFill/>
        </p:spPr>
        <p:txBody>
          <a:bodyPr wrap="square" rtlCol="0">
            <a:spAutoFit/>
          </a:bodyPr>
          <a:lstStyle/>
          <a:p>
            <a:r>
              <a:rPr lang="en-IN" sz="4400" dirty="0">
                <a:solidFill>
                  <a:schemeClr val="bg1"/>
                </a:solidFill>
              </a:rPr>
              <a:t>Generation X </a:t>
            </a:r>
          </a:p>
          <a:p>
            <a:r>
              <a:rPr lang="en-IN" sz="4400" dirty="0">
                <a:solidFill>
                  <a:schemeClr val="bg1"/>
                </a:solidFill>
              </a:rPr>
              <a:t>Born (1965-1980)</a:t>
            </a:r>
          </a:p>
        </p:txBody>
      </p:sp>
      <p:sp>
        <p:nvSpPr>
          <p:cNvPr id="7" name="TextBox 6">
            <a:extLst>
              <a:ext uri="{FF2B5EF4-FFF2-40B4-BE49-F238E27FC236}">
                <a16:creationId xmlns:a16="http://schemas.microsoft.com/office/drawing/2014/main" id="{F0E5C54F-47DD-A194-DCB2-369E8AF4195E}"/>
              </a:ext>
            </a:extLst>
          </p:cNvPr>
          <p:cNvSpPr txBox="1"/>
          <p:nvPr/>
        </p:nvSpPr>
        <p:spPr>
          <a:xfrm>
            <a:off x="403412" y="2106706"/>
            <a:ext cx="7413811" cy="2308324"/>
          </a:xfrm>
          <a:prstGeom prst="rect">
            <a:avLst/>
          </a:prstGeom>
          <a:noFill/>
        </p:spPr>
        <p:txBody>
          <a:bodyPr wrap="square" rtlCol="0">
            <a:spAutoFit/>
          </a:bodyPr>
          <a:lstStyle/>
          <a:p>
            <a:r>
              <a:rPr lang="en-US" sz="2400" dirty="0">
                <a:solidFill>
                  <a:schemeClr val="bg1"/>
                </a:solidFill>
              </a:rPr>
              <a:t>Generation X, a term typically used to describe the generation of Americans born between 1965 and 1980, although some sources used slightly different ranges. It has sometimes been called the middle child generation, as it follows the well-known </a:t>
            </a:r>
            <a:r>
              <a:rPr lang="en-US" sz="2400" dirty="0" err="1">
                <a:solidFill>
                  <a:schemeClr val="bg1"/>
                </a:solidFill>
              </a:rPr>
              <a:t>babyboomer</a:t>
            </a:r>
            <a:r>
              <a:rPr lang="en-US" sz="2400" dirty="0">
                <a:solidFill>
                  <a:schemeClr val="bg1"/>
                </a:solidFill>
              </a:rPr>
              <a:t> generation and precedes the millennial generation.</a:t>
            </a:r>
            <a:endParaRPr lang="en-IN" sz="2400" dirty="0">
              <a:solidFill>
                <a:schemeClr val="bg1"/>
              </a:solidFill>
            </a:endParaRPr>
          </a:p>
        </p:txBody>
      </p:sp>
    </p:spTree>
    <p:extLst>
      <p:ext uri="{BB962C8B-B14F-4D97-AF65-F5344CB8AC3E}">
        <p14:creationId xmlns:p14="http://schemas.microsoft.com/office/powerpoint/2010/main" val="2299000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5D2D0E-819C-1255-E35B-3190D54700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9477F39F-E9DE-886D-DC6F-A06A93E406E8}"/>
              </a:ext>
            </a:extLst>
          </p:cNvPr>
          <p:cNvSpPr txBox="1"/>
          <p:nvPr/>
        </p:nvSpPr>
        <p:spPr>
          <a:xfrm>
            <a:off x="448235" y="1272988"/>
            <a:ext cx="5459506" cy="3785652"/>
          </a:xfrm>
          <a:prstGeom prst="rect">
            <a:avLst/>
          </a:prstGeom>
          <a:noFill/>
        </p:spPr>
        <p:txBody>
          <a:bodyPr wrap="square" rtlCol="0">
            <a:spAutoFit/>
          </a:bodyPr>
          <a:lstStyle/>
          <a:p>
            <a:r>
              <a:rPr lang="en-US" sz="2400" dirty="0">
                <a:solidFill>
                  <a:schemeClr val="bg1"/>
                </a:solidFill>
              </a:rPr>
              <a:t>Members of Generation X, or Gen Xers, grew up in a time when there were more dual-income families, single-parent households, and children of divorce than when boomers were growing up. Consequently, many Gen Xers were latchkey kids, spending part of the day without adult supervision, as when they got home from school while their parents were still away at work.</a:t>
            </a:r>
            <a:endParaRPr lang="en-IN" sz="2400" dirty="0">
              <a:solidFill>
                <a:schemeClr val="bg1"/>
              </a:solidFill>
            </a:endParaRPr>
          </a:p>
        </p:txBody>
      </p:sp>
    </p:spTree>
    <p:extLst>
      <p:ext uri="{BB962C8B-B14F-4D97-AF65-F5344CB8AC3E}">
        <p14:creationId xmlns:p14="http://schemas.microsoft.com/office/powerpoint/2010/main" val="2714409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5D2D0E-819C-1255-E35B-3190D54700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1717"/>
            <a:ext cx="12192000" cy="6858000"/>
          </a:xfrm>
          <a:prstGeom prst="rect">
            <a:avLst/>
          </a:prstGeom>
        </p:spPr>
      </p:pic>
      <p:sp>
        <p:nvSpPr>
          <p:cNvPr id="2" name="TextBox 1">
            <a:extLst>
              <a:ext uri="{FF2B5EF4-FFF2-40B4-BE49-F238E27FC236}">
                <a16:creationId xmlns:a16="http://schemas.microsoft.com/office/drawing/2014/main" id="{CE1CDF02-AE62-166B-BB0D-BB436F6E1FEC}"/>
              </a:ext>
            </a:extLst>
          </p:cNvPr>
          <p:cNvSpPr txBox="1"/>
          <p:nvPr/>
        </p:nvSpPr>
        <p:spPr>
          <a:xfrm>
            <a:off x="779929" y="770965"/>
            <a:ext cx="5513295" cy="584775"/>
          </a:xfrm>
          <a:prstGeom prst="rect">
            <a:avLst/>
          </a:prstGeom>
          <a:noFill/>
        </p:spPr>
        <p:txBody>
          <a:bodyPr wrap="square" rtlCol="0">
            <a:spAutoFit/>
          </a:bodyPr>
          <a:lstStyle/>
          <a:p>
            <a:r>
              <a:rPr lang="en-IN" sz="3200" dirty="0">
                <a:solidFill>
                  <a:schemeClr val="bg1"/>
                </a:solidFill>
              </a:rPr>
              <a:t>Work-life integration(Balance)</a:t>
            </a:r>
          </a:p>
        </p:txBody>
      </p:sp>
      <p:sp>
        <p:nvSpPr>
          <p:cNvPr id="3" name="TextBox 2">
            <a:extLst>
              <a:ext uri="{FF2B5EF4-FFF2-40B4-BE49-F238E27FC236}">
                <a16:creationId xmlns:a16="http://schemas.microsoft.com/office/drawing/2014/main" id="{C4018ED5-7E1E-45B4-F615-13E0B6B30095}"/>
              </a:ext>
            </a:extLst>
          </p:cNvPr>
          <p:cNvSpPr txBox="1"/>
          <p:nvPr/>
        </p:nvSpPr>
        <p:spPr>
          <a:xfrm>
            <a:off x="779929" y="1704817"/>
            <a:ext cx="7368988" cy="2308324"/>
          </a:xfrm>
          <a:prstGeom prst="rect">
            <a:avLst/>
          </a:prstGeom>
          <a:noFill/>
        </p:spPr>
        <p:txBody>
          <a:bodyPr wrap="square" rtlCol="0">
            <a:spAutoFit/>
          </a:bodyPr>
          <a:lstStyle/>
          <a:p>
            <a:r>
              <a:rPr lang="en-US" sz="2400" dirty="0">
                <a:solidFill>
                  <a:schemeClr val="bg1"/>
                </a:solidFill>
              </a:rPr>
              <a:t>Gen Xers value a healthy balance between time spent at work and personal time and want to pursue their own aspirations.  Because they lived through difficult economic times in the 1980s, they are less committed to employers than their baby boomer parents. They tend to have a strong entrepreneurial spirit.</a:t>
            </a:r>
            <a:endParaRPr lang="en-IN" sz="2400" dirty="0">
              <a:solidFill>
                <a:schemeClr val="bg1"/>
              </a:solidFill>
            </a:endParaRPr>
          </a:p>
        </p:txBody>
      </p:sp>
      <p:sp>
        <p:nvSpPr>
          <p:cNvPr id="4" name="TextBox 3">
            <a:extLst>
              <a:ext uri="{FF2B5EF4-FFF2-40B4-BE49-F238E27FC236}">
                <a16:creationId xmlns:a16="http://schemas.microsoft.com/office/drawing/2014/main" id="{96D5ADB9-2C47-8D31-2402-72254A359ECC}"/>
              </a:ext>
            </a:extLst>
          </p:cNvPr>
          <p:cNvSpPr txBox="1"/>
          <p:nvPr/>
        </p:nvSpPr>
        <p:spPr>
          <a:xfrm>
            <a:off x="779929" y="4362218"/>
            <a:ext cx="6902824" cy="1938992"/>
          </a:xfrm>
          <a:prstGeom prst="rect">
            <a:avLst/>
          </a:prstGeom>
          <a:noFill/>
        </p:spPr>
        <p:txBody>
          <a:bodyPr wrap="square" rtlCol="0">
            <a:spAutoFit/>
          </a:bodyPr>
          <a:lstStyle/>
          <a:p>
            <a:r>
              <a:rPr lang="en-US" sz="2400" dirty="0">
                <a:solidFill>
                  <a:schemeClr val="bg1"/>
                </a:solidFill>
              </a:rPr>
              <a:t>Your desire for an even work-life balance may have helped you develop strong time-management skills and improved your strategic-thinking skills as you plan your daily tasks and career goals. Consider emphasizing these skills on your resume</a:t>
            </a:r>
            <a:endParaRPr lang="en-IN" sz="2400" dirty="0">
              <a:solidFill>
                <a:schemeClr val="bg1"/>
              </a:solidFill>
            </a:endParaRPr>
          </a:p>
        </p:txBody>
      </p:sp>
    </p:spTree>
    <p:extLst>
      <p:ext uri="{BB962C8B-B14F-4D97-AF65-F5344CB8AC3E}">
        <p14:creationId xmlns:p14="http://schemas.microsoft.com/office/powerpoint/2010/main" val="580050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BD8C8E-E65F-E834-C187-5119FD06E8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A24A5EE4-0F22-DB44-C67A-8861369473F0}"/>
              </a:ext>
            </a:extLst>
          </p:cNvPr>
          <p:cNvSpPr txBox="1"/>
          <p:nvPr/>
        </p:nvSpPr>
        <p:spPr>
          <a:xfrm>
            <a:off x="448236" y="663388"/>
            <a:ext cx="7315200" cy="2677656"/>
          </a:xfrm>
          <a:prstGeom prst="rect">
            <a:avLst/>
          </a:prstGeom>
          <a:noFill/>
        </p:spPr>
        <p:txBody>
          <a:bodyPr wrap="square" rtlCol="0">
            <a:spAutoFit/>
          </a:bodyPr>
          <a:lstStyle/>
          <a:p>
            <a:r>
              <a:rPr lang="en-US" sz="2400" dirty="0">
                <a:solidFill>
                  <a:schemeClr val="bg1"/>
                </a:solidFill>
              </a:rPr>
              <a:t>Let's say you are a parent with a full-time job. You have a child who attends school during the day, and you want to be able to spend more time with them in the evenings. </a:t>
            </a:r>
          </a:p>
          <a:p>
            <a:endParaRPr lang="en-US" sz="2400" dirty="0">
              <a:solidFill>
                <a:schemeClr val="bg1"/>
              </a:solidFill>
            </a:endParaRPr>
          </a:p>
          <a:p>
            <a:r>
              <a:rPr lang="en-US" sz="2400" dirty="0">
                <a:solidFill>
                  <a:schemeClr val="bg1"/>
                </a:solidFill>
              </a:rPr>
              <a:t>9am – 5 pm job in office</a:t>
            </a:r>
          </a:p>
          <a:p>
            <a:r>
              <a:rPr lang="en-IN" sz="2400" dirty="0">
                <a:solidFill>
                  <a:schemeClr val="bg1"/>
                </a:solidFill>
              </a:rPr>
              <a:t>Flexible to work on any mode in office</a:t>
            </a:r>
          </a:p>
          <a:p>
            <a:endParaRPr lang="en-IN" sz="2400" dirty="0">
              <a:solidFill>
                <a:schemeClr val="bg1"/>
              </a:solidFill>
            </a:endParaRPr>
          </a:p>
        </p:txBody>
      </p:sp>
    </p:spTree>
    <p:extLst>
      <p:ext uri="{BB962C8B-B14F-4D97-AF65-F5344CB8AC3E}">
        <p14:creationId xmlns:p14="http://schemas.microsoft.com/office/powerpoint/2010/main" val="2611100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5D2D0E-819C-1255-E35B-3190D54700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ED9AC915-0FA7-0952-3982-A529EFBF0609}"/>
              </a:ext>
            </a:extLst>
          </p:cNvPr>
          <p:cNvSpPr txBox="1"/>
          <p:nvPr/>
        </p:nvSpPr>
        <p:spPr>
          <a:xfrm>
            <a:off x="717176" y="762000"/>
            <a:ext cx="4688542" cy="707886"/>
          </a:xfrm>
          <a:prstGeom prst="rect">
            <a:avLst/>
          </a:prstGeom>
          <a:noFill/>
        </p:spPr>
        <p:txBody>
          <a:bodyPr wrap="square" rtlCol="0">
            <a:spAutoFit/>
          </a:bodyPr>
          <a:lstStyle/>
          <a:p>
            <a:r>
              <a:rPr lang="en-IN" sz="4000" dirty="0">
                <a:solidFill>
                  <a:schemeClr val="bg1"/>
                </a:solidFill>
              </a:rPr>
              <a:t>Technology </a:t>
            </a:r>
          </a:p>
        </p:txBody>
      </p:sp>
      <p:sp>
        <p:nvSpPr>
          <p:cNvPr id="3" name="TextBox 2">
            <a:extLst>
              <a:ext uri="{FF2B5EF4-FFF2-40B4-BE49-F238E27FC236}">
                <a16:creationId xmlns:a16="http://schemas.microsoft.com/office/drawing/2014/main" id="{D65A9274-5C0A-B6CB-103D-6F82706CF762}"/>
              </a:ext>
            </a:extLst>
          </p:cNvPr>
          <p:cNvSpPr txBox="1"/>
          <p:nvPr/>
        </p:nvSpPr>
        <p:spPr>
          <a:xfrm>
            <a:off x="717176" y="1990164"/>
            <a:ext cx="7745506" cy="2677656"/>
          </a:xfrm>
          <a:prstGeom prst="rect">
            <a:avLst/>
          </a:prstGeom>
          <a:noFill/>
        </p:spPr>
        <p:txBody>
          <a:bodyPr wrap="square" rtlCol="0">
            <a:spAutoFit/>
          </a:bodyPr>
          <a:lstStyle/>
          <a:p>
            <a:r>
              <a:rPr lang="en-US" sz="2400" dirty="0">
                <a:solidFill>
                  <a:schemeClr val="bg1"/>
                </a:solidFill>
              </a:rPr>
              <a:t>Members of Generation X, or Gen Xers, grew up in a time when there were more dual-income families, single-parent households, and children of divorce than when boomers were growing up. Consequently, many Gen Xers were latchkey kids, spending part of the day without adult supervision, as when they got home from school while their parents were still away at work.</a:t>
            </a:r>
            <a:endParaRPr lang="en-IN" sz="2400" dirty="0">
              <a:solidFill>
                <a:schemeClr val="bg1"/>
              </a:solidFill>
            </a:endParaRPr>
          </a:p>
        </p:txBody>
      </p:sp>
    </p:spTree>
    <p:extLst>
      <p:ext uri="{BB962C8B-B14F-4D97-AF65-F5344CB8AC3E}">
        <p14:creationId xmlns:p14="http://schemas.microsoft.com/office/powerpoint/2010/main" val="1230711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BD8C8E-E65F-E834-C187-5119FD06E8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71F958F8-F150-7213-AFC9-9EDC53D6D8EA}"/>
              </a:ext>
            </a:extLst>
          </p:cNvPr>
          <p:cNvSpPr txBox="1"/>
          <p:nvPr/>
        </p:nvSpPr>
        <p:spPr>
          <a:xfrm>
            <a:off x="466165" y="591671"/>
            <a:ext cx="4697506" cy="3539430"/>
          </a:xfrm>
          <a:prstGeom prst="rect">
            <a:avLst/>
          </a:prstGeom>
          <a:noFill/>
        </p:spPr>
        <p:txBody>
          <a:bodyPr wrap="square" rtlCol="0">
            <a:spAutoFit/>
          </a:bodyPr>
          <a:lstStyle/>
          <a:p>
            <a:r>
              <a:rPr lang="en-IN" sz="3200" dirty="0">
                <a:solidFill>
                  <a:schemeClr val="bg1"/>
                </a:solidFill>
              </a:rPr>
              <a:t>Personal computer rather than laptop or advanced technological gadgets </a:t>
            </a:r>
          </a:p>
          <a:p>
            <a:endParaRPr lang="en-IN" sz="3200" dirty="0">
              <a:solidFill>
                <a:schemeClr val="bg1"/>
              </a:solidFill>
            </a:endParaRPr>
          </a:p>
          <a:p>
            <a:r>
              <a:rPr lang="en-IN" sz="3200" dirty="0">
                <a:solidFill>
                  <a:schemeClr val="bg1"/>
                </a:solidFill>
              </a:rPr>
              <a:t>Emails and telephone contacts are easier for them</a:t>
            </a:r>
          </a:p>
        </p:txBody>
      </p:sp>
    </p:spTree>
    <p:extLst>
      <p:ext uri="{BB962C8B-B14F-4D97-AF65-F5344CB8AC3E}">
        <p14:creationId xmlns:p14="http://schemas.microsoft.com/office/powerpoint/2010/main" val="3233873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5D2D0E-819C-1255-E35B-3190D54700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57C4BA44-D5BF-B45A-4C31-D6B400D7095A}"/>
              </a:ext>
            </a:extLst>
          </p:cNvPr>
          <p:cNvSpPr txBox="1"/>
          <p:nvPr/>
        </p:nvSpPr>
        <p:spPr>
          <a:xfrm>
            <a:off x="699247" y="681318"/>
            <a:ext cx="3702424" cy="523220"/>
          </a:xfrm>
          <a:prstGeom prst="rect">
            <a:avLst/>
          </a:prstGeom>
          <a:noFill/>
        </p:spPr>
        <p:txBody>
          <a:bodyPr wrap="square" rtlCol="0">
            <a:spAutoFit/>
          </a:bodyPr>
          <a:lstStyle/>
          <a:p>
            <a:r>
              <a:rPr lang="en-IN" sz="2800" dirty="0">
                <a:solidFill>
                  <a:schemeClr val="bg1"/>
                </a:solidFill>
              </a:rPr>
              <a:t>Continuous learning</a:t>
            </a:r>
          </a:p>
        </p:txBody>
      </p:sp>
      <p:sp>
        <p:nvSpPr>
          <p:cNvPr id="3" name="TextBox 2">
            <a:extLst>
              <a:ext uri="{FF2B5EF4-FFF2-40B4-BE49-F238E27FC236}">
                <a16:creationId xmlns:a16="http://schemas.microsoft.com/office/drawing/2014/main" id="{E2FB449D-CDAE-FB99-EC8C-1FA7E3C112F9}"/>
              </a:ext>
            </a:extLst>
          </p:cNvPr>
          <p:cNvSpPr txBox="1"/>
          <p:nvPr/>
        </p:nvSpPr>
        <p:spPr>
          <a:xfrm>
            <a:off x="699247" y="1622612"/>
            <a:ext cx="5961529" cy="4524315"/>
          </a:xfrm>
          <a:prstGeom prst="rect">
            <a:avLst/>
          </a:prstGeom>
          <a:noFill/>
        </p:spPr>
        <p:txBody>
          <a:bodyPr wrap="square" rtlCol="0">
            <a:spAutoFit/>
          </a:bodyPr>
          <a:lstStyle/>
          <a:p>
            <a:r>
              <a:rPr lang="en-US" sz="2400" dirty="0">
                <a:solidFill>
                  <a:schemeClr val="bg1"/>
                </a:solidFill>
              </a:rPr>
              <a:t>Generation X continues learning by taking advantage of the many resources available to them. This includes online courses, attending seminars and workshops, reading books and articles, and participating in professional development activities. They also have access to a wide range of technology that can be used to learn new skills and stay current with industry trends. Additionally, they can use social media to stay in touch with peers and mentors and to access the latest industry news and information.</a:t>
            </a:r>
            <a:endParaRPr lang="en-IN" sz="2400" dirty="0">
              <a:solidFill>
                <a:schemeClr val="bg1"/>
              </a:solidFill>
            </a:endParaRPr>
          </a:p>
        </p:txBody>
      </p:sp>
    </p:spTree>
    <p:extLst>
      <p:ext uri="{BB962C8B-B14F-4D97-AF65-F5344CB8AC3E}">
        <p14:creationId xmlns:p14="http://schemas.microsoft.com/office/powerpoint/2010/main" val="3513143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BD8C8E-E65F-E834-C187-5119FD06E8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43DACCB3-7E2B-F570-A0F9-7B624EFA3A95}"/>
              </a:ext>
            </a:extLst>
          </p:cNvPr>
          <p:cNvSpPr txBox="1"/>
          <p:nvPr/>
        </p:nvSpPr>
        <p:spPr>
          <a:xfrm>
            <a:off x="466164" y="466164"/>
            <a:ext cx="4231342" cy="3416320"/>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solidFill>
                  <a:schemeClr val="bg1"/>
                </a:solidFill>
              </a:rPr>
              <a:t>Taking live classes or offline classes and courses in areas of interest.</a:t>
            </a:r>
          </a:p>
          <a:p>
            <a:pPr marL="342900" indent="-342900">
              <a:buFont typeface="Wingdings" panose="05000000000000000000" pitchFamily="2" charset="2"/>
              <a:buChar char="Ø"/>
            </a:pPr>
            <a:r>
              <a:rPr lang="en-US" sz="2400" dirty="0">
                <a:solidFill>
                  <a:schemeClr val="bg1"/>
                </a:solidFill>
              </a:rPr>
              <a:t>Attending seminars or conferences related to their industry.</a:t>
            </a:r>
          </a:p>
          <a:p>
            <a:pPr marL="342900" indent="-342900">
              <a:buFont typeface="Wingdings" panose="05000000000000000000" pitchFamily="2" charset="2"/>
              <a:buChar char="Ø"/>
            </a:pPr>
            <a:r>
              <a:rPr lang="en-US" sz="2400" dirty="0">
                <a:solidFill>
                  <a:schemeClr val="bg1"/>
                </a:solidFill>
              </a:rPr>
              <a:t> Reading books and articles about topics related to their industry.</a:t>
            </a:r>
            <a:endParaRPr lang="en-IN" sz="2400" dirty="0">
              <a:solidFill>
                <a:schemeClr val="bg1"/>
              </a:solidFill>
            </a:endParaRPr>
          </a:p>
        </p:txBody>
      </p:sp>
    </p:spTree>
    <p:extLst>
      <p:ext uri="{BB962C8B-B14F-4D97-AF65-F5344CB8AC3E}">
        <p14:creationId xmlns:p14="http://schemas.microsoft.com/office/powerpoint/2010/main" val="6117078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36188cd9-13e1-4777-9834-13b48a43f6a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793</Words>
  <Application>Microsoft Office PowerPoint</Application>
  <PresentationFormat>Širokoúhlá obrazovka</PresentationFormat>
  <Paragraphs>49</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Wingdings</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Vigneshwaran M</dc:creator>
  <cp:lastModifiedBy>student</cp:lastModifiedBy>
  <cp:revision>5</cp:revision>
  <dcterms:created xsi:type="dcterms:W3CDTF">2023-03-22T09:57:54Z</dcterms:created>
  <dcterms:modified xsi:type="dcterms:W3CDTF">2023-03-22T11:19:10Z</dcterms:modified>
</cp:coreProperties>
</file>