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72" r:id="rId3"/>
    <p:sldId id="274" r:id="rId4"/>
    <p:sldId id="275" r:id="rId5"/>
    <p:sldId id="276" r:id="rId6"/>
    <p:sldId id="277" r:id="rId7"/>
    <p:sldId id="278" r:id="rId8"/>
    <p:sldId id="279" r:id="rId9"/>
    <p:sldId id="280" r:id="rId10"/>
    <p:sldId id="281" r:id="rId11"/>
    <p:sldId id="282" r:id="rId12"/>
    <p:sldId id="283" r:id="rId13"/>
    <p:sldId id="284" r:id="rId14"/>
  </p:sldIdLst>
  <p:sldSz cx="12192000" cy="6858000"/>
  <p:notesSz cx="6669088" cy="9928225"/>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13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F9B9CD4B-F49A-4C9B-B5D7-397923517823}" type="datetimeFigureOut">
              <a:rPr lang="cs-CZ" smtClean="0"/>
              <a:t>20.04.2023</a:t>
            </a:fld>
            <a:endParaRPr lang="cs-CZ"/>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0F7A0178-FFC6-47AA-B321-C598C4E2242F}" type="slidenum">
              <a:rPr lang="cs-CZ" smtClean="0"/>
              <a:t>‹#›</a:t>
            </a:fld>
            <a:endParaRPr lang="cs-CZ"/>
          </a:p>
        </p:txBody>
      </p:sp>
    </p:spTree>
    <p:extLst>
      <p:ext uri="{BB962C8B-B14F-4D97-AF65-F5344CB8AC3E}">
        <p14:creationId xmlns:p14="http://schemas.microsoft.com/office/powerpoint/2010/main" val="2070973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2632352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143550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B700FD-B0DA-4850-B2E3-F073E7B63BE9}"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632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2648474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B700FD-B0DA-4850-B2E3-F073E7B63BE9}"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8473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2459868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3107378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355123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1006303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567122F-1059-47C4-83B6-ECD576A66892}"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147472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324576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67122F-1059-47C4-83B6-ECD576A66892}" type="datetimeFigureOut">
              <a:rPr lang="cs-CZ" smtClean="0"/>
              <a:t>20.04.2023</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113951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567122F-1059-47C4-83B6-ECD576A66892}" type="datetimeFigureOut">
              <a:rPr lang="cs-CZ" smtClean="0"/>
              <a:t>20.04.2023</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292626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7122F-1059-47C4-83B6-ECD576A66892}" type="datetimeFigureOut">
              <a:rPr lang="cs-CZ" smtClean="0"/>
              <a:t>20.04.2023</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2120944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57212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9567122F-1059-47C4-83B6-ECD576A66892}"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B700FD-B0DA-4850-B2E3-F073E7B63BE9}" type="slidenum">
              <a:rPr lang="cs-CZ" smtClean="0"/>
              <a:t>‹#›</a:t>
            </a:fld>
            <a:endParaRPr lang="cs-CZ"/>
          </a:p>
        </p:txBody>
      </p:sp>
    </p:spTree>
    <p:extLst>
      <p:ext uri="{BB962C8B-B14F-4D97-AF65-F5344CB8AC3E}">
        <p14:creationId xmlns:p14="http://schemas.microsoft.com/office/powerpoint/2010/main" val="4128981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567122F-1059-47C4-83B6-ECD576A66892}" type="datetimeFigureOut">
              <a:rPr lang="cs-CZ" smtClean="0"/>
              <a:t>20.04.2023</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B700FD-B0DA-4850-B2E3-F073E7B63BE9}" type="slidenum">
              <a:rPr lang="cs-CZ" smtClean="0"/>
              <a:t>‹#›</a:t>
            </a:fld>
            <a:endParaRPr lang="cs-CZ"/>
          </a:p>
        </p:txBody>
      </p:sp>
    </p:spTree>
    <p:extLst>
      <p:ext uri="{BB962C8B-B14F-4D97-AF65-F5344CB8AC3E}">
        <p14:creationId xmlns:p14="http://schemas.microsoft.com/office/powerpoint/2010/main" val="230543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Management výkonnosti podniků - </a:t>
            </a:r>
            <a:r>
              <a:rPr lang="cs-CZ" dirty="0" smtClean="0"/>
              <a:t>Příklady</a:t>
            </a:r>
            <a:endParaRPr lang="cs-CZ" dirty="0"/>
          </a:p>
        </p:txBody>
      </p:sp>
      <p:sp>
        <p:nvSpPr>
          <p:cNvPr id="3" name="Podnadpis 2"/>
          <p:cNvSpPr>
            <a:spLocks noGrp="1"/>
          </p:cNvSpPr>
          <p:nvPr>
            <p:ph type="subTitle" idx="1"/>
          </p:nvPr>
        </p:nvSpPr>
        <p:spPr/>
        <p:txBody>
          <a:bodyPr/>
          <a:lstStyle/>
          <a:p>
            <a:r>
              <a:rPr lang="cs-CZ" dirty="0"/>
              <a:t>Ing. Žaneta </a:t>
            </a:r>
            <a:r>
              <a:rPr lang="cs-CZ" dirty="0" err="1"/>
              <a:t>Rylková</a:t>
            </a:r>
            <a:r>
              <a:rPr lang="cs-CZ" dirty="0"/>
              <a:t>, Ph.D.</a:t>
            </a:r>
          </a:p>
        </p:txBody>
      </p:sp>
    </p:spTree>
    <p:extLst>
      <p:ext uri="{BB962C8B-B14F-4D97-AF65-F5344CB8AC3E}">
        <p14:creationId xmlns:p14="http://schemas.microsoft.com/office/powerpoint/2010/main" val="71960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7</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362456" y="1264555"/>
            <a:ext cx="10360152" cy="5288788"/>
          </a:xfrm>
        </p:spPr>
        <p:txBody>
          <a:bodyPr>
            <a:normAutofit/>
          </a:bodyPr>
          <a:lstStyle/>
          <a:p>
            <a:pPr marL="0" lvl="0" indent="0" algn="just">
              <a:buNone/>
            </a:pPr>
            <a:r>
              <a:rPr lang="sk-SK" sz="2000" dirty="0"/>
              <a:t>Doba </a:t>
            </a:r>
            <a:r>
              <a:rPr lang="sk-SK" sz="2000" dirty="0" err="1" smtClean="0"/>
              <a:t>průchodu</a:t>
            </a:r>
            <a:r>
              <a:rPr lang="sk-SK" sz="2000" dirty="0" smtClean="0"/>
              <a:t> výrobku </a:t>
            </a:r>
            <a:r>
              <a:rPr lang="sk-SK" sz="2000" dirty="0"/>
              <a:t>je 6 </a:t>
            </a:r>
            <a:r>
              <a:rPr lang="sk-SK" sz="2000" dirty="0" err="1"/>
              <a:t>týdnů</a:t>
            </a:r>
            <a:r>
              <a:rPr lang="sk-SK" sz="2000" dirty="0"/>
              <a:t> (30 </a:t>
            </a:r>
            <a:r>
              <a:rPr lang="sk-SK" sz="2000" dirty="0" err="1"/>
              <a:t>pracovních</a:t>
            </a:r>
            <a:r>
              <a:rPr lang="sk-SK" sz="2000" dirty="0"/>
              <a:t> dní), je </a:t>
            </a:r>
            <a:r>
              <a:rPr lang="sk-SK" sz="2000" dirty="0" err="1"/>
              <a:t>třeba</a:t>
            </a:r>
            <a:r>
              <a:rPr lang="sk-SK" sz="2000" dirty="0"/>
              <a:t> 1,5 dne </a:t>
            </a:r>
            <a:r>
              <a:rPr lang="sk-SK" sz="2000" dirty="0" err="1"/>
              <a:t>ke</a:t>
            </a:r>
            <a:r>
              <a:rPr lang="sk-SK" sz="2000" dirty="0"/>
              <a:t> </a:t>
            </a:r>
            <a:r>
              <a:rPr lang="sk-SK" sz="2000" dirty="0" err="1" smtClean="0"/>
              <a:t>zpracování</a:t>
            </a:r>
            <a:r>
              <a:rPr lang="sk-SK" sz="2000" dirty="0" smtClean="0"/>
              <a:t> výrobku. </a:t>
            </a:r>
            <a:r>
              <a:rPr lang="sk-SK" sz="2000" dirty="0" err="1"/>
              <a:t>Vypočítejte</a:t>
            </a:r>
            <a:r>
              <a:rPr lang="sk-SK" sz="2000" dirty="0"/>
              <a:t> </a:t>
            </a:r>
            <a:r>
              <a:rPr lang="sk-SK" sz="2000" dirty="0" err="1"/>
              <a:t>efektivnost</a:t>
            </a:r>
            <a:r>
              <a:rPr lang="sk-SK" sz="2000" dirty="0"/>
              <a:t> </a:t>
            </a:r>
            <a:r>
              <a:rPr lang="sk-SK" sz="2000" dirty="0" err="1"/>
              <a:t>výrobního</a:t>
            </a:r>
            <a:r>
              <a:rPr lang="sk-SK" sz="2000" dirty="0"/>
              <a:t> cyklu.</a:t>
            </a:r>
            <a:endParaRPr lang="cs-CZ" sz="2000" dirty="0"/>
          </a:p>
          <a:p>
            <a:pPr marL="0" indent="0" algn="just">
              <a:buNone/>
            </a:pPr>
            <a:r>
              <a:rPr lang="sk-SK" sz="2000" dirty="0"/>
              <a:t> </a:t>
            </a:r>
            <a:endParaRPr lang="cs-CZ" sz="2000" dirty="0"/>
          </a:p>
          <a:p>
            <a:pPr marL="0" lvl="0" indent="0" algn="just">
              <a:buNone/>
            </a:pPr>
            <a:r>
              <a:rPr lang="sk-SK" sz="2000" i="1" dirty="0" err="1"/>
              <a:t>Evc</a:t>
            </a:r>
            <a:r>
              <a:rPr lang="sk-SK" sz="2000" i="1" dirty="0"/>
              <a:t> = 1,5/30 = </a:t>
            </a:r>
            <a:r>
              <a:rPr lang="sk-SK" sz="2000" dirty="0"/>
              <a:t> </a:t>
            </a:r>
            <a:r>
              <a:rPr lang="sk-SK" sz="2000" b="1" dirty="0"/>
              <a:t>5 %</a:t>
            </a:r>
            <a:endParaRPr lang="cs-CZ" sz="2000" dirty="0"/>
          </a:p>
          <a:p>
            <a:pPr marL="0" indent="0">
              <a:buNone/>
            </a:pPr>
            <a:endParaRPr lang="cs-CZ" sz="2900" dirty="0"/>
          </a:p>
          <a:p>
            <a:pPr marL="0" indent="0">
              <a:buNone/>
            </a:pPr>
            <a:endParaRPr lang="cs-CZ" dirty="0"/>
          </a:p>
        </p:txBody>
      </p:sp>
    </p:spTree>
    <p:extLst>
      <p:ext uri="{BB962C8B-B14F-4D97-AF65-F5344CB8AC3E}">
        <p14:creationId xmlns:p14="http://schemas.microsoft.com/office/powerpoint/2010/main" val="506664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8</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362456" y="1264555"/>
            <a:ext cx="10360152" cy="5288788"/>
          </a:xfrm>
        </p:spPr>
        <p:txBody>
          <a:bodyPr>
            <a:normAutofit fontScale="92500" lnSpcReduction="10000"/>
          </a:bodyPr>
          <a:lstStyle/>
          <a:p>
            <a:pPr marL="0" indent="0" algn="just">
              <a:buNone/>
            </a:pPr>
            <a:r>
              <a:rPr lang="cs-CZ" sz="1600" dirty="0"/>
              <a:t>V jedné z hal </a:t>
            </a:r>
            <a:r>
              <a:rPr lang="cs-CZ" sz="1600" dirty="0" err="1"/>
              <a:t>Autofant</a:t>
            </a:r>
            <a:r>
              <a:rPr lang="cs-CZ" sz="1600" dirty="0"/>
              <a:t>, a.s., je 152 strojových zařízení produkujících panty ve dvousměnném provozu. Jednou ročně každý stroj musí být na dva dny odstaven, aby prošel novou certifikací odběratelské firmy. Kromě toho mají stroje denní technologickou přestávku 15 minut, a to na údržbu, která představuje běžnou kontrolu nastavení, případně seřízení stroje. Seřizovač však na tuto práci potřebuje udělat další přípravu a dokončení, jeho práce na jednom stroji trvá celkem 30 minut. Vzhledem k tomu, že specializovaných technických pracovníků na seřízení si firma váží, mají kromě mzdového ohodnocení i další benefity – během 8hodinové pracovní doby v součtu jednu hodinu hygienických přestávek a ročně 30 dní dovolené. V nepracovní dny (112 ročně) se ve společnosti </a:t>
            </a:r>
            <a:r>
              <a:rPr lang="cs-CZ" sz="1600" dirty="0" err="1"/>
              <a:t>Autofant</a:t>
            </a:r>
            <a:r>
              <a:rPr lang="cs-CZ" sz="1600" dirty="0"/>
              <a:t> nepracuje.</a:t>
            </a:r>
          </a:p>
          <a:p>
            <a:pPr marL="800100" lvl="1" indent="-342900" algn="just">
              <a:buFont typeface="+mj-lt"/>
              <a:buAutoNum type="alphaLcParenR"/>
            </a:pPr>
            <a:r>
              <a:rPr lang="cs-CZ" dirty="0"/>
              <a:t>Kolik by firma do této haly měla zaměstnat seřizovačů?</a:t>
            </a:r>
          </a:p>
          <a:p>
            <a:pPr marL="800100" lvl="1" indent="-342900" algn="just">
              <a:buFont typeface="+mj-lt"/>
              <a:buAutoNum type="alphaLcParenR"/>
            </a:pPr>
            <a:r>
              <a:rPr lang="cs-CZ" dirty="0"/>
              <a:t>Výrobní ředitel pan Big si myslí, že firma seřizovače příliš rozmazluje a že by jim stačilo 25 dní dovolené. Také se mu zdá, že se zbytečně párají se seřizováním a není možné se jen tak poflakovat – na jeden stroj by jim stačilo 20 minut.</a:t>
            </a:r>
          </a:p>
          <a:p>
            <a:pPr marL="800100" lvl="1" indent="-342900" algn="just">
              <a:buFont typeface="+mj-lt"/>
              <a:buAutoNum type="alphaLcParenR"/>
            </a:pPr>
            <a:r>
              <a:rPr lang="cs-CZ" dirty="0"/>
              <a:t>Naopak manažer dílny Šéfek si to nemyslí a dále upozorňuje na nemocnost seřizovačů, když pracují v prostředí s velmi kolísavou teplotou, a ukazuje, že dlouhodobě platí, že každý seřizovač byl v minulosti průměrně 10 pracovních dní v roce nemocen. Jak se promítnou připomínky pánů </a:t>
            </a:r>
            <a:r>
              <a:rPr lang="cs-CZ" dirty="0" err="1"/>
              <a:t>Biga</a:t>
            </a:r>
            <a:r>
              <a:rPr lang="cs-CZ" dirty="0"/>
              <a:t> a </a:t>
            </a:r>
            <a:r>
              <a:rPr lang="cs-CZ" dirty="0" err="1"/>
              <a:t>Šéfeka</a:t>
            </a:r>
            <a:r>
              <a:rPr lang="cs-CZ" dirty="0"/>
              <a:t> do názoru na nutný počet seřizovačů pro halu?</a:t>
            </a:r>
          </a:p>
          <a:p>
            <a:pPr marL="800100" lvl="1" indent="-342900" algn="just">
              <a:buFont typeface="+mj-lt"/>
              <a:buAutoNum type="alphaLcParenR"/>
            </a:pPr>
            <a:r>
              <a:rPr lang="cs-CZ" dirty="0"/>
              <a:t>Pan Šéfek argumentuje tím, že kdyby se zaměstnali lidé podle jeho představ, tak by ani běžná nemocnost neměla narušit plynulost výroby. Má pravdu?</a:t>
            </a:r>
          </a:p>
          <a:p>
            <a:pPr marL="800100" lvl="1" indent="-342900" algn="just">
              <a:buFont typeface="+mj-lt"/>
              <a:buAutoNum type="alphaLcParenR"/>
            </a:pPr>
            <a:r>
              <a:rPr lang="cs-CZ" dirty="0"/>
              <a:t>Pan Šéfek tvrdí, že kdyby se zaměstnali seřizovači podle představ pana </a:t>
            </a:r>
            <a:r>
              <a:rPr lang="cs-CZ" dirty="0" err="1"/>
              <a:t>Biga</a:t>
            </a:r>
            <a:r>
              <a:rPr lang="cs-CZ" dirty="0"/>
              <a:t>, tak by při běžné nemocnosti vznikaly problémy. </a:t>
            </a:r>
            <a:r>
              <a:rPr lang="cs-CZ" dirty="0" smtClean="0"/>
              <a:t>Má pravdu?</a:t>
            </a:r>
            <a:endParaRPr lang="cs-CZ" dirty="0"/>
          </a:p>
          <a:p>
            <a:pPr marL="0" indent="0">
              <a:buNone/>
            </a:pPr>
            <a:endParaRPr lang="cs-CZ" sz="2900" dirty="0"/>
          </a:p>
          <a:p>
            <a:pPr marL="0" indent="0">
              <a:buNone/>
            </a:pPr>
            <a:endParaRPr lang="cs-CZ" dirty="0"/>
          </a:p>
        </p:txBody>
      </p:sp>
    </p:spTree>
    <p:extLst>
      <p:ext uri="{BB962C8B-B14F-4D97-AF65-F5344CB8AC3E}">
        <p14:creationId xmlns:p14="http://schemas.microsoft.com/office/powerpoint/2010/main" val="1337209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8 - Řešení</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362456" y="1264555"/>
            <a:ext cx="10360152" cy="5288788"/>
          </a:xfrm>
        </p:spPr>
        <p:txBody>
          <a:bodyPr>
            <a:normAutofit/>
          </a:bodyPr>
          <a:lstStyle/>
          <a:p>
            <a:pPr marL="0" lvl="0" indent="0">
              <a:buNone/>
            </a:pPr>
            <a:r>
              <a:rPr lang="cs-CZ" dirty="0" smtClean="0"/>
              <a:t>a)</a:t>
            </a:r>
          </a:p>
          <a:p>
            <a:pPr marL="0" lvl="0" indent="0">
              <a:buNone/>
            </a:pPr>
            <a:r>
              <a:rPr lang="cs-CZ" dirty="0" smtClean="0"/>
              <a:t>počet </a:t>
            </a:r>
            <a:r>
              <a:rPr lang="cs-CZ" dirty="0"/>
              <a:t>potřebných </a:t>
            </a:r>
            <a:r>
              <a:rPr lang="cs-CZ" dirty="0" smtClean="0"/>
              <a:t>seřizovačů: Je </a:t>
            </a:r>
            <a:r>
              <a:rPr lang="cs-CZ" dirty="0"/>
              <a:t>třeba sladit využitelný časový fond pracovníků s potřebami strojů.</a:t>
            </a:r>
          </a:p>
          <a:p>
            <a:pPr marL="0" indent="0">
              <a:buNone/>
            </a:pPr>
            <a:r>
              <a:rPr lang="cs-CZ" dirty="0"/>
              <a:t>Využitelný časový fond jednoho pracovníka = (365 – 112 – 30) * (8-1) = 1 561 hodin</a:t>
            </a:r>
          </a:p>
          <a:p>
            <a:pPr marL="0" indent="0">
              <a:buNone/>
            </a:pPr>
            <a:r>
              <a:rPr lang="cs-CZ" dirty="0"/>
              <a:t>časové potřeby strojů na seřízení = ((365 – 112 -2) * 0,5 * 150 = 18 825 hodin</a:t>
            </a:r>
          </a:p>
          <a:p>
            <a:pPr marL="0" indent="0">
              <a:buNone/>
            </a:pPr>
            <a:r>
              <a:rPr lang="cs-CZ" dirty="0"/>
              <a:t>potřebný počet pracovníků = 18 825/1 561 = 12,06 pracovníků, což ovšem znamená buď 13 pracovníků, nebo zásah do dovolené, přestávek či délky pracovní doby tak, aby pokryli mírnou dodatečnou potřebu.</a:t>
            </a:r>
          </a:p>
          <a:p>
            <a:pPr marL="0" lvl="0" indent="0">
              <a:buNone/>
            </a:pPr>
            <a:r>
              <a:rPr lang="cs-CZ" dirty="0" smtClean="0"/>
              <a:t>b)</a:t>
            </a:r>
          </a:p>
          <a:p>
            <a:pPr marL="0" lvl="0" indent="0">
              <a:buNone/>
            </a:pPr>
            <a:r>
              <a:rPr lang="cs-CZ" dirty="0" smtClean="0"/>
              <a:t>názor </a:t>
            </a:r>
            <a:r>
              <a:rPr lang="cs-CZ" dirty="0"/>
              <a:t>pana </a:t>
            </a:r>
            <a:r>
              <a:rPr lang="cs-CZ" dirty="0" err="1"/>
              <a:t>Biga</a:t>
            </a:r>
            <a:r>
              <a:rPr lang="cs-CZ" dirty="0"/>
              <a:t> na práci seřizovačů:</a:t>
            </a:r>
          </a:p>
          <a:p>
            <a:pPr marL="0" indent="0">
              <a:buNone/>
            </a:pPr>
            <a:r>
              <a:rPr lang="cs-CZ" dirty="0"/>
              <a:t>využitelný časový fond jednoho pracovníka = (365 – 112 – 25) * (8-1) = 1 596 hodin</a:t>
            </a:r>
          </a:p>
          <a:p>
            <a:pPr marL="0" indent="0">
              <a:buNone/>
            </a:pPr>
            <a:r>
              <a:rPr lang="cs-CZ" dirty="0"/>
              <a:t>časové potřeby strojů na seřízení = (365 – 112 – 2) * 1/3 * 150 = 12 550 hodin</a:t>
            </a:r>
          </a:p>
          <a:p>
            <a:pPr marL="0" indent="0">
              <a:buNone/>
            </a:pPr>
            <a:r>
              <a:rPr lang="cs-CZ" dirty="0"/>
              <a:t>potřebný počet pracovníků = 12 550/1 569 = 7,86 pracovníků, což ovšem znamená 8 pracovníků.</a:t>
            </a:r>
          </a:p>
          <a:p>
            <a:pPr marL="0" indent="0">
              <a:buNone/>
            </a:pPr>
            <a:endParaRPr lang="cs-CZ" sz="2900" dirty="0"/>
          </a:p>
          <a:p>
            <a:pPr marL="0" indent="0">
              <a:buNone/>
            </a:pPr>
            <a:endParaRPr lang="cs-CZ" dirty="0"/>
          </a:p>
        </p:txBody>
      </p:sp>
    </p:spTree>
    <p:extLst>
      <p:ext uri="{BB962C8B-B14F-4D97-AF65-F5344CB8AC3E}">
        <p14:creationId xmlns:p14="http://schemas.microsoft.com/office/powerpoint/2010/main" val="704565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8 - Řešení</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280160" y="1328563"/>
            <a:ext cx="10360152" cy="5288788"/>
          </a:xfrm>
        </p:spPr>
        <p:txBody>
          <a:bodyPr>
            <a:normAutofit fontScale="92500" lnSpcReduction="10000"/>
          </a:bodyPr>
          <a:lstStyle/>
          <a:p>
            <a:pPr marL="0" lvl="0" indent="0" algn="just">
              <a:buNone/>
            </a:pPr>
            <a:r>
              <a:rPr lang="cs-CZ" dirty="0" smtClean="0"/>
              <a:t>c)</a:t>
            </a:r>
          </a:p>
          <a:p>
            <a:pPr marL="0" indent="0" algn="just">
              <a:buNone/>
            </a:pPr>
            <a:r>
              <a:rPr lang="cs-CZ" dirty="0"/>
              <a:t>názor pana </a:t>
            </a:r>
            <a:r>
              <a:rPr lang="cs-CZ" dirty="0" err="1"/>
              <a:t>Šéfeka</a:t>
            </a:r>
            <a:r>
              <a:rPr lang="cs-CZ" dirty="0"/>
              <a:t>:</a:t>
            </a:r>
          </a:p>
          <a:p>
            <a:pPr marL="0" indent="0" algn="just">
              <a:buNone/>
            </a:pPr>
            <a:r>
              <a:rPr lang="cs-CZ" dirty="0"/>
              <a:t>využitelný časový fond jednoho pracovníka = (365 – 112 – 30 – 10) * (8-1) = 1 491 hodin</a:t>
            </a:r>
          </a:p>
          <a:p>
            <a:pPr marL="0" indent="0" algn="just">
              <a:buNone/>
            </a:pPr>
            <a:r>
              <a:rPr lang="cs-CZ" dirty="0"/>
              <a:t>časové potřeby strojů na seřízení stejné jako a), tj. 18 825 hodin.</a:t>
            </a:r>
          </a:p>
          <a:p>
            <a:pPr marL="0" indent="0" algn="just">
              <a:buNone/>
            </a:pPr>
            <a:r>
              <a:rPr lang="cs-CZ" dirty="0"/>
              <a:t>potřebný počet pracovníků = 18 825/1 491 = 12,63 pracovníků, což znamená 13 pracovníků</a:t>
            </a:r>
          </a:p>
          <a:p>
            <a:pPr marL="0" lvl="0" indent="0" algn="just">
              <a:buNone/>
            </a:pPr>
            <a:endParaRPr lang="cs-CZ" dirty="0" smtClean="0"/>
          </a:p>
          <a:p>
            <a:pPr marL="0" lvl="0" indent="0" algn="just">
              <a:buNone/>
            </a:pPr>
            <a:r>
              <a:rPr lang="cs-CZ" dirty="0" smtClean="0"/>
              <a:t>d)</a:t>
            </a:r>
          </a:p>
          <a:p>
            <a:pPr marL="0" lvl="0" indent="0" algn="just">
              <a:buNone/>
            </a:pPr>
            <a:r>
              <a:rPr lang="cs-CZ" dirty="0" smtClean="0"/>
              <a:t>Ano</a:t>
            </a:r>
            <a:r>
              <a:rPr lang="cs-CZ" dirty="0"/>
              <a:t>, pan Šéfek má pravdu, v obou případech byla potřeba 13 lidí.</a:t>
            </a:r>
          </a:p>
          <a:p>
            <a:pPr lvl="0" algn="just"/>
            <a:endParaRPr lang="cs-CZ" dirty="0" smtClean="0"/>
          </a:p>
          <a:p>
            <a:pPr marL="0" lvl="0" indent="0" algn="just">
              <a:buNone/>
            </a:pPr>
            <a:r>
              <a:rPr lang="cs-CZ" dirty="0" smtClean="0"/>
              <a:t>e)</a:t>
            </a:r>
          </a:p>
          <a:p>
            <a:pPr marL="0" indent="0" algn="just">
              <a:buNone/>
            </a:pPr>
            <a:r>
              <a:rPr lang="cs-CZ" dirty="0" smtClean="0"/>
              <a:t>časové </a:t>
            </a:r>
            <a:r>
              <a:rPr lang="cs-CZ" dirty="0"/>
              <a:t>potřeby strojů za podmínek 20minutového seřizování = 12 550 hodin</a:t>
            </a:r>
          </a:p>
          <a:p>
            <a:pPr marL="0" indent="0" algn="just">
              <a:buNone/>
            </a:pPr>
            <a:r>
              <a:rPr lang="cs-CZ" dirty="0"/>
              <a:t>využitelný časový fond jednoho pracovníka při snížení dovolené a nemoci = (365 – 112 – 25 – 10) * (8 – 1) = 1 526 hodin</a:t>
            </a:r>
          </a:p>
          <a:p>
            <a:pPr marL="0" indent="0" algn="just">
              <a:buNone/>
            </a:pPr>
            <a:r>
              <a:rPr lang="cs-CZ" dirty="0"/>
              <a:t>potřebný počet pracovníků = 12 550/1 526 = 8,22 pracovníků, takže v případě zaměstnání původních 8 seřizovačů by opravdu mohl vzniknout problém. Pan Šéfek má opět pravdu.</a:t>
            </a:r>
          </a:p>
          <a:p>
            <a:pPr marL="0" indent="0">
              <a:buNone/>
            </a:pPr>
            <a:endParaRPr lang="cs-CZ" sz="2900" dirty="0"/>
          </a:p>
          <a:p>
            <a:pPr marL="0" indent="0">
              <a:buNone/>
            </a:pPr>
            <a:endParaRPr lang="cs-CZ" dirty="0"/>
          </a:p>
        </p:txBody>
      </p:sp>
    </p:spTree>
    <p:extLst>
      <p:ext uri="{BB962C8B-B14F-4D97-AF65-F5344CB8AC3E}">
        <p14:creationId xmlns:p14="http://schemas.microsoft.com/office/powerpoint/2010/main" val="379292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a:t>
            </a:r>
            <a:r>
              <a:rPr lang="cs-CZ" dirty="0">
                <a:latin typeface="Calibri" panose="020F0502020204030204" pitchFamily="34" charset="0"/>
                <a:ea typeface="Calibri" panose="020F0502020204030204" pitchFamily="34" charset="0"/>
                <a:cs typeface="Times New Roman" panose="02020603050405020304" pitchFamily="18" charset="0"/>
              </a:rPr>
              <a:t>1</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399712" cy="5156200"/>
          </a:xfrm>
        </p:spPr>
        <p:txBody>
          <a:bodyPr>
            <a:normAutofit/>
          </a:bodyPr>
          <a:lstStyle/>
          <a:p>
            <a:pPr marL="0" indent="0" algn="just">
              <a:buNone/>
            </a:pPr>
            <a:r>
              <a:rPr lang="cs-CZ" sz="2000" dirty="0"/>
              <a:t>Ve firmě Velká stavební, a.s., je dlouhodobě investován kapitál ve výši 20 mld. Kč, vážené průměrné náklady kapitálu (WACC) činí 12 %. O kolik vzrostla hodnota podniku za rok, byl-li čistý provozní zisk po zdanění 2 mld. Kč?</a:t>
            </a:r>
          </a:p>
          <a:p>
            <a:pPr marL="0" indent="0" algn="just">
              <a:buNone/>
            </a:pPr>
            <a:r>
              <a:rPr lang="cs-CZ" sz="2000" dirty="0"/>
              <a:t>C = 20 mld. Kč</a:t>
            </a:r>
          </a:p>
          <a:p>
            <a:pPr marL="0" indent="0" algn="just">
              <a:buNone/>
            </a:pPr>
            <a:r>
              <a:rPr lang="cs-CZ" sz="2000" dirty="0"/>
              <a:t>WACC = 12 %</a:t>
            </a:r>
          </a:p>
          <a:p>
            <a:pPr marL="0" indent="0" algn="just">
              <a:buNone/>
            </a:pPr>
            <a:r>
              <a:rPr lang="cs-CZ" sz="2000" dirty="0"/>
              <a:t>NOPAT = 2 mld. Kč</a:t>
            </a:r>
          </a:p>
          <a:p>
            <a:pPr marL="0" indent="0" algn="just">
              <a:buNone/>
            </a:pPr>
            <a:r>
              <a:rPr lang="cs-CZ" sz="2000" dirty="0"/>
              <a:t>EVA = NOPAT – C * WACC = 2 – 0,12 * 20 = 2 – 2,4 = -</a:t>
            </a:r>
            <a:r>
              <a:rPr lang="cs-CZ" sz="2000" dirty="0" smtClean="0"/>
              <a:t>0,4 mld. Kč</a:t>
            </a:r>
            <a:endParaRPr lang="cs-CZ" sz="2000" dirty="0"/>
          </a:p>
          <a:p>
            <a:pPr marL="0" indent="0" algn="just">
              <a:buNone/>
            </a:pPr>
            <a:r>
              <a:rPr lang="cs-CZ" sz="2000" dirty="0"/>
              <a:t>Hodnota Velké stavební, a.s. nevzrostla, ale klesla, a to i v případě, že vlastníci si požadovaný podíl nevyplatí – tím pouze odkládají svůj přirozený nárok na odměnu za riziko a zadržování kapitálu.</a:t>
            </a:r>
          </a:p>
          <a:p>
            <a:pPr algn="just"/>
            <a:endParaRPr lang="cs-CZ" dirty="0"/>
          </a:p>
          <a:p>
            <a:endParaRPr lang="cs-CZ" dirty="0"/>
          </a:p>
        </p:txBody>
      </p:sp>
    </p:spTree>
    <p:extLst>
      <p:ext uri="{BB962C8B-B14F-4D97-AF65-F5344CB8AC3E}">
        <p14:creationId xmlns:p14="http://schemas.microsoft.com/office/powerpoint/2010/main" val="410881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a:t>
            </a:r>
            <a:r>
              <a:rPr lang="cs-CZ" dirty="0">
                <a:latin typeface="Calibri" panose="020F0502020204030204" pitchFamily="34" charset="0"/>
                <a:ea typeface="Calibri" panose="020F0502020204030204" pitchFamily="34" charset="0"/>
                <a:cs typeface="Times New Roman" panose="02020603050405020304" pitchFamily="18" charset="0"/>
              </a:rPr>
              <a:t>2</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399712" cy="5156200"/>
          </a:xfrm>
        </p:spPr>
        <p:txBody>
          <a:bodyPr>
            <a:normAutofit/>
          </a:bodyPr>
          <a:lstStyle/>
          <a:p>
            <a:pPr marL="0" indent="0" algn="just">
              <a:buNone/>
            </a:pPr>
            <a:r>
              <a:rPr lang="cs-CZ" sz="2000" dirty="0"/>
              <a:t>Jaká je hodnota přidaná trhem pro akcionáře, jehož hodnota vlastního kapitálu (rozdělená do 10 000 akcií) byla k 1.1. XXXX ve výši 15 000 000 Kč a na konci roku je tržní cena jedné akcie 1 736 Kč? Jaká je výnosnost investovaného kapitálu v tomto roce?</a:t>
            </a:r>
          </a:p>
          <a:p>
            <a:pPr marL="0" indent="0" algn="just">
              <a:buNone/>
            </a:pPr>
            <a:r>
              <a:rPr lang="cs-CZ" sz="2000" dirty="0"/>
              <a:t>Hodnota na začátku roku = 15 000 000 Kč</a:t>
            </a:r>
          </a:p>
          <a:p>
            <a:pPr marL="0" indent="0" algn="just">
              <a:buNone/>
            </a:pPr>
            <a:r>
              <a:rPr lang="cs-CZ" sz="2000" dirty="0"/>
              <a:t>Tržní hodnota na konci roku = 1 736 * 10 000 = 17 360 000 Kč</a:t>
            </a:r>
          </a:p>
          <a:p>
            <a:pPr marL="0" indent="0" algn="just">
              <a:buNone/>
            </a:pPr>
            <a:r>
              <a:rPr lang="cs-CZ" sz="2000" dirty="0"/>
              <a:t>MVA = 17 360 000 – 15 000 000 = 2 360 000 Kč</a:t>
            </a:r>
          </a:p>
          <a:p>
            <a:pPr marL="0" indent="0" algn="just">
              <a:buNone/>
            </a:pPr>
            <a:r>
              <a:rPr lang="cs-CZ" sz="2000" dirty="0"/>
              <a:t>ROE = zisk/vlastní kapitál = 2 360 000/15 000 000 = 15,73 %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78383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3</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399712" cy="5156200"/>
          </a:xfrm>
        </p:spPr>
        <p:txBody>
          <a:bodyPr>
            <a:normAutofit/>
          </a:bodyPr>
          <a:lstStyle/>
          <a:p>
            <a:pPr marL="0" indent="0" algn="just">
              <a:buNone/>
            </a:pPr>
            <a:r>
              <a:rPr lang="cs-CZ" sz="2000" dirty="0" smtClean="0"/>
              <a:t>Firma </a:t>
            </a:r>
            <a:r>
              <a:rPr lang="cs-CZ" sz="2000" dirty="0"/>
              <a:t>si od zadlužení slibuje zvýšení výnosnosti vlastního kapitálu. Přitom výnosnost celkového kapitálu není příliš vysoká (5 %) a věřitel chce za svoji půjčku také 5% roční úrokové míry. Bude finanční páka působit pozitivně nebo negativně?</a:t>
            </a:r>
          </a:p>
          <a:p>
            <a:pPr marL="0" indent="0" algn="just">
              <a:buNone/>
            </a:pPr>
            <a:r>
              <a:rPr lang="cs-CZ" sz="2000" dirty="0"/>
              <a:t>Vzhledem k tomu, že EBIT/A = </a:t>
            </a:r>
            <a:r>
              <a:rPr lang="cs-CZ" sz="2000" dirty="0" err="1"/>
              <a:t>rd</a:t>
            </a:r>
            <a:r>
              <a:rPr lang="cs-CZ" sz="2000" dirty="0"/>
              <a:t>, tak finanční páka bude působit neutrálně, resp. nebude působit vůbec. Pro pozitivní působení finanční páky by bylo potřeba zvýšit výnosnost aktiv.</a:t>
            </a:r>
          </a:p>
          <a:p>
            <a:pPr marL="0" indent="0">
              <a:buNone/>
            </a:pPr>
            <a:endParaRPr lang="cs-CZ" dirty="0"/>
          </a:p>
        </p:txBody>
      </p:sp>
    </p:spTree>
    <p:extLst>
      <p:ext uri="{BB962C8B-B14F-4D97-AF65-F5344CB8AC3E}">
        <p14:creationId xmlns:p14="http://schemas.microsoft.com/office/powerpoint/2010/main" val="2641772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4</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736580" cy="5156200"/>
          </a:xfrm>
        </p:spPr>
        <p:txBody>
          <a:bodyPr>
            <a:normAutofit fontScale="85000" lnSpcReduction="20000"/>
          </a:bodyPr>
          <a:lstStyle/>
          <a:p>
            <a:pPr marL="0" indent="0">
              <a:buNone/>
            </a:pPr>
            <a:r>
              <a:rPr lang="sk-SK" dirty="0" err="1"/>
              <a:t>Ziskovost</a:t>
            </a:r>
            <a:r>
              <a:rPr lang="sk-SK" dirty="0"/>
              <a:t> </a:t>
            </a:r>
            <a:r>
              <a:rPr lang="sk-SK" dirty="0" err="1" smtClean="0"/>
              <a:t>zákazníků</a:t>
            </a:r>
            <a:r>
              <a:rPr lang="cs-CZ" dirty="0" smtClean="0"/>
              <a:t>: </a:t>
            </a:r>
            <a:r>
              <a:rPr lang="sk-SK" dirty="0" smtClean="0"/>
              <a:t>Máme </a:t>
            </a:r>
            <a:r>
              <a:rPr lang="sk-SK" dirty="0" err="1"/>
              <a:t>posoudit</a:t>
            </a:r>
            <a:r>
              <a:rPr lang="sk-SK" dirty="0"/>
              <a:t> „</a:t>
            </a:r>
            <a:r>
              <a:rPr lang="sk-SK" dirty="0" err="1"/>
              <a:t>ziskovost</a:t>
            </a:r>
            <a:r>
              <a:rPr lang="sk-SK" dirty="0"/>
              <a:t>“ </a:t>
            </a:r>
            <a:r>
              <a:rPr lang="sk-SK" dirty="0" err="1"/>
              <a:t>dvou</a:t>
            </a:r>
            <a:r>
              <a:rPr lang="sk-SK" dirty="0"/>
              <a:t> </a:t>
            </a:r>
            <a:r>
              <a:rPr lang="sk-SK" dirty="0" err="1"/>
              <a:t>zákazníků</a:t>
            </a:r>
            <a:r>
              <a:rPr lang="sk-SK" dirty="0"/>
              <a:t>, </a:t>
            </a:r>
            <a:r>
              <a:rPr lang="sk-SK" dirty="0" err="1"/>
              <a:t>kteří</a:t>
            </a:r>
            <a:r>
              <a:rPr lang="sk-SK" dirty="0"/>
              <a:t> </a:t>
            </a:r>
            <a:r>
              <a:rPr lang="sk-SK" dirty="0" err="1"/>
              <a:t>odebírají</a:t>
            </a:r>
            <a:r>
              <a:rPr lang="sk-SK" dirty="0"/>
              <a:t> výrobky naši firmy za </a:t>
            </a:r>
            <a:r>
              <a:rPr lang="sk-SK" dirty="0" err="1"/>
              <a:t>následujících</a:t>
            </a:r>
            <a:r>
              <a:rPr lang="sk-SK" dirty="0"/>
              <a:t> </a:t>
            </a:r>
            <a:r>
              <a:rPr lang="sk-SK" dirty="0" err="1"/>
              <a:t>podmínek</a:t>
            </a:r>
            <a:r>
              <a:rPr lang="sk-SK" dirty="0" smtClean="0"/>
              <a:t>:</a:t>
            </a:r>
          </a:p>
          <a:p>
            <a:pPr marL="0" indent="0">
              <a:buNone/>
            </a:pPr>
            <a:endParaRPr lang="sk-SK" dirty="0"/>
          </a:p>
          <a:p>
            <a:pPr marL="0" indent="0">
              <a:buNone/>
            </a:pPr>
            <a:endParaRPr lang="sk-SK" dirty="0" smtClean="0"/>
          </a:p>
          <a:p>
            <a:pPr marL="0" indent="0">
              <a:buNone/>
            </a:pPr>
            <a:endParaRPr lang="sk-SK" dirty="0"/>
          </a:p>
          <a:p>
            <a:pPr marL="0" indent="0">
              <a:buNone/>
            </a:pPr>
            <a:endParaRPr lang="sk-SK" dirty="0" smtClean="0"/>
          </a:p>
          <a:p>
            <a:pPr marL="0" indent="0">
              <a:buNone/>
            </a:pPr>
            <a:endParaRPr lang="sk-SK" dirty="0"/>
          </a:p>
          <a:p>
            <a:pPr marL="0" indent="0">
              <a:buNone/>
            </a:pPr>
            <a:endParaRPr lang="sk-SK" dirty="0" smtClean="0"/>
          </a:p>
          <a:p>
            <a:pPr marL="0" indent="0">
              <a:buNone/>
            </a:pPr>
            <a:endParaRPr lang="sk-SK" dirty="0"/>
          </a:p>
          <a:p>
            <a:pPr marL="0" indent="0">
              <a:buNone/>
            </a:pPr>
            <a:r>
              <a:rPr lang="sk-SK" dirty="0"/>
              <a:t>Fixní náklady spojené s dodávkami pro oba </a:t>
            </a:r>
            <a:r>
              <a:rPr lang="sk-SK" dirty="0" err="1"/>
              <a:t>zákazníky</a:t>
            </a:r>
            <a:r>
              <a:rPr lang="sk-SK" dirty="0"/>
              <a:t> </a:t>
            </a:r>
            <a:r>
              <a:rPr lang="sk-SK" dirty="0" err="1"/>
              <a:t>byly</a:t>
            </a:r>
            <a:r>
              <a:rPr lang="sk-SK" dirty="0"/>
              <a:t> </a:t>
            </a:r>
            <a:r>
              <a:rPr lang="sk-SK" dirty="0" err="1"/>
              <a:t>přerozděleny</a:t>
            </a:r>
            <a:r>
              <a:rPr lang="sk-SK" dirty="0"/>
              <a:t> </a:t>
            </a:r>
            <a:r>
              <a:rPr lang="sk-SK" dirty="0" err="1"/>
              <a:t>dle</a:t>
            </a:r>
            <a:r>
              <a:rPr lang="sk-SK" dirty="0"/>
              <a:t> rozvrhové </a:t>
            </a:r>
            <a:r>
              <a:rPr lang="sk-SK" dirty="0" err="1"/>
              <a:t>základny</a:t>
            </a:r>
            <a:r>
              <a:rPr lang="sk-SK" dirty="0"/>
              <a:t> „počet </a:t>
            </a:r>
            <a:r>
              <a:rPr lang="sk-SK" dirty="0" err="1"/>
              <a:t>výrobků</a:t>
            </a:r>
            <a:r>
              <a:rPr lang="sk-SK" dirty="0"/>
              <a:t> </a:t>
            </a:r>
            <a:r>
              <a:rPr lang="sk-SK" dirty="0" err="1"/>
              <a:t>celkem</a:t>
            </a:r>
            <a:r>
              <a:rPr lang="sk-SK" dirty="0"/>
              <a:t> (1 600 ks)“. </a:t>
            </a:r>
            <a:endParaRPr lang="cs-CZ" dirty="0"/>
          </a:p>
          <a:p>
            <a:pPr marL="0" indent="0">
              <a:buNone/>
            </a:pPr>
            <a:r>
              <a:rPr lang="sk-SK" b="1" dirty="0"/>
              <a:t>Stanovte:</a:t>
            </a:r>
            <a:endParaRPr lang="cs-CZ" dirty="0"/>
          </a:p>
          <a:p>
            <a:pPr marL="0" indent="0">
              <a:buNone/>
            </a:pPr>
            <a:r>
              <a:rPr lang="sk-SK" dirty="0"/>
              <a:t>a) </a:t>
            </a:r>
            <a:r>
              <a:rPr lang="sk-SK" dirty="0" err="1"/>
              <a:t>Jaká</a:t>
            </a:r>
            <a:r>
              <a:rPr lang="sk-SK" dirty="0"/>
              <a:t> je výše </a:t>
            </a:r>
            <a:r>
              <a:rPr lang="sk-SK" dirty="0" err="1"/>
              <a:t>tržeb</a:t>
            </a:r>
            <a:r>
              <a:rPr lang="sk-SK" dirty="0"/>
              <a:t> pro jednotlivé </a:t>
            </a:r>
            <a:r>
              <a:rPr lang="sk-SK" dirty="0" err="1"/>
              <a:t>zákazníky</a:t>
            </a:r>
            <a:r>
              <a:rPr lang="sk-SK" dirty="0"/>
              <a:t>, </a:t>
            </a:r>
            <a:r>
              <a:rPr lang="sk-SK" dirty="0" err="1"/>
              <a:t>které</a:t>
            </a:r>
            <a:r>
              <a:rPr lang="sk-SK" dirty="0"/>
              <a:t> </a:t>
            </a:r>
            <a:r>
              <a:rPr lang="sk-SK" dirty="0" err="1"/>
              <a:t>jim</a:t>
            </a:r>
            <a:r>
              <a:rPr lang="sk-SK" dirty="0"/>
              <a:t> naše firma vyfakturuje?</a:t>
            </a:r>
            <a:endParaRPr lang="cs-CZ" dirty="0"/>
          </a:p>
          <a:p>
            <a:pPr marL="0" indent="0">
              <a:buNone/>
            </a:pPr>
            <a:r>
              <a:rPr lang="sk-SK" dirty="0"/>
              <a:t>b) </a:t>
            </a:r>
            <a:r>
              <a:rPr lang="sk-SK" dirty="0" err="1"/>
              <a:t>Který</a:t>
            </a:r>
            <a:r>
              <a:rPr lang="sk-SK" dirty="0"/>
              <a:t> z uvedených </a:t>
            </a:r>
            <a:r>
              <a:rPr lang="sk-SK" dirty="0" err="1"/>
              <a:t>zákazníků</a:t>
            </a:r>
            <a:r>
              <a:rPr lang="sk-SK" dirty="0"/>
              <a:t> </a:t>
            </a:r>
            <a:r>
              <a:rPr lang="sk-SK" dirty="0" err="1"/>
              <a:t>přispívá</a:t>
            </a:r>
            <a:r>
              <a:rPr lang="sk-SK" dirty="0"/>
              <a:t> vyšší hodnotou zisku (v </a:t>
            </a:r>
            <a:r>
              <a:rPr lang="sk-SK" dirty="0" err="1"/>
              <a:t>absolutní</a:t>
            </a:r>
            <a:r>
              <a:rPr lang="sk-SK" dirty="0"/>
              <a:t> </a:t>
            </a:r>
            <a:r>
              <a:rPr lang="sk-SK" dirty="0" err="1"/>
              <a:t>hodnotě</a:t>
            </a:r>
            <a:r>
              <a:rPr lang="sk-SK" dirty="0"/>
              <a:t>)?</a:t>
            </a:r>
            <a:endParaRPr lang="cs-CZ" dirty="0"/>
          </a:p>
          <a:p>
            <a:pPr marL="0" indent="0">
              <a:buNone/>
            </a:pPr>
            <a:r>
              <a:rPr lang="sk-SK" dirty="0"/>
              <a:t>c) </a:t>
            </a:r>
            <a:r>
              <a:rPr lang="sk-SK" dirty="0" err="1"/>
              <a:t>Který</a:t>
            </a:r>
            <a:r>
              <a:rPr lang="sk-SK" dirty="0"/>
              <a:t> z uvedených </a:t>
            </a:r>
            <a:r>
              <a:rPr lang="sk-SK" dirty="0" err="1"/>
              <a:t>zákazníků</a:t>
            </a:r>
            <a:r>
              <a:rPr lang="sk-SK" dirty="0"/>
              <a:t> </a:t>
            </a:r>
            <a:r>
              <a:rPr lang="sk-SK" dirty="0" err="1"/>
              <a:t>přispěje</a:t>
            </a:r>
            <a:r>
              <a:rPr lang="sk-SK" dirty="0"/>
              <a:t> </a:t>
            </a:r>
            <a:r>
              <a:rPr lang="sk-SK" dirty="0" err="1"/>
              <a:t>více</a:t>
            </a:r>
            <a:r>
              <a:rPr lang="sk-SK" dirty="0"/>
              <a:t> celkovou výši zisku (</a:t>
            </a:r>
            <a:r>
              <a:rPr lang="sk-SK" dirty="0" err="1"/>
              <a:t>absolutní</a:t>
            </a:r>
            <a:r>
              <a:rPr lang="sk-SK" dirty="0"/>
              <a:t> hodnotou</a:t>
            </a:r>
            <a:r>
              <a:rPr lang="sk-SK" dirty="0" smtClean="0"/>
              <a:t>),</a:t>
            </a:r>
            <a:r>
              <a:rPr lang="cs-CZ" dirty="0"/>
              <a:t> </a:t>
            </a:r>
            <a:r>
              <a:rPr lang="sk-SK" dirty="0" err="1" smtClean="0"/>
              <a:t>pokud</a:t>
            </a:r>
            <a:r>
              <a:rPr lang="sk-SK" dirty="0" smtClean="0"/>
              <a:t> </a:t>
            </a:r>
            <a:r>
              <a:rPr lang="sk-SK" dirty="0"/>
              <a:t>výše dodávky pro zákazníka „A“ </a:t>
            </a:r>
            <a:r>
              <a:rPr lang="sk-SK" dirty="0" err="1"/>
              <a:t>se</a:t>
            </a:r>
            <a:r>
              <a:rPr lang="sk-SK" dirty="0"/>
              <a:t> </a:t>
            </a:r>
            <a:r>
              <a:rPr lang="sk-SK" dirty="0" err="1"/>
              <a:t>zvýší</a:t>
            </a:r>
            <a:r>
              <a:rPr lang="sk-SK" dirty="0"/>
              <a:t> z 1 000 ks na 1 200 </a:t>
            </a:r>
            <a:r>
              <a:rPr lang="sk-SK" dirty="0" smtClean="0"/>
              <a:t>ks?</a:t>
            </a:r>
            <a:endParaRPr lang="cs-CZ" dirty="0"/>
          </a:p>
          <a:p>
            <a:pPr marL="0" indent="0">
              <a:buNone/>
            </a:pPr>
            <a:r>
              <a:rPr lang="cs-CZ" dirty="0"/>
              <a:t>(</a:t>
            </a:r>
            <a:r>
              <a:rPr lang="sk-SK" dirty="0" smtClean="0"/>
              <a:t>fixní </a:t>
            </a:r>
            <a:r>
              <a:rPr lang="sk-SK" dirty="0"/>
              <a:t>náklady za celkovou dodávku pro zákazníka „A“ i „B“ </a:t>
            </a:r>
            <a:r>
              <a:rPr lang="sk-SK" dirty="0" err="1"/>
              <a:t>zůstanou</a:t>
            </a:r>
            <a:r>
              <a:rPr lang="sk-SK" dirty="0"/>
              <a:t> na </a:t>
            </a:r>
            <a:r>
              <a:rPr lang="sk-SK" dirty="0" err="1"/>
              <a:t>stejné</a:t>
            </a:r>
            <a:r>
              <a:rPr lang="sk-SK" dirty="0"/>
              <a:t> </a:t>
            </a:r>
            <a:r>
              <a:rPr lang="sk-SK" dirty="0" err="1"/>
              <a:t>hodnotě</a:t>
            </a:r>
            <a:r>
              <a:rPr lang="sk-SK" dirty="0"/>
              <a:t> </a:t>
            </a:r>
            <a:r>
              <a:rPr lang="sk-SK" dirty="0" err="1"/>
              <a:t>jako</a:t>
            </a:r>
            <a:r>
              <a:rPr lang="sk-SK" dirty="0"/>
              <a:t> </a:t>
            </a:r>
            <a:r>
              <a:rPr lang="sk-SK" dirty="0" err="1"/>
              <a:t>ve</a:t>
            </a:r>
            <a:r>
              <a:rPr lang="sk-SK" dirty="0"/>
              <a:t> </a:t>
            </a:r>
            <a:r>
              <a:rPr lang="sk-SK" dirty="0" err="1"/>
              <a:t>výchozí</a:t>
            </a:r>
            <a:r>
              <a:rPr lang="sk-SK" dirty="0"/>
              <a:t> </a:t>
            </a:r>
            <a:r>
              <a:rPr lang="sk-SK" dirty="0" err="1"/>
              <a:t>situaci</a:t>
            </a:r>
            <a:r>
              <a:rPr lang="sk-SK" dirty="0"/>
              <a:t>)</a:t>
            </a:r>
            <a:endParaRPr lang="cs-CZ" dirty="0"/>
          </a:p>
          <a:p>
            <a:pPr marL="0" indent="0">
              <a:buNone/>
            </a:pPr>
            <a:endParaRPr lang="cs-CZ" dirty="0"/>
          </a:p>
          <a:p>
            <a:pPr marL="0" indent="0">
              <a:buNone/>
            </a:pPr>
            <a:endParaRPr lang="cs-CZ" dirty="0"/>
          </a:p>
        </p:txBody>
      </p:sp>
      <p:pic>
        <p:nvPicPr>
          <p:cNvPr id="4" name="Obrázek 3"/>
          <p:cNvPicPr/>
          <p:nvPr/>
        </p:nvPicPr>
        <p:blipFill rotWithShape="1">
          <a:blip r:embed="rId2"/>
          <a:srcRect l="22209" t="42570" r="34415" b="47606"/>
          <a:stretch/>
        </p:blipFill>
        <p:spPr bwMode="auto">
          <a:xfrm>
            <a:off x="1104900" y="2194560"/>
            <a:ext cx="9136380" cy="1524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61694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4 - řešení</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736580" cy="5156200"/>
          </a:xfrm>
        </p:spPr>
        <p:txBody>
          <a:bodyPr>
            <a:normAutofit/>
          </a:bodyPr>
          <a:lstStyle/>
          <a:p>
            <a:pPr marL="0" indent="0">
              <a:buNone/>
            </a:pPr>
            <a:r>
              <a:rPr lang="sk-SK" dirty="0" smtClean="0"/>
              <a:t>a) </a:t>
            </a:r>
          </a:p>
          <a:p>
            <a:pPr marL="0" indent="0">
              <a:buNone/>
            </a:pPr>
            <a:r>
              <a:rPr lang="sk-SK" dirty="0" smtClean="0"/>
              <a:t>Zákazník </a:t>
            </a:r>
            <a:r>
              <a:rPr lang="sk-SK" dirty="0"/>
              <a:t>A = výše dodávky * cena = 1000 * 110 = </a:t>
            </a:r>
            <a:r>
              <a:rPr lang="sk-SK" b="1" dirty="0"/>
              <a:t>110 </a:t>
            </a:r>
            <a:r>
              <a:rPr lang="sk-SK" b="1" dirty="0" smtClean="0"/>
              <a:t>000 Kč</a:t>
            </a:r>
            <a:endParaRPr lang="cs-CZ" dirty="0"/>
          </a:p>
          <a:p>
            <a:pPr marL="0" indent="0">
              <a:buNone/>
            </a:pPr>
            <a:r>
              <a:rPr lang="sk-SK" dirty="0"/>
              <a:t>Zákazník B = výše dodávky * cena = 600 * 130 =  </a:t>
            </a:r>
            <a:r>
              <a:rPr lang="sk-SK" b="1" dirty="0"/>
              <a:t>78 </a:t>
            </a:r>
            <a:r>
              <a:rPr lang="sk-SK" b="1" dirty="0" smtClean="0"/>
              <a:t>000 Kč</a:t>
            </a:r>
            <a:endParaRPr lang="cs-CZ" dirty="0"/>
          </a:p>
          <a:p>
            <a:pPr marL="0" indent="0">
              <a:buNone/>
            </a:pPr>
            <a:r>
              <a:rPr lang="sk-SK" dirty="0"/>
              <a:t>b</a:t>
            </a:r>
            <a:r>
              <a:rPr lang="sk-SK" dirty="0" smtClean="0"/>
              <a:t>)</a:t>
            </a:r>
            <a:endParaRPr lang="cs-CZ" dirty="0"/>
          </a:p>
          <a:p>
            <a:pPr marL="0" indent="0">
              <a:buNone/>
            </a:pPr>
            <a:r>
              <a:rPr lang="sk-SK" dirty="0"/>
              <a:t>Zákazník A = výše dodávky * </a:t>
            </a:r>
            <a:r>
              <a:rPr lang="sk-SK" dirty="0" err="1"/>
              <a:t>příspěvek</a:t>
            </a:r>
            <a:r>
              <a:rPr lang="sk-SK" dirty="0"/>
              <a:t> na úhradu = 1000 * 30 = </a:t>
            </a:r>
            <a:r>
              <a:rPr lang="sk-SK" b="1" dirty="0"/>
              <a:t>30 </a:t>
            </a:r>
            <a:r>
              <a:rPr lang="sk-SK" b="1" dirty="0" smtClean="0"/>
              <a:t>000 Kč</a:t>
            </a:r>
            <a:endParaRPr lang="cs-CZ" dirty="0"/>
          </a:p>
          <a:p>
            <a:pPr marL="0" indent="0">
              <a:buNone/>
            </a:pPr>
            <a:r>
              <a:rPr lang="sk-SK" dirty="0"/>
              <a:t>Zákazník B = výše dodávky * </a:t>
            </a:r>
            <a:r>
              <a:rPr lang="sk-SK" dirty="0" err="1"/>
              <a:t>příspěvek</a:t>
            </a:r>
            <a:r>
              <a:rPr lang="sk-SK" dirty="0"/>
              <a:t> na úhradu = 600 * 50 = </a:t>
            </a:r>
            <a:r>
              <a:rPr lang="sk-SK" b="1" dirty="0"/>
              <a:t>30 </a:t>
            </a:r>
            <a:r>
              <a:rPr lang="sk-SK" b="1" dirty="0" smtClean="0"/>
              <a:t>000 Kč</a:t>
            </a:r>
            <a:endParaRPr lang="cs-CZ" dirty="0"/>
          </a:p>
          <a:p>
            <a:pPr marL="0" indent="0">
              <a:buNone/>
            </a:pPr>
            <a:r>
              <a:rPr lang="sk-SK" b="1" dirty="0"/>
              <a:t>Zákazníci </a:t>
            </a:r>
            <a:r>
              <a:rPr lang="sk-SK" b="1" dirty="0" err="1"/>
              <a:t>přispívají</a:t>
            </a:r>
            <a:r>
              <a:rPr lang="sk-SK" b="1" dirty="0"/>
              <a:t> </a:t>
            </a:r>
            <a:r>
              <a:rPr lang="sk-SK" b="1" dirty="0" err="1"/>
              <a:t>stejnou</a:t>
            </a:r>
            <a:r>
              <a:rPr lang="sk-SK" b="1" dirty="0"/>
              <a:t> hodnotou zisku.</a:t>
            </a:r>
            <a:endParaRPr lang="cs-CZ" dirty="0"/>
          </a:p>
          <a:p>
            <a:pPr marL="0" indent="0">
              <a:buNone/>
            </a:pPr>
            <a:r>
              <a:rPr lang="sk-SK" dirty="0"/>
              <a:t>c) </a:t>
            </a:r>
            <a:endParaRPr lang="sk-SK" dirty="0" smtClean="0"/>
          </a:p>
          <a:p>
            <a:pPr marL="0" indent="0">
              <a:buNone/>
            </a:pPr>
            <a:r>
              <a:rPr lang="sk-SK" dirty="0" smtClean="0"/>
              <a:t>Zákazník </a:t>
            </a:r>
            <a:r>
              <a:rPr lang="sk-SK" dirty="0"/>
              <a:t>A = výše dodávky * </a:t>
            </a:r>
            <a:r>
              <a:rPr lang="sk-SK" dirty="0" err="1"/>
              <a:t>příspěvek</a:t>
            </a:r>
            <a:r>
              <a:rPr lang="sk-SK" dirty="0"/>
              <a:t> na úhradu = 1200 * 30 =  </a:t>
            </a:r>
            <a:r>
              <a:rPr lang="sk-SK" b="1" dirty="0"/>
              <a:t>36 </a:t>
            </a:r>
            <a:r>
              <a:rPr lang="sk-SK" b="1" dirty="0" smtClean="0"/>
              <a:t>000 Kč</a:t>
            </a:r>
            <a:endParaRPr lang="cs-CZ" dirty="0"/>
          </a:p>
          <a:p>
            <a:pPr marL="0" indent="0">
              <a:buNone/>
            </a:pPr>
            <a:r>
              <a:rPr lang="sk-SK" dirty="0"/>
              <a:t>Zákazník B = výše dodávky * </a:t>
            </a:r>
            <a:r>
              <a:rPr lang="sk-SK" dirty="0" err="1"/>
              <a:t>příspěvek</a:t>
            </a:r>
            <a:r>
              <a:rPr lang="sk-SK" dirty="0"/>
              <a:t> na úhradu = 600 * 50 = </a:t>
            </a:r>
            <a:r>
              <a:rPr lang="sk-SK" b="1" dirty="0"/>
              <a:t>30 </a:t>
            </a:r>
            <a:r>
              <a:rPr lang="sk-SK" b="1" dirty="0" smtClean="0"/>
              <a:t>000 Kč</a:t>
            </a:r>
            <a:endParaRPr lang="cs-CZ" dirty="0"/>
          </a:p>
          <a:p>
            <a:pPr marL="0" indent="0">
              <a:buNone/>
            </a:pPr>
            <a:r>
              <a:rPr lang="sk-SK" b="1" dirty="0"/>
              <a:t>Zákazník A </a:t>
            </a:r>
            <a:r>
              <a:rPr lang="sk-SK" b="1" dirty="0" err="1"/>
              <a:t>přispěje</a:t>
            </a:r>
            <a:r>
              <a:rPr lang="sk-SK" b="1" dirty="0"/>
              <a:t> </a:t>
            </a:r>
            <a:r>
              <a:rPr lang="sk-SK" b="1" dirty="0" err="1"/>
              <a:t>více</a:t>
            </a:r>
            <a:r>
              <a:rPr lang="sk-SK" b="1" dirty="0"/>
              <a:t> celkovou výši zisku, </a:t>
            </a:r>
            <a:r>
              <a:rPr lang="sk-SK" b="1" dirty="0" err="1"/>
              <a:t>když</a:t>
            </a:r>
            <a:r>
              <a:rPr lang="sk-SK" b="1" dirty="0"/>
              <a:t> </a:t>
            </a:r>
            <a:r>
              <a:rPr lang="sk-SK" b="1" dirty="0" err="1"/>
              <a:t>se</a:t>
            </a:r>
            <a:r>
              <a:rPr lang="sk-SK" b="1" dirty="0"/>
              <a:t> </a:t>
            </a:r>
            <a:r>
              <a:rPr lang="sk-SK" b="1" dirty="0" err="1"/>
              <a:t>změní</a:t>
            </a:r>
            <a:r>
              <a:rPr lang="sk-SK" b="1" dirty="0"/>
              <a:t> jeho dodávky z 1000ks na 1200ks.</a:t>
            </a: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04728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5</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104900" y="1358900"/>
            <a:ext cx="10736580" cy="5156200"/>
          </a:xfrm>
        </p:spPr>
        <p:txBody>
          <a:bodyPr>
            <a:normAutofit/>
          </a:bodyPr>
          <a:lstStyle/>
          <a:p>
            <a:pPr marL="0" indent="0" algn="just">
              <a:buNone/>
            </a:pPr>
            <a:r>
              <a:rPr lang="cs-CZ" dirty="0"/>
              <a:t>Počet zákazníků, kteří koupili jogurt v českém supermarketu „Včela“  je evidován v počtu 14 000 zákazníků v průběhu jednoho měsíce. Průměrný počet zakoupených jogurtů jedním zákazníkem činí 2 ks za dané období. Průměrná cena zakoupených jogurtů v daném období byla vyčíslena na 8,40 Kč/ks.</a:t>
            </a:r>
          </a:p>
          <a:p>
            <a:pPr marL="0" indent="0" algn="just">
              <a:buNone/>
            </a:pPr>
            <a:r>
              <a:rPr lang="cs-CZ" dirty="0"/>
              <a:t>Naše firma nabízí jogurt za 7,50 Kč/ks. Počet zákazníků, kteří si zakoupili  v daném období jogurty naši značky bylo 2 000, průměrná velikost nákupu jednoho zákazníka, který zakoupil jogurt naši značky činí 3 ks za dané období.</a:t>
            </a:r>
          </a:p>
          <a:p>
            <a:pPr marL="0" indent="0" algn="just">
              <a:buNone/>
            </a:pPr>
            <a:r>
              <a:rPr lang="cs-CZ" dirty="0"/>
              <a:t> </a:t>
            </a:r>
          </a:p>
          <a:p>
            <a:pPr lvl="1" algn="just">
              <a:buFont typeface="+mj-lt"/>
              <a:buAutoNum type="alphaLcParenR"/>
            </a:pPr>
            <a:r>
              <a:rPr lang="cs-CZ" dirty="0"/>
              <a:t>Zjistěte, jaký je celkový potenciál trhu (poptávky) v daném tržním segmentu stanoveny v hodnotovém vyjádření  [Kč]?</a:t>
            </a:r>
          </a:p>
          <a:p>
            <a:pPr lvl="1" algn="just">
              <a:buFont typeface="+mj-lt"/>
              <a:buAutoNum type="alphaLcParenR"/>
            </a:pPr>
            <a:r>
              <a:rPr lang="cs-CZ" dirty="0"/>
              <a:t>Jakou procentuální hodnotou se podílí naše firma na takto definovaném trhu?</a:t>
            </a:r>
          </a:p>
          <a:p>
            <a:pPr lvl="1" algn="just">
              <a:buFont typeface="+mj-lt"/>
              <a:buAutoNum type="alphaLcParenR"/>
            </a:pPr>
            <a:r>
              <a:rPr lang="cs-CZ" dirty="0"/>
              <a:t>Zjistěte, jaký je celkový potenciál trhu (poptávky) v daném tržním segmentu stanoveny v naturálních jednotkách a to počtem zakoupených jogurtů  [ks]?</a:t>
            </a:r>
          </a:p>
          <a:p>
            <a:pPr lvl="1" algn="just">
              <a:buFont typeface="+mj-lt"/>
              <a:buAutoNum type="alphaLcParenR"/>
            </a:pPr>
            <a:r>
              <a:rPr lang="cs-CZ" dirty="0"/>
              <a:t>Jakou procentuální hodnotou se podílí naše firma na takto definovaném trhu?</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96073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5 - Řešení</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481328" y="1358900"/>
            <a:ext cx="10360152" cy="5156200"/>
          </a:xfrm>
        </p:spPr>
        <p:txBody>
          <a:bodyPr>
            <a:normAutofit fontScale="85000" lnSpcReduction="20000"/>
          </a:bodyPr>
          <a:lstStyle/>
          <a:p>
            <a:pPr marL="0" indent="0">
              <a:buNone/>
            </a:pPr>
            <a:r>
              <a:rPr lang="cs-CZ" dirty="0" smtClean="0"/>
              <a:t>a</a:t>
            </a:r>
            <a:r>
              <a:rPr lang="cs-CZ" dirty="0"/>
              <a:t>)	Hodnotové vyjádření potenciálu trhu: </a:t>
            </a:r>
          </a:p>
          <a:p>
            <a:pPr marL="0" indent="0">
              <a:buNone/>
            </a:pPr>
            <a:r>
              <a:rPr lang="cs-CZ" dirty="0"/>
              <a:t>	POTTRH = 14 000 </a:t>
            </a:r>
            <a:r>
              <a:rPr lang="cs-CZ" dirty="0">
                <a:sym typeface="Wingdings" panose="05000000000000000000" pitchFamily="2" charset="2"/>
              </a:rPr>
              <a:t></a:t>
            </a:r>
            <a:r>
              <a:rPr lang="cs-CZ" dirty="0"/>
              <a:t> 2 </a:t>
            </a:r>
            <a:r>
              <a:rPr lang="cs-CZ" dirty="0">
                <a:sym typeface="Wingdings" panose="05000000000000000000" pitchFamily="2" charset="2"/>
              </a:rPr>
              <a:t></a:t>
            </a:r>
            <a:r>
              <a:rPr lang="cs-CZ" dirty="0"/>
              <a:t> 8,4</a:t>
            </a:r>
          </a:p>
          <a:p>
            <a:pPr marL="0" indent="0">
              <a:buNone/>
            </a:pPr>
            <a:r>
              <a:rPr lang="cs-CZ" dirty="0"/>
              <a:t>	</a:t>
            </a:r>
            <a:r>
              <a:rPr lang="cs-CZ" u="sng" dirty="0"/>
              <a:t>POTTRH = 235 200 Kč</a:t>
            </a:r>
            <a:endParaRPr lang="cs-CZ" dirty="0"/>
          </a:p>
          <a:p>
            <a:pPr marL="0" indent="0">
              <a:buNone/>
            </a:pPr>
            <a:r>
              <a:rPr lang="cs-CZ" dirty="0"/>
              <a:t> </a:t>
            </a:r>
            <a:endParaRPr lang="cs-CZ" dirty="0" smtClean="0"/>
          </a:p>
          <a:p>
            <a:pPr marL="0" indent="0">
              <a:buNone/>
            </a:pPr>
            <a:r>
              <a:rPr lang="cs-CZ" dirty="0" smtClean="0"/>
              <a:t>b)    Hodnota  </a:t>
            </a:r>
            <a:r>
              <a:rPr lang="cs-CZ" dirty="0"/>
              <a:t>„naše firma“ = 2 000 </a:t>
            </a:r>
            <a:r>
              <a:rPr lang="cs-CZ" dirty="0">
                <a:sym typeface="Wingdings" panose="05000000000000000000" pitchFamily="2" charset="2"/>
              </a:rPr>
              <a:t></a:t>
            </a:r>
            <a:r>
              <a:rPr lang="cs-CZ" dirty="0"/>
              <a:t> 7,5 </a:t>
            </a:r>
            <a:r>
              <a:rPr lang="cs-CZ" dirty="0">
                <a:sym typeface="Wingdings" panose="05000000000000000000" pitchFamily="2" charset="2"/>
              </a:rPr>
              <a:t></a:t>
            </a:r>
            <a:r>
              <a:rPr lang="cs-CZ" dirty="0"/>
              <a:t> </a:t>
            </a:r>
            <a:r>
              <a:rPr lang="cs-CZ" dirty="0" smtClean="0"/>
              <a:t>3</a:t>
            </a:r>
          </a:p>
          <a:p>
            <a:pPr marL="0" indent="0">
              <a:buNone/>
            </a:pPr>
            <a:r>
              <a:rPr lang="cs-CZ" dirty="0" smtClean="0"/>
              <a:t>        Hodnota  </a:t>
            </a:r>
            <a:r>
              <a:rPr lang="cs-CZ" dirty="0"/>
              <a:t>„naše firma“ = 45 000 Kč</a:t>
            </a:r>
          </a:p>
          <a:p>
            <a:pPr marL="0" indent="0">
              <a:buNone/>
            </a:pPr>
            <a:r>
              <a:rPr lang="cs-CZ" dirty="0" smtClean="0"/>
              <a:t>        Podíl </a:t>
            </a:r>
            <a:r>
              <a:rPr lang="cs-CZ" dirty="0"/>
              <a:t>„naše firma“       =  (45 000/235 200)</a:t>
            </a:r>
            <a:r>
              <a:rPr lang="cs-CZ" dirty="0">
                <a:sym typeface="Wingdings" panose="05000000000000000000" pitchFamily="2" charset="2"/>
              </a:rPr>
              <a:t></a:t>
            </a:r>
            <a:r>
              <a:rPr lang="cs-CZ" dirty="0"/>
              <a:t>100</a:t>
            </a:r>
          </a:p>
          <a:p>
            <a:pPr marL="0" indent="0">
              <a:buNone/>
            </a:pPr>
            <a:r>
              <a:rPr lang="cs-CZ" dirty="0" smtClean="0"/>
              <a:t>        </a:t>
            </a:r>
            <a:r>
              <a:rPr lang="cs-CZ" u="sng" dirty="0" smtClean="0"/>
              <a:t>Podíl </a:t>
            </a:r>
            <a:r>
              <a:rPr lang="cs-CZ" u="sng" dirty="0"/>
              <a:t>„naše firma“       = 19,13 %</a:t>
            </a:r>
            <a:endParaRPr lang="cs-CZ" dirty="0"/>
          </a:p>
          <a:p>
            <a:pPr marL="0" indent="0">
              <a:buNone/>
            </a:pPr>
            <a:r>
              <a:rPr lang="cs-CZ" dirty="0"/>
              <a:t> </a:t>
            </a:r>
          </a:p>
          <a:p>
            <a:pPr marL="0" indent="0">
              <a:buNone/>
            </a:pPr>
            <a:r>
              <a:rPr lang="cs-CZ" dirty="0" smtClean="0"/>
              <a:t>c</a:t>
            </a:r>
            <a:r>
              <a:rPr lang="cs-CZ" dirty="0"/>
              <a:t>)	POTTRH</a:t>
            </a:r>
            <a:r>
              <a:rPr lang="cs-CZ" baseline="-25000" dirty="0"/>
              <a:t>N</a:t>
            </a:r>
            <a:r>
              <a:rPr lang="cs-CZ" dirty="0"/>
              <a:t> = 14 000 </a:t>
            </a:r>
            <a:r>
              <a:rPr lang="cs-CZ" dirty="0">
                <a:sym typeface="Wingdings" panose="05000000000000000000" pitchFamily="2" charset="2"/>
              </a:rPr>
              <a:t></a:t>
            </a:r>
            <a:r>
              <a:rPr lang="cs-CZ" dirty="0"/>
              <a:t> 2</a:t>
            </a:r>
          </a:p>
          <a:p>
            <a:pPr marL="0" indent="0">
              <a:buNone/>
            </a:pPr>
            <a:r>
              <a:rPr lang="cs-CZ" dirty="0"/>
              <a:t>	</a:t>
            </a:r>
            <a:r>
              <a:rPr lang="cs-CZ" u="sng" dirty="0"/>
              <a:t>POTTRH</a:t>
            </a:r>
            <a:r>
              <a:rPr lang="cs-CZ" u="sng" baseline="-25000" dirty="0"/>
              <a:t>N</a:t>
            </a:r>
            <a:r>
              <a:rPr lang="cs-CZ" u="sng" dirty="0"/>
              <a:t> = 28 000 ks</a:t>
            </a:r>
            <a:endParaRPr lang="cs-CZ" dirty="0"/>
          </a:p>
          <a:p>
            <a:pPr marL="0" indent="0">
              <a:buNone/>
            </a:pPr>
            <a:r>
              <a:rPr lang="cs-CZ" dirty="0"/>
              <a:t> </a:t>
            </a:r>
          </a:p>
          <a:p>
            <a:pPr marL="0" indent="0">
              <a:buNone/>
            </a:pPr>
            <a:r>
              <a:rPr lang="cs-CZ" dirty="0" smtClean="0"/>
              <a:t>d</a:t>
            </a:r>
            <a:r>
              <a:rPr lang="cs-CZ" dirty="0"/>
              <a:t>)	Počet „naše firma“ = 2 000 </a:t>
            </a:r>
            <a:r>
              <a:rPr lang="cs-CZ" dirty="0">
                <a:sym typeface="Wingdings" panose="05000000000000000000" pitchFamily="2" charset="2"/>
              </a:rPr>
              <a:t></a:t>
            </a:r>
            <a:r>
              <a:rPr lang="cs-CZ" dirty="0"/>
              <a:t> 3</a:t>
            </a:r>
          </a:p>
          <a:p>
            <a:pPr marL="0" indent="0">
              <a:buNone/>
            </a:pPr>
            <a:r>
              <a:rPr lang="cs-CZ" dirty="0"/>
              <a:t>	Počet „naše firma“ = 6 000 ks</a:t>
            </a:r>
          </a:p>
          <a:p>
            <a:pPr marL="0" indent="0">
              <a:buNone/>
            </a:pPr>
            <a:r>
              <a:rPr lang="cs-CZ" dirty="0"/>
              <a:t>	Podíl „naše firma“  =  (6 000/28 000)</a:t>
            </a:r>
            <a:r>
              <a:rPr lang="cs-CZ" dirty="0">
                <a:sym typeface="Wingdings" panose="05000000000000000000" pitchFamily="2" charset="2"/>
              </a:rPr>
              <a:t></a:t>
            </a:r>
            <a:r>
              <a:rPr lang="cs-CZ" dirty="0"/>
              <a:t>100</a:t>
            </a:r>
          </a:p>
          <a:p>
            <a:pPr marL="0" indent="0">
              <a:buNone/>
            </a:pPr>
            <a:r>
              <a:rPr lang="cs-CZ" dirty="0"/>
              <a:t>	</a:t>
            </a:r>
            <a:r>
              <a:rPr lang="cs-CZ" u="sng" dirty="0"/>
              <a:t>Podíl „naše firma“  </a:t>
            </a:r>
            <a:r>
              <a:rPr lang="cs-CZ" u="sng" dirty="0" smtClean="0"/>
              <a:t>= </a:t>
            </a:r>
            <a:r>
              <a:rPr lang="cs-CZ" u="sng" dirty="0"/>
              <a:t>21,43 %</a:t>
            </a: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1446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1501" y="624110"/>
            <a:ext cx="9663112" cy="1280890"/>
          </a:xfrm>
        </p:spPr>
        <p:txBody>
          <a:bodyPr>
            <a:normAutofit/>
          </a:bodyPr>
          <a:lstStyle/>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Příklad 6</a:t>
            </a:r>
            <a:endParaRPr lang="cs-CZ"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p:cNvSpPr>
            <a:spLocks noGrp="1"/>
          </p:cNvSpPr>
          <p:nvPr>
            <p:ph idx="1"/>
          </p:nvPr>
        </p:nvSpPr>
        <p:spPr>
          <a:xfrm>
            <a:off x="1362456" y="1264555"/>
            <a:ext cx="10360152" cy="5288788"/>
          </a:xfrm>
        </p:spPr>
        <p:txBody>
          <a:bodyPr>
            <a:normAutofit fontScale="70000" lnSpcReduction="20000"/>
          </a:bodyPr>
          <a:lstStyle/>
          <a:p>
            <a:pPr marL="0" indent="0" algn="just">
              <a:buNone/>
            </a:pPr>
            <a:r>
              <a:rPr lang="cs-CZ" sz="2900" dirty="0"/>
              <a:t>Měsíční výrobní kapacita průmyslového závodu vyrábějící motory do </a:t>
            </a:r>
            <a:r>
              <a:rPr lang="cs-CZ" sz="2900" dirty="0" smtClean="0"/>
              <a:t>automobilů </a:t>
            </a:r>
            <a:r>
              <a:rPr lang="cs-CZ" sz="2900" dirty="0"/>
              <a:t>je 850 ks motorů. Průměrná cena motoru je 38 500 Kč. Fixní náklady jsou 1 780 tis. Kč, variabilní náklady na 1 ks 33 800 Kč. Závod plánuje dosáhnout v každém měsíci zisku ve výši 580 tis. Kč</a:t>
            </a:r>
            <a:r>
              <a:rPr lang="cs-CZ" sz="2900" dirty="0" smtClean="0"/>
              <a:t>.</a:t>
            </a:r>
            <a:r>
              <a:rPr lang="cs-CZ" sz="2900" dirty="0"/>
              <a:t> </a:t>
            </a:r>
            <a:r>
              <a:rPr lang="cs-CZ" sz="2900" dirty="0" smtClean="0"/>
              <a:t>Vypočtěte</a:t>
            </a:r>
            <a:r>
              <a:rPr lang="cs-CZ" sz="2900" dirty="0"/>
              <a:t>:</a:t>
            </a:r>
          </a:p>
          <a:p>
            <a:pPr lvl="1" algn="just">
              <a:buFont typeface="+mj-lt"/>
              <a:buAutoNum type="alphaLcParenR"/>
            </a:pPr>
            <a:r>
              <a:rPr lang="cs-CZ" sz="2900" dirty="0"/>
              <a:t>Bod zvratu v ks a Kč</a:t>
            </a:r>
          </a:p>
          <a:p>
            <a:pPr lvl="1" algn="just">
              <a:buFont typeface="+mj-lt"/>
              <a:buAutoNum type="alphaLcParenR"/>
            </a:pPr>
            <a:r>
              <a:rPr lang="cs-CZ" sz="2900" dirty="0"/>
              <a:t>Kritické využití výrobní kapacity</a:t>
            </a:r>
          </a:p>
          <a:p>
            <a:pPr lvl="1" algn="just">
              <a:buFont typeface="+mj-lt"/>
              <a:buAutoNum type="alphaLcParenR"/>
            </a:pPr>
            <a:r>
              <a:rPr lang="cs-CZ" sz="2900" dirty="0"/>
              <a:t>Jaké množství výrobků musí závod vyrobit, aby dosáhl zisk ve výši 580 tis. Kč?</a:t>
            </a:r>
          </a:p>
          <a:p>
            <a:pPr marL="0" indent="0" algn="just">
              <a:buNone/>
            </a:pPr>
            <a:endParaRPr lang="cs-CZ" sz="2900" dirty="0"/>
          </a:p>
          <a:p>
            <a:pPr marL="0" indent="0" algn="just">
              <a:buNone/>
            </a:pPr>
            <a:r>
              <a:rPr lang="cs-CZ" sz="2900" dirty="0"/>
              <a:t>Řešení:</a:t>
            </a:r>
          </a:p>
          <a:p>
            <a:pPr marL="0" indent="0" algn="just">
              <a:buNone/>
            </a:pPr>
            <a:r>
              <a:rPr lang="cs-CZ" sz="2900" dirty="0" smtClean="0"/>
              <a:t>a) BZ </a:t>
            </a:r>
            <a:r>
              <a:rPr lang="cs-CZ" sz="2900" dirty="0"/>
              <a:t>v ks = 378,72 ks </a:t>
            </a:r>
          </a:p>
          <a:p>
            <a:pPr marL="0" indent="0" algn="just">
              <a:buNone/>
            </a:pPr>
            <a:r>
              <a:rPr lang="cs-CZ" sz="2900" dirty="0"/>
              <a:t>BZ v Kč = p x q = 14 580 720 Kč</a:t>
            </a:r>
          </a:p>
          <a:p>
            <a:pPr marL="0" indent="0" algn="just">
              <a:buNone/>
            </a:pPr>
            <a:r>
              <a:rPr lang="cs-CZ" sz="2900" dirty="0" smtClean="0"/>
              <a:t>b) VK </a:t>
            </a:r>
            <a:r>
              <a:rPr lang="cs-CZ" sz="2900" dirty="0" err="1"/>
              <a:t>krit</a:t>
            </a:r>
            <a:r>
              <a:rPr lang="cs-CZ" sz="2900" dirty="0"/>
              <a:t> = BZ/VK = 45 %</a:t>
            </a:r>
          </a:p>
          <a:p>
            <a:pPr marL="0" indent="0" algn="just">
              <a:buNone/>
            </a:pPr>
            <a:r>
              <a:rPr lang="cs-CZ" sz="2900" dirty="0" smtClean="0"/>
              <a:t>c) BZ </a:t>
            </a:r>
            <a:r>
              <a:rPr lang="cs-CZ" sz="2900" dirty="0"/>
              <a:t>= (F + </a:t>
            </a:r>
            <a:r>
              <a:rPr lang="cs-CZ" sz="2900" dirty="0" err="1"/>
              <a:t>Zmin</a:t>
            </a:r>
            <a:r>
              <a:rPr lang="cs-CZ" sz="2900" dirty="0"/>
              <a:t>)/(p – b) = 502,13 ks</a:t>
            </a:r>
          </a:p>
          <a:p>
            <a:pPr marL="0" indent="0" algn="just">
              <a:buNone/>
            </a:pPr>
            <a:r>
              <a:rPr lang="cs-CZ" sz="2900" dirty="0" smtClean="0"/>
              <a:t>Bod </a:t>
            </a:r>
            <a:r>
              <a:rPr lang="cs-CZ" sz="2900" dirty="0"/>
              <a:t>zvratu dosáhne závod při výrobě </a:t>
            </a:r>
            <a:r>
              <a:rPr lang="cs-CZ" sz="2900" dirty="0" smtClean="0"/>
              <a:t>379 </a:t>
            </a:r>
            <a:r>
              <a:rPr lang="cs-CZ" sz="2900" dirty="0"/>
              <a:t>ks </a:t>
            </a:r>
            <a:r>
              <a:rPr lang="cs-CZ" sz="2900" dirty="0" smtClean="0"/>
              <a:t>motorů, </a:t>
            </a:r>
            <a:r>
              <a:rPr lang="cs-CZ" sz="2900" dirty="0"/>
              <a:t>využije tak výrobní kapacitu na 45 %, pro získání zisku ve výši 580 tis. Kč musí závod </a:t>
            </a:r>
            <a:r>
              <a:rPr lang="cs-CZ" sz="2900"/>
              <a:t>vyrobit </a:t>
            </a:r>
            <a:r>
              <a:rPr lang="cs-CZ" sz="2900" smtClean="0"/>
              <a:t>503 </a:t>
            </a:r>
            <a:r>
              <a:rPr lang="cs-CZ" sz="2900" dirty="0"/>
              <a:t>ks </a:t>
            </a:r>
            <a:r>
              <a:rPr lang="cs-CZ" sz="2900" dirty="0" smtClean="0"/>
              <a:t>motorů.</a:t>
            </a:r>
            <a:endParaRPr lang="cs-CZ" sz="2900" dirty="0"/>
          </a:p>
          <a:p>
            <a:pPr marL="0" indent="0">
              <a:buNone/>
            </a:pPr>
            <a:endParaRPr lang="cs-CZ" sz="2900" dirty="0"/>
          </a:p>
          <a:p>
            <a:pPr marL="0" indent="0">
              <a:buNone/>
            </a:pPr>
            <a:endParaRPr lang="cs-CZ" dirty="0"/>
          </a:p>
        </p:txBody>
      </p:sp>
    </p:spTree>
    <p:extLst>
      <p:ext uri="{BB962C8B-B14F-4D97-AF65-F5344CB8AC3E}">
        <p14:creationId xmlns:p14="http://schemas.microsoft.com/office/powerpoint/2010/main" val="37486226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94972c41-de1c-4945-8684-608eef89b633"/>
</p:tagLst>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183</TotalTime>
  <Words>480</Words>
  <Application>Microsoft Office PowerPoint</Application>
  <PresentationFormat>Širokoúhlá obrazovka</PresentationFormat>
  <Paragraphs>118</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Century Gothic</vt:lpstr>
      <vt:lpstr>Times New Roman</vt:lpstr>
      <vt:lpstr>Wingdings</vt:lpstr>
      <vt:lpstr>Wingdings 3</vt:lpstr>
      <vt:lpstr>Stébla</vt:lpstr>
      <vt:lpstr>Management výkonnosti podniků - Příklady</vt:lpstr>
      <vt:lpstr>Příklad 1</vt:lpstr>
      <vt:lpstr>Příklad 2</vt:lpstr>
      <vt:lpstr>Příklad 3</vt:lpstr>
      <vt:lpstr>Příklad 4</vt:lpstr>
      <vt:lpstr>Příklad 4 - řešení</vt:lpstr>
      <vt:lpstr>Příklad 5</vt:lpstr>
      <vt:lpstr>Příklad 5 - Řešení</vt:lpstr>
      <vt:lpstr>Příklad 6</vt:lpstr>
      <vt:lpstr>Příklad 7</vt:lpstr>
      <vt:lpstr>Příklad 8</vt:lpstr>
      <vt:lpstr>Příklad 8 - Řešení</vt:lpstr>
      <vt:lpstr>Příklad 8 - Řešení</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2</dc:title>
  <dc:creator>Rylkova</dc:creator>
  <cp:lastModifiedBy>Rylkova</cp:lastModifiedBy>
  <cp:revision>70</cp:revision>
  <cp:lastPrinted>2022-02-21T12:24:54Z</cp:lastPrinted>
  <dcterms:created xsi:type="dcterms:W3CDTF">2020-03-03T05:36:30Z</dcterms:created>
  <dcterms:modified xsi:type="dcterms:W3CDTF">2023-04-20T05:51:16Z</dcterms:modified>
</cp:coreProperties>
</file>