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337" r:id="rId3"/>
    <p:sldId id="338" r:id="rId4"/>
    <p:sldId id="339" r:id="rId5"/>
    <p:sldId id="355" r:id="rId6"/>
    <p:sldId id="336" r:id="rId7"/>
    <p:sldId id="356" r:id="rId8"/>
    <p:sldId id="340" r:id="rId9"/>
    <p:sldId id="341" r:id="rId10"/>
    <p:sldId id="342" r:id="rId11"/>
    <p:sldId id="343" r:id="rId12"/>
    <p:sldId id="344" r:id="rId13"/>
    <p:sldId id="345" r:id="rId14"/>
    <p:sldId id="361" r:id="rId15"/>
    <p:sldId id="346" r:id="rId16"/>
    <p:sldId id="347" r:id="rId17"/>
    <p:sldId id="348" r:id="rId18"/>
    <p:sldId id="349" r:id="rId19"/>
    <p:sldId id="350" r:id="rId20"/>
    <p:sldId id="351" r:id="rId21"/>
    <p:sldId id="352" r:id="rId22"/>
    <p:sldId id="359" r:id="rId23"/>
    <p:sldId id="360" r:id="rId24"/>
    <p:sldId id="357" r:id="rId25"/>
    <p:sldId id="353" r:id="rId26"/>
    <p:sldId id="354"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60" r:id="rId126"/>
    <p:sldId id="461" r:id="rId127"/>
    <p:sldId id="462" r:id="rId128"/>
    <p:sldId id="463" r:id="rId129"/>
    <p:sldId id="464" r:id="rId130"/>
    <p:sldId id="465" r:id="rId131"/>
    <p:sldId id="466" r:id="rId132"/>
    <p:sldId id="467" r:id="rId133"/>
    <p:sldId id="468" r:id="rId134"/>
    <p:sldId id="469" r:id="rId135"/>
    <p:sldId id="470" r:id="rId1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19.04.2023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ingbusiness.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eforum.or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md.org/"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iu.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Hodnocení kvality podnikatelského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Na národní úrovni je podnikatelské prostředí regulováno jednotným způsobem většinou pomocí legislativních, politických a ekonomických opatření. </a:t>
            </a:r>
            <a:r>
              <a:rPr lang="cs-CZ" sz="1600" dirty="0" smtClean="0"/>
              <a:t>Na </a:t>
            </a:r>
            <a:r>
              <a:rPr lang="cs-CZ" sz="1600" dirty="0"/>
              <a:t>národní úrovni </a:t>
            </a:r>
            <a:r>
              <a:rPr lang="cs-CZ" sz="1600" dirty="0" smtClean="0"/>
              <a:t>se řadí </a:t>
            </a:r>
            <a:r>
              <a:rPr lang="cs-CZ" sz="1600" dirty="0"/>
              <a:t>mezi lokalizační faktory makroekonomickou a politickou stabilitu země, stabilní cenovou úroveň a tzv. tržní potenciál. Mezi nejběžněji využívané studie k hodnocení obecného prostředí země patří tyto: </a:t>
            </a:r>
          </a:p>
          <a:p>
            <a:pPr algn="just"/>
            <a:r>
              <a:rPr lang="cs-CZ" sz="1600" b="1" dirty="0"/>
              <a:t>Analytická studie </a:t>
            </a:r>
            <a:r>
              <a:rPr lang="cs-CZ" sz="1600" b="1" dirty="0" err="1"/>
              <a:t>Doing</a:t>
            </a:r>
            <a:r>
              <a:rPr lang="cs-CZ" sz="1600" b="1" dirty="0"/>
              <a:t> Business Report</a:t>
            </a:r>
            <a:r>
              <a:rPr lang="cs-CZ" sz="1600" dirty="0"/>
              <a:t> (</a:t>
            </a:r>
            <a:r>
              <a:rPr lang="cs-CZ" sz="1600" u="sng" dirty="0">
                <a:hlinkClick r:id="rId2"/>
              </a:rPr>
              <a:t>www.doingbusiness.org</a:t>
            </a:r>
            <a:r>
              <a:rPr lang="cs-CZ" sz="1600" dirty="0"/>
              <a:t>), který publikuje Světová banka, hodnotí podmínky podnikání ve vybraných zemích pomocí deseti základních ukazatelů: zahájení podnikání, udělování povolení, regulace zaměstnanosti, registrace vlastnictví, získávání úvěrů, ochrana investorů, platba daní, zahraniční obchod, vynutitelnost smluv, ukončení podnikání. Hodnocení je založeno zejména na administrativní, finanční a časové náročností takto definovaných ukazatelů. Hodnocení je založeno zejména na administrativní, finanční a časové náročností takto definovaných ukazatelů. Výsledkem studie je pořadí zemí, podle stanovených kritérií, z hlediska „snadnosti“ realizace podnikatelská </a:t>
            </a:r>
            <a:r>
              <a:rPr lang="cs-CZ" sz="1600" dirty="0" smtClean="0"/>
              <a:t>činnost.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2787376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Důvody ke vstupu podnikatelského subjektu na zahraniční trhy jsou různé a z velké míry se odvíjejí od cílů každého podniku</a:t>
            </a:r>
            <a:r>
              <a:rPr lang="cs-CZ" sz="1800" dirty="0" smtClean="0"/>
              <a:t>.</a:t>
            </a:r>
          </a:p>
          <a:p>
            <a:pPr algn="just"/>
            <a:r>
              <a:rPr lang="cs-CZ" sz="1800" dirty="0" smtClean="0"/>
              <a:t> </a:t>
            </a:r>
            <a:r>
              <a:rPr lang="cs-CZ" sz="1800" dirty="0" err="1"/>
              <a:t>Štrach</a:t>
            </a:r>
            <a:r>
              <a:rPr lang="cs-CZ" sz="1800" dirty="0"/>
              <a:t> (2009) uvádí dvě skupiny důvodů pro expanzi podniku na zahraniční trhy, a to </a:t>
            </a:r>
            <a:endParaRPr lang="cs-CZ" sz="1800" dirty="0" smtClean="0"/>
          </a:p>
          <a:p>
            <a:pPr lvl="1" algn="just"/>
            <a:r>
              <a:rPr lang="cs-CZ" sz="1800" dirty="0" smtClean="0"/>
              <a:t>aktivní </a:t>
            </a:r>
            <a:r>
              <a:rPr lang="cs-CZ" sz="1800" dirty="0"/>
              <a:t>motivační důvody (nazývané také jako ofenzivní</a:t>
            </a:r>
            <a:r>
              <a:rPr lang="cs-CZ" sz="1800" dirty="0" smtClean="0"/>
              <a:t>); </a:t>
            </a:r>
            <a:endParaRPr lang="cs-CZ" sz="1800" dirty="0"/>
          </a:p>
          <a:p>
            <a:pPr lvl="1" algn="just"/>
            <a:r>
              <a:rPr lang="cs-CZ" sz="1800" dirty="0" smtClean="0"/>
              <a:t>pasivní </a:t>
            </a:r>
            <a:r>
              <a:rPr lang="cs-CZ" sz="1800" dirty="0"/>
              <a:t>motivační důvody. </a:t>
            </a:r>
          </a:p>
          <a:p>
            <a:pPr marL="342900" lvl="1" indent="-342900" algn="just">
              <a:buFont typeface="Arial" panose="020B0604020202020204" pitchFamily="34" charset="0"/>
              <a:buChar char="•"/>
            </a:pPr>
            <a:r>
              <a:rPr lang="cs-CZ" sz="1800" dirty="0"/>
              <a:t>Podle Kulhavého (1992) jsou motivy podniku k internacionalizaci podnikatelských </a:t>
            </a:r>
            <a:r>
              <a:rPr lang="cs-CZ" sz="1800" dirty="0" smtClean="0"/>
              <a:t>aktivit:</a:t>
            </a:r>
          </a:p>
          <a:p>
            <a:pPr lvl="1" algn="just"/>
            <a:r>
              <a:rPr lang="cs-CZ" sz="1800" dirty="0"/>
              <a:t>ekonomického charakteru; </a:t>
            </a:r>
          </a:p>
          <a:p>
            <a:pPr lvl="1" algn="just"/>
            <a:r>
              <a:rPr lang="cs-CZ" sz="1800" dirty="0"/>
              <a:t>mimoekonomického charakteru. </a:t>
            </a:r>
          </a:p>
          <a:p>
            <a:pPr marL="342900" lvl="1" indent="-342900" algn="just">
              <a:buFont typeface="Arial" panose="020B0604020202020204" pitchFamily="34" charset="0"/>
              <a:buChar char="•"/>
            </a:pPr>
            <a:r>
              <a:rPr lang="cs-CZ" sz="1800" dirty="0" smtClean="0"/>
              <a:t>Ať </a:t>
            </a:r>
            <a:r>
              <a:rPr lang="cs-CZ" sz="1800" dirty="0"/>
              <a:t>už jsou motivy podniku ke vstupu na zahraniční trhy jakékoliv, musí si podnik uvědomit, že tento krok nepřináší pouze podnikatelské příležitosti, ale i rizika, která jsou úzce spojena se zahraniční </a:t>
            </a:r>
            <a:r>
              <a:rPr lang="cs-CZ" sz="1800" dirty="0" smtClean="0"/>
              <a:t>expanzí.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p:txBody>
      </p:sp>
      <p:sp>
        <p:nvSpPr>
          <p:cNvPr id="3" name="Nadpis 2"/>
          <p:cNvSpPr>
            <a:spLocks noGrp="1"/>
          </p:cNvSpPr>
          <p:nvPr>
            <p:ph type="title"/>
          </p:nvPr>
        </p:nvSpPr>
        <p:spPr>
          <a:xfrm>
            <a:off x="251520" y="195486"/>
            <a:ext cx="6840760" cy="507703"/>
          </a:xfrm>
        </p:spPr>
        <p:txBody>
          <a:bodyPr/>
          <a:lstStyle/>
          <a:p>
            <a:r>
              <a:rPr lang="cs-CZ" dirty="0" smtClean="0"/>
              <a:t>Důvody k internacionalizaci podnikatelských aktivit</a:t>
            </a:r>
            <a:endParaRPr lang="cs-CZ" dirty="0"/>
          </a:p>
        </p:txBody>
      </p:sp>
    </p:spTree>
    <p:extLst>
      <p:ext uri="{BB962C8B-B14F-4D97-AF65-F5344CB8AC3E}">
        <p14:creationId xmlns:p14="http://schemas.microsoft.com/office/powerpoint/2010/main" val="19588224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Rizikovost mezinárodních </a:t>
            </a:r>
            <a:r>
              <a:rPr lang="cs-CZ" sz="1800" dirty="0" smtClean="0"/>
              <a:t>aktivit zostřila </a:t>
            </a:r>
            <a:r>
              <a:rPr lang="cs-CZ" sz="1800" dirty="0"/>
              <a:t>zvláště v průběhu posledních desetiletí v souvislosti s dynamikou ekonomické vývoje, politickými přeměnami a propojením trhů v důsledku procesu globalizace. </a:t>
            </a:r>
            <a:endParaRPr lang="cs-CZ" sz="1800" dirty="0" smtClean="0"/>
          </a:p>
          <a:p>
            <a:pPr algn="just"/>
            <a:r>
              <a:rPr lang="cs-CZ" sz="1800" dirty="0" smtClean="0"/>
              <a:t>Směrodatným </a:t>
            </a:r>
            <a:r>
              <a:rPr lang="cs-CZ" sz="1800" dirty="0"/>
              <a:t>pro ekonomické rozhodování je vliv rizika na celkový ekonomický výsledek podnikatelského subjektu. </a:t>
            </a:r>
            <a:endParaRPr lang="cs-CZ" sz="1800" dirty="0" smtClean="0"/>
          </a:p>
          <a:p>
            <a:pPr algn="just"/>
            <a:r>
              <a:rPr lang="cs-CZ" sz="1800" dirty="0" smtClean="0"/>
              <a:t>Rizika </a:t>
            </a:r>
            <a:r>
              <a:rPr lang="cs-CZ" sz="1800" dirty="0"/>
              <a:t>spojená s expanzí na zahraniční trhy představují poměrně početnou skupinu, která bývá členěna z různých </a:t>
            </a:r>
            <a:r>
              <a:rPr lang="cs-CZ" sz="1800" dirty="0" smtClean="0"/>
              <a:t>pohledů:</a:t>
            </a:r>
          </a:p>
          <a:p>
            <a:pPr lvl="1" algn="just"/>
            <a:r>
              <a:rPr lang="cs-CZ" sz="1800" dirty="0" smtClean="0"/>
              <a:t>rizika </a:t>
            </a:r>
            <a:r>
              <a:rPr lang="cs-CZ" sz="1800" dirty="0"/>
              <a:t>podle příčin vzniku (rizika tržní, cenová, odbytová, inflační, obchodněpolitická, politická a další</a:t>
            </a:r>
            <a:r>
              <a:rPr lang="cs-CZ" sz="1800" dirty="0" smtClean="0"/>
              <a:t>.); </a:t>
            </a:r>
          </a:p>
          <a:p>
            <a:pPr lvl="1" algn="just"/>
            <a:r>
              <a:rPr lang="cs-CZ" sz="1800" dirty="0" smtClean="0"/>
              <a:t>rizika </a:t>
            </a:r>
            <a:r>
              <a:rPr lang="cs-CZ" sz="1800" dirty="0"/>
              <a:t>podle procesů, ve kterých se rizika projevují (rizika obchodní, přepravní, úvěrová, investiční a další</a:t>
            </a:r>
            <a:r>
              <a:rPr lang="cs-CZ" sz="1800" dirty="0" smtClean="0"/>
              <a:t>);</a:t>
            </a:r>
          </a:p>
          <a:p>
            <a:pPr lvl="1" algn="just"/>
            <a:r>
              <a:rPr lang="cs-CZ" sz="1800" dirty="0" smtClean="0"/>
              <a:t> </a:t>
            </a:r>
            <a:r>
              <a:rPr lang="cs-CZ" sz="1800" dirty="0"/>
              <a:t>rizika podle subjektu potenciálního selhání (rizika banky, klienta apod.). </a:t>
            </a:r>
            <a:endParaRPr lang="cs-CZ" sz="1800" dirty="0" smtClean="0"/>
          </a:p>
          <a:p>
            <a:pPr algn="just"/>
            <a:r>
              <a:rPr lang="cs-CZ" sz="1800" dirty="0" smtClean="0"/>
              <a:t>Mezi </a:t>
            </a:r>
            <a:r>
              <a:rPr lang="cs-CZ" sz="1800" dirty="0"/>
              <a:t>jednotlivými druhy rizik existují úzké vazby a souvislosti.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p:txBody>
      </p:sp>
      <p:sp>
        <p:nvSpPr>
          <p:cNvPr id="3" name="Nadpis 2"/>
          <p:cNvSpPr>
            <a:spLocks noGrp="1"/>
          </p:cNvSpPr>
          <p:nvPr>
            <p:ph type="title"/>
          </p:nvPr>
        </p:nvSpPr>
        <p:spPr>
          <a:xfrm>
            <a:off x="251520" y="195486"/>
            <a:ext cx="7056784" cy="507703"/>
          </a:xfrm>
        </p:spPr>
        <p:txBody>
          <a:bodyPr/>
          <a:lstStyle/>
          <a:p>
            <a:r>
              <a:rPr lang="cs-CZ" sz="2200" dirty="0" smtClean="0"/>
              <a:t>Rizika spojená s mezinárodními podnikatelskými aktivitami</a:t>
            </a:r>
            <a:endParaRPr lang="cs-CZ" sz="2200" dirty="0"/>
          </a:p>
        </p:txBody>
      </p:sp>
    </p:spTree>
    <p:extLst>
      <p:ext uri="{BB962C8B-B14F-4D97-AF65-F5344CB8AC3E}">
        <p14:creationId xmlns:p14="http://schemas.microsoft.com/office/powerpoint/2010/main" val="5616537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55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Vytvářet sdílenou vizi.</a:t>
            </a:r>
          </a:p>
          <a:p>
            <a:pPr algn="just"/>
            <a:r>
              <a:rPr lang="cs-CZ" sz="2000" dirty="0" smtClean="0"/>
              <a:t>Vytvořit a přijmout zdravou stupnici etických hodnot.</a:t>
            </a:r>
          </a:p>
          <a:p>
            <a:pPr algn="just"/>
            <a:r>
              <a:rPr lang="cs-CZ" sz="2000" dirty="0" smtClean="0"/>
              <a:t>Rozvíjet lidi a delegovat na ně pravomoci.</a:t>
            </a:r>
          </a:p>
          <a:p>
            <a:pPr algn="just"/>
            <a:r>
              <a:rPr lang="cs-CZ" sz="2000" dirty="0" smtClean="0"/>
              <a:t>Disponovat emocionální sebedůvěrou.</a:t>
            </a:r>
          </a:p>
          <a:p>
            <a:pPr algn="just"/>
            <a:r>
              <a:rPr lang="cs-CZ" sz="2000" dirty="0" smtClean="0"/>
              <a:t>Přijímat změny.</a:t>
            </a:r>
          </a:p>
          <a:p>
            <a:pPr algn="just"/>
            <a:r>
              <a:rPr lang="cs-CZ" sz="2000" dirty="0" smtClean="0"/>
              <a:t>Efektivní komunikační dovednosti.</a:t>
            </a:r>
          </a:p>
          <a:p>
            <a:pPr algn="just"/>
            <a:r>
              <a:rPr lang="cs-CZ" sz="2000" dirty="0" smtClean="0"/>
              <a:t>Myslet v globálním kontextu a dokázat stanovit jasné priority.</a:t>
            </a:r>
          </a:p>
          <a:p>
            <a:pPr algn="just"/>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Požadavky na manažery v mezinárodním prostředí</a:t>
            </a:r>
            <a:endParaRPr lang="cs-CZ" dirty="0"/>
          </a:p>
        </p:txBody>
      </p:sp>
    </p:spTree>
    <p:extLst>
      <p:ext uri="{BB962C8B-B14F-4D97-AF65-F5344CB8AC3E}">
        <p14:creationId xmlns:p14="http://schemas.microsoft.com/office/powerpoint/2010/main" val="25337974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souvislosti s manažerským týmem a jeho charakteristikami je nutno zmínit manažerský styl používaný pro internacionalizaci podnikatelských aktivit. </a:t>
            </a:r>
            <a:endParaRPr lang="cs-CZ" sz="2000" dirty="0" smtClean="0"/>
          </a:p>
          <a:p>
            <a:pPr algn="just"/>
            <a:r>
              <a:rPr lang="cs-CZ" sz="2000" dirty="0" smtClean="0"/>
              <a:t>Model </a:t>
            </a:r>
            <a:r>
              <a:rPr lang="cs-CZ" sz="2000" dirty="0"/>
              <a:t>EPRG, jehož autorem je </a:t>
            </a:r>
            <a:r>
              <a:rPr lang="cs-CZ" sz="2000" dirty="0" err="1"/>
              <a:t>Howard</a:t>
            </a:r>
            <a:r>
              <a:rPr lang="cs-CZ" sz="2000" dirty="0"/>
              <a:t> </a:t>
            </a:r>
            <a:r>
              <a:rPr lang="cs-CZ" sz="2000" dirty="0" err="1"/>
              <a:t>Pelmutter</a:t>
            </a:r>
            <a:r>
              <a:rPr lang="cs-CZ" sz="2000" dirty="0"/>
              <a:t>, vychází z předpokladu, že rozhodování o internacionalizaci podnikatelských aktivit záleží do značné míry na podnikové kultuře, na sdílených podnikových hodnotách i na manažerském stylu. </a:t>
            </a:r>
            <a:endParaRPr lang="cs-CZ" sz="2000" dirty="0" smtClean="0"/>
          </a:p>
          <a:p>
            <a:pPr algn="just"/>
            <a:r>
              <a:rPr lang="cs-CZ" sz="2000" dirty="0" smtClean="0"/>
              <a:t>Na </a:t>
            </a:r>
            <a:r>
              <a:rPr lang="cs-CZ" sz="2000" dirty="0"/>
              <a:t>základě tohoto předpokladu autor modelu definoval hlavní manažerské styly používané na zahraničních trzích – etnocentrický, polycentrický a </a:t>
            </a:r>
            <a:r>
              <a:rPr lang="cs-CZ" sz="2000" dirty="0" smtClean="0"/>
              <a:t>geocentrický. </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18211817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Etnocentrický manažerský styl</a:t>
            </a:r>
            <a:r>
              <a:rPr lang="cs-CZ" sz="2000" dirty="0"/>
              <a:t> je typický pro podniky ze zemí s velkým vnitřním trhem, které se zaměřují na tuzemský trh. </a:t>
            </a:r>
            <a:endParaRPr lang="cs-CZ" sz="2000" dirty="0" smtClean="0"/>
          </a:p>
          <a:p>
            <a:pPr algn="just"/>
            <a:r>
              <a:rPr lang="cs-CZ" sz="2000" dirty="0" smtClean="0"/>
              <a:t>Tyto </a:t>
            </a:r>
            <a:r>
              <a:rPr lang="cs-CZ" sz="2000" dirty="0"/>
              <a:t>podniky obvykle vstupují na trhy kulturně blízké, na nichž není potřeba příliš měnit podnikovou strategii. </a:t>
            </a:r>
            <a:endParaRPr lang="cs-CZ" sz="2000" dirty="0" smtClean="0"/>
          </a:p>
          <a:p>
            <a:pPr algn="just"/>
            <a:r>
              <a:rPr lang="cs-CZ" sz="2000" dirty="0" smtClean="0"/>
              <a:t>Internacionalizace </a:t>
            </a:r>
            <a:r>
              <a:rPr lang="cs-CZ" sz="2000" dirty="0"/>
              <a:t>podnikatelských aktivit pro tyto podniky je pouhou nutností po dosažení maximálního tržního podílu na tuzemském trhu. </a:t>
            </a:r>
            <a:endParaRPr lang="cs-CZ" sz="2000" dirty="0" smtClean="0"/>
          </a:p>
          <a:p>
            <a:pPr algn="just"/>
            <a:r>
              <a:rPr lang="cs-CZ" sz="2000" dirty="0" smtClean="0"/>
              <a:t>Etnocentrický </a:t>
            </a:r>
            <a:r>
              <a:rPr lang="cs-CZ" sz="2000" dirty="0"/>
              <a:t>přístup nerespektuje odlišnosti zahraničních trhů a prosazuje vlastní manažerských styl v zahraničí. </a:t>
            </a:r>
            <a:endParaRPr lang="cs-CZ" sz="2000" dirty="0" smtClean="0"/>
          </a:p>
          <a:p>
            <a:pPr algn="just"/>
            <a:r>
              <a:rPr lang="cs-CZ" sz="2000" dirty="0" smtClean="0"/>
              <a:t>Mateřský </a:t>
            </a:r>
            <a:r>
              <a:rPr lang="cs-CZ" sz="2000" dirty="0"/>
              <a:t>podnik má dominantní postavení a míra samostatnosti zahraničních dceřiných společností je značně </a:t>
            </a:r>
            <a:r>
              <a:rPr lang="cs-CZ" sz="2000" dirty="0" smtClean="0"/>
              <a:t>omezena.</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12122347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Etnocentrický manažerský </a:t>
            </a:r>
            <a:r>
              <a:rPr lang="cs-CZ" sz="2000" b="1" dirty="0" smtClean="0"/>
              <a:t>styl</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4299131" y="3607535"/>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6" name="Ovál 5"/>
          <p:cNvSpPr>
            <a:spLocks noChangeArrowheads="1"/>
          </p:cNvSpPr>
          <p:nvPr/>
        </p:nvSpPr>
        <p:spPr bwMode="auto">
          <a:xfrm>
            <a:off x="2653030" y="3079227"/>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3092619" y="1395842"/>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5507399" y="3124835"/>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507399" y="1615814"/>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136"/>
          <p:cNvSpPr txBox="1">
            <a:spLocks noChangeArrowheads="1"/>
          </p:cNvSpPr>
          <p:nvPr/>
        </p:nvSpPr>
        <p:spPr bwMode="auto">
          <a:xfrm>
            <a:off x="4164951" y="2366935"/>
            <a:ext cx="952500" cy="657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mateřský podnik</a:t>
            </a:r>
            <a:endParaRPr kumimoji="0" lang="cs-CZ" altLang="cs-CZ" sz="1400" b="0" i="0" u="none" strike="noStrike" cap="none" normalizeH="0" baseline="0" dirty="0" smtClean="0">
              <a:ln>
                <a:noFill/>
              </a:ln>
              <a:solidFill>
                <a:schemeClr val="tx1"/>
              </a:solidFill>
              <a:effectLst/>
            </a:endParaRPr>
          </a:p>
        </p:txBody>
      </p:sp>
      <p:sp>
        <p:nvSpPr>
          <p:cNvPr id="11" name="Ovál 10"/>
          <p:cNvSpPr>
            <a:spLocks noChangeArrowheads="1"/>
          </p:cNvSpPr>
          <p:nvPr/>
        </p:nvSpPr>
        <p:spPr bwMode="auto">
          <a:xfrm>
            <a:off x="4308896" y="93006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4" name="Textové pole 143"/>
          <p:cNvSpPr txBox="1">
            <a:spLocks noChangeArrowheads="1"/>
          </p:cNvSpPr>
          <p:nvPr/>
        </p:nvSpPr>
        <p:spPr bwMode="auto">
          <a:xfrm>
            <a:off x="5663882" y="179202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128"/>
          <p:cNvSpPr txBox="1">
            <a:spLocks noChangeArrowheads="1"/>
          </p:cNvSpPr>
          <p:nvPr/>
        </p:nvSpPr>
        <p:spPr bwMode="auto">
          <a:xfrm>
            <a:off x="5663882" y="3284590"/>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126"/>
          <p:cNvSpPr txBox="1">
            <a:spLocks noChangeArrowheads="1"/>
          </p:cNvSpPr>
          <p:nvPr/>
        </p:nvSpPr>
        <p:spPr bwMode="auto">
          <a:xfrm>
            <a:off x="2868781" y="3280373"/>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4" name="Textové pole 131"/>
          <p:cNvSpPr txBox="1">
            <a:spLocks noChangeArrowheads="1"/>
          </p:cNvSpPr>
          <p:nvPr/>
        </p:nvSpPr>
        <p:spPr bwMode="auto">
          <a:xfrm>
            <a:off x="4435190" y="3737707"/>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sp>
        <p:nvSpPr>
          <p:cNvPr id="15" name="Textové pole 138"/>
          <p:cNvSpPr txBox="1">
            <a:spLocks noChangeArrowheads="1"/>
          </p:cNvSpPr>
          <p:nvPr/>
        </p:nvSpPr>
        <p:spPr bwMode="auto">
          <a:xfrm>
            <a:off x="4435190" y="1100699"/>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7" name="Textové pole 139"/>
          <p:cNvSpPr txBox="1">
            <a:spLocks noChangeArrowheads="1"/>
          </p:cNvSpPr>
          <p:nvPr/>
        </p:nvSpPr>
        <p:spPr bwMode="auto">
          <a:xfrm>
            <a:off x="3240256" y="1547924"/>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cxnSp>
        <p:nvCxnSpPr>
          <p:cNvPr id="18" name="Přímá spojnice se šipkou 17"/>
          <p:cNvCxnSpPr>
            <a:cxnSpLocks noChangeShapeType="1"/>
          </p:cNvCxnSpPr>
          <p:nvPr/>
        </p:nvCxnSpPr>
        <p:spPr bwMode="auto">
          <a:xfrm flipV="1">
            <a:off x="4680371" y="1740218"/>
            <a:ext cx="0" cy="447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Přímá spojnice se šipkou 18"/>
          <p:cNvCxnSpPr>
            <a:cxnSpLocks noChangeShapeType="1"/>
          </p:cNvCxnSpPr>
          <p:nvPr/>
        </p:nvCxnSpPr>
        <p:spPr bwMode="auto">
          <a:xfrm>
            <a:off x="5146856" y="3034717"/>
            <a:ext cx="381000" cy="895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Přímá spojnice se šipkou 19"/>
          <p:cNvCxnSpPr>
            <a:cxnSpLocks noChangeShapeType="1"/>
          </p:cNvCxnSpPr>
          <p:nvPr/>
        </p:nvCxnSpPr>
        <p:spPr bwMode="auto">
          <a:xfrm>
            <a:off x="4680371" y="3124252"/>
            <a:ext cx="0" cy="2800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Přímá spojnice se šipkou 20"/>
          <p:cNvCxnSpPr>
            <a:cxnSpLocks noChangeShapeType="1"/>
          </p:cNvCxnSpPr>
          <p:nvPr/>
        </p:nvCxnSpPr>
        <p:spPr bwMode="auto">
          <a:xfrm flipV="1">
            <a:off x="5174410" y="2320664"/>
            <a:ext cx="305435" cy="209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Přímá spojnice se šipkou 21"/>
          <p:cNvCxnSpPr>
            <a:cxnSpLocks noChangeShapeType="1"/>
          </p:cNvCxnSpPr>
          <p:nvPr/>
        </p:nvCxnSpPr>
        <p:spPr bwMode="auto">
          <a:xfrm flipH="1" flipV="1">
            <a:off x="3632851" y="2144722"/>
            <a:ext cx="418465" cy="352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Přímá spojnice se šipkou 22"/>
          <p:cNvCxnSpPr>
            <a:cxnSpLocks noChangeShapeType="1"/>
          </p:cNvCxnSpPr>
          <p:nvPr/>
        </p:nvCxnSpPr>
        <p:spPr bwMode="auto">
          <a:xfrm flipH="1">
            <a:off x="3423693" y="3020070"/>
            <a:ext cx="552450" cy="142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25" name="Rectangle 2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2907956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Podniky s polycentrickým manažerským stylem</a:t>
            </a:r>
            <a:r>
              <a:rPr lang="cs-CZ" sz="2000" dirty="0"/>
              <a:t> se snaží maximálně přizpůsobit podmínkám zahraničních trhů ve všech směrech. </a:t>
            </a:r>
            <a:endParaRPr lang="cs-CZ" sz="2000" dirty="0" smtClean="0"/>
          </a:p>
          <a:p>
            <a:pPr lvl="0" algn="just"/>
            <a:r>
              <a:rPr lang="cs-CZ" sz="2000" dirty="0" smtClean="0"/>
              <a:t>Dceřiné </a:t>
            </a:r>
            <a:r>
              <a:rPr lang="cs-CZ" sz="2000" dirty="0"/>
              <a:t>společnosti působí jako samostatné podnikatelské jednotky v cílových zemích, mají velké rozhodovací pravomoci, realizují vlastní podnikatelskou strategii, včetně pravomocí v oblasti finančního </a:t>
            </a:r>
            <a:r>
              <a:rPr lang="cs-CZ" sz="2000" dirty="0" smtClean="0"/>
              <a:t>řízení. </a:t>
            </a:r>
          </a:p>
          <a:p>
            <a:pPr lvl="0" algn="just"/>
            <a:r>
              <a:rPr lang="cs-CZ" sz="2000" dirty="0" smtClean="0"/>
              <a:t>Vytvořený </a:t>
            </a:r>
            <a:r>
              <a:rPr lang="cs-CZ" sz="2000" dirty="0"/>
              <a:t>zisk obvykle je plně reinvestován v zemi, kde dceřiná společnost podniká.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36601221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531590" y="80037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Podniky s polycentrickým manažerským </a:t>
            </a:r>
            <a:r>
              <a:rPr lang="cs-CZ" sz="2000" b="1" dirty="0" smtClean="0"/>
              <a:t>stylem</a:t>
            </a:r>
          </a:p>
          <a:p>
            <a:pPr lvl="0" algn="just"/>
            <a:endParaRPr lang="cs-CZ" sz="2000" b="1" dirty="0" smtClean="0"/>
          </a:p>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4051852" y="353871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sz="1400" dirty="0"/>
          </a:p>
        </p:txBody>
      </p:sp>
      <p:sp>
        <p:nvSpPr>
          <p:cNvPr id="6" name="Ovál 5"/>
          <p:cNvSpPr>
            <a:spLocks noChangeArrowheads="1"/>
          </p:cNvSpPr>
          <p:nvPr/>
        </p:nvSpPr>
        <p:spPr bwMode="auto">
          <a:xfrm>
            <a:off x="4093393" y="115957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2787893" y="2846689"/>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2987824" y="1758611"/>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441750" y="1863868"/>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11" name="Ovál 10"/>
          <p:cNvSpPr>
            <a:spLocks noChangeArrowheads="1"/>
          </p:cNvSpPr>
          <p:nvPr/>
        </p:nvSpPr>
        <p:spPr bwMode="auto">
          <a:xfrm>
            <a:off x="5383188" y="3217863"/>
            <a:ext cx="742950" cy="70485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119"/>
          <p:cNvSpPr txBox="1">
            <a:spLocks noChangeArrowheads="1"/>
          </p:cNvSpPr>
          <p:nvPr/>
        </p:nvSpPr>
        <p:spPr bwMode="auto">
          <a:xfrm>
            <a:off x="4047525" y="2467631"/>
            <a:ext cx="952500" cy="657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mateřský podnik</a:t>
            </a:r>
            <a:endParaRPr kumimoji="0" lang="cs-CZ" altLang="cs-CZ" sz="1400" b="0" i="0" u="none" strike="noStrike" cap="none" normalizeH="0" baseline="0" dirty="0" smtClean="0">
              <a:ln>
                <a:noFill/>
              </a:ln>
              <a:solidFill>
                <a:schemeClr val="tx1"/>
              </a:solidFill>
              <a:effectLst/>
            </a:endParaRPr>
          </a:p>
        </p:txBody>
      </p:sp>
      <p:sp>
        <p:nvSpPr>
          <p:cNvPr id="4" name="Textové pole 124"/>
          <p:cNvSpPr txBox="1">
            <a:spLocks noChangeArrowheads="1"/>
          </p:cNvSpPr>
          <p:nvPr/>
        </p:nvSpPr>
        <p:spPr bwMode="auto">
          <a:xfrm>
            <a:off x="4299937" y="129140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115"/>
          <p:cNvSpPr txBox="1">
            <a:spLocks noChangeArrowheads="1"/>
          </p:cNvSpPr>
          <p:nvPr/>
        </p:nvSpPr>
        <p:spPr bwMode="auto">
          <a:xfrm>
            <a:off x="2935530" y="2963506"/>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113"/>
          <p:cNvSpPr txBox="1">
            <a:spLocks noChangeArrowheads="1"/>
          </p:cNvSpPr>
          <p:nvPr/>
        </p:nvSpPr>
        <p:spPr bwMode="auto">
          <a:xfrm>
            <a:off x="4241031" y="3677123"/>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4" name="Textové pole 118"/>
          <p:cNvSpPr txBox="1">
            <a:spLocks noChangeArrowheads="1"/>
          </p:cNvSpPr>
          <p:nvPr/>
        </p:nvSpPr>
        <p:spPr bwMode="auto">
          <a:xfrm>
            <a:off x="5530825" y="3337524"/>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5" name="Textové pole 120"/>
          <p:cNvSpPr txBox="1">
            <a:spLocks noChangeArrowheads="1"/>
          </p:cNvSpPr>
          <p:nvPr/>
        </p:nvSpPr>
        <p:spPr bwMode="auto">
          <a:xfrm>
            <a:off x="5626608" y="2001488"/>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7" name="Textové pole 121"/>
          <p:cNvSpPr txBox="1">
            <a:spLocks noChangeArrowheads="1"/>
          </p:cNvSpPr>
          <p:nvPr/>
        </p:nvSpPr>
        <p:spPr bwMode="auto">
          <a:xfrm>
            <a:off x="3123600" y="1878957"/>
            <a:ext cx="44767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8" name="Rectangle 14"/>
          <p:cNvSpPr>
            <a:spLocks noChangeArrowheads="1"/>
          </p:cNvSpPr>
          <p:nvPr/>
        </p:nvSpPr>
        <p:spPr bwMode="auto">
          <a:xfrm>
            <a:off x="280070" y="960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cs-CZ" altLang="cs-CZ"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280070" y="5532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5705570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err="1"/>
              <a:t>Regiocentrický</a:t>
            </a:r>
            <a:r>
              <a:rPr lang="cs-CZ" sz="2000" b="1" dirty="0"/>
              <a:t> nebo geocentrický manažerský styl</a:t>
            </a:r>
            <a:r>
              <a:rPr lang="cs-CZ" sz="2000" dirty="0"/>
              <a:t>, který je typický pro většinou současných velkých transnacionálních podniků, se pokouší o globální přístup k řízení podniku. </a:t>
            </a:r>
            <a:endParaRPr lang="cs-CZ" sz="2000" dirty="0" smtClean="0"/>
          </a:p>
          <a:p>
            <a:pPr lvl="0" algn="just"/>
            <a:r>
              <a:rPr lang="cs-CZ" sz="2000" dirty="0" smtClean="0"/>
              <a:t>Tento </a:t>
            </a:r>
            <a:r>
              <a:rPr lang="cs-CZ" sz="2000" dirty="0"/>
              <a:t>manažerský styl neakcentuje jednostranně zájmy mateřského podniku ani zájmy místních dceřiných společností, ale usiluje o globální integraci a rozhodování z hlediska výhodnosti pro podnik jako </a:t>
            </a:r>
            <a:r>
              <a:rPr lang="cs-CZ" sz="2000" dirty="0" smtClean="0"/>
              <a:t>celek. </a:t>
            </a:r>
          </a:p>
          <a:p>
            <a:pPr lvl="0" algn="just"/>
            <a:r>
              <a:rPr lang="cs-CZ" sz="2000" dirty="0" smtClean="0"/>
              <a:t>Strategické </a:t>
            </a:r>
            <a:r>
              <a:rPr lang="cs-CZ" sz="2000" dirty="0"/>
              <a:t>rozhodování je záležitostí společného jednání mateřského podniku a místních organizačních jednotek. </a:t>
            </a:r>
            <a:endParaRPr lang="cs-CZ" sz="2000" dirty="0" smtClean="0"/>
          </a:p>
          <a:p>
            <a:pPr lvl="0" algn="just"/>
            <a:r>
              <a:rPr lang="cs-CZ" sz="2000" dirty="0" smtClean="0"/>
              <a:t>Vytvořené </a:t>
            </a:r>
            <a:r>
              <a:rPr lang="cs-CZ" sz="2000" dirty="0"/>
              <a:t>zisky se redistribuují do těch míst, která znamenají pro podnik jako celek perspektivně větší příležitosti</a:t>
            </a:r>
            <a:r>
              <a:rPr lang="cs-CZ" sz="2000" dirty="0" smtClean="0"/>
              <a:t>. </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Tree>
    <p:extLst>
      <p:ext uri="{BB962C8B-B14F-4D97-AF65-F5344CB8AC3E}">
        <p14:creationId xmlns:p14="http://schemas.microsoft.com/office/powerpoint/2010/main" val="20011541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ál 54"/>
          <p:cNvSpPr>
            <a:spLocks noChangeArrowheads="1"/>
          </p:cNvSpPr>
          <p:nvPr/>
        </p:nvSpPr>
        <p:spPr bwMode="auto">
          <a:xfrm>
            <a:off x="3624580" y="1036194"/>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16" name="Zástupný symbol pro obsah 2"/>
          <p:cNvSpPr txBox="1">
            <a:spLocks/>
          </p:cNvSpPr>
          <p:nvPr/>
        </p:nvSpPr>
        <p:spPr>
          <a:xfrm>
            <a:off x="212654" y="366099"/>
            <a:ext cx="7920880" cy="359558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b="1" dirty="0" smtClean="0"/>
          </a:p>
          <a:p>
            <a:pPr marL="0" lvl="0" indent="0" algn="just">
              <a:buNone/>
            </a:pPr>
            <a:r>
              <a:rPr lang="cs-CZ" sz="2000" b="1" dirty="0" err="1" smtClean="0"/>
              <a:t>Regiocentrický</a:t>
            </a:r>
            <a:r>
              <a:rPr lang="cs-CZ" sz="2000" b="1" dirty="0" smtClean="0"/>
              <a:t> </a:t>
            </a:r>
            <a:r>
              <a:rPr lang="cs-CZ" sz="2000" b="1" dirty="0"/>
              <a:t>nebo geocentrický manažerský </a:t>
            </a:r>
            <a:r>
              <a:rPr lang="cs-CZ" sz="2000" b="1" dirty="0" smtClean="0"/>
              <a:t>styl</a:t>
            </a:r>
            <a:endParaRPr lang="cs-CZ" sz="2000" dirty="0"/>
          </a:p>
          <a:p>
            <a:pPr lvl="0" algn="just"/>
            <a:endParaRPr lang="cs-CZ" sz="2000" dirty="0" smtClean="0"/>
          </a:p>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552728" cy="507703"/>
          </a:xfrm>
        </p:spPr>
        <p:txBody>
          <a:bodyPr/>
          <a:lstStyle/>
          <a:p>
            <a:r>
              <a:rPr lang="cs-CZ" dirty="0" smtClean="0"/>
              <a:t>Manažerské přístupy k řízení nadnárodních podniků</a:t>
            </a:r>
            <a:endParaRPr lang="cs-CZ" dirty="0"/>
          </a:p>
        </p:txBody>
      </p:sp>
      <p:sp>
        <p:nvSpPr>
          <p:cNvPr id="5" name="Ovál 4"/>
          <p:cNvSpPr>
            <a:spLocks noChangeArrowheads="1"/>
          </p:cNvSpPr>
          <p:nvPr/>
        </p:nvSpPr>
        <p:spPr bwMode="auto">
          <a:xfrm>
            <a:off x="3570808" y="3671739"/>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6" name="Ovál 5"/>
          <p:cNvSpPr>
            <a:spLocks noChangeArrowheads="1"/>
          </p:cNvSpPr>
          <p:nvPr/>
        </p:nvSpPr>
        <p:spPr bwMode="auto">
          <a:xfrm>
            <a:off x="2051452" y="2795269"/>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 name="Ovál 6"/>
          <p:cNvSpPr>
            <a:spLocks noChangeArrowheads="1"/>
          </p:cNvSpPr>
          <p:nvPr/>
        </p:nvSpPr>
        <p:spPr bwMode="auto">
          <a:xfrm>
            <a:off x="2234951" y="1234533"/>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8" name="Ovál 7"/>
          <p:cNvSpPr>
            <a:spLocks noChangeArrowheads="1"/>
          </p:cNvSpPr>
          <p:nvPr/>
        </p:nvSpPr>
        <p:spPr bwMode="auto">
          <a:xfrm>
            <a:off x="5186680" y="2918000"/>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9" name="Ovál 8"/>
          <p:cNvSpPr>
            <a:spLocks noChangeArrowheads="1"/>
          </p:cNvSpPr>
          <p:nvPr/>
        </p:nvSpPr>
        <p:spPr bwMode="auto">
          <a:xfrm>
            <a:off x="5195924" y="1297824"/>
            <a:ext cx="770986" cy="818497"/>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 name="Textové pole 83"/>
          <p:cNvSpPr txBox="1">
            <a:spLocks noChangeArrowheads="1"/>
          </p:cNvSpPr>
          <p:nvPr/>
        </p:nvSpPr>
        <p:spPr bwMode="auto">
          <a:xfrm>
            <a:off x="3491037" y="2304506"/>
            <a:ext cx="988443" cy="76319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mateřský podnik</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4" name="Textové pole 111"/>
          <p:cNvSpPr txBox="1">
            <a:spLocks noChangeArrowheads="1"/>
          </p:cNvSpPr>
          <p:nvPr/>
        </p:nvSpPr>
        <p:spPr bwMode="auto">
          <a:xfrm>
            <a:off x="3777789" y="1209319"/>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1" name="Textové pole 77"/>
          <p:cNvSpPr txBox="1">
            <a:spLocks noChangeArrowheads="1"/>
          </p:cNvSpPr>
          <p:nvPr/>
        </p:nvSpPr>
        <p:spPr bwMode="auto">
          <a:xfrm>
            <a:off x="2169247" y="2999892"/>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2" name="Textové pole 72"/>
          <p:cNvSpPr txBox="1">
            <a:spLocks noChangeArrowheads="1"/>
          </p:cNvSpPr>
          <p:nvPr/>
        </p:nvSpPr>
        <p:spPr bwMode="auto">
          <a:xfrm>
            <a:off x="3708526" y="3805279"/>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3" name="Textové pole 80"/>
          <p:cNvSpPr txBox="1">
            <a:spLocks noChangeArrowheads="1"/>
          </p:cNvSpPr>
          <p:nvPr/>
        </p:nvSpPr>
        <p:spPr bwMode="auto">
          <a:xfrm>
            <a:off x="5378367" y="3029010"/>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sp>
        <p:nvSpPr>
          <p:cNvPr id="14" name="Textové pole 104"/>
          <p:cNvSpPr txBox="1">
            <a:spLocks noChangeArrowheads="1"/>
          </p:cNvSpPr>
          <p:nvPr/>
        </p:nvSpPr>
        <p:spPr bwMode="auto">
          <a:xfrm>
            <a:off x="5363432" y="1445442"/>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smtClean="0">
              <a:ln>
                <a:noFill/>
              </a:ln>
              <a:solidFill>
                <a:schemeClr val="tx1"/>
              </a:solidFill>
              <a:effectLst/>
            </a:endParaRPr>
          </a:p>
        </p:txBody>
      </p:sp>
      <p:sp>
        <p:nvSpPr>
          <p:cNvPr id="15" name="Textové pole 105"/>
          <p:cNvSpPr txBox="1">
            <a:spLocks noChangeArrowheads="1"/>
          </p:cNvSpPr>
          <p:nvPr/>
        </p:nvSpPr>
        <p:spPr bwMode="auto">
          <a:xfrm>
            <a:off x="2349275" y="1413943"/>
            <a:ext cx="464568" cy="409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DS</a:t>
            </a:r>
            <a:endParaRPr kumimoji="0" lang="cs-CZ" altLang="cs-CZ" sz="1400" b="0" i="0" u="none" strike="noStrike" cap="none" normalizeH="0" baseline="0" dirty="0" smtClean="0">
              <a:ln>
                <a:noFill/>
              </a:ln>
              <a:solidFill>
                <a:schemeClr val="tx1"/>
              </a:solidFill>
              <a:effectLst/>
            </a:endParaRPr>
          </a:p>
        </p:txBody>
      </p:sp>
      <p:cxnSp>
        <p:nvCxnSpPr>
          <p:cNvPr id="17" name="Přímá spojnice se šipkou 16"/>
          <p:cNvCxnSpPr>
            <a:cxnSpLocks noChangeShapeType="1"/>
          </p:cNvCxnSpPr>
          <p:nvPr/>
        </p:nvCxnSpPr>
        <p:spPr bwMode="auto">
          <a:xfrm>
            <a:off x="2932040" y="1376968"/>
            <a:ext cx="632604" cy="2395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Přímá spojnice se šipkou 17"/>
          <p:cNvCxnSpPr>
            <a:cxnSpLocks noChangeShapeType="1"/>
          </p:cNvCxnSpPr>
          <p:nvPr/>
        </p:nvCxnSpPr>
        <p:spPr bwMode="auto">
          <a:xfrm>
            <a:off x="2460143" y="2195222"/>
            <a:ext cx="88960" cy="49773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Přímá spojnice se šipkou 18"/>
          <p:cNvCxnSpPr>
            <a:cxnSpLocks noChangeShapeType="1"/>
          </p:cNvCxnSpPr>
          <p:nvPr/>
        </p:nvCxnSpPr>
        <p:spPr bwMode="auto">
          <a:xfrm flipV="1">
            <a:off x="4518405" y="2018185"/>
            <a:ext cx="668275" cy="32184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Přímá spojnice se šipkou 19"/>
          <p:cNvCxnSpPr>
            <a:cxnSpLocks noChangeShapeType="1"/>
          </p:cNvCxnSpPr>
          <p:nvPr/>
        </p:nvCxnSpPr>
        <p:spPr bwMode="auto">
          <a:xfrm flipV="1">
            <a:off x="2822438" y="2802848"/>
            <a:ext cx="629674" cy="26092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 name="Přímá spojnice se šipkou 20"/>
          <p:cNvCxnSpPr>
            <a:cxnSpLocks noChangeShapeType="1"/>
          </p:cNvCxnSpPr>
          <p:nvPr/>
        </p:nvCxnSpPr>
        <p:spPr bwMode="auto">
          <a:xfrm flipV="1">
            <a:off x="5581417" y="2163893"/>
            <a:ext cx="9244" cy="57797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Přímá spojnice se šipkou 21"/>
          <p:cNvCxnSpPr>
            <a:cxnSpLocks noChangeShapeType="1"/>
          </p:cNvCxnSpPr>
          <p:nvPr/>
        </p:nvCxnSpPr>
        <p:spPr bwMode="auto">
          <a:xfrm flipV="1">
            <a:off x="4517625" y="3686629"/>
            <a:ext cx="683374" cy="40184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Přímá spojnice se šipkou 22"/>
          <p:cNvCxnSpPr>
            <a:cxnSpLocks noChangeShapeType="1"/>
          </p:cNvCxnSpPr>
          <p:nvPr/>
        </p:nvCxnSpPr>
        <p:spPr bwMode="auto">
          <a:xfrm>
            <a:off x="4010073" y="3149213"/>
            <a:ext cx="0" cy="51985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Přímá spojnice se šipkou 23"/>
          <p:cNvCxnSpPr>
            <a:cxnSpLocks noChangeShapeType="1"/>
          </p:cNvCxnSpPr>
          <p:nvPr/>
        </p:nvCxnSpPr>
        <p:spPr bwMode="auto">
          <a:xfrm>
            <a:off x="2863254" y="1944448"/>
            <a:ext cx="523875" cy="24333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Přímá spojnice se šipkou 24"/>
          <p:cNvCxnSpPr>
            <a:cxnSpLocks noChangeShapeType="1"/>
          </p:cNvCxnSpPr>
          <p:nvPr/>
        </p:nvCxnSpPr>
        <p:spPr bwMode="auto">
          <a:xfrm>
            <a:off x="2907733" y="3589707"/>
            <a:ext cx="479396" cy="21557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Přímá spojnice se šipkou 25"/>
          <p:cNvCxnSpPr>
            <a:cxnSpLocks noChangeShapeType="1"/>
          </p:cNvCxnSpPr>
          <p:nvPr/>
        </p:nvCxnSpPr>
        <p:spPr bwMode="auto">
          <a:xfrm>
            <a:off x="4020737" y="1890805"/>
            <a:ext cx="0" cy="32444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Přímá spojnice se šipkou 26"/>
          <p:cNvCxnSpPr>
            <a:cxnSpLocks noChangeShapeType="1"/>
          </p:cNvCxnSpPr>
          <p:nvPr/>
        </p:nvCxnSpPr>
        <p:spPr bwMode="auto">
          <a:xfrm>
            <a:off x="4570679" y="1432260"/>
            <a:ext cx="550519" cy="18281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 name="Přímá spojnice se šipkou 27"/>
          <p:cNvCxnSpPr>
            <a:cxnSpLocks noChangeShapeType="1"/>
          </p:cNvCxnSpPr>
          <p:nvPr/>
        </p:nvCxnSpPr>
        <p:spPr bwMode="auto">
          <a:xfrm>
            <a:off x="4627041" y="2692957"/>
            <a:ext cx="665039" cy="30693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9" name="Rectangle 25"/>
          <p:cNvSpPr>
            <a:spLocks noChangeArrowheads="1"/>
          </p:cNvSpPr>
          <p:nvPr/>
        </p:nvSpPr>
        <p:spPr bwMode="auto">
          <a:xfrm>
            <a:off x="-1" y="-1"/>
            <a:ext cx="9489057" cy="5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0" name="Rectangle 33"/>
          <p:cNvSpPr>
            <a:spLocks noChangeArrowheads="1"/>
          </p:cNvSpPr>
          <p:nvPr/>
        </p:nvSpPr>
        <p:spPr bwMode="auto">
          <a:xfrm>
            <a:off x="-1" y="457199"/>
            <a:ext cx="9489057" cy="53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821356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Global</a:t>
            </a:r>
            <a:r>
              <a:rPr lang="cs-CZ" sz="1800" b="1" dirty="0"/>
              <a:t> </a:t>
            </a:r>
            <a:r>
              <a:rPr lang="cs-CZ" sz="1800" b="1" dirty="0" err="1"/>
              <a:t>Competitiveness</a:t>
            </a:r>
            <a:r>
              <a:rPr lang="cs-CZ" sz="1800" b="1" dirty="0"/>
              <a:t> Report</a:t>
            </a:r>
            <a:r>
              <a:rPr lang="cs-CZ" sz="1800" dirty="0"/>
              <a:t>, uveřejňovaný </a:t>
            </a:r>
            <a:r>
              <a:rPr lang="cs-CZ" sz="1800" dirty="0" err="1"/>
              <a:t>World</a:t>
            </a:r>
            <a:r>
              <a:rPr lang="cs-CZ" sz="1800" dirty="0"/>
              <a:t> </a:t>
            </a:r>
            <a:r>
              <a:rPr lang="cs-CZ" sz="1800" dirty="0" err="1"/>
              <a:t>Economic</a:t>
            </a:r>
            <a:r>
              <a:rPr lang="cs-CZ" sz="1800" dirty="0"/>
              <a:t> </a:t>
            </a:r>
            <a:r>
              <a:rPr lang="cs-CZ" sz="1800" dirty="0" err="1"/>
              <a:t>Forum</a:t>
            </a:r>
            <a:r>
              <a:rPr lang="cs-CZ" sz="1800" dirty="0"/>
              <a:t> (</a:t>
            </a:r>
            <a:r>
              <a:rPr lang="cs-CZ" sz="1800" u="sng" dirty="0">
                <a:hlinkClick r:id="rId2"/>
              </a:rPr>
              <a:t>www.weforum.org</a:t>
            </a:r>
            <a:r>
              <a:rPr lang="cs-CZ" sz="1800" dirty="0"/>
              <a:t>), hodnotí 148 ekonomik světa pomocí dvanácti základních ukazatelů, tzv. 12 pilířů konkurenceschopnosti, které jsou seskupeny do tří skupin: </a:t>
            </a:r>
          </a:p>
          <a:p>
            <a:pPr lvl="0" algn="just"/>
            <a:r>
              <a:rPr lang="cs-CZ" sz="1800" dirty="0"/>
              <a:t>Skupina základních požadavků (instituce, infrastruktura, makroekonomické prostředí, zdravotnictví a základní školství) – faktory této skupiny jsou chápány jako „klíč pro faktorově řízenou ekonomiku“.</a:t>
            </a:r>
          </a:p>
          <a:p>
            <a:pPr lvl="0" algn="just"/>
            <a:r>
              <a:rPr lang="cs-CZ" sz="1800" dirty="0"/>
              <a:t>Skupina výkonnostních faktorů (vysoké školství a odborná příprava, výkonnost trhu zboží, výkonnost trhu práce, rozvoj finančních trhů, technologická připravenost, velikost trhu) – faktory této skupiny jsou chápány jako „klíč pro výkonnostně řízenou ekonomiku“.</a:t>
            </a:r>
          </a:p>
          <a:p>
            <a:pPr algn="just"/>
            <a:r>
              <a:rPr lang="cs-CZ" sz="1800" dirty="0"/>
              <a:t>Skupina inovačních a sofistikovaných faktorů (inovace, podnikatelská sofistikovanost) – faktory této skupiny jsou chápány jako „klíč pro inovativně řízenou ekonomiku“ </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27716855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4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br>
              <a:rPr lang="cs-CZ" sz="3400" b="1" dirty="0" smtClean="0">
                <a:solidFill>
                  <a:schemeClr val="bg1"/>
                </a:solidFill>
                <a:latin typeface="Times New Roman" panose="02020603050405020304" pitchFamily="18" charset="0"/>
                <a:cs typeface="Times New Roman" panose="02020603050405020304" pitchFamily="18" charset="0"/>
              </a:rPr>
            </a:br>
            <a:endParaRPr lang="cs-CZ" sz="34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b="1" dirty="0" smtClean="0">
                <a:solidFill>
                  <a:schemeClr val="bg1"/>
                </a:solidFill>
                <a:latin typeface="Times New Roman" panose="02020603050405020304" pitchFamily="18" charset="0"/>
                <a:cs typeface="Times New Roman" panose="02020603050405020304" pitchFamily="18" charset="0"/>
              </a:rPr>
              <a:t>Přístupy </a:t>
            </a:r>
            <a:r>
              <a:rPr lang="cs-CZ" sz="1400" b="1" dirty="0">
                <a:solidFill>
                  <a:schemeClr val="bg1"/>
                </a:solidFill>
                <a:latin typeface="Times New Roman" panose="02020603050405020304" pitchFamily="18" charset="0"/>
                <a:cs typeface="Times New Roman" panose="02020603050405020304" pitchFamily="18" charset="0"/>
              </a:rPr>
              <a:t>k mezinárodnímu managementu v odlišných geografických  </a:t>
            </a:r>
            <a:r>
              <a:rPr lang="cs-CZ" sz="1400" b="1" dirty="0" smtClean="0">
                <a:solidFill>
                  <a:schemeClr val="bg1"/>
                </a:solidFill>
                <a:latin typeface="Times New Roman" panose="02020603050405020304" pitchFamily="18" charset="0"/>
                <a:cs typeface="Times New Roman" panose="02020603050405020304" pitchFamily="18" charset="0"/>
              </a:rPr>
              <a:t>oblastech</a:t>
            </a:r>
            <a:endParaRPr lang="cs-CZ" sz="1400" dirty="0" smtClean="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940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Management se vždycky bude lišit podle oblasti světa. Je to dáno vývojem společnosti, v té které lokalitě a chápáním světa v těchto lokalitách. V této souvislosti mluvíme o interkulturním managementu, nebo také managementu napříč </a:t>
            </a:r>
            <a:r>
              <a:rPr lang="cs-CZ" sz="1800" dirty="0" smtClean="0"/>
              <a:t>kulturami.</a:t>
            </a:r>
          </a:p>
          <a:p>
            <a:pPr algn="just"/>
            <a:r>
              <a:rPr lang="cs-CZ" sz="1800" dirty="0"/>
              <a:t>Rozdíly v kulturních standardech různých národů se stávají zdrojem mnoha významných lidských nedorozumění a často i bariérou vzájemné spolupráce. </a:t>
            </a:r>
            <a:endParaRPr lang="cs-CZ" sz="1800" dirty="0" smtClean="0"/>
          </a:p>
          <a:p>
            <a:pPr marL="0" indent="0" algn="just">
              <a:buNone/>
            </a:pPr>
            <a:r>
              <a:rPr lang="cs-CZ" sz="1800" dirty="0" smtClean="0"/>
              <a:t>Interkulturní </a:t>
            </a:r>
            <a:r>
              <a:rPr lang="cs-CZ" sz="1800" dirty="0"/>
              <a:t>přístup by měl respektovat různé kultury a skutečně realizovat tato </a:t>
            </a:r>
            <a:r>
              <a:rPr lang="cs-CZ" sz="1800" dirty="0" smtClean="0"/>
              <a:t>opatření:</a:t>
            </a:r>
            <a:endParaRPr lang="cs-CZ" sz="1800" dirty="0"/>
          </a:p>
          <a:p>
            <a:pPr lvl="0" algn="just"/>
            <a:r>
              <a:rPr lang="cs-CZ" sz="1800" dirty="0"/>
              <a:t>dobře poznat a pochopit cizí kulturu;</a:t>
            </a:r>
          </a:p>
          <a:p>
            <a:pPr lvl="0" algn="just"/>
            <a:r>
              <a:rPr lang="cs-CZ" sz="1800" dirty="0"/>
              <a:t>cizí kulturu respektovat v její odlišnosti a specifičnosti;</a:t>
            </a:r>
          </a:p>
          <a:p>
            <a:pPr algn="just"/>
            <a:r>
              <a:rPr lang="cs-CZ" sz="1800" dirty="0"/>
              <a:t>vytvářet ve vztahu k cizím kulturám vstřícné kroky.</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Manažerské přístupy v mezinárodním prostředí</a:t>
            </a:r>
            <a:endParaRPr lang="cs-CZ" dirty="0"/>
          </a:p>
        </p:txBody>
      </p:sp>
    </p:spTree>
    <p:extLst>
      <p:ext uri="{BB962C8B-B14F-4D97-AF65-F5344CB8AC3E}">
        <p14:creationId xmlns:p14="http://schemas.microsoft.com/office/powerpoint/2010/main" val="342899858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Zapojováním se firem do mezinárodního podnikání vede k intenzifikaci mezinárodních kontaktů, při které dochází k setkávání s různými národními kulturami především prostřednictvím zaměstnanců, obchodních partnerů, místních podniků a organizací. </a:t>
            </a:r>
            <a:endParaRPr lang="cs-CZ" sz="1800" dirty="0" smtClean="0"/>
          </a:p>
          <a:p>
            <a:pPr algn="just"/>
            <a:r>
              <a:rPr lang="cs-CZ" sz="1800" dirty="0" smtClean="0"/>
              <a:t>Kromě </a:t>
            </a:r>
            <a:r>
              <a:rPr lang="cs-CZ" sz="1800" dirty="0"/>
              <a:t>jiných znalostí manažerů v souvislosti s mezinárodními podnikatelskými aktivitami, vzrůstá v posledních létech význam znalostí o jiných kulturách. </a:t>
            </a:r>
            <a:endParaRPr lang="cs-CZ" sz="1800" dirty="0" smtClean="0"/>
          </a:p>
          <a:p>
            <a:pPr algn="just"/>
            <a:r>
              <a:rPr lang="cs-CZ" sz="1800" dirty="0" smtClean="0"/>
              <a:t>Znalosti </a:t>
            </a:r>
            <a:r>
              <a:rPr lang="cs-CZ" sz="1800" dirty="0"/>
              <a:t>o jiných kulturách umožňují do značné míry předvídat reakci druhé strany a zároveň podstatně snižují možnost nepříjemných překvapení. Antropologové, sociologové a odborníci na oblast mezinárodních vztahů analyzují takové faktory jako je spokojenost s prací, pracovní role, interpersonální pracovní vztahy sloužící k identifikaci klastrů zemí, které zpřesňují (přibližují) kulturní hodnoty ovlivňující obchodní praktiky. </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přístup</a:t>
            </a:r>
            <a:endParaRPr lang="cs-CZ" dirty="0"/>
          </a:p>
        </p:txBody>
      </p:sp>
    </p:spTree>
    <p:extLst>
      <p:ext uri="{BB962C8B-B14F-4D97-AF65-F5344CB8AC3E}">
        <p14:creationId xmlns:p14="http://schemas.microsoft.com/office/powerpoint/2010/main" val="1054511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Odlišné hodnotové preference a způsoby jednání představitelů různých národních kultur způsobují specifické problémy v řízení podniku, které mohou být zvládnuty formováním podnikové kultury a s ní související celkové podnikové strategie. </a:t>
            </a:r>
            <a:endParaRPr lang="cs-CZ" sz="1800" dirty="0" smtClean="0"/>
          </a:p>
          <a:p>
            <a:pPr algn="just"/>
            <a:r>
              <a:rPr lang="cs-CZ" sz="1800" dirty="0" smtClean="0"/>
              <a:t>Při </a:t>
            </a:r>
            <a:r>
              <a:rPr lang="cs-CZ" sz="1800" dirty="0"/>
              <a:t>formování podnikové kultury a podnikové strategie působících na mezinárodních trzích vystupuje do popředí problém vzájemného vztahu národní a podnikové kultury</a:t>
            </a:r>
            <a:r>
              <a:rPr lang="cs-CZ" sz="1800" dirty="0" smtClean="0"/>
              <a:t>.</a:t>
            </a:r>
          </a:p>
          <a:p>
            <a:pPr algn="just"/>
            <a:r>
              <a:rPr lang="cs-CZ" sz="1800" dirty="0"/>
              <a:t>Národní kultura je především nositelem základních kulturních vzorců, které mohou výrazně ovlivňovat charakter a podobu podnikové kultury. A zároveň národní kultura ovlivňuje jednání lidí přímo, pomocí mechanismů socializace. </a:t>
            </a:r>
            <a:endParaRPr lang="cs-CZ" sz="1800" dirty="0" smtClean="0"/>
          </a:p>
          <a:p>
            <a:pPr algn="just"/>
            <a:r>
              <a:rPr lang="cs-CZ" sz="1800" dirty="0"/>
              <a:t>Protože podniková kultura vychází z prostředí dané země, je potřeba zvážit, do jaké míry je jednání zaměstnanců ovlivňováno kulturním a sociálním prostředím, v němž se podnik nachází. </a:t>
            </a:r>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přístup</a:t>
            </a:r>
            <a:endParaRPr lang="cs-CZ" dirty="0"/>
          </a:p>
        </p:txBody>
      </p:sp>
    </p:spTree>
    <p:extLst>
      <p:ext uri="{BB962C8B-B14F-4D97-AF65-F5344CB8AC3E}">
        <p14:creationId xmlns:p14="http://schemas.microsoft.com/office/powerpoint/2010/main" val="37797101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Výrazné odlišnosti jednotlivých národních kultur v podniku, které jsou snadno a přehledně identifikovatelné se nazývají </a:t>
            </a:r>
            <a:r>
              <a:rPr lang="cs-CZ" sz="1800" b="1" dirty="0" smtClean="0"/>
              <a:t>interkulturní </a:t>
            </a:r>
            <a:r>
              <a:rPr lang="cs-CZ" sz="1800" b="1" dirty="0"/>
              <a:t>dimenze</a:t>
            </a:r>
            <a:r>
              <a:rPr lang="cs-CZ" sz="1800" dirty="0"/>
              <a:t>. </a:t>
            </a:r>
            <a:endParaRPr lang="cs-CZ" sz="1800" dirty="0" smtClean="0"/>
          </a:p>
          <a:p>
            <a:pPr algn="just"/>
            <a:r>
              <a:rPr lang="cs-CZ" sz="1800" dirty="0" smtClean="0"/>
              <a:t>Interkulturní </a:t>
            </a:r>
            <a:r>
              <a:rPr lang="cs-CZ" sz="1800" dirty="0"/>
              <a:t>dimenze, které významně modifikují interpersonální percepci a ovlivňují oboustranné pochopení a porozumění mezi spolupracovníky (zaměstnanci), mohou podstatně ovlivnit pozitivně nebo negativně úspěch v mezinárodním podnikání. Studium a pochopení těchto kulturních odlišností může přinést úsporu času a celkových nákladů. Studiu </a:t>
            </a:r>
            <a:r>
              <a:rPr lang="cs-CZ" sz="1800" dirty="0" smtClean="0"/>
              <a:t>interkulturních </a:t>
            </a:r>
            <a:r>
              <a:rPr lang="cs-CZ" sz="1800" dirty="0"/>
              <a:t>dimenzí a jejich vlivu na podnikání mezinárodních podniků se zabývá celá řada odborníků. </a:t>
            </a:r>
            <a:endParaRPr lang="cs-CZ" sz="1800" dirty="0" smtClean="0"/>
          </a:p>
          <a:p>
            <a:pPr algn="just"/>
            <a:r>
              <a:rPr lang="cs-CZ" sz="1800" dirty="0" smtClean="0"/>
              <a:t>Mezi </a:t>
            </a:r>
            <a:r>
              <a:rPr lang="cs-CZ" sz="1800" dirty="0"/>
              <a:t>nejvýznamnější osobnosti v oblasti studia </a:t>
            </a:r>
            <a:r>
              <a:rPr lang="cs-CZ" sz="1800" dirty="0" smtClean="0"/>
              <a:t>interkulturních </a:t>
            </a:r>
            <a:r>
              <a:rPr lang="cs-CZ" sz="1800" dirty="0"/>
              <a:t>dimenzí můžeme zařadit </a:t>
            </a:r>
            <a:r>
              <a:rPr lang="cs-CZ" sz="1800" dirty="0" err="1"/>
              <a:t>holanďana</a:t>
            </a:r>
            <a:r>
              <a:rPr lang="cs-CZ" sz="1800" dirty="0"/>
              <a:t> </a:t>
            </a:r>
            <a:r>
              <a:rPr lang="cs-CZ" sz="1800" dirty="0" err="1"/>
              <a:t>Geerta</a:t>
            </a:r>
            <a:r>
              <a:rPr lang="cs-CZ" sz="1800" dirty="0"/>
              <a:t> </a:t>
            </a:r>
            <a:r>
              <a:rPr lang="cs-CZ" sz="1800" dirty="0" err="1"/>
              <a:t>Hofsteda</a:t>
            </a:r>
            <a:r>
              <a:rPr lang="cs-CZ" sz="1800" dirty="0"/>
              <a:t>, </a:t>
            </a:r>
            <a:r>
              <a:rPr lang="cs-CZ" sz="1800" dirty="0" err="1"/>
              <a:t>američana</a:t>
            </a:r>
            <a:r>
              <a:rPr lang="cs-CZ" sz="1800" dirty="0"/>
              <a:t> Edwarda T. </a:t>
            </a:r>
            <a:r>
              <a:rPr lang="cs-CZ" sz="1800" dirty="0" err="1"/>
              <a:t>Halla</a:t>
            </a:r>
            <a:r>
              <a:rPr lang="cs-CZ" sz="1800" dirty="0"/>
              <a:t>, </a:t>
            </a:r>
            <a:r>
              <a:rPr lang="cs-CZ" sz="1800" dirty="0" err="1"/>
              <a:t>holanďana</a:t>
            </a:r>
            <a:r>
              <a:rPr lang="cs-CZ" sz="1800" dirty="0"/>
              <a:t> </a:t>
            </a:r>
            <a:r>
              <a:rPr lang="cs-CZ" sz="1800" dirty="0" err="1"/>
              <a:t>Fonse</a:t>
            </a:r>
            <a:r>
              <a:rPr lang="cs-CZ" sz="1800" dirty="0"/>
              <a:t> </a:t>
            </a:r>
            <a:r>
              <a:rPr lang="cs-CZ" sz="1800" dirty="0" err="1"/>
              <a:t>Trompenaarse</a:t>
            </a:r>
            <a:r>
              <a:rPr lang="cs-CZ" sz="1800" dirty="0"/>
              <a:t> a </a:t>
            </a:r>
            <a:r>
              <a:rPr lang="cs-CZ" sz="1800" dirty="0" err="1"/>
              <a:t>francouze</a:t>
            </a:r>
            <a:r>
              <a:rPr lang="cs-CZ" sz="1800" dirty="0"/>
              <a:t> Jacquesa </a:t>
            </a:r>
            <a:r>
              <a:rPr lang="cs-CZ" sz="1800" dirty="0" err="1"/>
              <a:t>Demorgona</a:t>
            </a:r>
            <a:r>
              <a:rPr lang="cs-CZ" sz="1800" dirty="0"/>
              <a:t>. </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a:t>
            </a:r>
            <a:endParaRPr lang="cs-CZ" dirty="0"/>
          </a:p>
        </p:txBody>
      </p:sp>
    </p:spTree>
    <p:extLst>
      <p:ext uri="{BB962C8B-B14F-4D97-AF65-F5344CB8AC3E}">
        <p14:creationId xmlns:p14="http://schemas.microsoft.com/office/powerpoint/2010/main" val="42113644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err="1"/>
              <a:t>Geert</a:t>
            </a:r>
            <a:r>
              <a:rPr lang="cs-CZ" sz="2000" b="1" dirty="0"/>
              <a:t> </a:t>
            </a:r>
            <a:r>
              <a:rPr lang="cs-CZ" sz="2000" b="1" dirty="0" err="1" smtClean="0"/>
              <a:t>Hofstede</a:t>
            </a:r>
            <a:r>
              <a:rPr lang="cs-CZ" sz="2000" b="1" dirty="0" smtClean="0"/>
              <a:t> </a:t>
            </a:r>
            <a:r>
              <a:rPr lang="cs-CZ" sz="2000" dirty="0"/>
              <a:t>identifikoval na základě korelačně statistického a faktorově analytického vyhodnocení čtyři základní kulturní dimenze, které vyjadřují nejobecnější úroveň kulturních rozdílů mezi zeměmi. Kulturní rozdíly vyjádřené v těchto (pomocí) kulturních dimenzích vedou k odlišnému pojetí základních parametrů života lidí a výrazně ovlivňují oblast práce a managementu. </a:t>
            </a:r>
            <a:endParaRPr lang="cs-CZ" sz="2000" dirty="0" smtClean="0"/>
          </a:p>
          <a:p>
            <a:pPr algn="just"/>
            <a:r>
              <a:rPr lang="cs-CZ" sz="2000" i="1" dirty="0"/>
              <a:t>Rozpětí moci v hierarchii</a:t>
            </a:r>
            <a:r>
              <a:rPr lang="cs-CZ" sz="2000" dirty="0"/>
              <a:t> vyjadřuje, do jaké míry jsou v určité kultuře akceptovány mocenské poměry. </a:t>
            </a:r>
          </a:p>
          <a:p>
            <a:pPr algn="just"/>
            <a:r>
              <a:rPr lang="cs-CZ" sz="2000" i="1" dirty="0"/>
              <a:t>Individualismus/kolektivismus</a:t>
            </a:r>
            <a:r>
              <a:rPr lang="cs-CZ" sz="2000" dirty="0"/>
              <a:t> vyjadřuje, do jaké míry se členové určité kultury definují (vnímají, cítí být) jako součást sociální pospolitosti a do jaké míry se cítí být jí zavázání. </a:t>
            </a:r>
            <a:endParaRPr lang="cs-CZ" sz="2000" dirty="0" smtClean="0"/>
          </a:p>
          <a:p>
            <a:pPr marL="0" indent="0" algn="just">
              <a:buNone/>
            </a:pPr>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G. </a:t>
            </a:r>
            <a:r>
              <a:rPr lang="cs-CZ" dirty="0" err="1" smtClean="0"/>
              <a:t>Hofstede</a:t>
            </a:r>
            <a:endParaRPr lang="cs-CZ" dirty="0"/>
          </a:p>
        </p:txBody>
      </p:sp>
    </p:spTree>
    <p:extLst>
      <p:ext uri="{BB962C8B-B14F-4D97-AF65-F5344CB8AC3E}">
        <p14:creationId xmlns:p14="http://schemas.microsoft.com/office/powerpoint/2010/main" val="30699040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3215"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i="1" dirty="0"/>
              <a:t>Vyhýbání se nejistotě</a:t>
            </a:r>
            <a:r>
              <a:rPr lang="cs-CZ" sz="2000" dirty="0"/>
              <a:t> vyjadřuje do jaké míry nejasné a víceznačné situace vyvolávají v určité kultuře nejistotu a obavy. </a:t>
            </a:r>
          </a:p>
          <a:p>
            <a:pPr lvl="0" algn="just"/>
            <a:r>
              <a:rPr lang="cs-CZ" sz="2000" i="1" dirty="0" smtClean="0"/>
              <a:t>Maskulinita/feminita</a:t>
            </a:r>
            <a:r>
              <a:rPr lang="cs-CZ" sz="2000" dirty="0" smtClean="0"/>
              <a:t> </a:t>
            </a:r>
            <a:r>
              <a:rPr lang="cs-CZ" sz="2000" dirty="0"/>
              <a:t>vyjadřuje, do jaké míry jsou v určité kultuře od sebe oddělovány mužské a ženské role a do jaké míry jsou pevně stanovené. </a:t>
            </a:r>
          </a:p>
          <a:p>
            <a:pPr algn="just"/>
            <a:r>
              <a:rPr lang="cs-CZ" sz="2000" i="1" dirty="0"/>
              <a:t>Dlouhodobá orientace</a:t>
            </a:r>
            <a:r>
              <a:rPr lang="cs-CZ" sz="2000" dirty="0"/>
              <a:t> vyjadřuje do jaké míry je v určité kultuře oceňováno dlouhodobé myšlení.</a:t>
            </a:r>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G. </a:t>
            </a:r>
            <a:r>
              <a:rPr lang="cs-CZ" dirty="0" err="1" smtClean="0"/>
              <a:t>Hofstede</a:t>
            </a:r>
            <a:endParaRPr lang="cs-CZ" dirty="0"/>
          </a:p>
        </p:txBody>
      </p:sp>
    </p:spTree>
    <p:extLst>
      <p:ext uri="{BB962C8B-B14F-4D97-AF65-F5344CB8AC3E}">
        <p14:creationId xmlns:p14="http://schemas.microsoft.com/office/powerpoint/2010/main" val="2746486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3215"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Edward T. </a:t>
            </a:r>
            <a:r>
              <a:rPr lang="cs-CZ" sz="2000" b="1" dirty="0" err="1"/>
              <a:t>Hall</a:t>
            </a:r>
            <a:r>
              <a:rPr lang="cs-CZ" sz="2000" b="1" dirty="0"/>
              <a:t> </a:t>
            </a:r>
            <a:r>
              <a:rPr lang="cs-CZ" sz="2000" dirty="0"/>
              <a:t>(1985, 1990) vycházel při definování kulturních dimenzí z antropologického základu a snažil se identifikovat základní dimenze lidského soužití, se kterými se musí potýkat lidé všech kultur. </a:t>
            </a:r>
            <a:endParaRPr lang="cs-CZ" sz="2000" dirty="0" smtClean="0"/>
          </a:p>
          <a:p>
            <a:pPr algn="just"/>
            <a:r>
              <a:rPr lang="cs-CZ" sz="2000" dirty="0" smtClean="0"/>
              <a:t>Podle </a:t>
            </a:r>
            <a:r>
              <a:rPr lang="cs-CZ" sz="2000" dirty="0" err="1"/>
              <a:t>Halla</a:t>
            </a:r>
            <a:r>
              <a:rPr lang="cs-CZ" sz="2000" dirty="0"/>
              <a:t> jsou základními kulturními dimenzemi prostor, čas a komunikace. </a:t>
            </a:r>
            <a:r>
              <a:rPr lang="cs-CZ" sz="2000" dirty="0" smtClean="0"/>
              <a:t>Přičemž </a:t>
            </a:r>
            <a:r>
              <a:rPr lang="cs-CZ" sz="2000" dirty="0"/>
              <a:t>s ohledem na tyto dimenzí je každá kultura nucena vyvíjet určité standardy </a:t>
            </a:r>
            <a:r>
              <a:rPr lang="cs-CZ" sz="2000" dirty="0" smtClean="0"/>
              <a:t>jednání.</a:t>
            </a:r>
          </a:p>
          <a:p>
            <a:pPr marL="0" indent="0" algn="just">
              <a:buNone/>
            </a:pPr>
            <a:r>
              <a:rPr lang="cs-CZ" sz="2000" b="1" i="1" dirty="0" smtClean="0"/>
              <a:t>Na </a:t>
            </a:r>
            <a:r>
              <a:rPr lang="cs-CZ" sz="2000" b="1" i="1" dirty="0"/>
              <a:t>základě dimenze času</a:t>
            </a:r>
            <a:r>
              <a:rPr lang="cs-CZ" sz="2000" b="1" dirty="0"/>
              <a:t> </a:t>
            </a:r>
            <a:r>
              <a:rPr lang="cs-CZ" sz="2000" dirty="0"/>
              <a:t>rozlišuje </a:t>
            </a:r>
            <a:r>
              <a:rPr lang="cs-CZ" sz="2000" dirty="0" err="1"/>
              <a:t>Hall</a:t>
            </a:r>
            <a:r>
              <a:rPr lang="cs-CZ" sz="2000" dirty="0"/>
              <a:t> kultury s monochronním a </a:t>
            </a:r>
            <a:r>
              <a:rPr lang="cs-CZ" sz="2000" dirty="0" err="1"/>
              <a:t>polychronním</a:t>
            </a:r>
            <a:r>
              <a:rPr lang="cs-CZ" sz="2000" dirty="0"/>
              <a:t> vnímáním času. </a:t>
            </a:r>
          </a:p>
          <a:p>
            <a:pPr algn="just"/>
            <a:r>
              <a:rPr lang="cs-CZ" sz="2000" dirty="0"/>
              <a:t>V </a:t>
            </a:r>
            <a:r>
              <a:rPr lang="cs-CZ" sz="2000" i="1" dirty="0" err="1"/>
              <a:t>monochronně</a:t>
            </a:r>
            <a:r>
              <a:rPr lang="cs-CZ" sz="2000" i="1" dirty="0"/>
              <a:t> orientovaných kulturách </a:t>
            </a:r>
            <a:r>
              <a:rPr lang="cs-CZ" sz="2000" dirty="0"/>
              <a:t>představuje ubíhající čas lineární osu, na které musí být umístěna jednání uskutečňující se v zamýšleném pořadí. </a:t>
            </a:r>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32367298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0" algn="just">
              <a:buNone/>
            </a:pPr>
            <a:r>
              <a:rPr lang="cs-CZ" sz="2000" dirty="0" smtClean="0"/>
              <a:t>Na </a:t>
            </a:r>
            <a:r>
              <a:rPr lang="cs-CZ" sz="2000" dirty="0"/>
              <a:t>členy v </a:t>
            </a:r>
            <a:r>
              <a:rPr lang="cs-CZ" sz="2000" dirty="0" err="1"/>
              <a:t>monochronně</a:t>
            </a:r>
            <a:r>
              <a:rPr lang="cs-CZ" sz="2000" dirty="0"/>
              <a:t> orientovaných kulturách jsou kladeny vysoké požadavky na plánovací schopnosti a spolehlivost jedinců a společenských systémů. Typická je nízká míra tolerance vůči časovým kolizím a přerušování jednání.</a:t>
            </a:r>
          </a:p>
          <a:p>
            <a:pPr algn="just"/>
            <a:r>
              <a:rPr lang="cs-CZ" sz="2000" i="1" dirty="0"/>
              <a:t>V </a:t>
            </a:r>
            <a:r>
              <a:rPr lang="cs-CZ" sz="2000" i="1" dirty="0" err="1"/>
              <a:t>polychronně</a:t>
            </a:r>
            <a:r>
              <a:rPr lang="cs-CZ" sz="2000" i="1" dirty="0"/>
              <a:t> orientovaných kulturách </a:t>
            </a:r>
            <a:r>
              <a:rPr lang="cs-CZ" sz="2000" dirty="0"/>
              <a:t>mohou probíhat různá jednání nebo aktivity v jednom okamžiku. V těchto kulturách jsou kladeny na členy vysoké požadavky na časovou flexibilitu a existuje přiměřeně vysoká tolerance vůči časovým kolizím a přerušování</a:t>
            </a:r>
            <a:r>
              <a:rPr lang="cs-CZ" sz="2000" dirty="0" smtClean="0"/>
              <a:t>.</a:t>
            </a:r>
          </a:p>
          <a:p>
            <a:pPr marL="0" indent="0" algn="just">
              <a:buNone/>
            </a:pPr>
            <a:r>
              <a:rPr lang="cs-CZ" sz="2000" b="1" i="1" dirty="0"/>
              <a:t>Na základě dimenze komunikace</a:t>
            </a:r>
            <a:r>
              <a:rPr lang="cs-CZ" sz="2000" b="1" dirty="0"/>
              <a:t> </a:t>
            </a:r>
            <a:r>
              <a:rPr lang="cs-CZ" sz="2000" dirty="0"/>
              <a:t>rozlišuje </a:t>
            </a:r>
            <a:r>
              <a:rPr lang="cs-CZ" sz="2000" dirty="0" err="1"/>
              <a:t>Hall</a:t>
            </a:r>
            <a:r>
              <a:rPr lang="cs-CZ" sz="2000" dirty="0"/>
              <a:t> nízký (slabý) komunikační kontext a vysoký (silný) komunikační kontext. Přívlastky nízký a vysoký posuzují rozsah, v jakém se při komunikaci používá nonverbální kontext.</a:t>
            </a:r>
          </a:p>
          <a:p>
            <a:pPr algn="just"/>
            <a:endParaRPr lang="cs-CZ" sz="2000" dirty="0"/>
          </a:p>
          <a:p>
            <a:pPr algn="just"/>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36151893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i="1" dirty="0"/>
              <a:t>Kultury s nízkým kontextem </a:t>
            </a:r>
            <a:r>
              <a:rPr lang="cs-CZ" sz="2000" dirty="0"/>
              <a:t>jsou typické snahou vyjádřit všechny relevantní informace v komunikaci explicitně, přímo, tak, aby posluchači zbylo co nejméně prostoru pro vlastní dodatečnou interpretaci. </a:t>
            </a:r>
          </a:p>
          <a:p>
            <a:pPr algn="just"/>
            <a:r>
              <a:rPr lang="cs-CZ" sz="2000" i="1" dirty="0"/>
              <a:t>V kulturách s vysokým kontextem </a:t>
            </a:r>
            <a:r>
              <a:rPr lang="cs-CZ" sz="2000" dirty="0"/>
              <a:t>(doprovázené implicitní a nepřímou komunikací) je kontext komunikační situace (atmosféra, neverbální signály apod.) vnímán jako podstatná součást komunikace, v nichž je obsažena podstatná část sdělení. To, co je skutečně slovně vyjádřeno, je doprovázeno implicitní a nepřímou komunikací a mnohoznačných obrazných přirovnání a náznaků.</a:t>
            </a:r>
          </a:p>
          <a:p>
            <a:pPr algn="just"/>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Edward T. </a:t>
            </a:r>
            <a:r>
              <a:rPr lang="cs-CZ" dirty="0" err="1" smtClean="0"/>
              <a:t>Hall</a:t>
            </a:r>
            <a:endParaRPr lang="cs-CZ" dirty="0"/>
          </a:p>
        </p:txBody>
      </p:sp>
    </p:spTree>
    <p:extLst>
      <p:ext uri="{BB962C8B-B14F-4D97-AF65-F5344CB8AC3E}">
        <p14:creationId xmlns:p14="http://schemas.microsoft.com/office/powerpoint/2010/main" val="113819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err="1"/>
              <a:t>World</a:t>
            </a:r>
            <a:r>
              <a:rPr lang="cs-CZ" sz="2000" b="1" dirty="0"/>
              <a:t> </a:t>
            </a:r>
            <a:r>
              <a:rPr lang="cs-CZ" sz="2000" b="1" dirty="0" err="1"/>
              <a:t>Competitiveness</a:t>
            </a:r>
            <a:r>
              <a:rPr lang="cs-CZ" sz="2000" b="1" dirty="0"/>
              <a:t> </a:t>
            </a:r>
            <a:r>
              <a:rPr lang="cs-CZ" sz="2000" b="1" dirty="0" err="1"/>
              <a:t>Yearbook</a:t>
            </a:r>
            <a:r>
              <a:rPr lang="cs-CZ" sz="2000" dirty="0"/>
              <a:t>, vydávaný IMD Business </a:t>
            </a:r>
            <a:r>
              <a:rPr lang="cs-CZ" sz="2000" dirty="0" err="1"/>
              <a:t>School</a:t>
            </a:r>
            <a:r>
              <a:rPr lang="cs-CZ" sz="2000" dirty="0"/>
              <a:t> ve Švýcarsku (</a:t>
            </a:r>
            <a:r>
              <a:rPr lang="cs-CZ" sz="2000" u="sng" dirty="0">
                <a:hlinkClick r:id="rId2"/>
              </a:rPr>
              <a:t>www.imd.org</a:t>
            </a:r>
            <a:r>
              <a:rPr lang="cs-CZ" sz="2000" dirty="0"/>
              <a:t>), hodnotí konkurenceschopnost zemí na základě jejich ekonomické výkonnosti, výkonnosti vlády, podnikatelské výkonnosti a infrastruktury. Každý z těchto faktorů je dále dekomponován do dalších asi 300 </a:t>
            </a:r>
            <a:r>
              <a:rPr lang="cs-CZ" sz="2000" dirty="0" err="1"/>
              <a:t>subfaktorů</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7602647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b="1" dirty="0" err="1"/>
              <a:t>Fons</a:t>
            </a:r>
            <a:r>
              <a:rPr lang="cs-CZ" sz="1900" b="1" dirty="0"/>
              <a:t> </a:t>
            </a:r>
            <a:r>
              <a:rPr lang="cs-CZ" sz="1900" b="1" dirty="0" err="1"/>
              <a:t>Trompenaars</a:t>
            </a:r>
            <a:r>
              <a:rPr lang="cs-CZ" sz="1900" b="1" dirty="0"/>
              <a:t> </a:t>
            </a:r>
            <a:r>
              <a:rPr lang="cs-CZ" sz="1900" dirty="0"/>
              <a:t>vytvořil vlastní model kulturních dimenzí, které mají vliv na uvažování a sociální chování příslušníků jednotlivých kultur. </a:t>
            </a:r>
            <a:r>
              <a:rPr lang="cs-CZ" sz="1900" dirty="0" smtClean="0"/>
              <a:t>Podle </a:t>
            </a:r>
            <a:r>
              <a:rPr lang="cs-CZ" sz="1900" dirty="0"/>
              <a:t>této teorie vznikají kulturní rozdíly ve třech základních oblastech lidského života: v postoji lidí k času, v postoji lidí k přírodě, v postoji lidí k ostatním lidem. </a:t>
            </a:r>
          </a:p>
          <a:p>
            <a:pPr algn="just"/>
            <a:r>
              <a:rPr lang="cs-CZ" sz="1900" dirty="0"/>
              <a:t>Na základě těchto tří oblastí lidského života rozlišuje </a:t>
            </a:r>
            <a:r>
              <a:rPr lang="cs-CZ" sz="1900" dirty="0" err="1"/>
              <a:t>Trompenaars</a:t>
            </a:r>
            <a:r>
              <a:rPr lang="cs-CZ" sz="1900" dirty="0"/>
              <a:t> 7 kulturních dimenzí. Jedna z dimenzí „individualismus/kolektivismus“ je stejně popsána jako </a:t>
            </a:r>
            <a:r>
              <a:rPr lang="cs-CZ" sz="1900" dirty="0" err="1"/>
              <a:t>Hofstedem</a:t>
            </a:r>
            <a:r>
              <a:rPr lang="cs-CZ" sz="1900" dirty="0" smtClean="0"/>
              <a:t>.</a:t>
            </a:r>
          </a:p>
          <a:p>
            <a:pPr marL="0" indent="0" algn="just">
              <a:buNone/>
            </a:pPr>
            <a:r>
              <a:rPr lang="cs-CZ" sz="1900" dirty="0" smtClean="0"/>
              <a:t>Do </a:t>
            </a:r>
            <a:r>
              <a:rPr lang="cs-CZ" sz="1900" dirty="0"/>
              <a:t>oblasti „</a:t>
            </a:r>
            <a:r>
              <a:rPr lang="cs-CZ" sz="1900" b="1" i="1" dirty="0"/>
              <a:t>postoj lidí k ostatním lidem</a:t>
            </a:r>
            <a:r>
              <a:rPr lang="cs-CZ" sz="1900" dirty="0"/>
              <a:t>“ patří následující čtyři dimenze:</a:t>
            </a:r>
          </a:p>
          <a:p>
            <a:pPr algn="just"/>
            <a:r>
              <a:rPr lang="cs-CZ" sz="1900" i="1" dirty="0"/>
              <a:t>Universalismus/partikularismus</a:t>
            </a:r>
            <a:r>
              <a:rPr lang="cs-CZ" sz="1900" dirty="0"/>
              <a:t> vyjadřuje, do jaké míry se v určité kultuře vychází z toho, že je možné stanovit všeobecná pravidla lidského soužití a že je možné jejich dodržování za všech okolností požadovat a prosazovat.</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35523916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50" i="1" dirty="0"/>
              <a:t>Neutralita/afektivita</a:t>
            </a:r>
            <a:r>
              <a:rPr lang="cs-CZ" sz="1850" dirty="0"/>
              <a:t> vyjadřuje do jaké míry je v určité kultuře obvyklé vyjádřit silné pocity ve veřejných situacích. </a:t>
            </a:r>
          </a:p>
          <a:p>
            <a:pPr algn="just"/>
            <a:r>
              <a:rPr lang="cs-CZ" sz="1850" i="1" dirty="0"/>
              <a:t>Specifičnost/difúznost</a:t>
            </a:r>
            <a:r>
              <a:rPr lang="cs-CZ" sz="1850" dirty="0"/>
              <a:t> vyjadřuje jakým způsobem je v určité kultuře jiným lidem poskytován přístup k vlastní osobě. </a:t>
            </a:r>
          </a:p>
          <a:p>
            <a:pPr algn="just"/>
            <a:r>
              <a:rPr lang="cs-CZ" sz="1850" i="1" dirty="0"/>
              <a:t>Dosažený status/připisovaný status</a:t>
            </a:r>
            <a:r>
              <a:rPr lang="cs-CZ" sz="1850" dirty="0"/>
              <a:t> vyjadřuje, jak člověk získává v určité kultuře společenský status. </a:t>
            </a:r>
          </a:p>
          <a:p>
            <a:pPr marL="0" indent="0" algn="just">
              <a:buNone/>
            </a:pPr>
            <a:r>
              <a:rPr lang="cs-CZ" sz="1850" dirty="0"/>
              <a:t>S ohledem na </a:t>
            </a:r>
            <a:r>
              <a:rPr lang="cs-CZ" sz="1850" b="1" i="1" dirty="0"/>
              <a:t>postoj lidí k přírodě </a:t>
            </a:r>
            <a:r>
              <a:rPr lang="cs-CZ" sz="1850" dirty="0"/>
              <a:t>rozlišuje </a:t>
            </a:r>
            <a:r>
              <a:rPr lang="cs-CZ" sz="1850" dirty="0" err="1"/>
              <a:t>Fons</a:t>
            </a:r>
            <a:r>
              <a:rPr lang="cs-CZ" sz="1850" dirty="0"/>
              <a:t> </a:t>
            </a:r>
            <a:r>
              <a:rPr lang="cs-CZ" sz="1850" dirty="0" err="1"/>
              <a:t>Trompenaars</a:t>
            </a:r>
            <a:r>
              <a:rPr lang="cs-CZ" sz="1850" dirty="0"/>
              <a:t> tyto kultury:</a:t>
            </a:r>
          </a:p>
          <a:p>
            <a:pPr marL="342900" lvl="1" indent="-342900" algn="just">
              <a:buFont typeface="Arial" panose="020B0604020202020204" pitchFamily="34" charset="0"/>
              <a:buChar char="•"/>
            </a:pPr>
            <a:r>
              <a:rPr lang="cs-CZ" sz="1850" dirty="0"/>
              <a:t>v kulturách ve kterých se </a:t>
            </a:r>
            <a:r>
              <a:rPr lang="cs-CZ" sz="1850" i="1" dirty="0"/>
              <a:t>lidé snaží přírodu kontrolovat </a:t>
            </a:r>
            <a:r>
              <a:rPr lang="cs-CZ" sz="1850" dirty="0"/>
              <a:t>je příroda považována za moc na člověku nezávislá, se kterou člověk svádí neustálý </a:t>
            </a:r>
            <a:r>
              <a:rPr lang="cs-CZ" sz="1850" dirty="0" smtClean="0"/>
              <a:t>boj</a:t>
            </a:r>
            <a:r>
              <a:rPr lang="cs-CZ" sz="1850" dirty="0"/>
              <a:t>;</a:t>
            </a:r>
            <a:endParaRPr lang="cs-CZ" sz="1850" dirty="0" smtClean="0"/>
          </a:p>
          <a:p>
            <a:pPr marL="342900" lvl="1" indent="-342900" algn="just">
              <a:buFont typeface="Arial" panose="020B0604020202020204" pitchFamily="34" charset="0"/>
              <a:buChar char="•"/>
            </a:pPr>
            <a:r>
              <a:rPr lang="cs-CZ" sz="1850" dirty="0" smtClean="0"/>
              <a:t>u </a:t>
            </a:r>
            <a:r>
              <a:rPr lang="cs-CZ" sz="1850" dirty="0"/>
              <a:t>kultury v nichž se </a:t>
            </a:r>
            <a:r>
              <a:rPr lang="cs-CZ" sz="1850" i="1" dirty="0"/>
              <a:t>lidé snaží žít v souladu s přírodou</a:t>
            </a:r>
            <a:r>
              <a:rPr lang="cs-CZ" sz="1850" dirty="0"/>
              <a:t>, člověk se považuje za součást přírody, které se musí pokusit přizpůsobit tak, aby s ní mohl žít v souladu.</a:t>
            </a:r>
          </a:p>
          <a:p>
            <a:pPr marL="342900" lvl="1" indent="-342900" algn="just">
              <a:buFont typeface="Arial" panose="020B0604020202020204" pitchFamily="34" charset="0"/>
              <a:buChar char="•"/>
            </a:pPr>
            <a:endParaRPr lang="cs-CZ" sz="1850" dirty="0"/>
          </a:p>
          <a:p>
            <a:pPr algn="just"/>
            <a:endParaRPr lang="cs-CZ" sz="1850" dirty="0"/>
          </a:p>
          <a:p>
            <a:pPr algn="just"/>
            <a:endParaRPr lang="cs-CZ" sz="1850" dirty="0"/>
          </a:p>
          <a:p>
            <a:pPr algn="just"/>
            <a:endParaRPr lang="cs-CZ" sz="1850" dirty="0" smtClean="0"/>
          </a:p>
          <a:p>
            <a:pPr marL="463550" lvl="1" algn="just">
              <a:buFont typeface="Arial" panose="020B0604020202020204" pitchFamily="34" charset="0"/>
              <a:buChar char="•"/>
            </a:pPr>
            <a:endParaRPr lang="cs-CZ" sz="1850" dirty="0" smtClean="0"/>
          </a:p>
          <a:p>
            <a:pPr algn="just"/>
            <a:endParaRPr lang="cs-CZ" sz="1850" dirty="0"/>
          </a:p>
          <a:p>
            <a:pPr algn="just"/>
            <a:endParaRPr lang="cs-CZ" sz="18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8187865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S ohledem na </a:t>
            </a:r>
            <a:r>
              <a:rPr lang="cs-CZ" sz="2000" b="1" i="1" dirty="0"/>
              <a:t>postoj lidí k času </a:t>
            </a:r>
            <a:r>
              <a:rPr lang="cs-CZ" sz="2000" dirty="0"/>
              <a:t>rozlišuje </a:t>
            </a:r>
            <a:r>
              <a:rPr lang="cs-CZ" sz="2000" dirty="0" err="1"/>
              <a:t>Fons</a:t>
            </a:r>
            <a:r>
              <a:rPr lang="cs-CZ" sz="2000" dirty="0"/>
              <a:t> </a:t>
            </a:r>
            <a:r>
              <a:rPr lang="cs-CZ" sz="2000" dirty="0" err="1"/>
              <a:t>Trompenaars</a:t>
            </a:r>
            <a:r>
              <a:rPr lang="cs-CZ" sz="2000" dirty="0"/>
              <a:t> tři formy kultury:</a:t>
            </a:r>
          </a:p>
          <a:p>
            <a:pPr lvl="0" algn="just"/>
            <a:r>
              <a:rPr lang="cs-CZ" sz="2000" i="1" dirty="0"/>
              <a:t>kultury orientované na minulost </a:t>
            </a:r>
            <a:r>
              <a:rPr lang="cs-CZ" sz="2000" dirty="0"/>
              <a:t>považují minulost za nejdůležitější časovou formu, kterou se snaží člověk opatrovat, předávat ji novým generacím a nechávat ji, aby ovlivňovala </a:t>
            </a:r>
            <a:r>
              <a:rPr lang="cs-CZ" sz="2000" dirty="0" smtClean="0"/>
              <a:t>budoucnost;</a:t>
            </a:r>
            <a:endParaRPr lang="cs-CZ" sz="2000" dirty="0"/>
          </a:p>
          <a:p>
            <a:pPr lvl="0" algn="just"/>
            <a:r>
              <a:rPr lang="cs-CZ" sz="2000" i="1" dirty="0"/>
              <a:t>kultury orientované na budoucnost </a:t>
            </a:r>
            <a:r>
              <a:rPr lang="cs-CZ" sz="2000" dirty="0"/>
              <a:t>považují za nejdůležitější realizace budoucích cílů, které musí být tím více tlačeny dopředu, čím více už bylo </a:t>
            </a:r>
            <a:r>
              <a:rPr lang="cs-CZ" sz="2000" dirty="0" smtClean="0"/>
              <a:t>dosaženo;</a:t>
            </a:r>
            <a:endParaRPr lang="cs-CZ" sz="2000" dirty="0"/>
          </a:p>
          <a:p>
            <a:pPr lvl="0" algn="just"/>
            <a:r>
              <a:rPr lang="cs-CZ" sz="2000" i="1" dirty="0"/>
              <a:t>kultury orientované na přítomnost </a:t>
            </a:r>
            <a:r>
              <a:rPr lang="cs-CZ" sz="2000" dirty="0"/>
              <a:t>považují za důležité především uznání současného okamžiku. </a:t>
            </a:r>
          </a:p>
          <a:p>
            <a:pPr marL="342900" lvl="1" indent="-342900" algn="just">
              <a:buFont typeface="Arial" panose="020B0604020202020204" pitchFamily="34" charset="0"/>
              <a:buChar char="•"/>
            </a:pPr>
            <a:endParaRPr lang="cs-CZ" sz="2000" dirty="0"/>
          </a:p>
          <a:p>
            <a:pPr algn="just"/>
            <a:endParaRPr lang="cs-CZ" sz="2000" dirty="0"/>
          </a:p>
          <a:p>
            <a:pPr algn="just"/>
            <a:endParaRPr lang="cs-CZ" sz="2000" dirty="0"/>
          </a:p>
          <a:p>
            <a:pPr algn="just"/>
            <a:endParaRPr lang="cs-CZ" sz="2000" dirty="0" smtClean="0"/>
          </a:p>
          <a:p>
            <a:pPr marL="463550" lvl="1" algn="just">
              <a:buFont typeface="Arial" panose="020B0604020202020204" pitchFamily="34" charset="0"/>
              <a:buChar char="•"/>
            </a:pPr>
            <a:endParaRPr lang="cs-CZ" sz="2000" dirty="0" smtClean="0"/>
          </a:p>
          <a:p>
            <a:pPr algn="just"/>
            <a:endParaRPr lang="cs-CZ" sz="2000" dirty="0"/>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a:t>
            </a:r>
            <a:r>
              <a:rPr lang="cs-CZ" dirty="0" err="1" smtClean="0"/>
              <a:t>Fons</a:t>
            </a:r>
            <a:r>
              <a:rPr lang="cs-CZ" dirty="0" smtClean="0"/>
              <a:t> </a:t>
            </a:r>
            <a:r>
              <a:rPr lang="cs-CZ" dirty="0" err="1" smtClean="0"/>
              <a:t>Trompenaars</a:t>
            </a:r>
            <a:endParaRPr lang="cs-CZ" dirty="0"/>
          </a:p>
        </p:txBody>
      </p:sp>
    </p:spTree>
    <p:extLst>
      <p:ext uri="{BB962C8B-B14F-4D97-AF65-F5344CB8AC3E}">
        <p14:creationId xmlns:p14="http://schemas.microsoft.com/office/powerpoint/2010/main" val="34792397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i="1" dirty="0"/>
              <a:t>Jacques </a:t>
            </a:r>
            <a:r>
              <a:rPr lang="cs-CZ" sz="1900" i="1" dirty="0" err="1"/>
              <a:t>Demorgon</a:t>
            </a:r>
            <a:r>
              <a:rPr lang="cs-CZ" sz="1900" dirty="0"/>
              <a:t> vytvořil model kulturních dimenzí na základě možných lidských způsobů </a:t>
            </a:r>
            <a:r>
              <a:rPr lang="cs-CZ" sz="1900" dirty="0" smtClean="0"/>
              <a:t>jednání.</a:t>
            </a:r>
          </a:p>
          <a:p>
            <a:pPr marL="0" indent="0" algn="just">
              <a:buNone/>
            </a:pPr>
            <a:r>
              <a:rPr lang="cs-CZ" sz="1900" b="1" i="1" dirty="0" smtClean="0"/>
              <a:t>Konsekutivní/simultánní </a:t>
            </a:r>
            <a:r>
              <a:rPr lang="cs-CZ" sz="1900" b="1" i="1" dirty="0"/>
              <a:t>organizace jednání</a:t>
            </a:r>
            <a:endParaRPr lang="cs-CZ" sz="1900" b="1" dirty="0"/>
          </a:p>
          <a:p>
            <a:pPr algn="just"/>
            <a:r>
              <a:rPr lang="cs-CZ" sz="1900" dirty="0"/>
              <a:t>Při </a:t>
            </a:r>
            <a:r>
              <a:rPr lang="cs-CZ" sz="1900" i="1" dirty="0"/>
              <a:t>konsekutivní organizaci </a:t>
            </a:r>
            <a:r>
              <a:rPr lang="cs-CZ" sz="1900" dirty="0"/>
              <a:t>jednání se člověk soustředí na jeden úkol a plní ho krok za krokem. Přičemž každý nový krok začne teprve tehdy, když ten předchozí je definitivně splněn. Při </a:t>
            </a:r>
            <a:r>
              <a:rPr lang="cs-CZ" sz="1900" i="1" dirty="0"/>
              <a:t>simultánní organizaci </a:t>
            </a:r>
            <a:r>
              <a:rPr lang="cs-CZ" sz="1900" dirty="0"/>
              <a:t>jednání se člověk snaží řešit několik úkolů najednou a akceptuje proto nedostatky, které mohou při jednotlivých jednáních </a:t>
            </a:r>
            <a:r>
              <a:rPr lang="cs-CZ" sz="1900" dirty="0" smtClean="0"/>
              <a:t>vzniknout.</a:t>
            </a:r>
          </a:p>
          <a:p>
            <a:pPr marL="0" indent="0" algn="just">
              <a:buNone/>
            </a:pPr>
            <a:r>
              <a:rPr lang="cs-CZ" sz="1900" b="1" i="1" dirty="0"/>
              <a:t>K</a:t>
            </a:r>
            <a:r>
              <a:rPr lang="cs-CZ" sz="1900" b="1" i="1" dirty="0" smtClean="0"/>
              <a:t>oncentrovaná </a:t>
            </a:r>
            <a:r>
              <a:rPr lang="cs-CZ" sz="1900" b="1" i="1" dirty="0"/>
              <a:t>pozornost/rozptýlená pozornost</a:t>
            </a:r>
            <a:endParaRPr lang="cs-CZ" sz="1900" b="1" dirty="0"/>
          </a:p>
          <a:p>
            <a:pPr algn="just"/>
            <a:r>
              <a:rPr lang="cs-CZ" sz="1900" i="1" dirty="0"/>
              <a:t>Koncentrovaná pozornost </a:t>
            </a:r>
            <a:r>
              <a:rPr lang="cs-CZ" sz="1900" dirty="0"/>
              <a:t>je taková pozornost, která se soustředí pouze na málo věcí, zato velmi přesně a intenzivně. Za </a:t>
            </a:r>
            <a:r>
              <a:rPr lang="cs-CZ" sz="1900" i="1" dirty="0"/>
              <a:t>rozptýlenou pozornost </a:t>
            </a:r>
            <a:r>
              <a:rPr lang="cs-CZ" sz="1900" dirty="0"/>
              <a:t>se považuje taková, kdy pozorovatel vnímá velmi mnoho aspektů jedné situace, ale ne velmi přesně. </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24450569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900" b="1" i="1" dirty="0" smtClean="0"/>
              <a:t>Explicitní </a:t>
            </a:r>
            <a:r>
              <a:rPr lang="cs-CZ" sz="1900" b="1" i="1" dirty="0"/>
              <a:t>komunikace/implicitní komunikace</a:t>
            </a:r>
            <a:endParaRPr lang="cs-CZ" sz="1900" b="1" dirty="0"/>
          </a:p>
          <a:p>
            <a:pPr algn="just"/>
            <a:r>
              <a:rPr lang="cs-CZ" sz="1900" i="1" dirty="0"/>
              <a:t>Explicitní komunikace </a:t>
            </a:r>
            <a:r>
              <a:rPr lang="cs-CZ" sz="1900" dirty="0"/>
              <a:t>je typická snahou pomocí obšírného výkladu všech relevantních informací co možná </a:t>
            </a:r>
            <a:r>
              <a:rPr lang="cs-CZ" sz="1900" dirty="0" err="1"/>
              <a:t>nejjednoznačněji</a:t>
            </a:r>
            <a:r>
              <a:rPr lang="cs-CZ" sz="1900" dirty="0"/>
              <a:t>. Při </a:t>
            </a:r>
            <a:r>
              <a:rPr lang="cs-CZ" sz="1900" i="1" dirty="0"/>
              <a:t>implicitní komunikaci </a:t>
            </a:r>
            <a:r>
              <a:rPr lang="cs-CZ" sz="1900" dirty="0"/>
              <a:t>zůstává mnoho nevysloveného, co je třeba odvodit z kontextu rozhovoru, ke kterému samozřejmě patří také vztah mezi komunikujícími </a:t>
            </a:r>
            <a:r>
              <a:rPr lang="cs-CZ" sz="1900" dirty="0" smtClean="0"/>
              <a:t>partnery.</a:t>
            </a:r>
          </a:p>
          <a:p>
            <a:pPr marL="0" indent="0" algn="just">
              <a:buNone/>
            </a:pPr>
            <a:r>
              <a:rPr lang="cs-CZ" sz="1900" b="1" i="1" dirty="0" smtClean="0"/>
              <a:t>Objektivní </a:t>
            </a:r>
            <a:r>
              <a:rPr lang="cs-CZ" sz="1900" b="1" i="1" dirty="0"/>
              <a:t>vyjadřování/subjektivní vyjadřování</a:t>
            </a:r>
            <a:endParaRPr lang="cs-CZ" sz="1900" b="1" dirty="0"/>
          </a:p>
          <a:p>
            <a:pPr algn="just"/>
            <a:r>
              <a:rPr lang="cs-CZ" sz="1900" dirty="0"/>
              <a:t>U </a:t>
            </a:r>
            <a:r>
              <a:rPr lang="cs-CZ" sz="1900" i="1" dirty="0"/>
              <a:t>objektivního vyjadřování </a:t>
            </a:r>
            <a:r>
              <a:rPr lang="cs-CZ" sz="1900" dirty="0"/>
              <a:t>mluvčí abstrahuje velmi silně od své osoby a mluví především o vnějších skutečnostech, které se snaží prezentovat co možná </a:t>
            </a:r>
            <a:r>
              <a:rPr lang="cs-CZ" sz="1900" dirty="0" err="1"/>
              <a:t>nekorektněji</a:t>
            </a:r>
            <a:r>
              <a:rPr lang="cs-CZ" sz="1900" dirty="0"/>
              <a:t>. Při </a:t>
            </a:r>
            <a:r>
              <a:rPr lang="cs-CZ" sz="1900" i="1" dirty="0"/>
              <a:t>subjektivním vyjadřování </a:t>
            </a:r>
            <a:r>
              <a:rPr lang="cs-CZ" sz="1900" dirty="0"/>
              <a:t>je sám mluvčí hlavním obsahem komunikace a snaží se zprostředkovat svůj vlastní, osobní pohled nebo názor co možná nejobsáhleji a nejnázorněji.</a:t>
            </a:r>
          </a:p>
          <a:p>
            <a:pPr algn="just"/>
            <a:endParaRPr lang="cs-CZ" sz="1900" dirty="0"/>
          </a:p>
          <a:p>
            <a:pPr algn="just"/>
            <a:endParaRPr lang="cs-CZ" sz="1900" dirty="0"/>
          </a:p>
          <a:p>
            <a:pPr algn="just"/>
            <a:endParaRPr lang="cs-CZ" sz="1900" dirty="0" smtClean="0"/>
          </a:p>
          <a:p>
            <a:pPr marL="463550" lvl="1" algn="just">
              <a:buFont typeface="Arial" panose="020B0604020202020204" pitchFamily="34" charset="0"/>
              <a:buChar char="•"/>
            </a:pPr>
            <a:endParaRPr lang="cs-CZ" sz="1900" dirty="0" smtClean="0"/>
          </a:p>
          <a:p>
            <a:pPr algn="just"/>
            <a:endParaRPr lang="cs-CZ" sz="1900" dirty="0"/>
          </a:p>
          <a:p>
            <a:pPr algn="just"/>
            <a:endParaRPr lang="cs-CZ" sz="19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36197829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806489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650" b="1" i="1" dirty="0" smtClean="0"/>
              <a:t>Orientace </a:t>
            </a:r>
            <a:r>
              <a:rPr lang="cs-CZ" sz="1650" b="1" i="1" dirty="0"/>
              <a:t>na úkol/orientace na lidi</a:t>
            </a:r>
            <a:endParaRPr lang="cs-CZ" sz="1650" b="1" dirty="0"/>
          </a:p>
          <a:p>
            <a:pPr algn="just"/>
            <a:r>
              <a:rPr lang="cs-CZ" sz="1650" dirty="0"/>
              <a:t>V případě </a:t>
            </a:r>
            <a:r>
              <a:rPr lang="cs-CZ" sz="1650" i="1" dirty="0"/>
              <a:t>orientace na úkol </a:t>
            </a:r>
            <a:r>
              <a:rPr lang="cs-CZ" sz="1650" dirty="0"/>
              <a:t>jsou to samy skutečnosti, které motivují člověka k jednání. Při </a:t>
            </a:r>
            <a:r>
              <a:rPr lang="cs-CZ" sz="1650" i="1" dirty="0"/>
              <a:t>orientaci na lidi </a:t>
            </a:r>
            <a:r>
              <a:rPr lang="cs-CZ" sz="1650" dirty="0"/>
              <a:t>jedná člověk proto, že splnění určitého úkolu má např. určitou souvislost s důležitými </a:t>
            </a:r>
            <a:r>
              <a:rPr lang="cs-CZ" sz="1650" dirty="0" smtClean="0"/>
              <a:t>osobami.</a:t>
            </a:r>
          </a:p>
          <a:p>
            <a:pPr marL="0" indent="0" algn="just">
              <a:buNone/>
            </a:pPr>
            <a:r>
              <a:rPr lang="cs-CZ" sz="1650" b="1" i="1" dirty="0" smtClean="0"/>
              <a:t>Vnější </a:t>
            </a:r>
            <a:r>
              <a:rPr lang="cs-CZ" sz="1650" b="1" i="1" dirty="0"/>
              <a:t>autorita/vnitřní autorita</a:t>
            </a:r>
            <a:endParaRPr lang="cs-CZ" sz="1650" b="1" dirty="0"/>
          </a:p>
          <a:p>
            <a:pPr algn="just"/>
            <a:r>
              <a:rPr lang="cs-CZ" sz="1650" dirty="0"/>
              <a:t>V případě </a:t>
            </a:r>
            <a:r>
              <a:rPr lang="cs-CZ" sz="1650" i="1" dirty="0"/>
              <a:t>vnější autority </a:t>
            </a:r>
            <a:r>
              <a:rPr lang="cs-CZ" sz="1650" dirty="0"/>
              <a:t>závisí vyřízení určitého úkolu na tom, zda existují osoby, které díky své pozici ve vnější hierarchické struktuře mohou splnění určitého úkolu nařídit, mohou na jeho plnění dohlížet, kontrolovat ho a posuzovat. V případě </a:t>
            </a:r>
            <a:r>
              <a:rPr lang="cs-CZ" sz="1650" i="1" dirty="0"/>
              <a:t>vnitřní autority </a:t>
            </a:r>
            <a:r>
              <a:rPr lang="cs-CZ" sz="1650" dirty="0"/>
              <a:t>se úkoly řeší i tehdy, když neexistuje žádná z vnějšku stanovená osoba, která dohlíží na vyřizování úkolů.</a:t>
            </a:r>
          </a:p>
          <a:p>
            <a:pPr marL="0" indent="0" algn="just">
              <a:buNone/>
            </a:pPr>
            <a:r>
              <a:rPr lang="cs-CZ" sz="1650" b="1" i="1" dirty="0"/>
              <a:t>Rozhodování orientované na </a:t>
            </a:r>
            <a:r>
              <a:rPr lang="cs-CZ" sz="1650" b="1" i="1" dirty="0" err="1"/>
              <a:t>dissensus</a:t>
            </a:r>
            <a:r>
              <a:rPr lang="cs-CZ" sz="1650" b="1" i="1" dirty="0"/>
              <a:t>/rozhodování orientované na konsensus</a:t>
            </a:r>
            <a:endParaRPr lang="cs-CZ" sz="1650" b="1" dirty="0"/>
          </a:p>
          <a:p>
            <a:pPr algn="just"/>
            <a:r>
              <a:rPr lang="cs-CZ" sz="1650" i="1" dirty="0" err="1"/>
              <a:t>Dissensusem</a:t>
            </a:r>
            <a:r>
              <a:rPr lang="cs-CZ" sz="1650" dirty="0"/>
              <a:t> (názorovou různorodostí) je míněno oponující chování, které může být reakcí na hierarchicky silné role jednotlivých odpovědných osob. Při způsobu </a:t>
            </a:r>
            <a:r>
              <a:rPr lang="cs-CZ" sz="1650" i="1" dirty="0"/>
              <a:t>rozhodování orientovaného na konsensus </a:t>
            </a:r>
            <a:r>
              <a:rPr lang="cs-CZ" sz="1650" dirty="0"/>
              <a:t>jsou od začátku přednášeny pouze realistické, realizovatelné myšlenky. </a:t>
            </a:r>
          </a:p>
          <a:p>
            <a:pPr algn="just"/>
            <a:endParaRPr lang="cs-CZ" sz="1650" dirty="0"/>
          </a:p>
          <a:p>
            <a:pPr algn="just"/>
            <a:endParaRPr lang="cs-CZ" sz="1650" dirty="0"/>
          </a:p>
          <a:p>
            <a:pPr algn="just"/>
            <a:endParaRPr lang="cs-CZ" sz="1650" dirty="0" smtClean="0"/>
          </a:p>
          <a:p>
            <a:pPr marL="463550" lvl="1" algn="just">
              <a:buFont typeface="Arial" panose="020B0604020202020204" pitchFamily="34" charset="0"/>
              <a:buChar char="•"/>
            </a:pPr>
            <a:endParaRPr lang="cs-CZ" sz="1650" dirty="0" smtClean="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18993415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694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457200" algn="just">
              <a:buNone/>
            </a:pPr>
            <a:r>
              <a:rPr lang="cs-CZ" sz="1800" b="1" i="1" dirty="0" smtClean="0"/>
              <a:t>Odpovědnost </a:t>
            </a:r>
            <a:r>
              <a:rPr lang="cs-CZ" sz="1800" b="1" i="1" dirty="0"/>
              <a:t>vázána na jednotlivé osoby/spoluodpovědnost</a:t>
            </a:r>
            <a:endParaRPr lang="cs-CZ" sz="1800" b="1" dirty="0"/>
          </a:p>
          <a:p>
            <a:pPr algn="just"/>
            <a:r>
              <a:rPr lang="cs-CZ" sz="1800" dirty="0"/>
              <a:t>V případě </a:t>
            </a:r>
            <a:r>
              <a:rPr lang="cs-CZ" sz="1800" i="1" dirty="0"/>
              <a:t>odpovědnosti vázáné na jednotlivé osoby</a:t>
            </a:r>
            <a:r>
              <a:rPr lang="cs-CZ" sz="1800" dirty="0"/>
              <a:t>, nesou osoby odpovídajícím všechny důsledky. V případě </a:t>
            </a:r>
            <a:r>
              <a:rPr lang="cs-CZ" sz="1800" i="1" dirty="0"/>
              <a:t>spoluodpovědnosti</a:t>
            </a:r>
            <a:r>
              <a:rPr lang="cs-CZ" sz="1800" dirty="0"/>
              <a:t> a spolurozhodování se osoby, které nesou odpovědnost, snaží do svých rozhodování zapracovat také názory těch, jichž se tato rozhodování </a:t>
            </a:r>
            <a:r>
              <a:rPr lang="cs-CZ" sz="1800" dirty="0" smtClean="0"/>
              <a:t>týkají.</a:t>
            </a:r>
          </a:p>
          <a:p>
            <a:pPr marL="0" indent="0" algn="just">
              <a:buNone/>
            </a:pPr>
            <a:r>
              <a:rPr lang="cs-CZ" sz="1800" b="1" i="1" dirty="0" smtClean="0"/>
              <a:t>Negativní </a:t>
            </a:r>
            <a:r>
              <a:rPr lang="cs-CZ" sz="1800" b="1" i="1" dirty="0"/>
              <a:t>hodnocení/pozitivní hodnocení</a:t>
            </a:r>
            <a:endParaRPr lang="cs-CZ" sz="1800" b="1" dirty="0"/>
          </a:p>
          <a:p>
            <a:pPr algn="just"/>
            <a:r>
              <a:rPr lang="cs-CZ" sz="1800" dirty="0"/>
              <a:t>V případě </a:t>
            </a:r>
            <a:r>
              <a:rPr lang="cs-CZ" sz="1800" i="1" dirty="0"/>
              <a:t>negativního hodnocení </a:t>
            </a:r>
            <a:r>
              <a:rPr lang="cs-CZ" sz="1800" dirty="0"/>
              <a:t>přistupují lidé k organizacím především s určitou skepsí, odmítáním nebo dokonce odporem, protože od nich neočekávají pro sebe nic dobrého. V případě </a:t>
            </a:r>
            <a:r>
              <a:rPr lang="cs-CZ" sz="1800" i="1" dirty="0"/>
              <a:t>pozitivního hodnocení </a:t>
            </a:r>
            <a:r>
              <a:rPr lang="cs-CZ" sz="1800" dirty="0"/>
              <a:t>jsou instituce a organizace považovány za něco pozitivního, co může jednotlivcům přinést identifikaci, smysl a bezpečnost.</a:t>
            </a:r>
          </a:p>
          <a:p>
            <a:pPr algn="just"/>
            <a:endParaRPr lang="cs-CZ" sz="1800" dirty="0"/>
          </a:p>
          <a:p>
            <a:pPr algn="just"/>
            <a:endParaRPr lang="cs-CZ" sz="1800" dirty="0"/>
          </a:p>
          <a:p>
            <a:pPr algn="just"/>
            <a:endParaRPr lang="cs-CZ" sz="1800" dirty="0" smtClean="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dimenze – Jacques </a:t>
            </a:r>
            <a:r>
              <a:rPr lang="cs-CZ" dirty="0" err="1" smtClean="0"/>
              <a:t>Demorgon</a:t>
            </a:r>
            <a:endParaRPr lang="cs-CZ" dirty="0"/>
          </a:p>
        </p:txBody>
      </p:sp>
    </p:spTree>
    <p:extLst>
      <p:ext uri="{BB962C8B-B14F-4D97-AF65-F5344CB8AC3E}">
        <p14:creationId xmlns:p14="http://schemas.microsoft.com/office/powerpoint/2010/main" val="3305761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 realizaci těchto opatření a překonávání interkulturních rozdílů se v současné době nastavují interkulturní kompetence. </a:t>
            </a:r>
            <a:r>
              <a:rPr lang="cs-CZ" sz="1700" b="1" dirty="0" smtClean="0"/>
              <a:t>Interkulturní </a:t>
            </a:r>
            <a:r>
              <a:rPr lang="cs-CZ" sz="1700" b="1" dirty="0"/>
              <a:t>kompetence</a:t>
            </a:r>
            <a:r>
              <a:rPr lang="cs-CZ" sz="1700" dirty="0"/>
              <a:t> </a:t>
            </a:r>
            <a:r>
              <a:rPr lang="cs-CZ" sz="1700" dirty="0" smtClean="0"/>
              <a:t>představuje </a:t>
            </a:r>
            <a:r>
              <a:rPr lang="cs-CZ" sz="1700" dirty="0"/>
              <a:t>schopnost vstupovat do interkulturních nebo přímo multikulturních sociálních situací, schopnost pochopit je v existujících kulturních dimenzích, schopnost přiměřeně je zvládat a v jejich kontextu úspěšně řešit věcné úkoly. </a:t>
            </a:r>
            <a:endParaRPr lang="cs-CZ" sz="1700" dirty="0" smtClean="0"/>
          </a:p>
          <a:p>
            <a:pPr marL="0" indent="0" algn="just">
              <a:buNone/>
            </a:pPr>
            <a:r>
              <a:rPr lang="cs-CZ" sz="1700" dirty="0" smtClean="0"/>
              <a:t>Do </a:t>
            </a:r>
            <a:r>
              <a:rPr lang="cs-CZ" sz="1700" dirty="0"/>
              <a:t>oblasti interkulturních kompetencí lze zahrnout:</a:t>
            </a:r>
          </a:p>
          <a:p>
            <a:pPr lvl="0" algn="just"/>
            <a:r>
              <a:rPr lang="cs-CZ" sz="1700" dirty="0"/>
              <a:t>poznání a pochopení cizí kultury v jejím fyzickém a systémovém rozměru;</a:t>
            </a:r>
          </a:p>
          <a:p>
            <a:pPr lvl="0" algn="just"/>
            <a:r>
              <a:rPr lang="cs-CZ" sz="1700" dirty="0"/>
              <a:t>poznání a pochopení kulturních standardů cizí kultury (sociálních hodnot, norem a vzorců jednání);</a:t>
            </a:r>
          </a:p>
          <a:p>
            <a:pPr lvl="0" algn="just"/>
            <a:r>
              <a:rPr lang="cs-CZ" sz="1700" dirty="0"/>
              <a:t>zvládnutí existence dvou různých kulturních vlivů v jedné osobě a ve vazbě na reprezentanta druhé kultury;</a:t>
            </a:r>
          </a:p>
          <a:p>
            <a:pPr algn="just"/>
            <a:r>
              <a:rPr lang="cs-CZ" sz="1700" dirty="0"/>
              <a:t>zobecnění a vytvoření účinného souboru taktik a strategií pro poznání, pochopení a komunikaci s dalšími cizími kulturami. </a:t>
            </a:r>
            <a:endParaRPr lang="cs-CZ" sz="1700" dirty="0" smtClean="0"/>
          </a:p>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a:t>
            </a:r>
            <a:endParaRPr lang="cs-CZ" dirty="0"/>
          </a:p>
        </p:txBody>
      </p:sp>
    </p:spTree>
    <p:extLst>
      <p:ext uri="{BB962C8B-B14F-4D97-AF65-F5344CB8AC3E}">
        <p14:creationId xmlns:p14="http://schemas.microsoft.com/office/powerpoint/2010/main" val="20728624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50" dirty="0"/>
              <a:t>Interkulturní manažerská kompetence je </a:t>
            </a:r>
            <a:r>
              <a:rPr lang="cs-CZ" sz="1650" dirty="0" smtClean="0"/>
              <a:t>vzájemně závislá </a:t>
            </a:r>
            <a:r>
              <a:rPr lang="cs-CZ" sz="1650" dirty="0"/>
              <a:t>s dalšími manažerskými </a:t>
            </a:r>
            <a:r>
              <a:rPr lang="cs-CZ" sz="1650" dirty="0" smtClean="0"/>
              <a:t>kompetencemi, strategickou</a:t>
            </a:r>
            <a:r>
              <a:rPr lang="cs-CZ" sz="1650" dirty="0"/>
              <a:t>, individuální, </a:t>
            </a:r>
            <a:r>
              <a:rPr lang="cs-CZ" sz="1650" dirty="0" smtClean="0"/>
              <a:t>sociální a </a:t>
            </a:r>
            <a:r>
              <a:rPr lang="cs-CZ" sz="1650" dirty="0"/>
              <a:t>odbornou kompetencí, které </a:t>
            </a:r>
            <a:r>
              <a:rPr lang="cs-CZ" sz="1650" dirty="0" smtClean="0"/>
              <a:t>významně podporují úspěšné působení </a:t>
            </a:r>
            <a:r>
              <a:rPr lang="cs-CZ" sz="1650" dirty="0"/>
              <a:t>manažera v mezinárodním </a:t>
            </a:r>
            <a:r>
              <a:rPr lang="cs-CZ" sz="1650" dirty="0" smtClean="0"/>
              <a:t>prostředí. </a:t>
            </a:r>
          </a:p>
          <a:p>
            <a:pPr algn="just"/>
            <a:r>
              <a:rPr lang="cs-CZ" sz="1650" dirty="0"/>
              <a:t>Pod pojmem </a:t>
            </a:r>
            <a:r>
              <a:rPr lang="cs-CZ" sz="1650" b="1" dirty="0"/>
              <a:t>strategická kompetence </a:t>
            </a:r>
            <a:r>
              <a:rPr lang="cs-CZ" sz="1650" dirty="0" smtClean="0"/>
              <a:t>je </a:t>
            </a:r>
            <a:r>
              <a:rPr lang="cs-CZ" sz="1650" dirty="0"/>
              <a:t>chápáno </a:t>
            </a:r>
            <a:r>
              <a:rPr lang="cs-CZ" sz="1650" dirty="0" smtClean="0"/>
              <a:t>finanční řízení, řízení </a:t>
            </a:r>
            <a:r>
              <a:rPr lang="cs-CZ" sz="1650" dirty="0"/>
              <a:t>rizik, </a:t>
            </a:r>
            <a:r>
              <a:rPr lang="cs-CZ" sz="1650" dirty="0" smtClean="0"/>
              <a:t>znalostí</a:t>
            </a:r>
            <a:r>
              <a:rPr lang="cs-CZ" sz="1650" dirty="0"/>
              <a:t>, </a:t>
            </a:r>
            <a:r>
              <a:rPr lang="cs-CZ" sz="1650" dirty="0" smtClean="0"/>
              <a:t>organizační </a:t>
            </a:r>
            <a:r>
              <a:rPr lang="cs-CZ" sz="1650" dirty="0"/>
              <a:t>schopnosti, schopnost </a:t>
            </a:r>
            <a:r>
              <a:rPr lang="cs-CZ" sz="1650" dirty="0" smtClean="0"/>
              <a:t>řešit </a:t>
            </a:r>
            <a:r>
              <a:rPr lang="cs-CZ" sz="1650" dirty="0"/>
              <a:t>problémy, rozhodování a synergie. </a:t>
            </a:r>
            <a:endParaRPr lang="cs-CZ" sz="1650" dirty="0" smtClean="0"/>
          </a:p>
          <a:p>
            <a:pPr algn="just"/>
            <a:r>
              <a:rPr lang="cs-CZ" sz="1650" b="1" dirty="0" smtClean="0"/>
              <a:t>Individuální kompetence </a:t>
            </a:r>
            <a:r>
              <a:rPr lang="cs-CZ" sz="1650" dirty="0" smtClean="0"/>
              <a:t>představuje </a:t>
            </a:r>
            <a:r>
              <a:rPr lang="cs-CZ" sz="1650" dirty="0"/>
              <a:t>schopnost vlastní motivace, </a:t>
            </a:r>
            <a:r>
              <a:rPr lang="cs-CZ" sz="1650" dirty="0" smtClean="0"/>
              <a:t>sebeorganizování</a:t>
            </a:r>
            <a:r>
              <a:rPr lang="cs-CZ" sz="1650" dirty="0"/>
              <a:t>, kontroly situace, odolnost </a:t>
            </a:r>
            <a:r>
              <a:rPr lang="cs-CZ" sz="1650" dirty="0" smtClean="0"/>
              <a:t>vůči </a:t>
            </a:r>
            <a:r>
              <a:rPr lang="cs-CZ" sz="1650" dirty="0"/>
              <a:t>stresu, optimistický </a:t>
            </a:r>
            <a:r>
              <a:rPr lang="cs-CZ" sz="1650" dirty="0" smtClean="0"/>
              <a:t>přístup </a:t>
            </a:r>
            <a:r>
              <a:rPr lang="cs-CZ" sz="1650" dirty="0"/>
              <a:t>a schopnost sebekritiky. </a:t>
            </a:r>
            <a:endParaRPr lang="cs-CZ" sz="1650" dirty="0" smtClean="0"/>
          </a:p>
          <a:p>
            <a:pPr algn="just"/>
            <a:r>
              <a:rPr lang="cs-CZ" sz="1650" b="1" dirty="0" smtClean="0"/>
              <a:t>Sociální </a:t>
            </a:r>
            <a:r>
              <a:rPr lang="cs-CZ" sz="1650" b="1" dirty="0"/>
              <a:t>kompetencí </a:t>
            </a:r>
            <a:r>
              <a:rPr lang="cs-CZ" sz="1650" dirty="0" smtClean="0"/>
              <a:t>je chápána schopnost </a:t>
            </a:r>
            <a:r>
              <a:rPr lang="cs-CZ" sz="1650" dirty="0"/>
              <a:t>týmové spolupráce, </a:t>
            </a:r>
            <a:r>
              <a:rPr lang="cs-CZ" sz="1650" dirty="0" smtClean="0"/>
              <a:t>přizpůsobení </a:t>
            </a:r>
            <a:r>
              <a:rPr lang="cs-CZ" sz="1650" dirty="0"/>
              <a:t>se, komunikace, empatie, tolerance a </a:t>
            </a:r>
            <a:r>
              <a:rPr lang="cs-CZ" sz="1650" dirty="0" smtClean="0"/>
              <a:t>řídicí </a:t>
            </a:r>
            <a:r>
              <a:rPr lang="cs-CZ" sz="1650" dirty="0"/>
              <a:t>schopnosti. </a:t>
            </a:r>
          </a:p>
          <a:p>
            <a:pPr algn="just"/>
            <a:r>
              <a:rPr lang="cs-CZ" sz="1650" b="1" dirty="0"/>
              <a:t>Odborná kompetence </a:t>
            </a:r>
            <a:r>
              <a:rPr lang="cs-CZ" sz="1650" dirty="0" smtClean="0"/>
              <a:t>předpokládá </a:t>
            </a:r>
            <a:r>
              <a:rPr lang="cs-CZ" sz="1650" dirty="0"/>
              <a:t>schopnost aplikace získaných znalostí z </a:t>
            </a:r>
            <a:r>
              <a:rPr lang="cs-CZ" sz="1650" dirty="0" smtClean="0"/>
              <a:t>oboru</a:t>
            </a:r>
            <a:r>
              <a:rPr lang="cs-CZ" sz="1650" dirty="0"/>
              <a:t>, </a:t>
            </a:r>
            <a:r>
              <a:rPr lang="cs-CZ" sz="1650" dirty="0" smtClean="0"/>
              <a:t>o řízení podniku</a:t>
            </a:r>
            <a:r>
              <a:rPr lang="cs-CZ" sz="1650" dirty="0"/>
              <a:t>, moderních </a:t>
            </a:r>
            <a:r>
              <a:rPr lang="cs-CZ" sz="1650" dirty="0" smtClean="0"/>
              <a:t>komunikačních </a:t>
            </a:r>
            <a:r>
              <a:rPr lang="cs-CZ" sz="1650" dirty="0"/>
              <a:t>technologiích a mezinárodní pracovní </a:t>
            </a:r>
            <a:r>
              <a:rPr lang="cs-CZ" sz="1650" dirty="0" smtClean="0"/>
              <a:t>zkušenost.</a:t>
            </a:r>
            <a:endParaRPr lang="cs-CZ" sz="1650" dirty="0"/>
          </a:p>
          <a:p>
            <a:pPr algn="just"/>
            <a:endParaRPr lang="cs-CZ" sz="1650" dirty="0" smtClean="0"/>
          </a:p>
          <a:p>
            <a:pPr marL="463550" lvl="1" algn="just">
              <a:buFont typeface="Arial" panose="020B0604020202020204" pitchFamily="34" charset="0"/>
              <a:buChar char="•"/>
            </a:pPr>
            <a:endParaRPr lang="cs-CZ" sz="1650" dirty="0" smtClean="0"/>
          </a:p>
          <a:p>
            <a:pPr algn="just"/>
            <a:endParaRPr lang="cs-CZ" sz="1650" dirty="0"/>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 </a:t>
            </a:r>
            <a:endParaRPr lang="cs-CZ" dirty="0"/>
          </a:p>
        </p:txBody>
      </p:sp>
    </p:spTree>
    <p:extLst>
      <p:ext uri="{BB962C8B-B14F-4D97-AF65-F5344CB8AC3E}">
        <p14:creationId xmlns:p14="http://schemas.microsoft.com/office/powerpoint/2010/main" val="23530292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lgn="just">
              <a:buFont typeface="Arial" panose="020B0604020202020204" pitchFamily="34" charset="0"/>
              <a:buChar char="•"/>
            </a:pPr>
            <a:endParaRPr lang="cs-CZ" sz="1700" dirty="0" smtClean="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Interkulturní kompetence</a:t>
            </a:r>
            <a:endParaRPr lang="cs-CZ" dirty="0"/>
          </a:p>
        </p:txBody>
      </p:sp>
      <p:pic>
        <p:nvPicPr>
          <p:cNvPr id="4" name="Obrázek 3"/>
          <p:cNvPicPr>
            <a:picLocks noChangeAspect="1"/>
          </p:cNvPicPr>
          <p:nvPr/>
        </p:nvPicPr>
        <p:blipFill rotWithShape="1">
          <a:blip r:embed="rId2"/>
          <a:srcRect b="24398"/>
          <a:stretch/>
        </p:blipFill>
        <p:spPr>
          <a:xfrm>
            <a:off x="1137320" y="1137414"/>
            <a:ext cx="5976664" cy="330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63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Zpráva o konkurenceschopnosti států</a:t>
            </a:r>
            <a:r>
              <a:rPr lang="cs-CZ" sz="2000" dirty="0"/>
              <a:t> </a:t>
            </a:r>
            <a:r>
              <a:rPr lang="cs-CZ" sz="2000" dirty="0" smtClean="0"/>
              <a:t>obsahuje </a:t>
            </a:r>
            <a:r>
              <a:rPr lang="cs-CZ" sz="2000" dirty="0"/>
              <a:t>metodiku hodnocení konkurenceschopnosti národních ekonomik, jejíž součástí je i hodnocení podnikatelského prostředí chápaného jako předpoklad samotného hodnocení konkurenceschopnosti. </a:t>
            </a:r>
            <a:endParaRPr lang="cs-CZ" sz="2000" dirty="0" smtClean="0"/>
          </a:p>
          <a:p>
            <a:pPr lvl="0" algn="just"/>
            <a:r>
              <a:rPr lang="cs-CZ" sz="2000" dirty="0" smtClean="0"/>
              <a:t>Zmíněná </a:t>
            </a:r>
            <a:r>
              <a:rPr lang="cs-CZ" sz="2000" dirty="0"/>
              <a:t>studie vychází z definice konkurenceschopnosti, jež </a:t>
            </a:r>
            <a:r>
              <a:rPr lang="cs-CZ" sz="2000" dirty="0" err="1"/>
              <a:t>Schwab</a:t>
            </a:r>
            <a:r>
              <a:rPr lang="cs-CZ" sz="2000" dirty="0"/>
              <a:t> a Porter (2007) popisují jako soubor ustanovení, politik a faktorů, které determinují úroveň produktivity v zemi. </a:t>
            </a:r>
            <a:endParaRPr lang="cs-CZ" sz="2000" dirty="0" smtClean="0"/>
          </a:p>
          <a:p>
            <a:pPr lvl="0" algn="just"/>
            <a:r>
              <a:rPr lang="cs-CZ" sz="2000" dirty="0" smtClean="0"/>
              <a:t>Hodnocení </a:t>
            </a:r>
            <a:r>
              <a:rPr lang="cs-CZ" sz="2000" dirty="0"/>
              <a:t>konkurenceschopnosti je získáno prostřednictvím sledování dvou základních indexů GCI (</a:t>
            </a:r>
            <a:r>
              <a:rPr lang="cs-CZ" sz="2000" dirty="0" err="1"/>
              <a:t>Global</a:t>
            </a:r>
            <a:r>
              <a:rPr lang="cs-CZ" sz="2000" dirty="0"/>
              <a:t> </a:t>
            </a:r>
            <a:r>
              <a:rPr lang="cs-CZ" sz="2000" dirty="0" err="1"/>
              <a:t>Competitiveness</a:t>
            </a:r>
            <a:r>
              <a:rPr lang="cs-CZ" sz="2000" dirty="0"/>
              <a:t> Index) a NGCI (New </a:t>
            </a:r>
            <a:r>
              <a:rPr lang="cs-CZ" sz="2000" dirty="0" err="1"/>
              <a:t>Global</a:t>
            </a:r>
            <a:r>
              <a:rPr lang="cs-CZ" sz="2000" dirty="0"/>
              <a:t> </a:t>
            </a:r>
            <a:r>
              <a:rPr lang="cs-CZ" sz="2000" dirty="0" err="1"/>
              <a:t>Competitiveness</a:t>
            </a:r>
            <a:r>
              <a:rPr lang="cs-CZ" sz="2000" dirty="0"/>
              <a:t> Index).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8831699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Americký management má od svého zrodu značnou autoritu, která stoupla zejména po druhé světové válce. </a:t>
            </a:r>
            <a:endParaRPr lang="cs-CZ" sz="1800" dirty="0" smtClean="0"/>
          </a:p>
          <a:p>
            <a:pPr algn="just"/>
            <a:r>
              <a:rPr lang="cs-CZ" sz="1800" dirty="0" smtClean="0"/>
              <a:t>Přes </a:t>
            </a:r>
            <a:r>
              <a:rPr lang="cs-CZ" sz="1800" dirty="0"/>
              <a:t>své problémy, které americký management ve svém vývoji překonává, se v poválečném období rychle šířil zejména do zemí západní Evropy, Japonska a </a:t>
            </a:r>
            <a:r>
              <a:rPr lang="cs-CZ" sz="1800" dirty="0" smtClean="0"/>
              <a:t>některých </a:t>
            </a:r>
            <a:r>
              <a:rPr lang="cs-CZ" sz="1800" dirty="0"/>
              <a:t>tzv. nově industrializovaných zemí. </a:t>
            </a:r>
            <a:endParaRPr lang="cs-CZ" sz="1800" dirty="0" smtClean="0"/>
          </a:p>
          <a:p>
            <a:pPr algn="just"/>
            <a:r>
              <a:rPr lang="cs-CZ" sz="1800" dirty="0" smtClean="0"/>
              <a:t>S </a:t>
            </a:r>
            <a:r>
              <a:rPr lang="cs-CZ" sz="1800" dirty="0"/>
              <a:t>uplatňováním principů amerického managementu se současně přebírala i jeho terminologie. </a:t>
            </a:r>
            <a:endParaRPr lang="cs-CZ" sz="1800" dirty="0" smtClean="0"/>
          </a:p>
          <a:p>
            <a:pPr algn="just"/>
            <a:r>
              <a:rPr lang="cs-CZ" sz="1800" dirty="0" smtClean="0"/>
              <a:t>Avšak </a:t>
            </a:r>
            <a:r>
              <a:rPr lang="cs-CZ" sz="1800" dirty="0"/>
              <a:t>určité specifické prvky, vyplývající z národních tradic a zvyklostí, se přes uplatňování amerického managementu zachovaly (např. v managementech Francie, Německa, Itálie, </a:t>
            </a:r>
            <a:r>
              <a:rPr lang="cs-CZ" sz="1800" dirty="0" smtClean="0"/>
              <a:t>Holandska apod.). </a:t>
            </a:r>
          </a:p>
          <a:p>
            <a:pPr algn="just"/>
            <a:r>
              <a:rPr lang="cs-CZ" sz="1800" dirty="0" smtClean="0"/>
              <a:t>Protože </a:t>
            </a:r>
            <a:r>
              <a:rPr lang="cs-CZ" sz="1800" dirty="0"/>
              <a:t>management zemí západní Evropy, přes své národnostní zvláštnosti, uplatňuje v podstatě stejné principy a metody jako americký management, vznikl tzv. euro-americký management</a:t>
            </a:r>
            <a:r>
              <a:rPr lang="cs-CZ" sz="1800" dirty="0" smtClean="0"/>
              <a:t>. </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Americký management</a:t>
            </a:r>
            <a:endParaRPr lang="cs-CZ" dirty="0"/>
          </a:p>
        </p:txBody>
      </p:sp>
    </p:spTree>
    <p:extLst>
      <p:ext uri="{BB962C8B-B14F-4D97-AF65-F5344CB8AC3E}">
        <p14:creationId xmlns:p14="http://schemas.microsoft.com/office/powerpoint/2010/main" val="14037363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Uplatňováním amerického managementu v Japonsku (po druhé světové válce), došlo postupně ke vzniku japonského managementu se všemi specifickými rysy a důsledky konkrétního vývoje Japonska. Vznikla tzv. </a:t>
            </a:r>
            <a:r>
              <a:rPr lang="cs-CZ" sz="1800" b="1" dirty="0"/>
              <a:t>japonská škola</a:t>
            </a:r>
            <a:r>
              <a:rPr lang="cs-CZ" sz="1800" dirty="0"/>
              <a:t>, jako protiváha amerického, resp. západního managementu. </a:t>
            </a:r>
          </a:p>
          <a:p>
            <a:pPr algn="just"/>
            <a:r>
              <a:rPr lang="cs-CZ" sz="1800" dirty="0"/>
              <a:t>Zatím co v USA se uplatňují minimální zásahy vlády do činnosti podniků, v Japonsku existuje účinná spolupráce vlády a podniků, vysoko kvalifikovaná centrální regulace ekonomiky, formulování hospodářských programů (cílů) země apod. </a:t>
            </a:r>
            <a:endParaRPr lang="cs-CZ" sz="1800" dirty="0" smtClean="0"/>
          </a:p>
          <a:p>
            <a:pPr algn="just"/>
            <a:r>
              <a:rPr lang="cs-CZ" sz="1800" dirty="0" smtClean="0"/>
              <a:t>Pokud </a:t>
            </a:r>
            <a:r>
              <a:rPr lang="cs-CZ" sz="1800" dirty="0"/>
              <a:t>jde o řízení japonských </a:t>
            </a:r>
            <a:r>
              <a:rPr lang="cs-CZ" sz="1800" dirty="0" smtClean="0"/>
              <a:t>podniků, </a:t>
            </a:r>
            <a:r>
              <a:rPr lang="cs-CZ" sz="1800" dirty="0"/>
              <a:t>tak je zde výraznou charakteristikou kolektivismus, dominance kolektivních cílů a pocitů závaznosti, uplatňuje se zde princip „každému své místo“, člověk se v japonském podniku uplatní svým umem, zkušenostmi, ale má i pocit sociální jistoty, má uspokojiví pocity morální, estetické i </a:t>
            </a:r>
            <a:r>
              <a:rPr lang="cs-CZ" sz="1800" dirty="0" smtClean="0"/>
              <a:t>citové.</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a:t>
            </a:r>
            <a:endParaRPr lang="cs-CZ" dirty="0"/>
          </a:p>
        </p:txBody>
      </p:sp>
    </p:spTree>
    <p:extLst>
      <p:ext uri="{BB962C8B-B14F-4D97-AF65-F5344CB8AC3E}">
        <p14:creationId xmlns:p14="http://schemas.microsoft.com/office/powerpoint/2010/main" val="30240076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Zatímco management amerických podniků vychází z vědeckých a pragmatických poznatků, tak management v Japonsku je chápán spíše jako umění než věda. </a:t>
            </a:r>
            <a:endParaRPr lang="cs-CZ" sz="1800" dirty="0" smtClean="0"/>
          </a:p>
          <a:p>
            <a:pPr algn="just"/>
            <a:r>
              <a:rPr lang="cs-CZ" sz="1800" dirty="0" smtClean="0"/>
              <a:t>Často </a:t>
            </a:r>
            <a:r>
              <a:rPr lang="cs-CZ" sz="1800" dirty="0"/>
              <a:t>se hovoří o tzv. japonském stylu řízení, jako jednotným systému řízení uplatňovaném v japonských podnicích. Toto chápání je však příliš zjednodušené, protože japonské podniky uplatňují takový systém řízení, který jim nejvíce vyhovuje. </a:t>
            </a:r>
            <a:endParaRPr lang="cs-CZ" sz="1800" dirty="0" smtClean="0"/>
          </a:p>
          <a:p>
            <a:pPr algn="just"/>
            <a:r>
              <a:rPr lang="cs-CZ" sz="1800" dirty="0" smtClean="0"/>
              <a:t>Je </a:t>
            </a:r>
            <a:r>
              <a:rPr lang="cs-CZ" sz="1800" dirty="0"/>
              <a:t>však realitou, že systémy řízení japonských podniků mají některé společné znaky, jako například kolektivní rozhodování (</a:t>
            </a:r>
            <a:r>
              <a:rPr lang="cs-CZ" sz="1800" dirty="0" err="1"/>
              <a:t>ringi</a:t>
            </a:r>
            <a:r>
              <a:rPr lang="cs-CZ" sz="1800" dirty="0"/>
              <a:t> systém), celoživotní pracovní poměr, systém odměňování a další. </a:t>
            </a:r>
            <a:endParaRPr lang="cs-CZ" sz="1800" dirty="0" smtClean="0"/>
          </a:p>
          <a:p>
            <a:pPr algn="just"/>
            <a:r>
              <a:rPr lang="cs-CZ" sz="1800" dirty="0" smtClean="0"/>
              <a:t>Většina </a:t>
            </a:r>
            <a:r>
              <a:rPr lang="cs-CZ" sz="1800" dirty="0"/>
              <a:t>charakteristických znaků japonského managementu je bezprostředně spojená s řízením v tradičních podnicích</a:t>
            </a:r>
            <a:r>
              <a:rPr lang="cs-CZ" sz="1800" dirty="0" smtClean="0"/>
              <a:t>.</a:t>
            </a:r>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Japonský management </a:t>
            </a:r>
            <a:endParaRPr lang="cs-CZ" dirty="0"/>
          </a:p>
        </p:txBody>
      </p:sp>
    </p:spTree>
    <p:extLst>
      <p:ext uri="{BB962C8B-B14F-4D97-AF65-F5344CB8AC3E}">
        <p14:creationId xmlns:p14="http://schemas.microsoft.com/office/powerpoint/2010/main" val="157792717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Statusový </a:t>
            </a:r>
            <a:r>
              <a:rPr lang="cs-CZ" sz="1800" b="1" dirty="0"/>
              <a:t>systém diferenciace pracovníků </a:t>
            </a:r>
            <a:r>
              <a:rPr lang="cs-CZ" sz="1800" dirty="0"/>
              <a:t>představuje rozdělení pracovníků v podniku na pracovníky řádné (v podniku pracují po dobu celého produktivního věku) a dočasné pracovníky (sloužící na vyrovnávání zaměstnanecké fluktuace). </a:t>
            </a:r>
            <a:endParaRPr lang="cs-CZ" sz="1800" dirty="0" smtClean="0"/>
          </a:p>
          <a:p>
            <a:pPr algn="just"/>
            <a:r>
              <a:rPr lang="cs-CZ" sz="1800" dirty="0" smtClean="0"/>
              <a:t>Řádní </a:t>
            </a:r>
            <a:r>
              <a:rPr lang="cs-CZ" sz="1800" dirty="0"/>
              <a:t>pracovníci jsou uspořádáni do určitých kategorií, které tvoří podmínky pro kariéru. Status tedy podmiňuje funkční zařazení pracovníka. Japonské </a:t>
            </a:r>
            <a:r>
              <a:rPr lang="cs-CZ" sz="1800" dirty="0" err="1"/>
              <a:t>prů-myslové</a:t>
            </a:r>
            <a:r>
              <a:rPr lang="cs-CZ" sz="1800" dirty="0"/>
              <a:t> podniky dodnes nemají vypracovaný systém detailního popisu práce. Individuální úlohy a zodpovědnost pracovníků za jejich plnění nejsou jedno-značně určené. To ale neznamená, že zde panuje chaotická organizace práce. Tradice japonského řízení od počátku zprůmyslňování, tzv. </a:t>
            </a:r>
            <a:r>
              <a:rPr lang="cs-CZ" sz="1800" dirty="0" err="1"/>
              <a:t>ringi</a:t>
            </a:r>
            <a:r>
              <a:rPr lang="cs-CZ" sz="1800" dirty="0"/>
              <a:t> systém </a:t>
            </a:r>
            <a:r>
              <a:rPr lang="cs-CZ" sz="1800" dirty="0" smtClean="0"/>
              <a:t>rozhodování</a:t>
            </a:r>
            <a:r>
              <a:rPr lang="cs-CZ" sz="1800" dirty="0"/>
              <a:t>, zformoval pracovní kolektiv nesoucí plnou zodpovědnost za plnění úloh. Tento kolektivismus je výrazným prvkem i současného řízení v japonských </a:t>
            </a:r>
            <a:r>
              <a:rPr lang="cs-CZ" sz="1800" dirty="0" smtClean="0"/>
              <a:t>podnicích</a:t>
            </a:r>
            <a:r>
              <a:rPr lang="cs-CZ" sz="1800" dirty="0"/>
              <a:t>. </a:t>
            </a:r>
          </a:p>
          <a:p>
            <a:pPr algn="just"/>
            <a:endParaRPr lang="cs-CZ" sz="1800" dirty="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40843299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27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Systém </a:t>
            </a:r>
            <a:r>
              <a:rPr lang="cs-CZ" sz="1800" b="1" dirty="0"/>
              <a:t>odměňování </a:t>
            </a:r>
            <a:r>
              <a:rPr lang="cs-CZ" sz="1800" dirty="0"/>
              <a:t>je založen na délce pracovního poměru a vzdělání </a:t>
            </a:r>
            <a:r>
              <a:rPr lang="cs-CZ" sz="1800" dirty="0" smtClean="0"/>
              <a:t>pracovníka</a:t>
            </a:r>
            <a:r>
              <a:rPr lang="cs-CZ" sz="1800" dirty="0"/>
              <a:t>. Mzda pracovníka v konečném důsledku závisí na tom, ve které kategorii je zařazen. Tento způsob odměňování vyplývá z neexistence popisu práce a kritérií vyjadřujících individuálních výkon pracovníka. </a:t>
            </a:r>
          </a:p>
          <a:p>
            <a:pPr algn="just"/>
            <a:r>
              <a:rPr lang="cs-CZ" sz="1800" b="1" dirty="0" smtClean="0"/>
              <a:t>Metody </a:t>
            </a:r>
            <a:r>
              <a:rPr lang="cs-CZ" sz="1800" b="1" dirty="0"/>
              <a:t>zdokonalování systému řízení </a:t>
            </a:r>
            <a:r>
              <a:rPr lang="cs-CZ" sz="1800" dirty="0"/>
              <a:t>jsou v tradičním japonském podniku </a:t>
            </a:r>
            <a:r>
              <a:rPr lang="cs-CZ" sz="1800" dirty="0" smtClean="0"/>
              <a:t>chápány </a:t>
            </a:r>
            <a:r>
              <a:rPr lang="cs-CZ" sz="1800" dirty="0"/>
              <a:t>jako výchova a zdokonalování práce vedoucích pracovníků. Mezi základní metody zdokonalování řízení v Japonsku patří </a:t>
            </a:r>
          </a:p>
          <a:p>
            <a:pPr lvl="1" algn="just"/>
            <a:r>
              <a:rPr lang="cs-CZ" sz="1800" dirty="0" smtClean="0"/>
              <a:t>výběr </a:t>
            </a:r>
            <a:r>
              <a:rPr lang="cs-CZ" sz="1800" dirty="0"/>
              <a:t>kádrů – do vyšších funkcí jsou jmenováni pracovníci s vyšším vzděláním, zejména pak absolventi známých univerzit a s rychlejším po-stupem studia; </a:t>
            </a:r>
          </a:p>
          <a:p>
            <a:pPr lvl="1" algn="just"/>
            <a:r>
              <a:rPr lang="cs-CZ" sz="1800" dirty="0" smtClean="0"/>
              <a:t>rotace </a:t>
            </a:r>
            <a:r>
              <a:rPr lang="cs-CZ" sz="1800" dirty="0"/>
              <a:t>– patřila svého času mezi nejvíce používanou metodu </a:t>
            </a:r>
            <a:r>
              <a:rPr lang="cs-CZ" sz="1800" dirty="0" smtClean="0"/>
              <a:t>zdokonalování </a:t>
            </a:r>
            <a:r>
              <a:rPr lang="cs-CZ" sz="1800" dirty="0"/>
              <a:t>řízení, jedná se o změnu pracovního zařazení vedoucích pracovníků v pravidelných časových </a:t>
            </a:r>
            <a:r>
              <a:rPr lang="cs-CZ" sz="1800" dirty="0" smtClean="0"/>
              <a:t>intervalech</a:t>
            </a:r>
            <a:r>
              <a:rPr lang="cs-CZ" sz="1800" dirty="0"/>
              <a:t>.</a:t>
            </a:r>
          </a:p>
          <a:p>
            <a:pPr algn="just"/>
            <a:endParaRPr lang="cs-CZ" sz="1800" dirty="0"/>
          </a:p>
          <a:p>
            <a:pPr marL="463550" lvl="1" algn="just">
              <a:buFont typeface="Arial" panose="020B0604020202020204" pitchFamily="34" charset="0"/>
              <a:buChar char="•"/>
            </a:pP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19087982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Trénink vedoucích prostřednictvím </a:t>
            </a:r>
            <a:r>
              <a:rPr lang="cs-CZ" sz="1800" b="1" dirty="0" err="1"/>
              <a:t>ringi</a:t>
            </a:r>
            <a:r>
              <a:rPr lang="cs-CZ" sz="1800" b="1" dirty="0"/>
              <a:t> systému </a:t>
            </a:r>
            <a:r>
              <a:rPr lang="cs-CZ" sz="1800" dirty="0"/>
              <a:t>(„</a:t>
            </a:r>
            <a:r>
              <a:rPr lang="cs-CZ" sz="1800" dirty="0" err="1"/>
              <a:t>rin</a:t>
            </a:r>
            <a:r>
              <a:rPr lang="cs-CZ" sz="1800" dirty="0"/>
              <a:t>“ znamená předložit návrh </a:t>
            </a:r>
            <a:r>
              <a:rPr lang="cs-CZ" sz="1800" dirty="0" smtClean="0"/>
              <a:t>nadřízenému </a:t>
            </a:r>
            <a:r>
              <a:rPr lang="cs-CZ" sz="1800" dirty="0"/>
              <a:t>a získat si jeho souhlas a „</a:t>
            </a:r>
            <a:r>
              <a:rPr lang="cs-CZ" sz="1800" dirty="0" err="1"/>
              <a:t>gi</a:t>
            </a:r>
            <a:r>
              <a:rPr lang="cs-CZ" sz="1800" dirty="0"/>
              <a:t>“ znamená uvažovat, rozhodovat) – průběh tohoto systému je následující: nižší vedoucí pracovník na formuláři </a:t>
            </a:r>
            <a:r>
              <a:rPr lang="cs-CZ" sz="1800" dirty="0" err="1"/>
              <a:t>ringisho</a:t>
            </a:r>
            <a:r>
              <a:rPr lang="cs-CZ" sz="1800" dirty="0"/>
              <a:t> definuje návrh řešení daného systému – následuje cirkulace tohoto dokumentu mezi příslušnými sekcemi - </a:t>
            </a:r>
            <a:r>
              <a:rPr lang="cs-CZ" sz="1800" dirty="0" err="1" smtClean="0"/>
              <a:t>ringisho</a:t>
            </a:r>
            <a:r>
              <a:rPr lang="cs-CZ" sz="1800" dirty="0" smtClean="0"/>
              <a:t> </a:t>
            </a:r>
            <a:r>
              <a:rPr lang="cs-CZ" sz="1800" dirty="0"/>
              <a:t>se postupně dostane k vrcholovému vedení (k prezidentovi apod.) – když prezident vyjádří svůj souhlas, pak rozhodování je ukončeno a </a:t>
            </a:r>
            <a:r>
              <a:rPr lang="cs-CZ" sz="1800" dirty="0" err="1"/>
              <a:t>ringi</a:t>
            </a:r>
            <a:r>
              <a:rPr lang="cs-CZ" sz="1800" dirty="0"/>
              <a:t> dokument se vrátí na </a:t>
            </a:r>
            <a:r>
              <a:rPr lang="cs-CZ" sz="1800" dirty="0" smtClean="0"/>
              <a:t>implementaci </a:t>
            </a:r>
            <a:r>
              <a:rPr lang="cs-CZ" sz="1800" dirty="0"/>
              <a:t>k iniciátorovi. </a:t>
            </a:r>
            <a:endParaRPr lang="cs-CZ" sz="1800" dirty="0" smtClean="0"/>
          </a:p>
          <a:p>
            <a:pPr algn="just"/>
            <a:endParaRPr lang="cs-CZ" sz="1800" dirty="0"/>
          </a:p>
          <a:p>
            <a:pPr marL="361950" lvl="1" indent="-361950" algn="just">
              <a:buFont typeface="Arial" panose="020B0604020202020204" pitchFamily="34" charset="0"/>
              <a:buChar char="•"/>
            </a:pPr>
            <a:r>
              <a:rPr lang="cs-CZ" sz="1800" dirty="0"/>
              <a:t>Přestože bylo řízení japonských podniků do určité míry </a:t>
            </a:r>
            <a:r>
              <a:rPr lang="cs-CZ" sz="1800" dirty="0" smtClean="0"/>
              <a:t>ovlivněno americkým managementem, tak </a:t>
            </a:r>
            <a:r>
              <a:rPr lang="cs-CZ" sz="1800" dirty="0"/>
              <a:t>se řada </a:t>
            </a:r>
            <a:r>
              <a:rPr lang="cs-CZ" sz="1800" dirty="0" smtClean="0"/>
              <a:t>japonských </a:t>
            </a:r>
            <a:r>
              <a:rPr lang="cs-CZ" sz="1800" dirty="0"/>
              <a:t>podniků vrátila k tradičnímu systému řízení. Japonci zcela jednoznačně odmítli </a:t>
            </a:r>
            <a:r>
              <a:rPr lang="cs-CZ" sz="1800" dirty="0" smtClean="0"/>
              <a:t>americký </a:t>
            </a:r>
            <a:r>
              <a:rPr lang="cs-CZ" sz="1800" dirty="0"/>
              <a:t>odborářský systém, a tak nemají třeba ústřední odborové orgány. </a:t>
            </a:r>
            <a:endParaRPr lang="cs-CZ" sz="1800" dirty="0" smtClean="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Přístupy k mezinárodnímu managementu v odlišných geografických oblastech</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Charakteristiky japonského managementu </a:t>
            </a:r>
            <a:endParaRPr lang="cs-CZ" dirty="0"/>
          </a:p>
        </p:txBody>
      </p:sp>
    </p:spTree>
    <p:extLst>
      <p:ext uri="{BB962C8B-B14F-4D97-AF65-F5344CB8AC3E}">
        <p14:creationId xmlns:p14="http://schemas.microsoft.com/office/powerpoint/2010/main" val="29642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smtClean="0"/>
              <a:t>New </a:t>
            </a:r>
            <a:r>
              <a:rPr lang="cs-CZ" sz="2000" dirty="0" err="1"/>
              <a:t>Global</a:t>
            </a:r>
            <a:r>
              <a:rPr lang="cs-CZ" sz="2000" dirty="0"/>
              <a:t> </a:t>
            </a:r>
            <a:r>
              <a:rPr lang="cs-CZ" sz="2000" dirty="0" err="1"/>
              <a:t>Competitiveness</a:t>
            </a:r>
            <a:r>
              <a:rPr lang="cs-CZ" sz="2000" dirty="0"/>
              <a:t> Index (NGCI), vycházející z teorie konkurenceschopnosti Michaela E. </a:t>
            </a:r>
            <a:r>
              <a:rPr lang="cs-CZ" sz="2000" dirty="0" err="1"/>
              <a:t>Portera</a:t>
            </a:r>
            <a:r>
              <a:rPr lang="cs-CZ" sz="2000" dirty="0"/>
              <a:t> (1998), chápe zkoumané faktory podnikatelského prostředí jako tzv. faktory mikroekonomické konkurenceschopnosti. </a:t>
            </a:r>
            <a:endParaRPr lang="cs-CZ" sz="2000" dirty="0" smtClean="0"/>
          </a:p>
          <a:p>
            <a:pPr lvl="0" algn="just"/>
            <a:r>
              <a:rPr lang="cs-CZ" sz="2000" dirty="0" smtClean="0"/>
              <a:t>Výsledkem </a:t>
            </a:r>
            <a:r>
              <a:rPr lang="cs-CZ" sz="2000" dirty="0"/>
              <a:t>studie je pořadí hodnocených zemí dle souhrnného indexu GCI, pořadí zemí dle proměnných jednotlivých pilířů a postavení hodnocených ekonomik v rámci etap konkurenceschopného rozvoje.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4149906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Business </a:t>
            </a:r>
            <a:r>
              <a:rPr lang="cs-CZ" sz="2000" b="1" dirty="0" err="1"/>
              <a:t>Environment</a:t>
            </a:r>
            <a:r>
              <a:rPr lang="cs-CZ" sz="2000" b="1" dirty="0"/>
              <a:t> </a:t>
            </a:r>
            <a:r>
              <a:rPr lang="cs-CZ" sz="2000" b="1" dirty="0" err="1"/>
              <a:t>Rankings</a:t>
            </a:r>
            <a:r>
              <a:rPr lang="cs-CZ" sz="2000" dirty="0"/>
              <a:t>, vytvořené oddělením </a:t>
            </a:r>
            <a:r>
              <a:rPr lang="cs-CZ" sz="2000" dirty="0" err="1"/>
              <a:t>Intelligence</a:t>
            </a:r>
            <a:r>
              <a:rPr lang="cs-CZ" sz="2000" dirty="0"/>
              <a:t> Unit časopisu </a:t>
            </a:r>
            <a:r>
              <a:rPr lang="cs-CZ" sz="2000" dirty="0" err="1"/>
              <a:t>The</a:t>
            </a:r>
            <a:r>
              <a:rPr lang="cs-CZ" sz="2000" dirty="0"/>
              <a:t> </a:t>
            </a:r>
            <a:r>
              <a:rPr lang="cs-CZ" sz="2000" dirty="0" err="1"/>
              <a:t>Economist</a:t>
            </a:r>
            <a:r>
              <a:rPr lang="cs-CZ" sz="2000" dirty="0"/>
              <a:t> (</a:t>
            </a:r>
            <a:r>
              <a:rPr lang="cs-CZ" sz="2000" u="sng" dirty="0">
                <a:hlinkClick r:id="rId2"/>
              </a:rPr>
              <a:t>www.eiu.com</a:t>
            </a:r>
            <a:r>
              <a:rPr lang="cs-CZ" sz="2000" dirty="0"/>
              <a:t>), hodnotí země podle atraktivnosti jejich podnikatelského prostředí. Vytvořené pořadí zemí je realizováno na základě hodnocení 10 různých faktorů: politické prostředí, makroekonomické prostředí, tržní příležitosti, politika volného podnikání a konkurence, politika zahraničních investic, zahraniční trh a kontrola zahraniční směny, daně, financování, pracovní trh a infrastruktura. Tyto vybrané faktory byly hodnocené za minulých pět let a jsou predikovány na příštích pět let.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Hodnocení kvality podnikatelského prostředí na národní úrovni</a:t>
            </a:r>
            <a:endParaRPr lang="cs-CZ" sz="2200" dirty="0"/>
          </a:p>
        </p:txBody>
      </p:sp>
    </p:spTree>
    <p:extLst>
      <p:ext uri="{BB962C8B-B14F-4D97-AF65-F5344CB8AC3E}">
        <p14:creationId xmlns:p14="http://schemas.microsoft.com/office/powerpoint/2010/main" val="183184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Regiony, v chápání podnikatelského prostředí, je možné charakterizovat především pomocí ukazatelů popisující jejich ekonomický vývoj, inovační potenciál a vybavení regionů potřebnou infrastrukturou a kvalitou lidských zdrojů. </a:t>
            </a:r>
            <a:endParaRPr lang="cs-CZ" sz="2000" dirty="0" smtClean="0"/>
          </a:p>
          <a:p>
            <a:pPr algn="just"/>
            <a:r>
              <a:rPr lang="cs-CZ" sz="2000" dirty="0" smtClean="0"/>
              <a:t>Na </a:t>
            </a:r>
            <a:r>
              <a:rPr lang="cs-CZ" sz="2000" dirty="0"/>
              <a:t>regionální úrovni patří konkrétně mezi lokalizační faktory dostatek kvalifikovaných pracovních sil, dostatek pozemků, cenu pozemků, kvalitu infrastruktury, blízkost vědecké a výzkumné základny, kvalitu životního prostředí a možnosti dopravního </a:t>
            </a:r>
            <a:r>
              <a:rPr lang="cs-CZ" sz="2000" dirty="0" smtClean="0"/>
              <a:t>spojení. </a:t>
            </a:r>
          </a:p>
          <a:p>
            <a:pPr algn="just"/>
            <a:r>
              <a:rPr lang="cs-CZ" sz="2000" dirty="0" smtClean="0"/>
              <a:t>Mezi </a:t>
            </a:r>
            <a:r>
              <a:rPr lang="cs-CZ" sz="2000" dirty="0"/>
              <a:t>studie hodnotící kvalitu regionálního podnikatelského prostředí patří studie Cambridge University Cambridge </a:t>
            </a:r>
            <a:r>
              <a:rPr lang="cs-CZ" sz="2000" dirty="0" err="1"/>
              <a:t>Econometrics</a:t>
            </a:r>
            <a:r>
              <a:rPr lang="cs-CZ" sz="2000" dirty="0"/>
              <a:t> a také práce českého autora Milana </a:t>
            </a:r>
            <a:r>
              <a:rPr lang="cs-CZ" sz="2000" dirty="0" err="1"/>
              <a:t>Viturky</a:t>
            </a:r>
            <a:r>
              <a:rPr lang="cs-CZ" sz="2000" dirty="0"/>
              <a:t> z Masarykovy univerzity v Brně.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58428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Cambridge </a:t>
            </a:r>
            <a:r>
              <a:rPr lang="cs-CZ" sz="2000" b="1" dirty="0" err="1"/>
              <a:t>Econometrics</a:t>
            </a:r>
            <a:r>
              <a:rPr lang="cs-CZ" sz="2000" dirty="0"/>
              <a:t>, kde autoři studie definují klíčové faktory regionální konkurenceschopnosti v podobě faktoru infrastruktury a její dostupnosti, faktoru lidských zdrojů a faktoru produktivního prostředí. </a:t>
            </a:r>
          </a:p>
          <a:p>
            <a:pPr lvl="0" algn="just"/>
            <a:r>
              <a:rPr lang="cs-CZ" sz="2000" i="1" dirty="0"/>
              <a:t>Faktor infrastruktury a její dostupnosti </a:t>
            </a:r>
            <a:r>
              <a:rPr lang="cs-CZ" sz="2000" dirty="0"/>
              <a:t>se skládá z ukazatele základní infrastruktury (možnosti silniční, železniční a letecké dopravy v jednotlivých regionech), ukazatele technologické infrastruktury, (přístup k informačním technologiím a internetu), ukazatele znalostní infrastruktura (instituce primárního, sekundárního a terciárního vzdělávání v regionech), ukazatele kvality lokality (kvalita bydlení, životního a kulturního prostředí v lokalitě a její bezpečnost).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3615123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Faktor lidských zdrojů </a:t>
            </a:r>
            <a:r>
              <a:rPr lang="cs-CZ" sz="2000" dirty="0"/>
              <a:t>zahrnuje ukazatele demografického vývoje (hustota osídlení a migrace obyvatelstva) a ukazatele vysoce kvalifikované pracovní síly. </a:t>
            </a:r>
          </a:p>
          <a:p>
            <a:pPr lvl="0" algn="just"/>
            <a:r>
              <a:rPr lang="cs-CZ" sz="2000" i="1" dirty="0"/>
              <a:t>Faktor produktivního prostředí </a:t>
            </a:r>
            <a:r>
              <a:rPr lang="cs-CZ" sz="2000" dirty="0"/>
              <a:t>zahrnuje ukazatele podnikatelské kultury (bariéry vstupu do odvětví), sektorové koncentrace, internacionalizace, inovačního potenciálu (počet patentů, úroveň vědy a výzkumu v regionech, přítomnost vědecké regionální základny, přítomnost univerzit), vlády, dostupnosti kapitálu a povahy konkurence.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1424731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Na základě vymezených determinant regionální konkurenceschopnosti byla vytvořena následující typologie regionů:</a:t>
            </a:r>
          </a:p>
          <a:p>
            <a:pPr lvl="0" algn="just"/>
            <a:r>
              <a:rPr lang="cs-CZ" sz="1800" i="1" dirty="0"/>
              <a:t>Regiony lokalizace produkce </a:t>
            </a:r>
            <a:r>
              <a:rPr lang="cs-CZ" sz="1800" dirty="0"/>
              <a:t>využívají při dosahování svého ekonomického růstu výhod především levných faktorových vstupů, které podnikům lokalizovaným v takovýchto regionech umožňují dosahovat významných nákladových úspor. Za klíčové vstupy je tak především považována dostatečná vybavenost levnou pracovní silou a základní infrastrukturou.</a:t>
            </a:r>
          </a:p>
          <a:p>
            <a:pPr lvl="0" algn="just"/>
            <a:r>
              <a:rPr lang="cs-CZ" sz="1800" i="1" dirty="0"/>
              <a:t>Regiony jako zdroje </a:t>
            </a:r>
            <a:r>
              <a:rPr lang="cs-CZ" sz="1800" dirty="0"/>
              <a:t>rostoucích výnosů využívají přirozených výhod aglomeračních efektů lokalizovaných podniků v daných regionech. Za klíčové faktory konkurenceschopnosti jsou považovány dostupnost kvalifikované pracovní síly, dělba práce mezi podniky, potenciál dodavatelů schopných uspokojit regionální poptávku a dostatečný tržní </a:t>
            </a:r>
            <a:r>
              <a:rPr lang="cs-CZ" sz="1800" dirty="0" smtClean="0"/>
              <a:t>potenciál.</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27374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Konkurenceschopnost </a:t>
            </a:r>
            <a:r>
              <a:rPr lang="cs-CZ" sz="2000" b="1" dirty="0" smtClean="0"/>
              <a:t>země </a:t>
            </a:r>
            <a:r>
              <a:rPr lang="cs-CZ" sz="2000" dirty="0" smtClean="0"/>
              <a:t>je </a:t>
            </a:r>
            <a:r>
              <a:rPr lang="cs-CZ" sz="2000" dirty="0"/>
              <a:t>dnes chápána systémově v intencích tzv. participativního modelu, ve kterém jsou konkurenční výhody dané země nebo regionu chápány jako výsledek multidimenzionálního spolupůsobení tržních a politických sil. </a:t>
            </a:r>
            <a:endParaRPr lang="cs-CZ" sz="2000" dirty="0" smtClean="0"/>
          </a:p>
          <a:p>
            <a:pPr algn="just"/>
            <a:r>
              <a:rPr lang="cs-CZ" sz="2000" dirty="0" smtClean="0"/>
              <a:t>V </a:t>
            </a:r>
            <a:r>
              <a:rPr lang="cs-CZ" sz="2000" dirty="0"/>
              <a:t>jeho rámci jsou procesy a faktory ovlivňující konkurenceschopnost posuzovány na čtyřech systémových úrovních: úrovně meta (rozvojová orientace společnosti), makro (stabilní rámec ekonomického rozvoje), </a:t>
            </a:r>
            <a:r>
              <a:rPr lang="cs-CZ" sz="2000" dirty="0" err="1"/>
              <a:t>mezo</a:t>
            </a:r>
            <a:r>
              <a:rPr lang="cs-CZ" sz="2000" dirty="0"/>
              <a:t> (politiky a podpůrné instituce orientované na posilování konkurenceschopnosti) a mikro (podniky a jejich seskupení).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217189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Regiony jako centra znalostí </a:t>
            </a:r>
            <a:r>
              <a:rPr lang="cs-CZ" sz="2000" dirty="0"/>
              <a:t>představuje regiony s vysokou hustotou osídlení a s vysokým tempem ekonomického růstu. Představují tedy zejména velké městské regiony otevřené zahraničním investorům, využívající potenciál kvalifikované pracovní síly, široké úrovně vědeckovýzkumné základny, podnikatelského prostředí umožňující existenci inovujících podnikatelských aktivit projevujících se např. v ukazatelích regionální patentové statistiky. Klíčovými faktory konkurenceschopnosti jsou tak schopnosti tvorby inovací, lidské zdroje a přístup k informacím a informačním technologiím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262607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2000" b="1" dirty="0"/>
              <a:t>Studie Milana </a:t>
            </a:r>
            <a:r>
              <a:rPr lang="cs-CZ" sz="2000" b="1" dirty="0" err="1"/>
              <a:t>Viturky</a:t>
            </a:r>
            <a:r>
              <a:rPr lang="cs-CZ" sz="2000" dirty="0"/>
              <a:t>, který ve své publikaci Konkurenceschopnost regionů a možnosti jejího hodnocení </a:t>
            </a:r>
            <a:r>
              <a:rPr lang="cs-CZ" sz="2000" dirty="0" smtClean="0"/>
              <a:t>porovnává </a:t>
            </a:r>
            <a:r>
              <a:rPr lang="cs-CZ" sz="2000" dirty="0"/>
              <a:t>konkurenční potenciál regionů České republiky na základě kvality podnikatelského prostředí, využití lidských zdrojů a inovačního potenciálu firem. </a:t>
            </a:r>
            <a:endParaRPr lang="cs-CZ" sz="2000" dirty="0" smtClean="0"/>
          </a:p>
          <a:p>
            <a:pPr lvl="0" algn="just"/>
            <a:r>
              <a:rPr lang="cs-CZ" sz="2000" dirty="0" smtClean="0"/>
              <a:t>Faktory </a:t>
            </a:r>
            <a:r>
              <a:rPr lang="cs-CZ" sz="2000" dirty="0"/>
              <a:t>kvality podnikatelského prostředí jsou autorem v textu členěny do následujících šesti skupin (obchodní faktory, pracovní faktory, regionální a lokální faktory, infrastrukturní faktory, cenové faktory a environmentální faktory). Zjištěné faktory tak poskytují informace o tržním prostředí regionů, o kvalitě pracovních sil v regionech, o rozvinutosti podnikatelské a znalostní báze, o dopravních a informačních sítích, o trhu práce a nemovitostí, o kvalitě života.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Hodnocení kvality podnikatelského prostředí na regionální úrovni</a:t>
            </a:r>
            <a:endParaRPr lang="cs-CZ" sz="2200" dirty="0"/>
          </a:p>
        </p:txBody>
      </p:sp>
    </p:spTree>
    <p:extLst>
      <p:ext uri="{BB962C8B-B14F-4D97-AF65-F5344CB8AC3E}">
        <p14:creationId xmlns:p14="http://schemas.microsoft.com/office/powerpoint/2010/main" val="317064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4" name="Obrázek 3"/>
          <p:cNvPicPr>
            <a:picLocks noChangeAspect="1"/>
          </p:cNvPicPr>
          <p:nvPr/>
        </p:nvPicPr>
        <p:blipFill>
          <a:blip r:embed="rId2"/>
          <a:stretch>
            <a:fillRect/>
          </a:stretch>
        </p:blipFill>
        <p:spPr>
          <a:xfrm>
            <a:off x="1331640" y="771550"/>
            <a:ext cx="6048672" cy="4248472"/>
          </a:xfrm>
          <a:prstGeom prst="rect">
            <a:avLst/>
          </a:prstGeom>
        </p:spPr>
      </p:pic>
    </p:spTree>
    <p:extLst>
      <p:ext uri="{BB962C8B-B14F-4D97-AF65-F5344CB8AC3E}">
        <p14:creationId xmlns:p14="http://schemas.microsoft.com/office/powerpoint/2010/main" val="98263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na regionální úrovni</a:t>
            </a:r>
            <a:endParaRPr lang="cs-CZ" sz="2200" dirty="0"/>
          </a:p>
        </p:txBody>
      </p:sp>
      <p:pic>
        <p:nvPicPr>
          <p:cNvPr id="2" name="Obrázek 1"/>
          <p:cNvPicPr>
            <a:picLocks noChangeAspect="1"/>
          </p:cNvPicPr>
          <p:nvPr/>
        </p:nvPicPr>
        <p:blipFill>
          <a:blip r:embed="rId2"/>
          <a:stretch>
            <a:fillRect/>
          </a:stretch>
        </p:blipFill>
        <p:spPr>
          <a:xfrm>
            <a:off x="539552" y="771550"/>
            <a:ext cx="7056784" cy="3960440"/>
          </a:xfrm>
          <a:prstGeom prst="rect">
            <a:avLst/>
          </a:prstGeom>
        </p:spPr>
      </p:pic>
    </p:spTree>
    <p:extLst>
      <p:ext uri="{BB962C8B-B14F-4D97-AF65-F5344CB8AC3E}">
        <p14:creationId xmlns:p14="http://schemas.microsoft.com/office/powerpoint/2010/main" val="237558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Kvalita podnikatelského prostředí České republiky</a:t>
            </a:r>
            <a:endParaRPr lang="cs-CZ" sz="22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b="8676"/>
          <a:stretch/>
        </p:blipFill>
        <p:spPr>
          <a:xfrm>
            <a:off x="107504" y="771550"/>
            <a:ext cx="8129367" cy="3456384"/>
          </a:xfrm>
          <a:prstGeom prst="rect">
            <a:avLst/>
          </a:prstGeom>
        </p:spPr>
      </p:pic>
    </p:spTree>
    <p:extLst>
      <p:ext uri="{BB962C8B-B14F-4D97-AF65-F5344CB8AC3E}">
        <p14:creationId xmlns:p14="http://schemas.microsoft.com/office/powerpoint/2010/main" val="2617565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b="1" dirty="0"/>
              <a:t>Proces výběru země </a:t>
            </a:r>
            <a:r>
              <a:rPr lang="cs-CZ" sz="2000" dirty="0"/>
              <a:t>(nazývá se též jako </a:t>
            </a:r>
            <a:r>
              <a:rPr lang="cs-CZ" sz="2000" dirty="0" err="1"/>
              <a:t>screening</a:t>
            </a:r>
            <a:r>
              <a:rPr lang="cs-CZ" sz="2000" dirty="0"/>
              <a:t>), popř. regionu vhodného pro budoucí aktivity podniku probíhá na základě hodnocení atraktivity a kvality podnikatelského prostředí. Tento proces má několik zásadních </a:t>
            </a:r>
            <a:r>
              <a:rPr lang="cs-CZ" sz="2000" dirty="0" smtClean="0"/>
              <a:t>fází:</a:t>
            </a:r>
            <a:endParaRPr lang="cs-CZ" sz="2000" dirty="0"/>
          </a:p>
          <a:p>
            <a:pPr lvl="0" algn="just"/>
            <a:r>
              <a:rPr lang="cs-CZ" sz="2000" i="1" dirty="0"/>
              <a:t>Počáteční </a:t>
            </a:r>
            <a:r>
              <a:rPr lang="cs-CZ" sz="2000" i="1" dirty="0" err="1"/>
              <a:t>screening</a:t>
            </a:r>
            <a:r>
              <a:rPr lang="cs-CZ" sz="2000" i="1" dirty="0"/>
              <a:t> </a:t>
            </a:r>
            <a:r>
              <a:rPr lang="cs-CZ" sz="2000" dirty="0"/>
              <a:t>– v této fázi dochází k první eliminaci těch zemí na základě nedostatečné poptávky, potřebných zdrojů nebo nepříznivého podnikatelského prostředí.</a:t>
            </a:r>
          </a:p>
          <a:p>
            <a:pPr lvl="0" algn="just"/>
            <a:r>
              <a:rPr lang="cs-CZ" sz="2000" i="1" dirty="0"/>
              <a:t>Posouzení celkového trhu a jeho potenciálu </a:t>
            </a:r>
            <a:r>
              <a:rPr lang="cs-CZ" sz="2000" dirty="0"/>
              <a:t>– u vybraných zemí je posuzována především velikost trhu, růst trhu a kvalita poptávky, dále je hodnocena dostupnost a kvalita zdrojů pro produkční potřeby.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37145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i="1" dirty="0"/>
              <a:t>Posouzení celkového podnikatelského prostředí daného státu </a:t>
            </a:r>
            <a:r>
              <a:rPr lang="cs-CZ" sz="2000" dirty="0"/>
              <a:t>– proces posouzení probíhá na základě vybrané analytické metody, nejčastěji se jedná o metodu PEST nebo její alternativy.</a:t>
            </a:r>
          </a:p>
          <a:p>
            <a:pPr lvl="0" algn="just"/>
            <a:r>
              <a:rPr lang="cs-CZ" sz="2000" i="1" dirty="0"/>
              <a:t>Posouzení specifických indikátorů odvětví </a:t>
            </a:r>
            <a:r>
              <a:rPr lang="cs-CZ" sz="2000" dirty="0"/>
              <a:t>(konkurenti a konkurenční síly v odvětví, distribuční sítě, cla, tarify, místní standardy a regulace apod.) a posouzení náročnosti a složitosti realizace podnikatelských aktivit v dané zemi (regulace ohledně zahájení podnikání, fungující finanční a bankovní systém, investice a jejich garance, regulace ohledně trhu práce apod.).</a:t>
            </a:r>
          </a:p>
          <a:p>
            <a:pPr lvl="0" algn="just"/>
            <a:r>
              <a:rPr lang="cs-CZ" sz="2000" i="1" dirty="0"/>
              <a:t>Posouzení možných rizik z pohledu podnikání</a:t>
            </a:r>
            <a:r>
              <a:rPr lang="cs-CZ" sz="2000" dirty="0"/>
              <a:t>, teritoriálních rizik (rizika spojená s konkrétní zemí a územím) a tržních rizik. </a:t>
            </a:r>
          </a:p>
          <a:p>
            <a:pPr lvl="0" algn="just"/>
            <a:r>
              <a:rPr lang="cs-CZ" sz="2000" i="1" dirty="0"/>
              <a:t>Výběr konkrétní země, trhu nebo segmentu trhu</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Výběr země na základě konkurenceschopnosti a atraktivity</a:t>
            </a:r>
            <a:endParaRPr lang="cs-CZ" sz="2200" dirty="0"/>
          </a:p>
        </p:txBody>
      </p:sp>
    </p:spTree>
    <p:extLst>
      <p:ext uri="{BB962C8B-B14F-4D97-AF65-F5344CB8AC3E}">
        <p14:creationId xmlns:p14="http://schemas.microsoft.com/office/powerpoint/2010/main" val="50050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v České republice a v Evropské unii</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97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Když se podíváme na Českou republiku jako ekonomický celek, tak lze říci, že se jedná o region vysoce příjmový (podle měřítek OECD) s GNP na osobu $17,795. </a:t>
            </a:r>
            <a:endParaRPr lang="cs-CZ" sz="1800" dirty="0" smtClean="0"/>
          </a:p>
          <a:p>
            <a:pPr algn="just"/>
            <a:r>
              <a:rPr lang="cs-CZ" sz="1800" dirty="0" smtClean="0"/>
              <a:t>Z</a:t>
            </a:r>
            <a:r>
              <a:rPr lang="cs-CZ" sz="1800" dirty="0"/>
              <a:t> pohledu analýz Cambridge </a:t>
            </a:r>
            <a:r>
              <a:rPr lang="cs-CZ" sz="1800" dirty="0" err="1"/>
              <a:t>Econometrics</a:t>
            </a:r>
            <a:r>
              <a:rPr lang="cs-CZ" sz="1800" dirty="0"/>
              <a:t> se řadí Česká republika do tzv. regionů lokalizace produkce. </a:t>
            </a:r>
            <a:endParaRPr lang="cs-CZ" sz="1800" dirty="0" smtClean="0"/>
          </a:p>
          <a:p>
            <a:pPr algn="just"/>
            <a:r>
              <a:rPr lang="cs-CZ" sz="1800" dirty="0" smtClean="0"/>
              <a:t>Regiony </a:t>
            </a:r>
            <a:r>
              <a:rPr lang="cs-CZ" sz="1800" dirty="0"/>
              <a:t>lokalizace produkce patří mezi regiony, které využívají při dosahování svého ekonomického růstu výhod, jako jsou především levné faktorové vstupy, a to konkrétně levná pracovní síla a základní infrastruktura</a:t>
            </a:r>
            <a:r>
              <a:rPr lang="cs-CZ" sz="1800" dirty="0" smtClean="0"/>
              <a:t>). </a:t>
            </a:r>
          </a:p>
          <a:p>
            <a:pPr algn="just"/>
            <a:r>
              <a:rPr lang="cs-CZ" sz="1800" dirty="0"/>
              <a:t>Z pohledu celkového hodnocení podnikatelského prostředí Business </a:t>
            </a:r>
            <a:r>
              <a:rPr lang="cs-CZ" sz="1800" dirty="0" err="1"/>
              <a:t>Environment</a:t>
            </a:r>
            <a:r>
              <a:rPr lang="cs-CZ" sz="1800" dirty="0"/>
              <a:t> </a:t>
            </a:r>
            <a:r>
              <a:rPr lang="cs-CZ" sz="1800" dirty="0" err="1"/>
              <a:t>Ranking</a:t>
            </a:r>
            <a:r>
              <a:rPr lang="cs-CZ" sz="1800" dirty="0"/>
              <a:t> (2014) publikovaného </a:t>
            </a:r>
            <a:r>
              <a:rPr lang="cs-CZ" sz="1800" dirty="0" err="1"/>
              <a:t>The</a:t>
            </a:r>
            <a:r>
              <a:rPr lang="cs-CZ" sz="1800" dirty="0"/>
              <a:t> </a:t>
            </a:r>
            <a:r>
              <a:rPr lang="cs-CZ" sz="1800" dirty="0" err="1"/>
              <a:t>Economist</a:t>
            </a:r>
            <a:r>
              <a:rPr lang="cs-CZ" sz="1800" dirty="0"/>
              <a:t> </a:t>
            </a:r>
            <a:r>
              <a:rPr lang="cs-CZ" sz="1800" dirty="0" err="1"/>
              <a:t>Intelligence</a:t>
            </a:r>
            <a:r>
              <a:rPr lang="cs-CZ" sz="1800" dirty="0"/>
              <a:t> Unit zaujímala Česká republika v období 2009-2013, z celkového počtu 82 zemí světa, 28. místo. Tuto pozici, podle předpovědi analytiků, by si měla udržet v dalším období 2014-2018.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Podnikatelské prostředí v České republice</a:t>
            </a:r>
            <a:endParaRPr lang="cs-CZ" dirty="0"/>
          </a:p>
        </p:txBody>
      </p:sp>
    </p:spTree>
    <p:extLst>
      <p:ext uri="{BB962C8B-B14F-4D97-AF65-F5344CB8AC3E}">
        <p14:creationId xmlns:p14="http://schemas.microsoft.com/office/powerpoint/2010/main" val="2166421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Kvalita podnikatelského prostředí v České republice vykazuje významnou závislost na populační velikosti regionálních center, přičemž nejvýznamnější rozdíly, podle </a:t>
            </a:r>
            <a:r>
              <a:rPr lang="cs-CZ" sz="2000" dirty="0" err="1"/>
              <a:t>Viturky</a:t>
            </a:r>
            <a:r>
              <a:rPr lang="cs-CZ" sz="2000" dirty="0"/>
              <a:t> (</a:t>
            </a:r>
            <a:r>
              <a:rPr lang="cs-CZ" sz="2000" dirty="0" smtClean="0"/>
              <a:t>2006) </a:t>
            </a:r>
            <a:r>
              <a:rPr lang="cs-CZ" sz="2000" dirty="0"/>
              <a:t>byly zjištěny mezi regiony resp. centra s více než 200/100 tis. obyvateli (Praha) a regiony resp. centra s více než100/50 tis. obyvateli</a:t>
            </a:r>
            <a:r>
              <a:rPr lang="cs-CZ" sz="2000" dirty="0" smtClean="0"/>
              <a:t>.</a:t>
            </a:r>
          </a:p>
          <a:p>
            <a:pPr algn="just"/>
            <a:r>
              <a:rPr lang="cs-CZ" sz="2000" dirty="0" smtClean="0"/>
              <a:t> </a:t>
            </a:r>
            <a:r>
              <a:rPr lang="cs-CZ" sz="2000" dirty="0"/>
              <a:t>Naopak nejnižší rozdíly byly zaznamenány v případě regionů menších. Což znamená, že s rostoucí velikostí regionálních center roste kvalita podnikatelského prostředí. </a:t>
            </a:r>
            <a:endParaRPr lang="cs-CZ" sz="2000" dirty="0" smtClean="0"/>
          </a:p>
          <a:p>
            <a:pPr algn="just"/>
            <a:r>
              <a:rPr lang="cs-CZ" sz="2000" dirty="0" smtClean="0"/>
              <a:t>Čím </a:t>
            </a:r>
            <a:r>
              <a:rPr lang="cs-CZ" sz="2000" dirty="0"/>
              <a:t>jsou regionální centra menší, tím je kvalita podnikatelského prostředí horší.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85339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duchu tohoto systémového přístupu je pak regionální konkurenceschopnost chápána jako výsledek společného úsilí o co nejproduktivnější využívání vnitřních zdrojů v interakci s efektivním zapojováním vnějších zdrojů, cílené na trvale udržitelné zvyšování produkčního potenciálu regionů (stimulující tvorbu pozitivních a redukující tvorbu negativních externalit). </a:t>
            </a:r>
            <a:endParaRPr lang="cs-CZ" sz="2000" dirty="0" smtClean="0"/>
          </a:p>
          <a:p>
            <a:pPr algn="just"/>
            <a:r>
              <a:rPr lang="cs-CZ" sz="2000" dirty="0" smtClean="0"/>
              <a:t>Z </a:t>
            </a:r>
            <a:r>
              <a:rPr lang="cs-CZ" sz="2000" dirty="0"/>
              <a:t>věcného pohledu pak současné pojetí konkurenceschopnosti zdůrazňuje zejména význam vzdělanosti, inovací a informační a komunikační infrastruktury generujících dlouhodobé konkurenční výhody.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304475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Na základě hodnocení kvality podnikatelského prostředí, tzv. KPPI, byly hodnoceny jednotlivé kraje České republiky a zařazeny do skupin takto:</a:t>
            </a:r>
          </a:p>
          <a:p>
            <a:pPr lvl="0" algn="just"/>
            <a:r>
              <a:rPr lang="cs-CZ" sz="2000" i="1" dirty="0"/>
              <a:t>regiony s nadprůměrnou kvalitou podnikatelského prostředí </a:t>
            </a:r>
            <a:r>
              <a:rPr lang="cs-CZ" sz="2000" dirty="0"/>
              <a:t>– Praha; </a:t>
            </a:r>
          </a:p>
          <a:p>
            <a:pPr lvl="0" algn="just"/>
            <a:r>
              <a:rPr lang="cs-CZ" sz="2000" i="1" dirty="0"/>
              <a:t>regiony s průměrnou kvalitou podnikatelského prostředí </a:t>
            </a:r>
            <a:r>
              <a:rPr lang="cs-CZ" sz="2000" dirty="0"/>
              <a:t>– Středočeský kraj, Jihočeský kraj, Plzeňský kraj, Liberecký kraj, Kraj Vysočina, Jihomoravský kraj, Olomoucký kraj, Královehradecký kraj;</a:t>
            </a:r>
          </a:p>
          <a:p>
            <a:pPr algn="just"/>
            <a:r>
              <a:rPr lang="cs-CZ" sz="2000" i="1" dirty="0"/>
              <a:t>regiony s podprůměrnou kvalitou podnikatelského prostředí </a:t>
            </a:r>
            <a:r>
              <a:rPr lang="cs-CZ" sz="2000" dirty="0"/>
              <a:t>– Ústecký kraj, Zlínský kraj, Moravskoslezský kraj, Karlovarský kraj</a:t>
            </a:r>
            <a:r>
              <a:rPr lang="cs-CZ" sz="2000" dirty="0" smtClean="0"/>
              <a:t>.</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1438937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Nejlepší kvalitou podnikatelského prostředí s adekvátními dopady na jejich globální konkurenceschopnost přirozeně disponují nejvýznamnější centra regionálního významu (Praha, Brno atd.), které v podmínkách České republiky většinou plní také administrativní funkci krajských center. </a:t>
            </a:r>
            <a:r>
              <a:rPr lang="cs-CZ" sz="2000" dirty="0" smtClean="0"/>
              <a:t>T</a:t>
            </a:r>
          </a:p>
          <a:p>
            <a:pPr algn="just"/>
            <a:r>
              <a:rPr lang="cs-CZ" sz="2000" dirty="0"/>
              <a:t>T</a:t>
            </a:r>
            <a:r>
              <a:rPr lang="cs-CZ" sz="2000" dirty="0" smtClean="0"/>
              <a:t>yto </a:t>
            </a:r>
            <a:r>
              <a:rPr lang="cs-CZ" sz="2000" dirty="0"/>
              <a:t>centrální regiony představují nejvýznamnější národní koncentrace socioekonomických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00800" cy="507703"/>
          </a:xfrm>
        </p:spPr>
        <p:txBody>
          <a:bodyPr/>
          <a:lstStyle/>
          <a:p>
            <a:r>
              <a:rPr lang="cs-CZ" dirty="0" smtClean="0"/>
              <a:t>Kvalita podnikatelského prostředí v České republice</a:t>
            </a:r>
            <a:endParaRPr lang="cs-CZ" dirty="0"/>
          </a:p>
        </p:txBody>
      </p:sp>
    </p:spTree>
    <p:extLst>
      <p:ext uri="{BB962C8B-B14F-4D97-AF65-F5344CB8AC3E}">
        <p14:creationId xmlns:p14="http://schemas.microsoft.com/office/powerpoint/2010/main" val="1151275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První, velice nesmělé, pokusy o podnikání v tehdejší Československé republice odstartovaly těsně před rokem 1989, kdy v roce 1988 došlo k nepatrnému uvolnění na trhu plně řízeném státem. Na základě žádosti mohl vydávat příslušný národní výbor v místě bydliště povolení k podnikání. Šlo především o drobné provozovny služeb a některá řemesla.</a:t>
            </a:r>
          </a:p>
          <a:p>
            <a:pPr algn="just"/>
            <a:r>
              <a:rPr lang="cs-CZ" sz="2000" dirty="0"/>
              <a:t>Skutečným milníkem pro volnou a svobodnou podnikatelskou činnost byla listopadová revoluce v roce 1989 a především pak následující rok 1990, kdy se podnikatelské prostředí začalo bouřlivě transformovat – od řízené ekonomiky k běžným tržním mechanismům.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712513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Bylo to však obtížné a nesystematické a ani jinak být nemohlo. S nadsázkou se dá říci, že podnikání ve svých začátcích bylo něco na způsob „hry bez pravidel“. </a:t>
            </a:r>
            <a:endParaRPr lang="cs-CZ" sz="2000" dirty="0" smtClean="0"/>
          </a:p>
          <a:p>
            <a:pPr algn="just"/>
            <a:r>
              <a:rPr lang="cs-CZ" sz="2000" dirty="0" smtClean="0"/>
              <a:t>Nadšení </a:t>
            </a:r>
            <a:r>
              <a:rPr lang="cs-CZ" sz="2000" dirty="0"/>
              <a:t>z nových možností bylo velké a byrokratická omezení buď nebyla, anebo byla nepoužitelná. </a:t>
            </a:r>
            <a:endParaRPr lang="cs-CZ" sz="2000" dirty="0" smtClean="0"/>
          </a:p>
          <a:p>
            <a:pPr algn="just"/>
            <a:r>
              <a:rPr lang="cs-CZ" sz="2000" dirty="0" smtClean="0"/>
              <a:t>Nové </a:t>
            </a:r>
            <a:r>
              <a:rPr lang="cs-CZ" sz="2000" dirty="0"/>
              <a:t>malé podnikatelské subjekty vznikaly jednak tzv. „na zelené louce“ (v panelákových bytech, garážích a sklepních prostorech) a jednak díky restitučnímu řízení, kdy se navrácením majetku obnovovaly staré rodinné podniky. </a:t>
            </a:r>
            <a:endParaRPr lang="cs-CZ" sz="2000" dirty="0" smtClean="0"/>
          </a:p>
          <a:p>
            <a:pPr algn="just"/>
            <a:r>
              <a:rPr lang="cs-CZ" sz="2000" dirty="0" smtClean="0"/>
              <a:t>Proto </a:t>
            </a:r>
            <a:r>
              <a:rPr lang="cs-CZ" sz="2000" dirty="0"/>
              <a:t>se někdy toto období označuje jako „extrémní liberalismus“.</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734932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Veškerá legislativa vztahující se k podnikání vznikala a byla přijímána postupně, přičemž docházelo, jak už to u něčeho nově vznikajícího bývá, k různým nepřesnostem a peripetiím (např. na aktuální vývoj reagovala legislativa velmi opožděně, nebyla ujasněna terminologie, pravidla pro legislativní proces byla nedokonalá, podnikatelské prostředí nebylo prakticky ani rámcově organizováno apod.). </a:t>
            </a:r>
            <a:endParaRPr lang="cs-CZ" sz="2000" dirty="0" smtClean="0"/>
          </a:p>
          <a:p>
            <a:pPr algn="just"/>
            <a:r>
              <a:rPr lang="cs-CZ" sz="2000" dirty="0" smtClean="0"/>
              <a:t>Prvním </a:t>
            </a:r>
            <a:r>
              <a:rPr lang="cs-CZ" sz="2000" dirty="0"/>
              <a:t>podstatným legislativním zásahem do podnikání byl zákon s účinností od 1. května 1990, který přijalo tehdejší Federální shromáždění. Šlo o předchůdce Živnostenského zákona, který byl následně přijat v roce 1992 a od té doby mnohokrát novelizován, což samo o sobě charakterizuje „dramatický“ rozvoj podnikatelského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947717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Významným krokem vlády pak bylo v roce 1991 zahájení procesu tzv. „malé privatizace“. Ta byla zaměřena především na terciární sféru - obchody, restaurace, drobné dílny a ojediněle na menší výrobní podniky. Prováděla se výhradně za peníze metodou veřejné aukce. </a:t>
            </a:r>
            <a:endParaRPr lang="cs-CZ" sz="2000" dirty="0" smtClean="0"/>
          </a:p>
          <a:p>
            <a:pPr algn="just"/>
            <a:r>
              <a:rPr lang="cs-CZ" sz="2000" dirty="0" smtClean="0"/>
              <a:t>Současně </a:t>
            </a:r>
            <a:r>
              <a:rPr lang="cs-CZ" sz="2000" dirty="0"/>
              <a:t>s malou privatizací byla spuštěna tzv. „privatizace velká“, která měla za úkol privatizovat střední a větší podniky všech odvětví, s výjimkou majetku, který byl z privatizace vyřazen (např. majetek státní správy, přírodní zdroje, vybraná zdravotnická a sociální zařízení, pošta). Metody používané ve velké privatizaci byly: dražba, veřejná soutěž, přímý prodej, bezúplatný převod a kuponová metoda. Velká privatizace probíhala ve 2 privatizačních vlnách a skončila v roce 1994.</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790449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Nová daňová soustava, která vstoupila v platnost v roce 1993, naprosto změnila procesní i hmotné daňové předpisy a byla dalším důležitým krokem ve vývoji podnikatelského prostředí. Zavedla např. pět spotřebních daní (z uhlovodíkových paliv a maziv, z piva, z vína, z lihu a lihovin a z tabáku a tabákových výrobků), daň z příjmů fyzických a právnických osob a daň silniční. </a:t>
            </a:r>
            <a:endParaRPr lang="cs-CZ" sz="2000" dirty="0" smtClean="0"/>
          </a:p>
          <a:p>
            <a:pPr algn="just"/>
            <a:r>
              <a:rPr lang="cs-CZ" sz="2000" dirty="0" smtClean="0"/>
              <a:t>Prvním </a:t>
            </a:r>
            <a:r>
              <a:rPr lang="cs-CZ" sz="2000" dirty="0"/>
              <a:t>větším zádrhelem byla měnová krize v roce 1997. Ta způsobila, že velká část podnikatelů nedosáhla na úvěry u bank. Toho využili, v horším případě zneužili, zahraniční podnikatelé, kteří se za relativně malé peníze snažili ovládnout dokonce i některá odvětví.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681976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Jako největší překážku rozvoje podnikání v minulých letech však většina odborníků vidí nefunkčnost soudů. Tato skutečnost je ČR v pravidelných hodnotících zprávách vytýkána ze strany EU v podstatě dodnes. </a:t>
            </a:r>
            <a:endParaRPr lang="cs-CZ" sz="2000" dirty="0" smtClean="0"/>
          </a:p>
          <a:p>
            <a:pPr algn="just"/>
            <a:r>
              <a:rPr lang="cs-CZ" sz="2000" dirty="0" smtClean="0"/>
              <a:t>Nebylo </a:t>
            </a:r>
            <a:r>
              <a:rPr lang="cs-CZ" sz="2000" dirty="0"/>
              <a:t>nahodilé, že celá řada podniků zkrachovala ne kvůli špatnému podnikatelskému záměru, ale proto, že jejich kapitál zamrzl v nevymahatelných pohledávkách způsobených druhotnou platební neschopností. Jde o situaci, kdy dlužník není schopen splatit své dluhy řádně a včas, tzn. že není schopen dostát svým smluveným závazkům z důvodu insolvence svých odběratelů.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314179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a:t>Jedním z neméně důležitých problémů českého podnikatelského prostředí bylo tzv. </a:t>
            </a:r>
            <a:r>
              <a:rPr lang="cs-CZ" sz="2000" dirty="0"/>
              <a:t>„tunelování“. Poprvé byl tento termín pravděpodobně použit v ČR v první polovině 90. let 20. století, odkud se pak rozšířil i mimo české prostředí. Vinou nedostatečně rozvinutého a ustáleného právního prostředí dosáhl tento jev v ČR značných rozměrů. Tunelováním se rozumí rozsáhlý finanční podvod, při kterém vedení z firmy ve velkém, avšak tehdy často i legálním způsobem, odčerpá její finanční prostředky do jiných firem, které jsou zpravidla vlastněny stejným managementem. Prostředky nejsou odčerpávány přímo, ale např. prostřednictvím pro tunelovanou firmu výrazně nevýhodných obchodů. V odborném textu se lze setkat s méně expresivním výrazem „vzdalování aktiv“ (anglicky </a:t>
            </a:r>
            <a:r>
              <a:rPr lang="cs-CZ" sz="2000" i="1" dirty="0" err="1"/>
              <a:t>Asset</a:t>
            </a:r>
            <a:r>
              <a:rPr lang="cs-CZ" sz="2000" i="1" dirty="0"/>
              <a:t> </a:t>
            </a:r>
            <a:r>
              <a:rPr lang="cs-CZ" sz="2000" i="1" dirty="0" err="1"/>
              <a:t>stripping</a:t>
            </a:r>
            <a:r>
              <a:rPr lang="cs-CZ" sz="20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653656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Druhá polovina 90. let a přelom tisíciletí pak pro ČR znamenala přípravy na vstup do EU. Předstupněm vstupu na jednotný vnitřní trh bylo v roce 1993 podepsání asociační dohody mezi ČR a Evropskými společenstvími. </a:t>
            </a:r>
            <a:endParaRPr lang="cs-CZ" sz="2000" dirty="0" smtClean="0"/>
          </a:p>
          <a:p>
            <a:pPr algn="just"/>
            <a:r>
              <a:rPr lang="cs-CZ" sz="2000" dirty="0" smtClean="0"/>
              <a:t>V </a:t>
            </a:r>
            <a:r>
              <a:rPr lang="cs-CZ" sz="2000" dirty="0"/>
              <a:t>lednu 1996 ČR podala oficiální přihlášku. To bylo však to „nejjednodušší“. </a:t>
            </a:r>
            <a:endParaRPr lang="cs-CZ" sz="2000" dirty="0" smtClean="0"/>
          </a:p>
          <a:p>
            <a:pPr algn="just"/>
            <a:r>
              <a:rPr lang="cs-CZ" sz="2000" dirty="0" smtClean="0"/>
              <a:t>Před </a:t>
            </a:r>
            <a:r>
              <a:rPr lang="cs-CZ" sz="2000" dirty="0"/>
              <a:t>samotným přijetím do EU v květnu 2004 musela ČR projít tzv. „přípravným obdobím“. </a:t>
            </a:r>
            <a:endParaRPr lang="cs-CZ" sz="2000" dirty="0" smtClean="0"/>
          </a:p>
          <a:p>
            <a:pPr algn="just"/>
            <a:r>
              <a:rPr lang="cs-CZ" sz="2000" dirty="0" smtClean="0"/>
              <a:t>Nejdůležitějším </a:t>
            </a:r>
            <a:r>
              <a:rPr lang="cs-CZ" sz="2000" dirty="0"/>
              <a:t>cílem bylo rozsáhlé přizpůsobení českého právního řádu evropskému právu (obnášelo jak úpravy stávajících předpisů, tak zavádění předpisů nových).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46448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Obecně je konkurenceschopnost chápána jako schopnost dané země nebo regionu generovat vysokou úroveň příjmů a zaměstnanost v daných podmínkách národní a mezinárodní konkurence v dlouhém období</a:t>
            </a:r>
            <a:r>
              <a:rPr lang="cs-CZ" sz="2000" dirty="0" smtClean="0"/>
              <a:t>.</a:t>
            </a:r>
          </a:p>
          <a:p>
            <a:pPr algn="just"/>
            <a:r>
              <a:rPr lang="cs-CZ" sz="2000" dirty="0"/>
              <a:t>Konkurenceschopnost daného </a:t>
            </a:r>
            <a:r>
              <a:rPr lang="cs-CZ" sz="2000" dirty="0" smtClean="0"/>
              <a:t>regionu je </a:t>
            </a:r>
            <a:r>
              <a:rPr lang="cs-CZ" sz="2000" dirty="0"/>
              <a:t>založena na výkonnosti a kvalitě podniků a kvalitě podnikatelského prostředí v interakci s makroekonomickým, politickým, právním a sociálním vývojem rámcem ekonomického rozvoje. </a:t>
            </a:r>
          </a:p>
          <a:p>
            <a:pPr algn="just"/>
            <a:r>
              <a:rPr lang="cs-CZ" sz="2000" dirty="0"/>
              <a:t>Atraktivita země/regionu je multidimenzionální pojem, což znamená, že výsledné hodnocení je dáno hodnocením široké škály faktorů, které se vztahují tržnímu potenciálu, velikosti trhu, investičním možnostem apod.</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a:t>
            </a:r>
            <a:endParaRPr lang="cs-CZ" dirty="0"/>
          </a:p>
        </p:txBody>
      </p:sp>
    </p:spTree>
    <p:extLst>
      <p:ext uri="{BB962C8B-B14F-4D97-AF65-F5344CB8AC3E}">
        <p14:creationId xmlns:p14="http://schemas.microsoft.com/office/powerpoint/2010/main" val="2696704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Vstup ČR do EU v květnu 2004 je historickým mezníkem nejen pro další vývoj ČR, ale logicky ovlivnil i další porovnávání českého podnikatelského prostředí, nyní ovšem v kontextu společného trhu. </a:t>
            </a:r>
            <a:endParaRPr lang="cs-CZ" sz="2000" dirty="0" smtClean="0"/>
          </a:p>
          <a:p>
            <a:pPr algn="just"/>
            <a:r>
              <a:rPr lang="cs-CZ" sz="2000" dirty="0" smtClean="0"/>
              <a:t>Jak </a:t>
            </a:r>
            <a:r>
              <a:rPr lang="cs-CZ" sz="2000" dirty="0"/>
              <a:t>bylo uvedeno výše, již deset let před vstupem platila pro ČR asociační smlouva s EU, která postupně uvolňovala trh a podmínky dovozu a vývozu pro obě strany. Z tohoto pohledu šlo tedy spíše o rozvoj procesu, který byl už nastartován a přinesl s sebou nejednu výhodu.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36769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Největším plusem bylo postupné a úplné otevření trhu EU pro tuzemské firmy. ČR se také stala součástí silného ekonomického celku, který zastupuje zájmy členských zemí jak ve Světové obchodní organizaci (WTO), tak i vůči dalším silným ekonomikám (USA, Čína, Japonsko). </a:t>
            </a:r>
            <a:endParaRPr lang="cs-CZ" sz="2000" dirty="0" smtClean="0"/>
          </a:p>
          <a:p>
            <a:pPr algn="just"/>
            <a:r>
              <a:rPr lang="cs-CZ" sz="2000" dirty="0" smtClean="0"/>
              <a:t>Dalším </a:t>
            </a:r>
            <a:r>
              <a:rPr lang="cs-CZ" sz="2000" dirty="0"/>
              <a:t>pozitivem tohoto období bylo podstatné snížení daně z příjmu fyzických, ale zejména právnických osob s výhledem dalšího snižování v následujících obdobích. Neustále se také zlepšuje úroveň jednání v obchodním styku z hlediska dodržování úmluv, poctivého a přímého jednání a solidnosti firem. Začala se zlepšovat „kultura“ podnikatelského prostředí, začala se projevovat jeho internacionalizace, začaly se vytvářet kvalitativně vyšší a efektivnější integrační celky.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407813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Součástí každé změny jsou mimo výhod i nevýhody. Ty v tomto období souvisely především s hektickým přijímáním nových zákonů a předpisů (tzv. legislativní smršť) a nejednotným výkladem těchto zákonných norem. </a:t>
            </a:r>
            <a:endParaRPr lang="cs-CZ" sz="2000" dirty="0" smtClean="0"/>
          </a:p>
          <a:p>
            <a:pPr algn="just"/>
            <a:r>
              <a:rPr lang="cs-CZ" sz="2000" dirty="0" smtClean="0"/>
              <a:t>Také </a:t>
            </a:r>
            <a:r>
              <a:rPr lang="cs-CZ" sz="2000" dirty="0"/>
              <a:t>přizpůsobování (implementace) tuzemské legislativy evropskému právu (tzv. </a:t>
            </a:r>
            <a:r>
              <a:rPr lang="cs-CZ" sz="2000" i="1" dirty="0" err="1"/>
              <a:t>gold</a:t>
            </a:r>
            <a:r>
              <a:rPr lang="cs-CZ" sz="2000" i="1" dirty="0"/>
              <a:t> </a:t>
            </a:r>
            <a:r>
              <a:rPr lang="cs-CZ" sz="2000" i="1" dirty="0" err="1"/>
              <a:t>plated</a:t>
            </a:r>
            <a:r>
              <a:rPr lang="cs-CZ" sz="2000" i="1" dirty="0"/>
              <a:t> </a:t>
            </a:r>
            <a:r>
              <a:rPr lang="cs-CZ" sz="2000" dirty="0"/>
              <a:t>= české zákony a předpisy bývaly totiž mnohdy přísnější než zákony evropské) bylo složité. </a:t>
            </a:r>
            <a:endParaRPr lang="cs-CZ" sz="2000" dirty="0" smtClean="0"/>
          </a:p>
          <a:p>
            <a:pPr algn="just"/>
            <a:r>
              <a:rPr lang="cs-CZ" sz="2000" dirty="0" smtClean="0"/>
              <a:t>České </a:t>
            </a:r>
            <a:r>
              <a:rPr lang="cs-CZ" sz="2000" dirty="0"/>
              <a:t>podnikatelské subjekty tak byly i jsou často vystavovány nadbytečné až masivní byrokratické zátěži. Nelze než doufat, že až časem dojde k úplnému sladění legislativ, budou tyto transparentnější a srozumitelnější.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4091750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Nadbytečná administrativní zátěž a zbytečná regulace se postupně staly vážnou brzdou rozvoje nejen českého, ale i celoevropského podnikání a znamenají pro podnikatele výraznou časovou a zejména finanční zátěž. </a:t>
            </a:r>
            <a:endParaRPr lang="cs-CZ" sz="2000" dirty="0" smtClean="0"/>
          </a:p>
          <a:p>
            <a:pPr algn="just"/>
            <a:r>
              <a:rPr lang="cs-CZ" sz="2000" dirty="0" smtClean="0"/>
              <a:t>Proto </a:t>
            </a:r>
            <a:r>
              <a:rPr lang="cs-CZ" sz="2000" dirty="0"/>
              <a:t>musela Evropská komise přistoupit k famózním programům jako „</a:t>
            </a:r>
            <a:r>
              <a:rPr lang="cs-CZ" sz="2000" i="1" dirty="0" err="1"/>
              <a:t>Cutting</a:t>
            </a:r>
            <a:r>
              <a:rPr lang="cs-CZ" sz="2000" i="1" dirty="0"/>
              <a:t> </a:t>
            </a:r>
            <a:r>
              <a:rPr lang="cs-CZ" sz="2000" i="1" dirty="0" err="1"/>
              <a:t>Red</a:t>
            </a:r>
            <a:r>
              <a:rPr lang="cs-CZ" sz="2000" i="1" dirty="0"/>
              <a:t> </a:t>
            </a:r>
            <a:r>
              <a:rPr lang="cs-CZ" sz="2000" i="1" dirty="0" err="1"/>
              <a:t>Tape</a:t>
            </a:r>
            <a:r>
              <a:rPr lang="cs-CZ" sz="2000" dirty="0"/>
              <a:t>“ (snižování nadbytečné administrativy) a „</a:t>
            </a:r>
            <a:r>
              <a:rPr lang="cs-CZ" sz="2000" i="1" dirty="0" err="1"/>
              <a:t>Better</a:t>
            </a:r>
            <a:r>
              <a:rPr lang="cs-CZ" sz="2000" i="1" dirty="0"/>
              <a:t> </a:t>
            </a:r>
            <a:r>
              <a:rPr lang="cs-CZ" sz="2000" i="1" dirty="0" err="1"/>
              <a:t>Regulation</a:t>
            </a:r>
            <a:r>
              <a:rPr lang="cs-CZ" sz="2000" dirty="0"/>
              <a:t>“ (snižování, zjednodušování a transparentnost regulace). Jde o velmi náročný, avšak zcela nevyhnutelný proces. Zkoumá se velké množství právních norem vzniklých za dobu existence Evropského společenství. Jako konkrétní případ lze uvést posouzení 8 evropských směrnic týkajících se ochrany spotřebitele s cílem vytvoření jediné normy.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938207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Pokud jde o snižování administrativy, čímž je v českém prostředí pověřeno Ministerstvo průmyslu a obchodu, i zde jde o dlouhodobý proces. </a:t>
            </a:r>
            <a:endParaRPr lang="cs-CZ" sz="2000" dirty="0" smtClean="0"/>
          </a:p>
          <a:p>
            <a:pPr algn="just"/>
            <a:r>
              <a:rPr lang="cs-CZ" sz="2000" dirty="0" smtClean="0"/>
              <a:t>Má </a:t>
            </a:r>
            <a:r>
              <a:rPr lang="cs-CZ" sz="2000" dirty="0"/>
              <a:t>však už první sympatické výsledky, za které lze např. považovat založení firmy „z jednoho místa“ (v ČR „</a:t>
            </a:r>
            <a:r>
              <a:rPr lang="cs-CZ" sz="2000" dirty="0" err="1"/>
              <a:t>CzechPoint</a:t>
            </a:r>
            <a:r>
              <a:rPr lang="cs-CZ" sz="2000" dirty="0"/>
              <a:t>“) či nový, velmi zjednodušený Živnostenský zákon. Více k těmto změnám je uvedeno v kapitole 2. </a:t>
            </a:r>
            <a:endParaRPr lang="cs-CZ" sz="2000" dirty="0" smtClean="0"/>
          </a:p>
          <a:p>
            <a:pPr algn="just"/>
            <a:r>
              <a:rPr lang="cs-CZ" sz="2000" dirty="0" smtClean="0"/>
              <a:t>V </a:t>
            </a:r>
            <a:r>
              <a:rPr lang="cs-CZ" sz="2000" dirty="0"/>
              <a:t>evropském kontextu jde příkladně o založení „evropského podniku“, kde jako kapitál postačuje 1 Euro. Přičemž podmínky pro jeho založení a fungování budou ve všech členských zemích stejné a podnikatelsky vstřícné.</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14961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 financemi souvisí i přístup k tzv. rizikovému kapitálu (</a:t>
            </a:r>
            <a:r>
              <a:rPr lang="cs-CZ" sz="2000" i="1" dirty="0"/>
              <a:t>venture </a:t>
            </a:r>
            <a:r>
              <a:rPr lang="cs-CZ" sz="2000" i="1" dirty="0" err="1"/>
              <a:t>capital</a:t>
            </a:r>
            <a:r>
              <a:rPr lang="cs-CZ" sz="2000" dirty="0"/>
              <a:t>). Jde o financování soukromých podniků formou navýšení jejich základního jmění. Je to partnerství podnikatele a investora, jež je prostředkem pro financování zahájení činnosti společnosti, jejího rozvoje, expanze nebo odkupu. </a:t>
            </a:r>
            <a:endParaRPr lang="cs-CZ" sz="2000" dirty="0" smtClean="0"/>
          </a:p>
          <a:p>
            <a:pPr algn="just"/>
            <a:r>
              <a:rPr lang="cs-CZ" sz="2000" dirty="0" smtClean="0"/>
              <a:t>Investor </a:t>
            </a:r>
            <a:r>
              <a:rPr lang="cs-CZ" sz="2000" dirty="0"/>
              <a:t>rizikového kapitálu získává dohodnutý podíl základního kapitálu společnosti (akciový kapitál nebo kmenové akcie) na oplátku za poskytnutí potřebného kapitálu. </a:t>
            </a:r>
            <a:endParaRPr lang="cs-CZ" sz="2000" dirty="0" smtClean="0"/>
          </a:p>
          <a:p>
            <a:pPr algn="just"/>
            <a:r>
              <a:rPr lang="cs-CZ" sz="2000" dirty="0" smtClean="0"/>
              <a:t>Je </a:t>
            </a:r>
            <a:r>
              <a:rPr lang="cs-CZ" sz="2000" dirty="0"/>
              <a:t>vítanou pomocí především pro malé a střední podniky, které mají minimální šanci financovat svůj rozvoj bankovními úvěry.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381336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Další brzdou podnikání je pro české podnikatele zvýhodňování zahraničních firem a investorů na českém trhu (např. formou pobídek, dotací, slev na daních). </a:t>
            </a:r>
            <a:endParaRPr lang="cs-CZ" sz="2000" dirty="0" smtClean="0"/>
          </a:p>
          <a:p>
            <a:pPr algn="just"/>
            <a:r>
              <a:rPr lang="cs-CZ" sz="2000" dirty="0" smtClean="0"/>
              <a:t>Největší </a:t>
            </a:r>
            <a:r>
              <a:rPr lang="cs-CZ" sz="2000" dirty="0"/>
              <a:t>podpora se navíc ze strany státu dostává velkým a nadnárodním podnikům, které jsou tak lépe schopné vyrovnat se s administrativními nároky, přičemž malé a střední firmy mají situaci velmi komplikovanou. </a:t>
            </a:r>
            <a:endParaRPr lang="cs-CZ" sz="2000" dirty="0" smtClean="0"/>
          </a:p>
          <a:p>
            <a:pPr algn="just"/>
            <a:r>
              <a:rPr lang="cs-CZ" sz="2000" dirty="0" smtClean="0"/>
              <a:t>Nemají </a:t>
            </a:r>
            <a:r>
              <a:rPr lang="cs-CZ" sz="2000" dirty="0"/>
              <a:t>oporu ve velkém nebo levějším zahraničním kapitálu, administrativní záležitosti řeší menší počet zaměstnanců, a s tím souvisí i méně zkušeností.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358571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poslední době dochází také k přerozdělování stále větších finančních prostředků prostřednictvím veřejných rozpočtů. </a:t>
            </a:r>
            <a:endParaRPr lang="cs-CZ" sz="2000" dirty="0" smtClean="0"/>
          </a:p>
          <a:p>
            <a:pPr algn="just"/>
            <a:r>
              <a:rPr lang="cs-CZ" sz="2000" dirty="0" smtClean="0"/>
              <a:t>Takto </a:t>
            </a:r>
            <a:r>
              <a:rPr lang="cs-CZ" sz="2000" dirty="0"/>
              <a:t>nastavený systém však vytváří dostatek příležitostí pro korupční jednání. </a:t>
            </a:r>
            <a:endParaRPr lang="cs-CZ" sz="2000" dirty="0" smtClean="0"/>
          </a:p>
          <a:p>
            <a:pPr algn="just"/>
            <a:r>
              <a:rPr lang="cs-CZ" sz="2000" dirty="0" smtClean="0"/>
              <a:t>Dalšími </a:t>
            </a:r>
            <a:r>
              <a:rPr lang="cs-CZ" sz="2000" dirty="0"/>
              <a:t>faktory, které podnikatelské prostředí zhoršují, jsou např. zvyšující se minimální mzda, zvýšení základu pro platby zdravotního a sociálního pojištění a celková složitost daňového systému (zejména z pohledu malých a středních podniků) a jeho relativně vysoká administrativní náročnost či nepřiměřený růst cen energií. </a:t>
            </a:r>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1733438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Nelze </a:t>
            </a:r>
            <a:r>
              <a:rPr lang="cs-CZ" sz="2000" dirty="0"/>
              <a:t>opomenout ani nízkou vymahatelnost práva – především s ohledem na vymáhání nezaplacených pohledávek a relativně štědrý sociální systém s nedostatečným tlakem na část obyvatelstva k zapojení se do pracovního procesu. </a:t>
            </a:r>
            <a:endParaRPr lang="cs-CZ" sz="2000" dirty="0" smtClean="0"/>
          </a:p>
          <a:p>
            <a:pPr algn="just"/>
            <a:r>
              <a:rPr lang="cs-CZ" sz="2000" dirty="0" smtClean="0"/>
              <a:t>Další </a:t>
            </a:r>
            <a:r>
              <a:rPr lang="cs-CZ" sz="2000" dirty="0"/>
              <a:t>z těžkostí, hlavně poslední doby, je způsob překladu zákonných norem a předpisů do jednotlivých evropských jazyků. Každý jazyk má své danosti, které nelze zcela transformovat do jazyka druhého1. Zvláště pak např. v oblasti medicíny může při špatném překladu dojít k fatálním chybám.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Vývoj podnikatelského prostředí v České republice po roce 1989</a:t>
            </a:r>
            <a:endParaRPr lang="cs-CZ" sz="2200" dirty="0"/>
          </a:p>
        </p:txBody>
      </p:sp>
    </p:spTree>
    <p:extLst>
      <p:ext uri="{BB962C8B-B14F-4D97-AF65-F5344CB8AC3E}">
        <p14:creationId xmlns:p14="http://schemas.microsoft.com/office/powerpoint/2010/main" val="27957146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err="1"/>
              <a:t>Enterprise</a:t>
            </a:r>
            <a:r>
              <a:rPr lang="cs-CZ" sz="1800" b="1" dirty="0"/>
              <a:t> </a:t>
            </a:r>
            <a:r>
              <a:rPr lang="cs-CZ" sz="1800" b="1" dirty="0" err="1"/>
              <a:t>Europe</a:t>
            </a:r>
            <a:r>
              <a:rPr lang="cs-CZ" sz="1800" b="1" dirty="0"/>
              <a:t> Network (síť EEN) </a:t>
            </a:r>
            <a:r>
              <a:rPr lang="cs-CZ" sz="1800" dirty="0"/>
              <a:t>je největší evropská síť pro podporu podnikání a inovací, která MSP poskytuje integrované a vysoce kvalitní služby v podobě informací a obchodní spolupráce. V neposlední řadě zajišťuje i služby pro přenos inovací a technologií na podporu stávajících i nově založených MSP. Posláním sítě EEN je např.:</a:t>
            </a:r>
          </a:p>
          <a:p>
            <a:pPr lvl="0" algn="just"/>
            <a:r>
              <a:rPr lang="cs-CZ" sz="1800" dirty="0"/>
              <a:t>informování podnikatelů o záležitostech týkajících se EU;</a:t>
            </a:r>
          </a:p>
          <a:p>
            <a:pPr lvl="0" algn="just"/>
            <a:r>
              <a:rPr lang="cs-CZ" sz="1800" dirty="0"/>
              <a:t>pomoc podnikům při hledání nových obchodních partnerů (zejména v jiných zemích či regionech než daný podnik působí) včetně sjednávání různých (obchodních) setkání;</a:t>
            </a:r>
          </a:p>
          <a:p>
            <a:pPr lvl="0" algn="just"/>
            <a:r>
              <a:rPr lang="cs-CZ" sz="1800" dirty="0"/>
              <a:t>pomoc MSP při vývoji nových výrobků a vstupu na nové trhy; poradenství v oblasti technických záležitostí (práva k duševnímu vlastnictví, normy a právní předpisy EU), inovací a získávání rizikového kapitálu;</a:t>
            </a:r>
          </a:p>
          <a:p>
            <a:pPr lvl="0" algn="just"/>
            <a:r>
              <a:rPr lang="cs-CZ" sz="1800" dirty="0"/>
              <a:t>objasnění možností financování, které existují v rámci dotačních titulů EU.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1664635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632848" cy="507703"/>
          </a:xfrm>
        </p:spPr>
        <p:txBody>
          <a:bodyPr/>
          <a:lstStyle/>
          <a:p>
            <a:r>
              <a:rPr lang="cs-CZ" sz="2200" dirty="0" smtClean="0"/>
              <a:t>Konkurenceschopnost České republiky</a:t>
            </a:r>
            <a:endParaRPr lang="cs-CZ" sz="22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656" y="820788"/>
            <a:ext cx="4631552" cy="3908672"/>
          </a:xfrm>
          <a:prstGeom prst="rect">
            <a:avLst/>
          </a:prstGeom>
        </p:spPr>
      </p:pic>
    </p:spTree>
    <p:extLst>
      <p:ext uri="{BB962C8B-B14F-4D97-AF65-F5344CB8AC3E}">
        <p14:creationId xmlns:p14="http://schemas.microsoft.com/office/powerpoint/2010/main" val="3654887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Síť EEN byla poprvé představena začátkem roku 2008 na konferenci v Bruselu. </a:t>
            </a:r>
            <a:endParaRPr lang="cs-CZ" sz="2000" dirty="0" smtClean="0"/>
          </a:p>
          <a:p>
            <a:pPr algn="just"/>
            <a:r>
              <a:rPr lang="cs-CZ" sz="2000" dirty="0" smtClean="0"/>
              <a:t>Kontaktní </a:t>
            </a:r>
            <a:r>
              <a:rPr lang="cs-CZ" sz="2000" dirty="0"/>
              <a:t>centra sítě se nacházejí ve 27 zemích EU a dalších evropských (např. Island) i neevropských zemích (např. Arménie, Izrael). V celkovém měřítku disponují více jak 500 kancelářemi. V ČR pak působí 11 kontaktních center (např. Praha, Brno, Ostrava).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4257479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50" b="1" dirty="0"/>
              <a:t>Evropský podnikatelský konzultační panel (EBTP – </a:t>
            </a:r>
            <a:r>
              <a:rPr lang="cs-CZ" sz="1750" b="1" dirty="0" err="1"/>
              <a:t>European</a:t>
            </a:r>
            <a:r>
              <a:rPr lang="cs-CZ" sz="1750" b="1" dirty="0"/>
              <a:t> Business Test Panel)</a:t>
            </a:r>
            <a:r>
              <a:rPr lang="cs-CZ" sz="1750" dirty="0"/>
              <a:t> navazuje na pilotní projekt „</a:t>
            </a:r>
            <a:r>
              <a:rPr lang="cs-CZ" sz="1750" i="1" dirty="0"/>
              <a:t>Business Test Panel</a:t>
            </a:r>
            <a:r>
              <a:rPr lang="cs-CZ" sz="1750" dirty="0"/>
              <a:t>“ a jeho snahou je zlepšování a rozvoj konzultačních vazeb s konkrétními podniky. Členství v Panelu je bezplatné, dobrovolné, trvající 3 roky a je iniciativou Evropské komise a členských států EU (národních koordinátorů EBTP). Panel může kontaktovat až 3.000 podniků sídlících na území EU a konzultovat s nimi jejich názory a stanoviska, kdykoli potřebuje posoudit významné legislativní návrhy nebo konkrétní dopady unijních politik na jejich podnikání. Panel EBTP funguje výhradně prostřednictvím internetu. Názory zúčastněných firem jsou tak zjišťovány a zaznamenávány on-line do elektronického dotazníku. Národním koordinátorem pro ČR se stalo MPO. Panel EBTP je součástí plánu EU tzv. „</a:t>
            </a:r>
            <a:r>
              <a:rPr lang="cs-CZ" sz="1750" i="1" dirty="0" err="1"/>
              <a:t>Better</a:t>
            </a:r>
            <a:r>
              <a:rPr lang="cs-CZ" sz="1750" i="1" dirty="0"/>
              <a:t> </a:t>
            </a:r>
            <a:r>
              <a:rPr lang="cs-CZ" sz="1750" i="1" dirty="0" err="1"/>
              <a:t>Regulation</a:t>
            </a:r>
            <a:r>
              <a:rPr lang="cs-CZ" sz="1750" dirty="0"/>
              <a:t>“, který byl zahájen v polovině roku 2002 a který je klíčovou složkou kampaně EU za přeměnu Evropy na nejdynamičtější ekonomiku s nejvyšší konkurenceschopností v celosvětovém měřítku.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19449289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Evropská investiční banka (EIB - </a:t>
            </a:r>
            <a:r>
              <a:rPr lang="cs-CZ" sz="1800" b="1" dirty="0" err="1"/>
              <a:t>European</a:t>
            </a:r>
            <a:r>
              <a:rPr lang="cs-CZ" sz="1800" b="1" dirty="0"/>
              <a:t> </a:t>
            </a:r>
            <a:r>
              <a:rPr lang="cs-CZ" sz="1800" b="1" dirty="0" err="1"/>
              <a:t>Investment</a:t>
            </a:r>
            <a:r>
              <a:rPr lang="cs-CZ" sz="1800" b="1" dirty="0"/>
              <a:t> Bank)</a:t>
            </a:r>
            <a:r>
              <a:rPr lang="cs-CZ" sz="1800" dirty="0"/>
              <a:t> je autonomní organizací, která poskytuje finanční kapitál k podpoře ekonomické politiky EU. Podporuje zejména projekty soustřeďující se na regionální rozvoj, ochranu životního prostředí nebo racionální využití zdrojů. Jde o neziskovou banku poskytující dlouhodobé úvěry na projekty kapitálových investic (především do dlouhodobých aktiv), avšak neposkytující dotace. Jejím vlastníkem jsou členské státy EU. Státy společně upisují kapitál banky na základě klíče, jenž odráží jejich hospodářský význam v Unii. EIB nevyužívá žádné prostředky z rozpočtu EU, nýbrž se samofinancuje prostřednictvím půjček na finančních trzích. Projekty, do kterých banka investuje, jsou pečlivě vybírány na základě 3 kritérií: musí přispívat k dosahování cílů EU; musí být ekonomicky, finančně a technicky smysluplné a šetrné k životnímu prostředí a měly by přitahovat další zdroje financování.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3052326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Evropská banka pro obnovu a rozvoj (EBRD - </a:t>
            </a:r>
            <a:r>
              <a:rPr lang="cs-CZ" sz="2000" b="1" dirty="0" err="1"/>
              <a:t>The</a:t>
            </a:r>
            <a:r>
              <a:rPr lang="cs-CZ" sz="2000" b="1" dirty="0"/>
              <a:t> </a:t>
            </a:r>
            <a:r>
              <a:rPr lang="cs-CZ" sz="2000" b="1" dirty="0" err="1"/>
              <a:t>European</a:t>
            </a:r>
            <a:r>
              <a:rPr lang="cs-CZ" sz="2000" b="1" dirty="0"/>
              <a:t> Bank </a:t>
            </a:r>
            <a:r>
              <a:rPr lang="cs-CZ" sz="2000" b="1" dirty="0" err="1"/>
              <a:t>for</a:t>
            </a:r>
            <a:r>
              <a:rPr lang="cs-CZ" sz="2000" b="1" dirty="0"/>
              <a:t> </a:t>
            </a:r>
            <a:r>
              <a:rPr lang="cs-CZ" sz="2000" b="1" dirty="0" err="1"/>
              <a:t>Reconstruction</a:t>
            </a:r>
            <a:r>
              <a:rPr lang="cs-CZ" sz="2000" b="1" dirty="0"/>
              <a:t> and </a:t>
            </a:r>
            <a:r>
              <a:rPr lang="cs-CZ" sz="2000" b="1" dirty="0" err="1"/>
              <a:t>Development</a:t>
            </a:r>
            <a:r>
              <a:rPr lang="cs-CZ" sz="2000" b="1" dirty="0"/>
              <a:t>)</a:t>
            </a:r>
            <a:r>
              <a:rPr lang="cs-CZ" sz="2000" dirty="0"/>
              <a:t> pomáhá zemím střední a východní Evropy a zemím bývalého SSSR při jejich přechodu na tržní ekonomiku. Kromě evropských zemí jsou členy mj. USA, Austrálie, Egypt či Japonsko a z institucí pak Evropská investiční banka. Investice, které banka poskytuje obvykle společně s dalšími soukromými investory, jdou ze zhruba 70 % do soukromého sektoru a 30 % jde do sektoru veřejného (půjčky a investice např. na rozvoj soukromého podnikání, privatizaci či restrukturalizaci státních firem).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sz="2200" dirty="0" smtClean="0"/>
              <a:t>Podnikatelské prostředí v Evropské unii</a:t>
            </a:r>
            <a:endParaRPr lang="cs-CZ" sz="2200" dirty="0"/>
          </a:p>
        </p:txBody>
      </p:sp>
    </p:spTree>
    <p:extLst>
      <p:ext uri="{BB962C8B-B14F-4D97-AF65-F5344CB8AC3E}">
        <p14:creationId xmlns:p14="http://schemas.microsoft.com/office/powerpoint/2010/main" val="29298883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Nadnárodní korporace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78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Nadnárodní podniky jsou podniky, které vlastní aktiva ve dvou nebo více zemích a realizují rozmanité aktivity (výzkum, výroba, prodej atd.) v různých zemích </a:t>
            </a:r>
            <a:r>
              <a:rPr lang="cs-CZ" sz="2000" dirty="0" smtClean="0"/>
              <a:t>světa.</a:t>
            </a:r>
          </a:p>
          <a:p>
            <a:pPr algn="just"/>
            <a:r>
              <a:rPr lang="cs-CZ" sz="2000" dirty="0"/>
              <a:t>Organizace pro mezinárodní spolupráci a rozvoj OECD definovala v roce 1977 nadnárodní korporace jako společnosti nebo jednotky, jejichž vlastnictví je soukromé, státní nebo smíšené, které jsou založeny v různých zemích a vzájemně propojeny tak, že jedna nebo více z nich může vyvíjet významný vliv na činnost druhých, zvláště s ohledem na společné využívání znalostí a </a:t>
            </a:r>
            <a:r>
              <a:rPr lang="cs-CZ" sz="2000" dirty="0" smtClean="0"/>
              <a:t>zdrojů.</a:t>
            </a:r>
          </a:p>
          <a:p>
            <a:pPr algn="just"/>
            <a:r>
              <a:rPr lang="cs-CZ" sz="2000" dirty="0"/>
              <a:t>Mnozí autoři definují nadnárodní podnik jednodušeji jako entitu vzniklou díky přímé zahraniční investici, která je efektivně kontrolována.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1146744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err="1"/>
              <a:t>Dunning</a:t>
            </a:r>
            <a:r>
              <a:rPr lang="cs-CZ" sz="2000" dirty="0"/>
              <a:t> (1993) vymezuje nadnárodní korporaci jako podnik, který se angažuje v přímých zahraničních investicích a vlastní nebo kontroluje aktivity tvořící přidanou hodnotu ve více než jedné zemi. </a:t>
            </a:r>
            <a:endParaRPr lang="cs-CZ" sz="2000" dirty="0" smtClean="0"/>
          </a:p>
          <a:p>
            <a:pPr algn="just"/>
            <a:r>
              <a:rPr lang="cs-CZ" sz="2000" dirty="0" smtClean="0"/>
              <a:t>Někteří </a:t>
            </a:r>
            <a:r>
              <a:rPr lang="cs-CZ" sz="2000" dirty="0"/>
              <a:t>autoři navrhují kvantitativní kritéria pro to, aby podniky mohly být označeny jako nadnárodní korporace. </a:t>
            </a:r>
            <a:endParaRPr lang="cs-CZ" sz="2000" dirty="0" smtClean="0"/>
          </a:p>
          <a:p>
            <a:pPr algn="just"/>
            <a:r>
              <a:rPr lang="cs-CZ" sz="2000" dirty="0" smtClean="0"/>
              <a:t>Durčáková </a:t>
            </a:r>
            <a:r>
              <a:rPr lang="cs-CZ" sz="2000" dirty="0"/>
              <a:t>a Mandel (2000) tvrdí, že jen podniky, které dosahují alespoň 30% svého konsolidovaného obratu mimo mateřskou zemi, mohou být považovány za nadnárodní korporace. </a:t>
            </a:r>
            <a:endParaRPr lang="cs-CZ" sz="2000" dirty="0" smtClean="0"/>
          </a:p>
          <a:p>
            <a:pPr algn="just"/>
            <a:r>
              <a:rPr lang="cs-CZ" sz="2000" dirty="0"/>
              <a:t>Podobně Alan </a:t>
            </a:r>
            <a:r>
              <a:rPr lang="cs-CZ" sz="2000" dirty="0" err="1"/>
              <a:t>Rugman</a:t>
            </a:r>
            <a:r>
              <a:rPr lang="cs-CZ" sz="2000" dirty="0"/>
              <a:t> používá pojem „globální podniky pro ty společnosti, které dosahují alespoň 20% svých prodejů v každém z těchto regionů – EU, severní Americe (NAFTA) a Asii.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048589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Perlmutter</a:t>
            </a:r>
            <a:r>
              <a:rPr lang="cs-CZ" sz="1800" dirty="0"/>
              <a:t> (1969) argumentuje, že nelze aplikovat jednotné hledisko „</a:t>
            </a:r>
            <a:r>
              <a:rPr lang="cs-CZ" sz="1800" dirty="0" err="1"/>
              <a:t>nadnárodnosti</a:t>
            </a:r>
            <a:r>
              <a:rPr lang="cs-CZ" sz="1800" dirty="0"/>
              <a:t>“ a že kvantitativní ukazatele jako prodej, investice, počet národností pracujících pro firmu nebo počet závodů v zahraničí mohou sice být užitečné, ale nemohou postačovat pro vhodnou definici</a:t>
            </a:r>
            <a:r>
              <a:rPr lang="cs-CZ" sz="1800" dirty="0" smtClean="0"/>
              <a:t>.</a:t>
            </a:r>
          </a:p>
          <a:p>
            <a:pPr algn="just"/>
            <a:r>
              <a:rPr lang="cs-CZ" sz="1800" dirty="0"/>
              <a:t>Nadnárodní podniky přesunují fyzický a finanční kapitál spolu s kvalifikovanou pracovní silou a moderní technologií na zahraniční trhy. Tato schopnost přesouvat vzájemně propojené faktory výroby pohromadě je významným prvkem nadnárodních podniků, neboť umožňuje jejich přesun daleko rychleji a levněji než jednotlivé národní a malé podniky. </a:t>
            </a:r>
            <a:endParaRPr lang="cs-CZ" sz="1800" dirty="0" smtClean="0"/>
          </a:p>
          <a:p>
            <a:pPr algn="just"/>
            <a:r>
              <a:rPr lang="cs-CZ" sz="1800" dirty="0" smtClean="0"/>
              <a:t>Těžiště </a:t>
            </a:r>
            <a:r>
              <a:rPr lang="cs-CZ" sz="1800" dirty="0"/>
              <a:t>jejich činnosti spočívá především v oblasti výroby, v orientaci na budování zahraničních filiálek prostřednictvím vývozu kapitálu ve formě přímých zahraničních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32779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Nadnárodní podnik poskytuje a zabezpečuje své produkty prostřednictvím zahraničních poboček v několika zemích, kontroluje podnikatelské aktivity těchto poboček a řídí je z globální </a:t>
            </a:r>
            <a:r>
              <a:rPr lang="cs-CZ" sz="2000" dirty="0" smtClean="0"/>
              <a:t>perspektivy. </a:t>
            </a:r>
            <a:r>
              <a:rPr lang="cs-CZ" sz="2000" dirty="0" err="1"/>
              <a:t>Wrigley</a:t>
            </a:r>
            <a:r>
              <a:rPr lang="cs-CZ" sz="2000" dirty="0"/>
              <a:t> et al. (2005) chápe nadnárodní podniky jako komplexními shluky vnitropodnikových, mezipodnikových a externích vazeb. Tyto sítě vztahů mohou mít formální a neformální povahu, vazby mezi centrálou a pobočkami jsou silně determinovány přístupem daného podniku k </a:t>
            </a:r>
            <a:r>
              <a:rPr lang="cs-CZ" sz="2000" dirty="0" smtClean="0"/>
              <a:t>centralizaci, nezávislosti, kontrole, </a:t>
            </a:r>
            <a:r>
              <a:rPr lang="cs-CZ" sz="2000" dirty="0"/>
              <a:t>investičním rozhodnutím </a:t>
            </a:r>
            <a:r>
              <a:rPr lang="cs-CZ" sz="2000" dirty="0" smtClean="0"/>
              <a:t>a marketingu. </a:t>
            </a:r>
            <a:r>
              <a:rPr lang="cs-CZ" sz="2000" dirty="0"/>
              <a:t>Pojetí vztahů mezi centrálou a pobočkami je v literatuře značně </a:t>
            </a:r>
            <a:r>
              <a:rPr lang="cs-CZ" sz="2000" dirty="0" smtClean="0"/>
              <a:t>rozmanité. Je </a:t>
            </a:r>
            <a:r>
              <a:rPr lang="cs-CZ" sz="2000" dirty="0"/>
              <a:t>možno rozlišit strategické typy jednotlivých nadnárodních podniků, a to</a:t>
            </a:r>
            <a:r>
              <a:rPr lang="cs-CZ" sz="2000" dirty="0" smtClean="0"/>
              <a:t>: mezinárodní, mnohonárodní, globální, transnacionální</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spTree>
    <p:extLst>
      <p:ext uri="{BB962C8B-B14F-4D97-AF65-F5344CB8AC3E}">
        <p14:creationId xmlns:p14="http://schemas.microsoft.com/office/powerpoint/2010/main" val="3021237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Nadnárodní podniky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5445"/>
            <a:ext cx="6624736" cy="3974842"/>
          </a:xfrm>
          <a:prstGeom prst="rect">
            <a:avLst/>
          </a:prstGeom>
        </p:spPr>
      </p:pic>
    </p:spTree>
    <p:extLst>
      <p:ext uri="{BB962C8B-B14F-4D97-AF65-F5344CB8AC3E}">
        <p14:creationId xmlns:p14="http://schemas.microsoft.com/office/powerpoint/2010/main" val="1979407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Konkurenceschopnost regionů</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50601"/>
            <a:ext cx="5112568" cy="3837373"/>
          </a:xfrm>
          <a:prstGeom prst="rect">
            <a:avLst/>
          </a:prstGeom>
        </p:spPr>
      </p:pic>
    </p:spTree>
    <p:extLst>
      <p:ext uri="{BB962C8B-B14F-4D97-AF65-F5344CB8AC3E}">
        <p14:creationId xmlns:p14="http://schemas.microsoft.com/office/powerpoint/2010/main" val="1766042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Mezinárodní (</a:t>
            </a:r>
            <a:r>
              <a:rPr lang="cs-CZ" sz="2000" b="1" dirty="0" err="1"/>
              <a:t>international</a:t>
            </a:r>
            <a:r>
              <a:rPr lang="cs-CZ" sz="2000" b="1" dirty="0"/>
              <a:t>) podnik</a:t>
            </a:r>
            <a:r>
              <a:rPr lang="cs-CZ" sz="2000" dirty="0"/>
              <a:t> – v tomto případě není podnik zastoupen ve všech hlavních regionech. Zahraniční pobočky jsou obvykle jen přívěsky mateřského podniku. </a:t>
            </a:r>
            <a:endParaRPr lang="cs-CZ" sz="2000" dirty="0" smtClean="0"/>
          </a:p>
          <a:p>
            <a:pPr lvl="0" algn="just"/>
            <a:r>
              <a:rPr lang="cs-CZ" sz="2000" dirty="0" smtClean="0"/>
              <a:t>Mezi </a:t>
            </a:r>
            <a:r>
              <a:rPr lang="cs-CZ" sz="2000" dirty="0"/>
              <a:t>centrálou a pobočkami se odehrávají hlavně finanční toky. Kontrola vykonávaná ze strany ředitelství bývá jednoduchá. </a:t>
            </a:r>
            <a:endParaRPr lang="cs-CZ" sz="2000" dirty="0" smtClean="0"/>
          </a:p>
          <a:p>
            <a:pPr lvl="0" algn="just"/>
            <a:r>
              <a:rPr lang="cs-CZ" sz="2000" dirty="0" smtClean="0"/>
              <a:t>Podnik </a:t>
            </a:r>
            <a:r>
              <a:rPr lang="cs-CZ" sz="2000" dirty="0"/>
              <a:t>se tudíž jeví jako relativně decentralizovaný. V organizační struktuře často takovéto podniky vyčleňují určitá oddělení (např. exportní oddělení), které se starají o několik málo pobočných podniků. </a:t>
            </a:r>
            <a:endParaRPr lang="cs-CZ" sz="2000" dirty="0" smtClean="0"/>
          </a:p>
          <a:p>
            <a:pPr lvl="0" algn="just"/>
            <a:r>
              <a:rPr lang="cs-CZ" sz="2000" dirty="0" smtClean="0"/>
              <a:t>Toky </a:t>
            </a:r>
            <a:r>
              <a:rPr lang="cs-CZ" sz="2000" dirty="0"/>
              <a:t>zboží a znalostí bývají pouze jednostranné (z centrály směrem k pobočce) bez zpětné vazby. Tento strategický typ je obvyklý u evropských nadnárodních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514309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900" b="1" dirty="0"/>
              <a:t>Mnohonárodní (</a:t>
            </a:r>
            <a:r>
              <a:rPr lang="cs-CZ" sz="1900" b="1" dirty="0" err="1"/>
              <a:t>multidomestic</a:t>
            </a:r>
            <a:r>
              <a:rPr lang="cs-CZ" sz="1900" b="1" dirty="0"/>
              <a:t>, </a:t>
            </a:r>
            <a:r>
              <a:rPr lang="cs-CZ" sz="1900" b="1" dirty="0" err="1"/>
              <a:t>multinational</a:t>
            </a:r>
            <a:r>
              <a:rPr lang="cs-CZ" sz="1900" b="1" dirty="0"/>
              <a:t>) podnik </a:t>
            </a:r>
            <a:r>
              <a:rPr lang="cs-CZ" sz="1900" dirty="0"/>
              <a:t>– v tomto případě podnik vytváří relativně více nezávislých poboček ve více zemích. Organizační složky sledují svou vlastní strategii. </a:t>
            </a:r>
            <a:endParaRPr lang="cs-CZ" sz="1900" dirty="0" smtClean="0"/>
          </a:p>
          <a:p>
            <a:pPr lvl="0" algn="just"/>
            <a:r>
              <a:rPr lang="cs-CZ" sz="1900" dirty="0" smtClean="0"/>
              <a:t>Parametrem </a:t>
            </a:r>
            <a:r>
              <a:rPr lang="cs-CZ" sz="1900" dirty="0"/>
              <a:t>úspěšnosti poboček obvykle bývá jejich finanční výkonnost, která zajišťuje pobočkám nezávislost. Pobočky tak mají možnost rozvíjet své vlastní značky. </a:t>
            </a:r>
            <a:endParaRPr lang="cs-CZ" sz="1900" dirty="0" smtClean="0"/>
          </a:p>
          <a:p>
            <a:pPr lvl="0" algn="just"/>
            <a:r>
              <a:rPr lang="cs-CZ" sz="1900" dirty="0" smtClean="0"/>
              <a:t>Vazby </a:t>
            </a:r>
            <a:r>
              <a:rPr lang="cs-CZ" sz="1900" dirty="0"/>
              <a:t>mezi centrálou a pobočkami bývají pevné, a co se týče toku zboží a znalostí je oboustranný. Jednotlivé pobočky však spolu nespolupracují a mezi nimi navzájem dochází k jednostrannému toku znalostí. </a:t>
            </a:r>
            <a:endParaRPr lang="cs-CZ" sz="1900" dirty="0" smtClean="0"/>
          </a:p>
          <a:p>
            <a:pPr lvl="0" algn="just"/>
            <a:r>
              <a:rPr lang="cs-CZ" sz="1900" dirty="0" smtClean="0"/>
              <a:t>Kapitálové </a:t>
            </a:r>
            <a:r>
              <a:rPr lang="cs-CZ" sz="1900" dirty="0"/>
              <a:t>toky jsou představovány především vkladem základního kapitálu a dividendami. Tento strategický typ je obvyklý u evropských nadnárodních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940270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Globální (</a:t>
            </a:r>
            <a:r>
              <a:rPr lang="cs-CZ" sz="1700" b="1" dirty="0" err="1"/>
              <a:t>global</a:t>
            </a:r>
            <a:r>
              <a:rPr lang="cs-CZ" sz="1700" b="1" dirty="0"/>
              <a:t>) podnik</a:t>
            </a:r>
            <a:r>
              <a:rPr lang="cs-CZ" sz="1700" dirty="0"/>
              <a:t> – podnik vytváří systém integrovaných poboček koordinovaných z centrály. Centrála je srdcem všech podnikových aktivit a vykonává silný dohled a kontrolu nad jednotlivými pobočkami. </a:t>
            </a:r>
            <a:endParaRPr lang="cs-CZ" sz="1700" dirty="0" smtClean="0"/>
          </a:p>
          <a:p>
            <a:pPr lvl="0" algn="just"/>
            <a:r>
              <a:rPr lang="cs-CZ" sz="1700" dirty="0" smtClean="0"/>
              <a:t>Toky </a:t>
            </a:r>
            <a:r>
              <a:rPr lang="cs-CZ" sz="1700" dirty="0"/>
              <a:t>zboží bývají vzájemné a oboustranné. Zbožové toky se odehrávají mezi pobočkami navzájem, zato znalostní a kapitálové toky jsou realizovány pouze mezi centrálou a pobočkou. </a:t>
            </a:r>
            <a:endParaRPr lang="cs-CZ" sz="1700" dirty="0" smtClean="0"/>
          </a:p>
          <a:p>
            <a:pPr lvl="0" algn="just"/>
            <a:r>
              <a:rPr lang="cs-CZ" sz="1700" dirty="0" smtClean="0"/>
              <a:t>Pobočky </a:t>
            </a:r>
            <a:r>
              <a:rPr lang="cs-CZ" sz="1700" dirty="0"/>
              <a:t>nemají rozhodovací pravomoc o produktovém nebo značkovém portfoliu, cílem je zprostředkovat standardizovaný globální produkt zákazníkům na celém světě. </a:t>
            </a:r>
            <a:endParaRPr lang="cs-CZ" sz="1700" dirty="0" smtClean="0"/>
          </a:p>
          <a:p>
            <a:pPr lvl="0" algn="just"/>
            <a:r>
              <a:rPr lang="cs-CZ" sz="1700" dirty="0" smtClean="0"/>
              <a:t>Vzájemné </a:t>
            </a:r>
            <a:r>
              <a:rPr lang="cs-CZ" sz="1700" dirty="0"/>
              <a:t>vztahy mezi pobočkami téměř neexistují. </a:t>
            </a:r>
            <a:endParaRPr lang="cs-CZ" sz="1700" dirty="0" smtClean="0"/>
          </a:p>
          <a:p>
            <a:pPr lvl="0" algn="just"/>
            <a:r>
              <a:rPr lang="cs-CZ" sz="1700" dirty="0" smtClean="0"/>
              <a:t>Kapitálové </a:t>
            </a:r>
            <a:r>
              <a:rPr lang="cs-CZ" sz="1700" dirty="0"/>
              <a:t>toky jsou zajišťovány kromě vkladu do základního kapitálu a dividend také vzájemnými půjčkami a někdy i křížovým vlastnictvím, kdy nejen centrála vlastní část pobočky, ale i pobočka vlastní část mateřské společnosti. </a:t>
            </a:r>
            <a:endParaRPr lang="cs-CZ" sz="1700" dirty="0" smtClean="0"/>
          </a:p>
          <a:p>
            <a:pPr lvl="0" algn="just"/>
            <a:r>
              <a:rPr lang="cs-CZ" sz="1700" dirty="0" smtClean="0"/>
              <a:t>Tento </a:t>
            </a:r>
            <a:r>
              <a:rPr lang="cs-CZ" sz="1700" dirty="0"/>
              <a:t>strategický typ je obvyklý u amerických nadnárodních podniků.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472268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b="1" dirty="0"/>
              <a:t>Transnacionální (</a:t>
            </a:r>
            <a:r>
              <a:rPr lang="cs-CZ" sz="2000" b="1" dirty="0" err="1"/>
              <a:t>transnational</a:t>
            </a:r>
            <a:r>
              <a:rPr lang="cs-CZ" sz="2000" b="1" dirty="0"/>
              <a:t>) podnik</a:t>
            </a:r>
            <a:r>
              <a:rPr lang="cs-CZ" sz="2000" dirty="0"/>
              <a:t> – jedná se o podnik s diverzifikovanou sítí poboček majících různou strategickou úlohu. </a:t>
            </a:r>
            <a:endParaRPr lang="cs-CZ" sz="2000" dirty="0" smtClean="0"/>
          </a:p>
          <a:p>
            <a:pPr lvl="0" algn="just"/>
            <a:r>
              <a:rPr lang="cs-CZ" sz="2000" dirty="0" smtClean="0"/>
              <a:t>Zvláštností </a:t>
            </a:r>
            <a:r>
              <a:rPr lang="cs-CZ" sz="2000" dirty="0"/>
              <a:t>těchto podniků bývá existence poboček zajišťujících servisní služby pro celou síť. </a:t>
            </a:r>
            <a:endParaRPr lang="cs-CZ" sz="2000" dirty="0" smtClean="0"/>
          </a:p>
          <a:p>
            <a:pPr lvl="0" algn="just"/>
            <a:r>
              <a:rPr lang="cs-CZ" sz="2000" dirty="0" smtClean="0"/>
              <a:t>V</a:t>
            </a:r>
            <a:r>
              <a:rPr lang="cs-CZ" sz="2000" dirty="0"/>
              <a:t> rámci celé sítě dochází ke zbožovým, znalostním a kapitálovým tokům. Je to z důvodu udržení vysoké efektivnosti a flexibility.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Typy nadnárodních podniků</a:t>
            </a:r>
            <a:endParaRPr lang="cs-CZ" dirty="0"/>
          </a:p>
        </p:txBody>
      </p:sp>
    </p:spTree>
    <p:extLst>
      <p:ext uri="{BB962C8B-B14F-4D97-AF65-F5344CB8AC3E}">
        <p14:creationId xmlns:p14="http://schemas.microsoft.com/office/powerpoint/2010/main" val="19515779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Organizační faktory představují proměnné úzce spojené s podnikem, které působí na internacionalizaci podnikatelských aktivit. </a:t>
            </a:r>
            <a:endParaRPr lang="cs-CZ" sz="1800" dirty="0" smtClean="0"/>
          </a:p>
          <a:p>
            <a:pPr algn="just"/>
            <a:r>
              <a:rPr lang="cs-CZ" sz="1800" dirty="0" smtClean="0"/>
              <a:t>Výzkumy </a:t>
            </a:r>
            <a:r>
              <a:rPr lang="cs-CZ" sz="1800" dirty="0"/>
              <a:t>a studiemi byly vymezeny tři základní skupiny organizačních faktorů: </a:t>
            </a:r>
            <a:endParaRPr lang="cs-CZ" sz="1800" dirty="0" smtClean="0"/>
          </a:p>
          <a:p>
            <a:pPr lvl="1" algn="just"/>
            <a:r>
              <a:rPr lang="cs-CZ" sz="1400" dirty="0" smtClean="0"/>
              <a:t>charakteristiky </a:t>
            </a:r>
            <a:r>
              <a:rPr lang="cs-CZ" sz="1400" dirty="0"/>
              <a:t>top manažerského týmu, </a:t>
            </a:r>
            <a:endParaRPr lang="cs-CZ" sz="1400" dirty="0" smtClean="0"/>
          </a:p>
          <a:p>
            <a:pPr lvl="1" algn="just"/>
            <a:r>
              <a:rPr lang="cs-CZ" sz="1400" dirty="0" smtClean="0"/>
              <a:t>zdroje podniku, </a:t>
            </a:r>
          </a:p>
          <a:p>
            <a:pPr lvl="1" algn="just"/>
            <a:r>
              <a:rPr lang="cs-CZ" sz="1400" dirty="0" smtClean="0"/>
              <a:t>podnikové </a:t>
            </a:r>
            <a:r>
              <a:rPr lang="cs-CZ" sz="1400" dirty="0"/>
              <a:t>specifické proměnné</a:t>
            </a:r>
            <a:r>
              <a:rPr lang="cs-CZ" sz="1400" dirty="0" smtClean="0"/>
              <a:t>.</a:t>
            </a:r>
          </a:p>
          <a:p>
            <a:pPr algn="just"/>
            <a:r>
              <a:rPr lang="cs-CZ" sz="1800" dirty="0"/>
              <a:t>Přizpůsobení organizační struktury je nezbytným krokem při implementaci zvolené mezinárodní strategie. Organizační struktura podniku musí být přizpůsobena zvolenému modelu internacionalizace, proto aby mohly být naplněny stanovené strategické cíle. To znamená, že organizační struktura musí být v souladu se strategií, jinak může dojít k závažným rozporům. Z pohledu organizace mezinárodních aktivit lze specifikovat několik typických způsobů </a:t>
            </a:r>
            <a:r>
              <a:rPr lang="cs-CZ" sz="1800" dirty="0" smtClean="0"/>
              <a:t>organizace.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300" dirty="0" smtClean="0"/>
              <a:t>Organizační aspekty mezinárodních podnikatelských aktivit</a:t>
            </a:r>
            <a:endParaRPr lang="cs-CZ" sz="2300" dirty="0"/>
          </a:p>
        </p:txBody>
      </p:sp>
    </p:spTree>
    <p:extLst>
      <p:ext uri="{BB962C8B-B14F-4D97-AF65-F5344CB8AC3E}">
        <p14:creationId xmlns:p14="http://schemas.microsoft.com/office/powerpoint/2010/main" val="30411900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Tuzemská organizační struktura s exportním oddělením je typická pro malé podnikatelské subjekty začínající s mezinárodními aktivitami. Tyto podniky často využívají služeb exportních organizací, exportních společenství a exportních reprezentantů. </a:t>
            </a:r>
            <a:endParaRPr lang="cs-CZ" sz="1700" dirty="0" smtClean="0"/>
          </a:p>
          <a:p>
            <a:pPr algn="just"/>
            <a:r>
              <a:rPr lang="cs-CZ" sz="1700" b="1" dirty="0" smtClean="0"/>
              <a:t>Exportní </a:t>
            </a:r>
            <a:r>
              <a:rPr lang="cs-CZ" sz="1700" b="1" dirty="0"/>
              <a:t>organizace</a:t>
            </a:r>
            <a:r>
              <a:rPr lang="cs-CZ" sz="1700" dirty="0"/>
              <a:t> běžně fungují jako pobočka výrobců. Tyto organizace obvykle zajišťují zakázku pro určitý produkt výběrem vhodného trhu, distribučního kanálu a propagační kampaně. </a:t>
            </a:r>
            <a:r>
              <a:rPr lang="cs-CZ" sz="1700" dirty="0" smtClean="0"/>
              <a:t>Exportní </a:t>
            </a:r>
            <a:r>
              <a:rPr lang="cs-CZ" sz="1700" dirty="0"/>
              <a:t>organizace operují na smluvním vztahu jako agent exportu. Většina těchto podniků se specializuje na určité produkty, funkce nebo tržní oblast. </a:t>
            </a:r>
            <a:endParaRPr lang="cs-CZ" sz="1700" dirty="0" smtClean="0"/>
          </a:p>
          <a:p>
            <a:pPr algn="just"/>
            <a:r>
              <a:rPr lang="cs-CZ" sz="1700" b="1" dirty="0" smtClean="0"/>
              <a:t>Reprezentační </a:t>
            </a:r>
            <a:r>
              <a:rPr lang="cs-CZ" sz="1700" b="1" dirty="0"/>
              <a:t>kanceláře v </a:t>
            </a:r>
            <a:r>
              <a:rPr lang="cs-CZ" sz="1700" b="1" dirty="0" smtClean="0"/>
              <a:t>zahraničí</a:t>
            </a:r>
            <a:r>
              <a:rPr lang="cs-CZ" sz="1700" dirty="0"/>
              <a:t> </a:t>
            </a:r>
            <a:r>
              <a:rPr lang="cs-CZ" sz="1700" dirty="0" smtClean="0"/>
              <a:t>umožňují </a:t>
            </a:r>
            <a:r>
              <a:rPr lang="cs-CZ" sz="1700" dirty="0"/>
              <a:t>propagovat a reprezentovat mateřskou společnost působící na domácím trhu. Kancelář není samostatnou právnickou osobou. Jejím úkolem je pouze sjednávat kontakty, poskytovat konzultační služby a propagovat podnik. Ve většině případů ani nemůže uzavírat obchodní smlouvy nebo jinak obchodně zastupovat podnikatelských subjekt.</a:t>
            </a:r>
          </a:p>
          <a:p>
            <a:pPr marL="0" indent="0" algn="just">
              <a:buNone/>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7409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700" b="1" dirty="0"/>
              <a:t>Exportní společenství</a:t>
            </a:r>
            <a:r>
              <a:rPr lang="cs-CZ" sz="1700" dirty="0"/>
              <a:t> </a:t>
            </a:r>
            <a:r>
              <a:rPr lang="cs-CZ" sz="1700" dirty="0" smtClean="0"/>
              <a:t>provádějí </a:t>
            </a:r>
            <a:r>
              <a:rPr lang="cs-CZ" sz="1700" dirty="0"/>
              <a:t>podobné operace jako exportní organizace, ale jsou založeny spíše na poptávce než na nabídce produktů. Snaží se zjistit, jaké produkty požadují zahraniční spotřebitelé a na základě tohoto zjištění je určena nabídka pro zahraničí. </a:t>
            </a:r>
            <a:endParaRPr lang="cs-CZ" sz="1700" dirty="0" smtClean="0"/>
          </a:p>
          <a:p>
            <a:pPr algn="just"/>
            <a:r>
              <a:rPr lang="cs-CZ" sz="1700" dirty="0" smtClean="0"/>
              <a:t>Exportní </a:t>
            </a:r>
            <a:r>
              <a:rPr lang="cs-CZ" sz="1700" dirty="0"/>
              <a:t>společenství je v podstatě sdružení producentů, kteří spolupracují s cílem proniknout na zahraniční trhy. Exportní společenství je možno definovat jako dobrovolné svazky na exportu zainteresovaných podniků se stejným nebo se doplňujícím sortimentem. Právně a hospodářsky i nadále samostatné členské podniky přenášejí všechny nebo některé exportní funkce na centrální exportní orgán, který provádí obchody buď vlastním jménem, nebo jménem příslušného členského podniku. </a:t>
            </a:r>
            <a:endParaRPr lang="cs-CZ" sz="1700" dirty="0" smtClean="0"/>
          </a:p>
          <a:p>
            <a:pPr algn="just"/>
            <a:r>
              <a:rPr lang="cs-CZ" sz="1700" dirty="0" smtClean="0"/>
              <a:t>Exportní </a:t>
            </a:r>
            <a:r>
              <a:rPr lang="cs-CZ" sz="1700" dirty="0"/>
              <a:t>společenství se vytvářejí buď natrvalo, nebo jen na určitou dobu. Exportní společenství jsou vhodná zejména pro menší podniky nebo pro takové, které mají jen malý objem exportu. Členské podniky si ušetří náklady a snižují exportní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3080961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8330" y="728003"/>
            <a:ext cx="770804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500" b="1" dirty="0"/>
              <a:t>Exportní reprezentanti</a:t>
            </a:r>
            <a:r>
              <a:rPr lang="cs-CZ" sz="1500" dirty="0"/>
              <a:t> představují běžné obchodní organizace typu zprostředkovatele nebo prostředníka. Mezi exportní reprezentanty </a:t>
            </a:r>
            <a:r>
              <a:rPr lang="cs-CZ" sz="1500" dirty="0" smtClean="0"/>
              <a:t>patří </a:t>
            </a:r>
            <a:r>
              <a:rPr lang="cs-CZ" sz="1500" dirty="0"/>
              <a:t>například:</a:t>
            </a:r>
          </a:p>
          <a:p>
            <a:pPr lvl="0" algn="just"/>
            <a:r>
              <a:rPr lang="cs-CZ" sz="1500" i="1" dirty="0"/>
              <a:t>Kombinovaný exportní manažer</a:t>
            </a:r>
            <a:r>
              <a:rPr lang="cs-CZ" sz="1500" dirty="0"/>
              <a:t> vystupuje jako exportní oddělení pro malé exportéry nebo větší producenty s malým zahraničním prodejem. Manažer operuje na základě zplnomocnění (komisionářství). </a:t>
            </a:r>
          </a:p>
          <a:p>
            <a:pPr lvl="0" algn="just"/>
            <a:r>
              <a:rPr lang="cs-CZ" sz="1500" i="1" dirty="0"/>
              <a:t>Exportní obchodní firma</a:t>
            </a:r>
            <a:r>
              <a:rPr lang="cs-CZ" sz="1500" dirty="0"/>
              <a:t> (exportní obchodník, komisionář) nakupuje a prodává na svůj vlastní účet a přebírá veškerou zodpovědnost za export produktů. V této situaci producenti nemají kontrolu nad prodejními aktivitami svých produktů na zahraničních trzích a zároveň jsou závislí na exportním obchodníkovi za export svých produktů.</a:t>
            </a:r>
          </a:p>
          <a:p>
            <a:pPr lvl="0" algn="just"/>
            <a:r>
              <a:rPr lang="cs-CZ" sz="1500" i="1" dirty="0"/>
              <a:t>Exportní broker</a:t>
            </a:r>
            <a:r>
              <a:rPr lang="cs-CZ" sz="1500" dirty="0"/>
              <a:t> je subjekt, který propojuje (dává dohromady) zahraničního kupujícího a tuzemského producenta s cílem exportního prodeje a získává provizi za realizaci kontaktu, jehož výsledkem je prodej.</a:t>
            </a:r>
          </a:p>
          <a:p>
            <a:pPr lvl="0" algn="just"/>
            <a:r>
              <a:rPr lang="cs-CZ" sz="1500" i="1" dirty="0"/>
              <a:t>Exportní obchodní dům</a:t>
            </a:r>
            <a:r>
              <a:rPr lang="cs-CZ" sz="1500" dirty="0"/>
              <a:t> zastupuje své klienty, ale neprovádí samotné nákupy a hledá pro své klienty ty nejlepší nákupy a prodeje.</a:t>
            </a:r>
          </a:p>
          <a:p>
            <a:pPr lvl="0" algn="just"/>
            <a:r>
              <a:rPr lang="cs-CZ" sz="1500" i="1" dirty="0"/>
              <a:t>Obchodní společnosti</a:t>
            </a:r>
            <a:r>
              <a:rPr lang="cs-CZ" sz="1500" dirty="0"/>
              <a:t> jsou velké zahraniční společnosti angažované v exportu a importu. Nakupují produkty na svůj účet v zahraničí a provádí export nakoupeného zboží do své země.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sz="2000" dirty="0"/>
              <a:t>Způsoby organizace nadnárodních podniků</a:t>
            </a:r>
            <a:endParaRPr lang="cs-CZ" sz="2300" dirty="0"/>
          </a:p>
        </p:txBody>
      </p:sp>
    </p:spTree>
    <p:extLst>
      <p:ext uri="{BB962C8B-B14F-4D97-AF65-F5344CB8AC3E}">
        <p14:creationId xmlns:p14="http://schemas.microsoft.com/office/powerpoint/2010/main" val="1495456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Zahraniční aktivity nadnárodních podniků jsou prováděny prostřednictvím přidružených zahraničních společností nebo přes zahraniční </a:t>
            </a:r>
            <a:r>
              <a:rPr lang="cs-CZ" sz="1700" dirty="0" smtClean="0"/>
              <a:t>pobočky. </a:t>
            </a:r>
            <a:endParaRPr lang="cs-CZ" sz="1700" dirty="0"/>
          </a:p>
          <a:p>
            <a:pPr marL="0" indent="0" algn="just">
              <a:buNone/>
            </a:pPr>
            <a:r>
              <a:rPr lang="cs-CZ" sz="1700" b="1" dirty="0"/>
              <a:t>Zahraniční přidružená společnost</a:t>
            </a:r>
            <a:r>
              <a:rPr lang="cs-CZ" sz="1700" dirty="0"/>
              <a:t> </a:t>
            </a:r>
            <a:r>
              <a:rPr lang="cs-CZ" sz="1700" dirty="0" smtClean="0"/>
              <a:t>je </a:t>
            </a:r>
            <a:r>
              <a:rPr lang="cs-CZ" sz="1700" dirty="0"/>
              <a:t>oddělenou právnickou osobu, přičemž její jméno se obvykle alespoň částečně odlišuje od jména mateřské společnosti; pokud je vlastnický podíl menší než 20%, tak se hovoří o spřátelené společnosti. Zahraniční přidružená společnost je součástí majetku mateřské společnosti. </a:t>
            </a:r>
            <a:endParaRPr lang="cs-CZ" sz="1700" dirty="0" smtClean="0"/>
          </a:p>
          <a:p>
            <a:pPr algn="just"/>
            <a:r>
              <a:rPr lang="cs-CZ" sz="1700" dirty="0" smtClean="0"/>
              <a:t>Mezi </a:t>
            </a:r>
            <a:r>
              <a:rPr lang="cs-CZ" sz="1700" dirty="0"/>
              <a:t>zahraničními přidruženými společnostmi </a:t>
            </a:r>
            <a:r>
              <a:rPr lang="cs-CZ" sz="1700" dirty="0" smtClean="0"/>
              <a:t>rozlišujeme </a:t>
            </a:r>
            <a:r>
              <a:rPr lang="cs-CZ" sz="1700" dirty="0"/>
              <a:t>dceřiné společnosti a filiálky. </a:t>
            </a:r>
            <a:endParaRPr lang="cs-CZ" sz="1700" dirty="0" smtClean="0"/>
          </a:p>
          <a:p>
            <a:pPr algn="just"/>
            <a:r>
              <a:rPr lang="cs-CZ" sz="1700" dirty="0"/>
              <a:t>O </a:t>
            </a:r>
            <a:r>
              <a:rPr lang="cs-CZ" sz="1700" b="1" i="1" dirty="0"/>
              <a:t>filiálku</a:t>
            </a:r>
            <a:r>
              <a:rPr lang="cs-CZ" sz="1700" dirty="0"/>
              <a:t> (</a:t>
            </a:r>
            <a:r>
              <a:rPr lang="cs-CZ" sz="1700" dirty="0" err="1"/>
              <a:t>associate</a:t>
            </a:r>
            <a:r>
              <a:rPr lang="cs-CZ" sz="1700" dirty="0"/>
              <a:t>, </a:t>
            </a:r>
            <a:r>
              <a:rPr lang="cs-CZ" sz="1700" dirty="0" err="1"/>
              <a:t>affiliate</a:t>
            </a:r>
            <a:r>
              <a:rPr lang="cs-CZ" sz="1700" dirty="0"/>
              <a:t>) se jedná v případě 10 až 50% podílu mateřské společnosti.</a:t>
            </a:r>
          </a:p>
          <a:p>
            <a:pPr algn="just"/>
            <a:r>
              <a:rPr lang="cs-CZ" sz="1700" dirty="0" smtClean="0"/>
              <a:t>O </a:t>
            </a:r>
            <a:r>
              <a:rPr lang="cs-CZ" sz="1700" b="1" i="1" dirty="0"/>
              <a:t>zahraniční dceřiné společnosti </a:t>
            </a:r>
            <a:r>
              <a:rPr lang="cs-CZ" sz="1700" dirty="0"/>
              <a:t>hovoříme tehdy, jestliže je u nich vlastnický podíl mateřské společnosti 50% nebo větší. Zahraniční dceřiné společnosti nejčastěji fungují na principu profit centra, což znamená, že dceřiná společnost je hodnocena na základě vytvořeného zisku a návratnosti vložených prostředků.</a:t>
            </a:r>
            <a:endParaRPr lang="cs-CZ" sz="1700" dirty="0" smtClean="0"/>
          </a:p>
          <a:p>
            <a:pPr marL="0" indent="0" algn="just">
              <a:buNone/>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65357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Dceřiné společnosti můžeme rozdělit podle úrovně potřeby lokální citlivosti a stupně integrace s mateřskou společností do čtyř </a:t>
            </a:r>
            <a:r>
              <a:rPr lang="cs-CZ" sz="2000" dirty="0" smtClean="0"/>
              <a:t>typů.</a:t>
            </a:r>
          </a:p>
          <a:p>
            <a:pPr algn="just"/>
            <a:r>
              <a:rPr lang="cs-CZ" sz="2000" dirty="0" smtClean="0"/>
              <a:t>Úroveň </a:t>
            </a:r>
            <a:r>
              <a:rPr lang="cs-CZ" sz="2000" dirty="0"/>
              <a:t>lokální citlivosti představuje potřebu diferenciace produktů a metod k uspokojení unikátních potřeb daného trhu. </a:t>
            </a:r>
            <a:endParaRPr lang="cs-CZ" sz="2000" dirty="0" smtClean="0"/>
          </a:p>
          <a:p>
            <a:pPr algn="just"/>
            <a:r>
              <a:rPr lang="cs-CZ" sz="2000" dirty="0" smtClean="0"/>
              <a:t>Úroveň </a:t>
            </a:r>
            <a:r>
              <a:rPr lang="cs-CZ" sz="2000" dirty="0"/>
              <a:t>mezinárodní integrace ukazuje potřebu integrace svých operací v dalších zemích prostřednictvím transferu zdrojů nebo globální standardizace. </a:t>
            </a:r>
          </a:p>
          <a:p>
            <a:pPr mar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261691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Hodnocení kvality podnikatelského prostředí úzce souvisí s konkurenceschopností a atraktivitou země nebo regionu. </a:t>
            </a:r>
            <a:endParaRPr lang="cs-CZ" sz="2000" dirty="0" smtClean="0"/>
          </a:p>
          <a:p>
            <a:pPr algn="just"/>
            <a:r>
              <a:rPr lang="cs-CZ" sz="2000" dirty="0" smtClean="0"/>
              <a:t>Účelem </a:t>
            </a:r>
            <a:r>
              <a:rPr lang="cs-CZ" sz="2000" dirty="0"/>
              <a:t>hodnocení kvality podnikatelského prostředí je sledování, jak podnikatelské prostředí konkrétního národního státu přispívá k rozvoji aktivit podniků a ke zvyšování konkurenceschopnosti podnikatelských subjektů. </a:t>
            </a:r>
            <a:endParaRPr lang="cs-CZ" sz="2000" dirty="0" smtClean="0"/>
          </a:p>
          <a:p>
            <a:pPr algn="just"/>
            <a:r>
              <a:rPr lang="cs-CZ" sz="2000" dirty="0" smtClean="0"/>
              <a:t>Výsledky </a:t>
            </a:r>
            <a:r>
              <a:rPr lang="cs-CZ" sz="2000" dirty="0"/>
              <a:t>hodnocení kvality podnikatelského prostředí se poté využívají v procesu výběru vhodné země nebo </a:t>
            </a:r>
            <a:r>
              <a:rPr lang="cs-CZ" sz="2000" dirty="0" smtClean="0"/>
              <a:t>regionu.</a:t>
            </a:r>
          </a:p>
          <a:p>
            <a:pPr algn="just"/>
            <a:r>
              <a:rPr lang="cs-CZ" sz="2000" dirty="0" smtClean="0"/>
              <a:t>Podnikatelské </a:t>
            </a:r>
            <a:r>
              <a:rPr lang="cs-CZ" sz="2000" dirty="0"/>
              <a:t>prostředí svou kvalitou a atraktivitou schopnost subjektů úspěšně obstát na trhu a tak dojít k naplnění stanovených cílů podnikání. V souvislosti s kvalitou podnikatelského prostředí hovoříme o konkurenceschopnosti a atraktivnosti země, regionu.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1224796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graphicFrame>
        <p:nvGraphicFramePr>
          <p:cNvPr id="2" name="Tabulka 1"/>
          <p:cNvGraphicFramePr>
            <a:graphicFrameLocks noGrp="1"/>
          </p:cNvGraphicFramePr>
          <p:nvPr>
            <p:extLst/>
          </p:nvPr>
        </p:nvGraphicFramePr>
        <p:xfrm>
          <a:off x="1187624" y="1246161"/>
          <a:ext cx="5760640" cy="3159345"/>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3291069695"/>
                    </a:ext>
                  </a:extLst>
                </a:gridCol>
                <a:gridCol w="936104">
                  <a:extLst>
                    <a:ext uri="{9D8B030D-6E8A-4147-A177-3AD203B41FA5}">
                      <a16:colId xmlns:a16="http://schemas.microsoft.com/office/drawing/2014/main" val="2674328682"/>
                    </a:ext>
                  </a:extLst>
                </a:gridCol>
                <a:gridCol w="2354564">
                  <a:extLst>
                    <a:ext uri="{9D8B030D-6E8A-4147-A177-3AD203B41FA5}">
                      <a16:colId xmlns:a16="http://schemas.microsoft.com/office/drawing/2014/main" val="2417596869"/>
                    </a:ext>
                  </a:extLst>
                </a:gridCol>
                <a:gridCol w="1893908">
                  <a:extLst>
                    <a:ext uri="{9D8B030D-6E8A-4147-A177-3AD203B41FA5}">
                      <a16:colId xmlns:a16="http://schemas.microsoft.com/office/drawing/2014/main" val="3999582340"/>
                    </a:ext>
                  </a:extLst>
                </a:gridCol>
              </a:tblGrid>
              <a:tr h="457227">
                <a:tc rowSpan="4">
                  <a:txBody>
                    <a:bodyPr/>
                    <a:lstStyle/>
                    <a:p>
                      <a:pPr marL="71755" marR="71755" algn="ctr">
                        <a:lnSpc>
                          <a:spcPct val="115000"/>
                        </a:lnSpc>
                        <a:spcAft>
                          <a:spcPts val="0"/>
                        </a:spcAft>
                      </a:pPr>
                      <a:r>
                        <a:rPr lang="cs-CZ" sz="1800" dirty="0">
                          <a:effectLst/>
                        </a:rPr>
                        <a:t>úroveň integrace</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cs-CZ" sz="1800" dirty="0" smtClean="0">
                          <a:effectLst/>
                          <a:latin typeface="Times New Roman" panose="02020603050405020304" pitchFamily="18" charset="0"/>
                          <a:ea typeface="Calibri" panose="020F0502020204030204" pitchFamily="34" charset="0"/>
                          <a:cs typeface="Times New Roman" panose="02020603050405020304" pitchFamily="18" charset="0"/>
                        </a:rPr>
                        <a:t>Úroveň</a:t>
                      </a:r>
                      <a:r>
                        <a:rPr lang="cs-CZ"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lokální citlivosti</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682276"/>
                  </a:ext>
                </a:extLst>
              </a:tr>
              <a:tr h="809310">
                <a:tc vMerge="1">
                  <a:txBody>
                    <a:bodyPr/>
                    <a:lstStyle/>
                    <a:p>
                      <a:endParaRPr lang="cs-CZ"/>
                    </a:p>
                  </a:txBody>
                  <a:tcPr/>
                </a:tc>
                <a:tc>
                  <a:txBody>
                    <a:bodyPr/>
                    <a:lstStyle/>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nízká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vysoká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300838"/>
                  </a:ext>
                </a:extLst>
              </a:tr>
              <a:tr h="486247">
                <a:tc vMerge="1">
                  <a:txBody>
                    <a:bodyPr/>
                    <a:lstStyle/>
                    <a:p>
                      <a:endParaRPr lang="cs-CZ"/>
                    </a:p>
                  </a:txBody>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cs-CZ" sz="1800" dirty="0" smtClean="0">
                          <a:effectLst/>
                        </a:rPr>
                        <a:t>vysoká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receptivní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aktivní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309007"/>
                  </a:ext>
                </a:extLst>
              </a:tr>
              <a:tr h="486247">
                <a:tc vMerge="1">
                  <a:txBody>
                    <a:bodyPr/>
                    <a:lstStyle/>
                    <a:p>
                      <a:pPr marL="71755" marR="71755"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cs-CZ" sz="1800" dirty="0" smtClean="0">
                          <a:effectLst/>
                        </a:rPr>
                        <a:t>nízká</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replikační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cs-CZ" sz="1800" dirty="0" smtClean="0">
                          <a:effectLst/>
                        </a:rPr>
                        <a:t>autonomní dceřiná společnost</a:t>
                      </a:r>
                      <a:endParaRPr lang="cs-C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4672139"/>
                  </a:ext>
                </a:extLst>
              </a:tr>
            </a:tbl>
          </a:graphicData>
        </a:graphic>
      </p:graphicFrame>
      <p:sp>
        <p:nvSpPr>
          <p:cNvPr id="4" name="Obdélník 3"/>
          <p:cNvSpPr/>
          <p:nvPr/>
        </p:nvSpPr>
        <p:spPr>
          <a:xfrm>
            <a:off x="683568" y="852455"/>
            <a:ext cx="3326552" cy="369332"/>
          </a:xfrm>
          <a:prstGeom prst="rect">
            <a:avLst/>
          </a:prstGeom>
        </p:spPr>
        <p:txBody>
          <a:bodyPr wrap="none">
            <a:spAutoFit/>
          </a:bodyPr>
          <a:lstStyle/>
          <a:p>
            <a:r>
              <a:rPr lang="cs-CZ" b="1" dirty="0">
                <a:latin typeface="Times New Roman" panose="02020603050405020304" pitchFamily="18" charset="0"/>
                <a:ea typeface="Calibri" panose="020F0502020204030204" pitchFamily="34" charset="0"/>
              </a:rPr>
              <a:t>Rozdělení dceřiných společností</a:t>
            </a:r>
            <a:endParaRPr lang="cs-CZ" b="1" dirty="0"/>
          </a:p>
        </p:txBody>
      </p:sp>
    </p:spTree>
    <p:extLst>
      <p:ext uri="{BB962C8B-B14F-4D97-AF65-F5344CB8AC3E}">
        <p14:creationId xmlns:p14="http://schemas.microsoft.com/office/powerpoint/2010/main" val="37753029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Receptivní dceřiná společnost</a:t>
            </a:r>
            <a:r>
              <a:rPr lang="cs-CZ" sz="2000" dirty="0"/>
              <a:t> má nízkou potřebu lokální citlivosti a vysokou potřebu mezinárodní integrace. </a:t>
            </a:r>
            <a:endParaRPr lang="cs-CZ" sz="2000" dirty="0" smtClean="0"/>
          </a:p>
          <a:p>
            <a:pPr algn="just"/>
            <a:r>
              <a:rPr lang="cs-CZ" sz="2000" dirty="0" smtClean="0"/>
              <a:t>Tyto </a:t>
            </a:r>
            <a:r>
              <a:rPr lang="cs-CZ" sz="2000" dirty="0"/>
              <a:t>dceřiné společnosti jsou integrovány s podnikem v rámci vertikální integrace nebo operují v produkční síti. </a:t>
            </a:r>
            <a:endParaRPr lang="cs-CZ" sz="2000" dirty="0" smtClean="0"/>
          </a:p>
          <a:p>
            <a:pPr algn="just"/>
            <a:r>
              <a:rPr lang="cs-CZ" sz="2000" dirty="0" smtClean="0"/>
              <a:t>Jejich </a:t>
            </a:r>
            <a:r>
              <a:rPr lang="cs-CZ" sz="2000" dirty="0"/>
              <a:t>operace obvykle zapadají do globální strategie podniku, protože tyto společnosti potřebují řídit a spravovat tok materiálů a komponent, které jsou mezinárodně standardizovány.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1364478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Replikační dceřiná společnost</a:t>
            </a:r>
            <a:r>
              <a:rPr lang="cs-CZ" sz="2000" dirty="0"/>
              <a:t> vykazuje nízkou potřebu lokální citlivosti i nízkou potřebu mezinárodní integrace. </a:t>
            </a:r>
            <a:endParaRPr lang="cs-CZ" sz="2000" dirty="0" smtClean="0"/>
          </a:p>
          <a:p>
            <a:pPr algn="just"/>
            <a:r>
              <a:rPr lang="cs-CZ" sz="2000" dirty="0" smtClean="0"/>
              <a:t>Jedná </a:t>
            </a:r>
            <a:r>
              <a:rPr lang="cs-CZ" sz="2000" dirty="0"/>
              <a:t>se obvykle o společnosti, které replikují operace na tuzemském trhu, často v menším měřítku. </a:t>
            </a:r>
            <a:endParaRPr lang="cs-CZ" sz="2000" dirty="0" smtClean="0"/>
          </a:p>
          <a:p>
            <a:pPr algn="just"/>
            <a:r>
              <a:rPr lang="cs-CZ" sz="2000" dirty="0" smtClean="0"/>
              <a:t>Tyto </a:t>
            </a:r>
            <a:r>
              <a:rPr lang="cs-CZ" sz="2000" dirty="0"/>
              <a:t>dceřiné společnosti často slouží k překonání bariér určitého zahraničního trhu a k snížení dopravních nákladů spojených s exportem. </a:t>
            </a:r>
            <a:endParaRPr lang="cs-CZ" sz="2000" dirty="0" smtClean="0"/>
          </a:p>
          <a:p>
            <a:pPr algn="just"/>
            <a:r>
              <a:rPr lang="cs-CZ" sz="2000" dirty="0" smtClean="0"/>
              <a:t>Management </a:t>
            </a:r>
            <a:r>
              <a:rPr lang="cs-CZ" sz="2000" dirty="0"/>
              <a:t>této dceřiné společnosti do určité míry vykazuje autonomnost rozhodování a zároveň následuje a napodobuje strategii celé společnosti.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31905210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Autonomní dceřiná společnost</a:t>
            </a:r>
            <a:r>
              <a:rPr lang="cs-CZ" sz="2000" dirty="0"/>
              <a:t> je vysoce citlivá na lokální potřeby a zároveň je málo integrovaná. </a:t>
            </a:r>
            <a:endParaRPr lang="cs-CZ" sz="2000" dirty="0" smtClean="0"/>
          </a:p>
          <a:p>
            <a:pPr algn="just"/>
            <a:r>
              <a:rPr lang="cs-CZ" sz="2000" dirty="0" smtClean="0"/>
              <a:t>Tyto </a:t>
            </a:r>
            <a:r>
              <a:rPr lang="cs-CZ" sz="2000" dirty="0"/>
              <a:t>dceřiné společnosti mají obvykle vysokou úroveň výzkumu a vývoje, který se zaměřuje na adaptaci a vývoj nových produktů pro konkrétní lokální trhy. </a:t>
            </a:r>
            <a:endParaRPr lang="cs-CZ" sz="2000" dirty="0" smtClean="0"/>
          </a:p>
          <a:p>
            <a:pPr algn="just"/>
            <a:endParaRPr lang="cs-CZ" sz="2000" b="1" i="1" dirty="0" smtClean="0"/>
          </a:p>
          <a:p>
            <a:pPr algn="just"/>
            <a:r>
              <a:rPr lang="cs-CZ" sz="2000" b="1" i="1" dirty="0" smtClean="0"/>
              <a:t>Aktivní </a:t>
            </a:r>
            <a:r>
              <a:rPr lang="cs-CZ" sz="2000" b="1" i="1" dirty="0"/>
              <a:t>dceřiná společnost</a:t>
            </a:r>
            <a:r>
              <a:rPr lang="cs-CZ" sz="2000" dirty="0"/>
              <a:t> obvykle realizuje výzkumné a vývojové aktivity, ale zaměřuje se také na ostatní země, pro které vytváří nové produkty a procesy.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4051427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Seskupením zahraničních dceřiných společností vzniká tzv. </a:t>
            </a:r>
            <a:r>
              <a:rPr lang="cs-CZ" sz="2000" b="1" dirty="0"/>
              <a:t>mezinárodní divize</a:t>
            </a:r>
            <a:r>
              <a:rPr lang="cs-CZ" sz="2000" dirty="0"/>
              <a:t>. </a:t>
            </a:r>
            <a:endParaRPr lang="cs-CZ" sz="2000" dirty="0" smtClean="0"/>
          </a:p>
          <a:p>
            <a:pPr algn="just"/>
            <a:r>
              <a:rPr lang="cs-CZ" sz="2000" dirty="0" smtClean="0"/>
              <a:t>Mezinárodní </a:t>
            </a:r>
            <a:r>
              <a:rPr lang="cs-CZ" sz="2000" dirty="0"/>
              <a:t>divize jsou vytvářeny nejčastěji v okamžiku, kdy jsou vytvořeny čtyři a více zahraničních dceřiných společností nebo kdy podíl zahraničních podnikatelských aktivit představuje okolo 10 – 15% celkového výkonu podniku. </a:t>
            </a:r>
            <a:endParaRPr lang="cs-CZ" sz="2000" dirty="0" smtClean="0"/>
          </a:p>
          <a:p>
            <a:pPr algn="just"/>
            <a:r>
              <a:rPr lang="cs-CZ" sz="2000" dirty="0" smtClean="0"/>
              <a:t>Vedení </a:t>
            </a:r>
            <a:r>
              <a:rPr lang="cs-CZ" sz="2000" dirty="0"/>
              <a:t>mezinárodní </a:t>
            </a:r>
            <a:r>
              <a:rPr lang="cs-CZ" sz="2000" dirty="0" smtClean="0"/>
              <a:t>divize, </a:t>
            </a:r>
            <a:r>
              <a:rPr lang="cs-CZ" sz="2000" dirty="0"/>
              <a:t>které odpovídá za efektivnost zahraničních aktivit, je přímo podřízeno výkonnému řediteli společnosti.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63532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funkcionální divizionální struktura </a:t>
            </a:r>
            <a:r>
              <a:rPr lang="cs-CZ" sz="1800" dirty="0"/>
              <a:t>je vytvořena na základě nosných funkcí podniku (jako je například marketing, výroba, finance, řízení lidských zdrojů apod.). </a:t>
            </a:r>
            <a:endParaRPr lang="cs-CZ" sz="1800" dirty="0" smtClean="0"/>
          </a:p>
          <a:p>
            <a:pPr algn="just"/>
            <a:r>
              <a:rPr lang="cs-CZ" sz="1800" dirty="0" smtClean="0"/>
              <a:t>Mezinárodní </a:t>
            </a:r>
            <a:r>
              <a:rPr lang="cs-CZ" sz="1800" dirty="0"/>
              <a:t>operace jsou integrovány do těchto aktivity a odpovědností jednotlivých oddělení je, aby získaly fungující specializaci a úspory z </a:t>
            </a:r>
            <a:r>
              <a:rPr lang="cs-CZ" sz="1800" dirty="0" smtClean="0"/>
              <a:t>rozsahu. </a:t>
            </a:r>
          </a:p>
          <a:p>
            <a:pPr algn="just"/>
            <a:r>
              <a:rPr lang="cs-CZ" sz="1800" dirty="0" smtClean="0"/>
              <a:t>Tato </a:t>
            </a:r>
            <a:r>
              <a:rPr lang="cs-CZ" sz="1800" dirty="0"/>
              <a:t>forma organizace mezinárodních aktivit je velmi typická pro malé podniky s vysoce centralizovaným systémem. Jedná se o efektivní velmi efektivní přístup pro produkty a produktové řady využívající podobnou technologii nebo pro obchodní aktivity určené úzké skupině zákazníků. </a:t>
            </a:r>
            <a:endParaRPr lang="cs-CZ" sz="1800" dirty="0" smtClean="0"/>
          </a:p>
          <a:p>
            <a:pPr algn="just"/>
            <a:r>
              <a:rPr lang="cs-CZ" sz="1800" dirty="0" smtClean="0"/>
              <a:t>Výsledkem </a:t>
            </a:r>
            <a:r>
              <a:rPr lang="cs-CZ" sz="1800" dirty="0"/>
              <a:t>je vysoká míra integrace produkce výrobků a systému obsluhy podobných trhů.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2977873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produktová divizionální struktura</a:t>
            </a:r>
            <a:r>
              <a:rPr lang="cs-CZ" sz="1800" dirty="0"/>
              <a:t> vzniká jako reakce na rostoucí diverzifikaci produktů a produktových řad. Jednotlivé produkty nebo produktové řady jsou reprezentovány samostatnými divizemi. Každá takováto divize má svého top manažera (nebo generálního ředitele), který je zodpovědný za produkci daného produktu a jeho prodej. Značnou výhodou této struktury je zvýšení tržní koncentrace, zvýšení míry inovace a zvýšené schopnosti reakce na nové příležitosti v podnikovém prostředí.</a:t>
            </a:r>
          </a:p>
          <a:p>
            <a:pPr algn="just"/>
            <a:r>
              <a:rPr lang="cs-CZ" sz="1800" b="1" i="1" dirty="0"/>
              <a:t>Globální geografická divizionální struktura</a:t>
            </a:r>
            <a:r>
              <a:rPr lang="cs-CZ" sz="1800" dirty="0"/>
              <a:t> patří k nejčastějším formám organizace mezinárodních podnikatelských aktivit. Divize jsou uspořádány podle geografických regionů. Každý region má na starosti regionální manažer, který je zodpovědný za realizaci aktivit a výkonnost podniku v daném regionu. Velmi často jsou za regionální manažery dosazováni místní manažeři, kteří znají místní trh a jeho specifika.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679143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Globální divizionální maticová struktura</a:t>
            </a:r>
            <a:r>
              <a:rPr lang="cs-CZ" sz="1800" dirty="0"/>
              <a:t> představuje hybridní organizační strukturu s překrývající se odpovědností, tj. s funkcionální strukturou. Maticová struktura vlastně kombinací geografické struktury podporující jak globální integraci, tak lokální odpovědnost. </a:t>
            </a:r>
            <a:endParaRPr lang="cs-CZ" sz="1800" dirty="0" smtClean="0"/>
          </a:p>
          <a:p>
            <a:pPr algn="just"/>
            <a:r>
              <a:rPr lang="cs-CZ" sz="1800" dirty="0" smtClean="0"/>
              <a:t>Kombinace </a:t>
            </a:r>
            <a:r>
              <a:rPr lang="cs-CZ" sz="1800" dirty="0"/>
              <a:t>těchto dvou struktur umožňuje využít výhody dovedností a zkušeností manažerů skrz funkcionální a divizionální struktury. </a:t>
            </a:r>
            <a:endParaRPr lang="cs-CZ" sz="1800" dirty="0" smtClean="0"/>
          </a:p>
          <a:p>
            <a:pPr algn="just"/>
            <a:r>
              <a:rPr lang="cs-CZ" sz="1800" dirty="0" smtClean="0"/>
              <a:t>V</a:t>
            </a:r>
            <a:r>
              <a:rPr lang="cs-CZ" sz="1800" dirty="0"/>
              <a:t> maticové struktuře je odpovědnost vedena jak ve směru vertikálním, tak ve směru </a:t>
            </a:r>
            <a:r>
              <a:rPr lang="cs-CZ" sz="1800" dirty="0" smtClean="0"/>
              <a:t>horizontálním.</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Tree>
    <p:extLst>
      <p:ext uri="{BB962C8B-B14F-4D97-AF65-F5344CB8AC3E}">
        <p14:creationId xmlns:p14="http://schemas.microsoft.com/office/powerpoint/2010/main" val="22489714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7449" y="898675"/>
            <a:ext cx="71112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solidFill>
                <a:srgbClr val="000000"/>
              </a:solidFill>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a:t>Způsoby organizace nadnárodních podniků</a:t>
            </a:r>
          </a:p>
        </p:txBody>
      </p:sp>
      <p:sp>
        <p:nvSpPr>
          <p:cNvPr id="2" name="Text Box 37"/>
          <p:cNvSpPr txBox="1">
            <a:spLocks noChangeArrowheads="1"/>
          </p:cNvSpPr>
          <p:nvPr/>
        </p:nvSpPr>
        <p:spPr bwMode="auto">
          <a:xfrm>
            <a:off x="1682093" y="819996"/>
            <a:ext cx="1352289"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Management</a:t>
            </a:r>
            <a:endParaRPr kumimoji="0" lang="cs-CZ" altLang="cs-CZ" sz="1600" b="0" i="0" u="none" strike="noStrike" cap="none" normalizeH="0" baseline="0" smtClean="0">
              <a:ln>
                <a:noFill/>
              </a:ln>
              <a:solidFill>
                <a:srgbClr val="000000"/>
              </a:solidFill>
              <a:effectLst/>
            </a:endParaRPr>
          </a:p>
        </p:txBody>
      </p:sp>
      <p:sp>
        <p:nvSpPr>
          <p:cNvPr id="4" name="Text Box 36"/>
          <p:cNvSpPr txBox="1">
            <a:spLocks noChangeArrowheads="1"/>
          </p:cNvSpPr>
          <p:nvPr/>
        </p:nvSpPr>
        <p:spPr bwMode="auto">
          <a:xfrm>
            <a:off x="2077358" y="3424593"/>
            <a:ext cx="850222"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Afrika</a:t>
            </a:r>
            <a:endParaRPr kumimoji="0" lang="cs-CZ" altLang="cs-CZ" sz="1600" b="0" i="0" u="none" strike="noStrike" cap="none" normalizeH="0" baseline="0" smtClean="0">
              <a:ln>
                <a:noFill/>
              </a:ln>
              <a:solidFill>
                <a:srgbClr val="000000"/>
              </a:solidFill>
              <a:effectLst/>
            </a:endParaRPr>
          </a:p>
        </p:txBody>
      </p:sp>
      <p:sp>
        <p:nvSpPr>
          <p:cNvPr id="5" name="Text Box 35"/>
          <p:cNvSpPr txBox="1">
            <a:spLocks noChangeArrowheads="1"/>
          </p:cNvSpPr>
          <p:nvPr/>
        </p:nvSpPr>
        <p:spPr bwMode="auto">
          <a:xfrm>
            <a:off x="2089186" y="2771074"/>
            <a:ext cx="657225"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Asie </a:t>
            </a:r>
            <a:endParaRPr kumimoji="0" lang="cs-CZ" altLang="cs-CZ" sz="1600" b="0" i="0" u="none" strike="noStrike" cap="none" normalizeH="0" baseline="0" smtClean="0">
              <a:ln>
                <a:noFill/>
              </a:ln>
              <a:solidFill>
                <a:srgbClr val="000000"/>
              </a:solidFill>
              <a:effectLst/>
            </a:endParaRPr>
          </a:p>
        </p:txBody>
      </p:sp>
      <p:sp>
        <p:nvSpPr>
          <p:cNvPr id="6" name="Text Box 34"/>
          <p:cNvSpPr txBox="1">
            <a:spLocks noChangeArrowheads="1"/>
          </p:cNvSpPr>
          <p:nvPr/>
        </p:nvSpPr>
        <p:spPr bwMode="auto">
          <a:xfrm>
            <a:off x="2045247" y="2018068"/>
            <a:ext cx="874464"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Evropa </a:t>
            </a:r>
            <a:endParaRPr kumimoji="0" lang="cs-CZ" altLang="cs-CZ" sz="1600" b="0" i="0" u="none" strike="noStrike" cap="none" normalizeH="0" baseline="0" smtClean="0">
              <a:ln>
                <a:noFill/>
              </a:ln>
              <a:solidFill>
                <a:srgbClr val="000000"/>
              </a:solidFill>
              <a:effectLst/>
            </a:endParaRPr>
          </a:p>
        </p:txBody>
      </p:sp>
      <p:sp>
        <p:nvSpPr>
          <p:cNvPr id="7" name="Text Box 33"/>
          <p:cNvSpPr txBox="1">
            <a:spLocks noChangeArrowheads="1"/>
          </p:cNvSpPr>
          <p:nvPr/>
        </p:nvSpPr>
        <p:spPr bwMode="auto">
          <a:xfrm>
            <a:off x="2994610" y="1568639"/>
            <a:ext cx="101687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Výzkum </a:t>
            </a:r>
            <a:endParaRPr kumimoji="0" lang="cs-CZ" altLang="cs-CZ" sz="1600" b="0" i="0" u="none" strike="noStrike" cap="none" normalizeH="0" baseline="0" smtClean="0">
              <a:ln>
                <a:noFill/>
              </a:ln>
              <a:solidFill>
                <a:srgbClr val="000000"/>
              </a:solidFill>
              <a:effectLst/>
            </a:endParaRPr>
          </a:p>
        </p:txBody>
      </p:sp>
      <p:sp>
        <p:nvSpPr>
          <p:cNvPr id="8" name="Text Box 32"/>
          <p:cNvSpPr txBox="1">
            <a:spLocks noChangeArrowheads="1"/>
          </p:cNvSpPr>
          <p:nvPr/>
        </p:nvSpPr>
        <p:spPr bwMode="auto">
          <a:xfrm>
            <a:off x="4185828" y="1518275"/>
            <a:ext cx="81280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Výroba </a:t>
            </a:r>
            <a:endParaRPr kumimoji="0" lang="cs-CZ" altLang="cs-CZ" sz="1600" b="0" i="0" u="none" strike="noStrike" cap="none" normalizeH="0" baseline="0" smtClean="0">
              <a:ln>
                <a:noFill/>
              </a:ln>
              <a:solidFill>
                <a:srgbClr val="000000"/>
              </a:solidFill>
              <a:effectLst/>
            </a:endParaRPr>
          </a:p>
        </p:txBody>
      </p:sp>
      <p:sp>
        <p:nvSpPr>
          <p:cNvPr id="9" name="Text Box 31"/>
          <p:cNvSpPr txBox="1">
            <a:spLocks noChangeArrowheads="1"/>
          </p:cNvSpPr>
          <p:nvPr/>
        </p:nvSpPr>
        <p:spPr bwMode="auto">
          <a:xfrm>
            <a:off x="5238699" y="1539135"/>
            <a:ext cx="81280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Prodej </a:t>
            </a:r>
            <a:endParaRPr kumimoji="0" lang="cs-CZ" altLang="cs-CZ" sz="1600" b="0" i="0" u="none" strike="noStrike" cap="none" normalizeH="0" baseline="0" smtClean="0">
              <a:ln>
                <a:noFill/>
              </a:ln>
              <a:solidFill>
                <a:srgbClr val="000000"/>
              </a:solidFill>
              <a:effectLst/>
            </a:endParaRPr>
          </a:p>
        </p:txBody>
      </p:sp>
      <p:sp>
        <p:nvSpPr>
          <p:cNvPr id="11" name="Text Box 30"/>
          <p:cNvSpPr txBox="1">
            <a:spLocks noChangeArrowheads="1"/>
          </p:cNvSpPr>
          <p:nvPr/>
        </p:nvSpPr>
        <p:spPr bwMode="auto">
          <a:xfrm>
            <a:off x="6340511" y="1516440"/>
            <a:ext cx="881125"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smtClean="0">
                <a:ln>
                  <a:noFill/>
                </a:ln>
                <a:solidFill>
                  <a:srgbClr val="000000"/>
                </a:solidFill>
                <a:effectLst/>
                <a:ea typeface="Times New Roman" panose="02020603050405020304" pitchFamily="18" charset="0"/>
              </a:rPr>
              <a:t>Finance </a:t>
            </a:r>
            <a:endParaRPr kumimoji="0" lang="cs-CZ" altLang="cs-CZ" sz="1600" b="0" i="0" u="none" strike="noStrike" cap="none" normalizeH="0" baseline="0" smtClean="0">
              <a:ln>
                <a:noFill/>
              </a:ln>
              <a:solidFill>
                <a:srgbClr val="000000"/>
              </a:solidFill>
              <a:effectLst/>
            </a:endParaRPr>
          </a:p>
        </p:txBody>
      </p:sp>
      <p:sp>
        <p:nvSpPr>
          <p:cNvPr id="12" name="Text Box 29"/>
          <p:cNvSpPr txBox="1">
            <a:spLocks noChangeArrowheads="1"/>
          </p:cNvSpPr>
          <p:nvPr/>
        </p:nvSpPr>
        <p:spPr bwMode="auto">
          <a:xfrm>
            <a:off x="3136335" y="2115343"/>
            <a:ext cx="822325" cy="1679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Text Box 28"/>
          <p:cNvSpPr txBox="1">
            <a:spLocks noChangeArrowheads="1"/>
          </p:cNvSpPr>
          <p:nvPr/>
        </p:nvSpPr>
        <p:spPr bwMode="auto">
          <a:xfrm>
            <a:off x="4152299" y="2129193"/>
            <a:ext cx="796925" cy="167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Text Box 27"/>
          <p:cNvSpPr txBox="1">
            <a:spLocks noChangeArrowheads="1"/>
          </p:cNvSpPr>
          <p:nvPr/>
        </p:nvSpPr>
        <p:spPr bwMode="auto">
          <a:xfrm>
            <a:off x="5215732" y="2122487"/>
            <a:ext cx="806450" cy="16652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Text Box 26"/>
          <p:cNvSpPr txBox="1">
            <a:spLocks noChangeArrowheads="1"/>
          </p:cNvSpPr>
          <p:nvPr/>
        </p:nvSpPr>
        <p:spPr bwMode="auto">
          <a:xfrm>
            <a:off x="6363494" y="2101358"/>
            <a:ext cx="808037" cy="16779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AutoShape 25"/>
          <p:cNvSpPr>
            <a:spLocks noChangeShapeType="1"/>
          </p:cNvSpPr>
          <p:nvPr/>
        </p:nvSpPr>
        <p:spPr bwMode="auto">
          <a:xfrm>
            <a:off x="1682093" y="1096147"/>
            <a:ext cx="0" cy="25209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4"/>
          <p:cNvSpPr>
            <a:spLocks noChangeShapeType="1"/>
          </p:cNvSpPr>
          <p:nvPr/>
        </p:nvSpPr>
        <p:spPr bwMode="auto">
          <a:xfrm>
            <a:off x="3040923" y="1048706"/>
            <a:ext cx="3740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23"/>
          <p:cNvSpPr>
            <a:spLocks noChangeShapeType="1"/>
          </p:cNvSpPr>
          <p:nvPr/>
        </p:nvSpPr>
        <p:spPr bwMode="auto">
          <a:xfrm>
            <a:off x="6781073" y="1053360"/>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22"/>
          <p:cNvSpPr>
            <a:spLocks noChangeShapeType="1"/>
          </p:cNvSpPr>
          <p:nvPr/>
        </p:nvSpPr>
        <p:spPr bwMode="auto">
          <a:xfrm>
            <a:off x="3469382" y="1048706"/>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1"/>
          <p:cNvSpPr>
            <a:spLocks noChangeShapeType="1"/>
          </p:cNvSpPr>
          <p:nvPr/>
        </p:nvSpPr>
        <p:spPr bwMode="auto">
          <a:xfrm>
            <a:off x="4550761" y="1026645"/>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20"/>
          <p:cNvSpPr>
            <a:spLocks noChangeShapeType="1"/>
          </p:cNvSpPr>
          <p:nvPr/>
        </p:nvSpPr>
        <p:spPr bwMode="auto">
          <a:xfrm>
            <a:off x="5597308" y="1048706"/>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AutoShape 19"/>
          <p:cNvSpPr>
            <a:spLocks noChangeShapeType="1"/>
          </p:cNvSpPr>
          <p:nvPr/>
        </p:nvSpPr>
        <p:spPr bwMode="auto">
          <a:xfrm>
            <a:off x="1682093" y="3626836"/>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18"/>
          <p:cNvSpPr>
            <a:spLocks noChangeShapeType="1"/>
          </p:cNvSpPr>
          <p:nvPr/>
        </p:nvSpPr>
        <p:spPr bwMode="auto">
          <a:xfrm>
            <a:off x="1683297" y="2179799"/>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17"/>
          <p:cNvSpPr>
            <a:spLocks noChangeShapeType="1"/>
          </p:cNvSpPr>
          <p:nvPr/>
        </p:nvSpPr>
        <p:spPr bwMode="auto">
          <a:xfrm>
            <a:off x="1682093" y="2931565"/>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AutoShape 16"/>
          <p:cNvSpPr>
            <a:spLocks noChangeShapeType="1"/>
          </p:cNvSpPr>
          <p:nvPr/>
        </p:nvSpPr>
        <p:spPr bwMode="auto">
          <a:xfrm>
            <a:off x="3491880" y="1900237"/>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AutoShape 15"/>
          <p:cNvSpPr>
            <a:spLocks noChangeShapeType="1"/>
          </p:cNvSpPr>
          <p:nvPr/>
        </p:nvSpPr>
        <p:spPr bwMode="auto">
          <a:xfrm>
            <a:off x="4572000" y="1906943"/>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AutoShape 14"/>
          <p:cNvSpPr>
            <a:spLocks noChangeShapeType="1"/>
          </p:cNvSpPr>
          <p:nvPr/>
        </p:nvSpPr>
        <p:spPr bwMode="auto">
          <a:xfrm>
            <a:off x="5597308" y="1893093"/>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AutoShape 13"/>
          <p:cNvSpPr>
            <a:spLocks noChangeShapeType="1"/>
          </p:cNvSpPr>
          <p:nvPr/>
        </p:nvSpPr>
        <p:spPr bwMode="auto">
          <a:xfrm>
            <a:off x="6767512" y="1856829"/>
            <a:ext cx="0" cy="2222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AutoShape 12"/>
          <p:cNvSpPr>
            <a:spLocks noChangeShapeType="1"/>
          </p:cNvSpPr>
          <p:nvPr/>
        </p:nvSpPr>
        <p:spPr bwMode="auto">
          <a:xfrm>
            <a:off x="2931548" y="2179799"/>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AutoShape 11"/>
          <p:cNvSpPr>
            <a:spLocks noChangeShapeType="1"/>
          </p:cNvSpPr>
          <p:nvPr/>
        </p:nvSpPr>
        <p:spPr bwMode="auto">
          <a:xfrm>
            <a:off x="4018948" y="3626836"/>
            <a:ext cx="1333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AutoShape 10"/>
          <p:cNvSpPr>
            <a:spLocks noChangeShapeType="1"/>
          </p:cNvSpPr>
          <p:nvPr/>
        </p:nvSpPr>
        <p:spPr bwMode="auto">
          <a:xfrm>
            <a:off x="3990373" y="2931565"/>
            <a:ext cx="1619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AutoShape 9"/>
          <p:cNvSpPr>
            <a:spLocks noChangeShapeType="1"/>
          </p:cNvSpPr>
          <p:nvPr/>
        </p:nvSpPr>
        <p:spPr bwMode="auto">
          <a:xfrm>
            <a:off x="6093619" y="3583781"/>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AutoShape 8"/>
          <p:cNvSpPr>
            <a:spLocks noChangeShapeType="1"/>
          </p:cNvSpPr>
          <p:nvPr/>
        </p:nvSpPr>
        <p:spPr bwMode="auto">
          <a:xfrm>
            <a:off x="6057073" y="2964218"/>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AutoShape 7"/>
          <p:cNvSpPr>
            <a:spLocks noChangeShapeType="1"/>
          </p:cNvSpPr>
          <p:nvPr/>
        </p:nvSpPr>
        <p:spPr bwMode="auto">
          <a:xfrm>
            <a:off x="4998628" y="3649225"/>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AutoShape 6"/>
          <p:cNvSpPr>
            <a:spLocks noChangeShapeType="1"/>
          </p:cNvSpPr>
          <p:nvPr/>
        </p:nvSpPr>
        <p:spPr bwMode="auto">
          <a:xfrm>
            <a:off x="4956148" y="2964218"/>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AutoShape 5"/>
          <p:cNvSpPr>
            <a:spLocks noChangeShapeType="1"/>
          </p:cNvSpPr>
          <p:nvPr/>
        </p:nvSpPr>
        <p:spPr bwMode="auto">
          <a:xfrm>
            <a:off x="3990374" y="2211540"/>
            <a:ext cx="1619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AutoShape 4"/>
          <p:cNvSpPr>
            <a:spLocks noChangeShapeType="1"/>
          </p:cNvSpPr>
          <p:nvPr/>
        </p:nvSpPr>
        <p:spPr bwMode="auto">
          <a:xfrm>
            <a:off x="5018882" y="2214885"/>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AutoShape 3"/>
          <p:cNvSpPr>
            <a:spLocks noChangeShapeType="1"/>
          </p:cNvSpPr>
          <p:nvPr/>
        </p:nvSpPr>
        <p:spPr bwMode="auto">
          <a:xfrm>
            <a:off x="6070636" y="2211540"/>
            <a:ext cx="269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AutoShape 1"/>
          <p:cNvSpPr>
            <a:spLocks noChangeShapeType="1"/>
          </p:cNvSpPr>
          <p:nvPr/>
        </p:nvSpPr>
        <p:spPr bwMode="auto">
          <a:xfrm>
            <a:off x="2939485" y="3658367"/>
            <a:ext cx="196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Rectangle 3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47" name="AutoShape 17"/>
          <p:cNvSpPr>
            <a:spLocks noChangeShapeType="1"/>
          </p:cNvSpPr>
          <p:nvPr/>
        </p:nvSpPr>
        <p:spPr bwMode="auto">
          <a:xfrm>
            <a:off x="2746605" y="2931565"/>
            <a:ext cx="3619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7866057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Zahraniční pobočka </a:t>
            </a:r>
            <a:r>
              <a:rPr lang="cs-CZ" sz="2000" dirty="0"/>
              <a:t>(</a:t>
            </a:r>
            <a:r>
              <a:rPr lang="cs-CZ" sz="2000" dirty="0" err="1"/>
              <a:t>branch</a:t>
            </a:r>
            <a:r>
              <a:rPr lang="cs-CZ" sz="2000" dirty="0"/>
              <a:t>) je část společností s omezenou rozhodovací pravomocí. Zahraniční pobočka podniku umožňuje mateřské společnosti podnikat v daném státě bez toho, aby bylo nutné založit si novou společnost a investovat do ní finanční prostředky. Jedná se o samostatně fungující, majetkově oddělenou část podniku, která je místně odloučená od zahraniční právnické osoby. </a:t>
            </a:r>
            <a:endParaRPr lang="cs-CZ" sz="2000" dirty="0" smtClean="0"/>
          </a:p>
          <a:p>
            <a:pPr algn="just"/>
            <a:r>
              <a:rPr lang="cs-CZ" sz="2000" dirty="0" smtClean="0"/>
              <a:t>Pobočka </a:t>
            </a:r>
            <a:r>
              <a:rPr lang="cs-CZ" sz="2000" dirty="0"/>
              <a:t>jako část podniku proto není samostatný právní subjekt (např. nemá vlastní kapitál) a je právně plně závislá na zahraniční centrále. Ve vztahu k třetí straně (právní požadavky a nároky) je podrobena platnému zákonodárství země původu. Při zřízení zahraniční pobočky je vždy nutná dokumentace mateřské společnosti odpovídající legislativě země, ve které je pobočka zahraničního podniku zakládána.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132254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Politika každého státu se snaží o zlepšování kvality podnikatelského prostředí na dvou základních úrovních, a to na úrovni národní (úroveň státu) a na úrovni regionu (lokální úroveň). </a:t>
            </a:r>
            <a:endParaRPr lang="cs-CZ" sz="2000" dirty="0" smtClean="0"/>
          </a:p>
          <a:p>
            <a:pPr algn="just"/>
            <a:r>
              <a:rPr lang="cs-CZ" sz="2000" dirty="0" smtClean="0"/>
              <a:t>Kvalita </a:t>
            </a:r>
            <a:r>
              <a:rPr lang="cs-CZ" sz="2000" dirty="0"/>
              <a:t>se sleduje pomocí tzv. lokalizačních faktorů, které mají, </a:t>
            </a:r>
            <a:r>
              <a:rPr lang="cs-CZ" sz="2000" dirty="0" smtClean="0"/>
              <a:t>vliv </a:t>
            </a:r>
            <a:r>
              <a:rPr lang="cs-CZ" sz="2000" dirty="0"/>
              <a:t>na lokalizační rozhodování podnikatelských subjektů. </a:t>
            </a:r>
            <a:endParaRPr lang="cs-CZ" sz="2000" dirty="0" smtClean="0"/>
          </a:p>
          <a:p>
            <a:pPr algn="just"/>
            <a:r>
              <a:rPr lang="cs-CZ" sz="2000" dirty="0" smtClean="0"/>
              <a:t>Kvalita </a:t>
            </a:r>
            <a:r>
              <a:rPr lang="cs-CZ" sz="2000" dirty="0"/>
              <a:t>podnikatelského prostředí prostřednictvím vymezených faktorů ovlivňuje produktivitu podniků, konkurenceschopnost jejich produkce v národním i globálním kontextu a zvyšuje primární atraktivitu vymezeného regionu.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7374330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a:t>Zahraniční pobočka musí specifikovat své obchodní aktivity, být zapsána v obchodním rejstříku, mít sídlo podniku, přidělené IČO a další náležitosti. </a:t>
            </a:r>
            <a:endParaRPr lang="cs-CZ" sz="1900" dirty="0" smtClean="0"/>
          </a:p>
          <a:p>
            <a:pPr algn="just"/>
            <a:r>
              <a:rPr lang="cs-CZ" sz="1900" dirty="0" smtClean="0"/>
              <a:t>Zahraniční </a:t>
            </a:r>
            <a:r>
              <a:rPr lang="cs-CZ" sz="1900" dirty="0"/>
              <a:t>pobočka má podobná práva a povinnosti jako jakýkoliv tuzemský podnik s výjimkou jednoduššího vzniku a zániku a výhodnějšího zdanění. Název je stejný jako zahraniční společnost s dodatkem Zahraniční pobočka. </a:t>
            </a:r>
            <a:endParaRPr lang="cs-CZ" sz="1900" dirty="0" smtClean="0"/>
          </a:p>
          <a:p>
            <a:pPr algn="just"/>
            <a:r>
              <a:rPr lang="cs-CZ" sz="1900" dirty="0" smtClean="0"/>
              <a:t>V </a:t>
            </a:r>
            <a:r>
              <a:rPr lang="cs-CZ" sz="1900" dirty="0"/>
              <a:t>čele pobočky podniku stojí vedoucí, který je zapsán do obchodního rejstříku a je zmocněn jménem zahraniční právnické osoby činit veškeré právní úkony týkající se výlučně této složky. Vedoucí není v žádném případě statutárním orgánem, a proto na něho nejsou kladeny požadavky jako na statutární orgán české právnické osoby (beztrestnost apod.). Ze své pozice ale ani nemůže jednat jménem celé společnosti.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Způsoby organizace nadnárodních podniků</a:t>
            </a:r>
            <a:endParaRPr lang="cs-CZ" dirty="0"/>
          </a:p>
        </p:txBody>
      </p:sp>
    </p:spTree>
    <p:extLst>
      <p:ext uri="{BB962C8B-B14F-4D97-AF65-F5344CB8AC3E}">
        <p14:creationId xmlns:p14="http://schemas.microsoft.com/office/powerpoint/2010/main" val="75515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sz="2000" dirty="0"/>
              <a:t>Způsoby organizace nadnárodních podniků</a:t>
            </a:r>
            <a:endParaRPr lang="cs-CZ" sz="1950" dirty="0"/>
          </a:p>
        </p:txBody>
      </p:sp>
      <p:sp>
        <p:nvSpPr>
          <p:cNvPr id="2" name="TextovéPole 1"/>
          <p:cNvSpPr txBox="1"/>
          <p:nvPr/>
        </p:nvSpPr>
        <p:spPr>
          <a:xfrm>
            <a:off x="1623954" y="3893829"/>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Japonsko</a:t>
            </a:r>
            <a:endParaRPr lang="cs-CZ" dirty="0">
              <a:solidFill>
                <a:srgbClr val="000000"/>
              </a:solidFill>
            </a:endParaRPr>
          </a:p>
        </p:txBody>
      </p:sp>
      <p:sp>
        <p:nvSpPr>
          <p:cNvPr id="6" name="TextovéPole 5"/>
          <p:cNvSpPr txBox="1"/>
          <p:nvPr/>
        </p:nvSpPr>
        <p:spPr>
          <a:xfrm>
            <a:off x="3311359" y="2850398"/>
            <a:ext cx="1585178" cy="646331"/>
          </a:xfrm>
          <a:prstGeom prst="rect">
            <a:avLst/>
          </a:prstGeom>
          <a:noFill/>
          <a:ln>
            <a:solidFill>
              <a:srgbClr val="000000"/>
            </a:solidFill>
          </a:ln>
        </p:spPr>
        <p:txBody>
          <a:bodyPr wrap="square" rtlCol="0">
            <a:spAutoFit/>
          </a:bodyPr>
          <a:lstStyle/>
          <a:p>
            <a:pPr algn="ctr"/>
            <a:r>
              <a:rPr lang="cs-CZ" dirty="0" smtClean="0">
                <a:solidFill>
                  <a:srgbClr val="000000"/>
                </a:solidFill>
              </a:rPr>
              <a:t>Mezinárodní operace</a:t>
            </a:r>
            <a:endParaRPr lang="cs-CZ" dirty="0">
              <a:solidFill>
                <a:srgbClr val="000000"/>
              </a:solidFill>
            </a:endParaRPr>
          </a:p>
        </p:txBody>
      </p:sp>
      <p:sp>
        <p:nvSpPr>
          <p:cNvPr id="7" name="TextovéPole 6"/>
          <p:cNvSpPr txBox="1"/>
          <p:nvPr/>
        </p:nvSpPr>
        <p:spPr>
          <a:xfrm>
            <a:off x="1050361" y="1776015"/>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Finance</a:t>
            </a:r>
            <a:endParaRPr lang="cs-CZ" dirty="0">
              <a:solidFill>
                <a:srgbClr val="000000"/>
              </a:solidFill>
            </a:endParaRPr>
          </a:p>
        </p:txBody>
      </p:sp>
      <p:sp>
        <p:nvSpPr>
          <p:cNvPr id="8" name="TextovéPole 7"/>
          <p:cNvSpPr txBox="1"/>
          <p:nvPr/>
        </p:nvSpPr>
        <p:spPr>
          <a:xfrm>
            <a:off x="2597878" y="1786296"/>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Výroba </a:t>
            </a:r>
            <a:endParaRPr lang="cs-CZ" dirty="0">
              <a:solidFill>
                <a:srgbClr val="000000"/>
              </a:solidFill>
            </a:endParaRPr>
          </a:p>
        </p:txBody>
      </p:sp>
      <p:sp>
        <p:nvSpPr>
          <p:cNvPr id="9" name="TextovéPole 8"/>
          <p:cNvSpPr txBox="1"/>
          <p:nvPr/>
        </p:nvSpPr>
        <p:spPr>
          <a:xfrm>
            <a:off x="4431796" y="1782381"/>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Marketing </a:t>
            </a:r>
            <a:endParaRPr lang="cs-CZ" dirty="0">
              <a:solidFill>
                <a:srgbClr val="000000"/>
              </a:solidFill>
            </a:endParaRPr>
          </a:p>
        </p:txBody>
      </p:sp>
      <p:sp>
        <p:nvSpPr>
          <p:cNvPr id="11" name="TextovéPole 10"/>
          <p:cNvSpPr txBox="1"/>
          <p:nvPr/>
        </p:nvSpPr>
        <p:spPr>
          <a:xfrm>
            <a:off x="6472125" y="1783417"/>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HRM</a:t>
            </a:r>
            <a:endParaRPr lang="cs-CZ" dirty="0">
              <a:solidFill>
                <a:srgbClr val="000000"/>
              </a:solidFill>
            </a:endParaRPr>
          </a:p>
        </p:txBody>
      </p:sp>
      <p:sp>
        <p:nvSpPr>
          <p:cNvPr id="12" name="TextovéPole 11"/>
          <p:cNvSpPr txBox="1"/>
          <p:nvPr/>
        </p:nvSpPr>
        <p:spPr>
          <a:xfrm>
            <a:off x="3491880" y="811201"/>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CEO</a:t>
            </a:r>
            <a:endParaRPr lang="cs-CZ" dirty="0">
              <a:solidFill>
                <a:srgbClr val="000000"/>
              </a:solidFill>
            </a:endParaRPr>
          </a:p>
        </p:txBody>
      </p:sp>
      <p:sp>
        <p:nvSpPr>
          <p:cNvPr id="13" name="TextovéPole 12"/>
          <p:cNvSpPr txBox="1"/>
          <p:nvPr/>
        </p:nvSpPr>
        <p:spPr>
          <a:xfrm>
            <a:off x="5148064" y="3884469"/>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Mexiko</a:t>
            </a:r>
            <a:endParaRPr lang="cs-CZ" dirty="0">
              <a:solidFill>
                <a:srgbClr val="000000"/>
              </a:solidFill>
            </a:endParaRPr>
          </a:p>
        </p:txBody>
      </p:sp>
      <p:sp>
        <p:nvSpPr>
          <p:cNvPr id="14" name="TextovéPole 13"/>
          <p:cNvSpPr txBox="1"/>
          <p:nvPr/>
        </p:nvSpPr>
        <p:spPr>
          <a:xfrm>
            <a:off x="3491880" y="3907545"/>
            <a:ext cx="1224136" cy="369332"/>
          </a:xfrm>
          <a:prstGeom prst="rect">
            <a:avLst/>
          </a:prstGeom>
          <a:noFill/>
          <a:ln>
            <a:solidFill>
              <a:srgbClr val="000000"/>
            </a:solidFill>
          </a:ln>
        </p:spPr>
        <p:txBody>
          <a:bodyPr wrap="square" rtlCol="0">
            <a:spAutoFit/>
          </a:bodyPr>
          <a:lstStyle/>
          <a:p>
            <a:pPr algn="ctr"/>
            <a:r>
              <a:rPr lang="cs-CZ" dirty="0" smtClean="0">
                <a:solidFill>
                  <a:srgbClr val="000000"/>
                </a:solidFill>
              </a:rPr>
              <a:t>Německo</a:t>
            </a:r>
            <a:endParaRPr lang="cs-CZ" dirty="0">
              <a:solidFill>
                <a:srgbClr val="000000"/>
              </a:solidFill>
            </a:endParaRPr>
          </a:p>
        </p:txBody>
      </p:sp>
      <p:cxnSp>
        <p:nvCxnSpPr>
          <p:cNvPr id="5" name="Přímá spojnice 4"/>
          <p:cNvCxnSpPr>
            <a:stCxn id="12" idx="2"/>
            <a:endCxn id="6" idx="0"/>
          </p:cNvCxnSpPr>
          <p:nvPr/>
        </p:nvCxnSpPr>
        <p:spPr>
          <a:xfrm>
            <a:off x="4103948" y="1180533"/>
            <a:ext cx="0" cy="1669865"/>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Přímá spojnice 16"/>
          <p:cNvCxnSpPr>
            <a:stCxn id="6" idx="2"/>
            <a:endCxn id="14" idx="0"/>
          </p:cNvCxnSpPr>
          <p:nvPr/>
        </p:nvCxnSpPr>
        <p:spPr>
          <a:xfrm>
            <a:off x="4103948" y="3496729"/>
            <a:ext cx="0" cy="410816"/>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a:off x="1475656" y="1563638"/>
            <a:ext cx="5544616"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Přímá spojnice 20"/>
          <p:cNvCxnSpPr/>
          <p:nvPr/>
        </p:nvCxnSpPr>
        <p:spPr>
          <a:xfrm>
            <a:off x="2123728" y="3671172"/>
            <a:ext cx="353220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Přímá spojnice 22"/>
          <p:cNvCxnSpPr/>
          <p:nvPr/>
        </p:nvCxnSpPr>
        <p:spPr>
          <a:xfrm>
            <a:off x="1475656" y="1563638"/>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4" name="Přímá spojnice 23"/>
          <p:cNvCxnSpPr/>
          <p:nvPr/>
        </p:nvCxnSpPr>
        <p:spPr>
          <a:xfrm>
            <a:off x="3166857" y="1570004"/>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Přímá spojnice 24"/>
          <p:cNvCxnSpPr/>
          <p:nvPr/>
        </p:nvCxnSpPr>
        <p:spPr>
          <a:xfrm>
            <a:off x="5004048" y="1563637"/>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6" name="Přímá spojnice 25"/>
          <p:cNvCxnSpPr/>
          <p:nvPr/>
        </p:nvCxnSpPr>
        <p:spPr>
          <a:xfrm>
            <a:off x="7020272" y="1570004"/>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Přímá spojnice 26"/>
          <p:cNvCxnSpPr/>
          <p:nvPr/>
        </p:nvCxnSpPr>
        <p:spPr>
          <a:xfrm>
            <a:off x="5664839" y="3671172"/>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Přímá spojnice 27"/>
          <p:cNvCxnSpPr/>
          <p:nvPr/>
        </p:nvCxnSpPr>
        <p:spPr>
          <a:xfrm>
            <a:off x="2123728" y="3681452"/>
            <a:ext cx="0" cy="212377"/>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Přímá spojnice 28"/>
          <p:cNvCxnSpPr/>
          <p:nvPr/>
        </p:nvCxnSpPr>
        <p:spPr>
          <a:xfrm>
            <a:off x="4896537" y="3419236"/>
            <a:ext cx="0" cy="212377"/>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089788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smtClean="0"/>
              <a:t>Organizační alternativy a vývoj pro globální podniky</a:t>
            </a:r>
            <a:endParaRPr lang="cs-CZ" dirty="0"/>
          </a:p>
        </p:txBody>
      </p:sp>
      <p:cxnSp>
        <p:nvCxnSpPr>
          <p:cNvPr id="4" name="Přímá spojnice se šipkou 3"/>
          <p:cNvCxnSpPr/>
          <p:nvPr/>
        </p:nvCxnSpPr>
        <p:spPr>
          <a:xfrm flipV="1">
            <a:off x="827584" y="843558"/>
            <a:ext cx="0" cy="34563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 name="Přímá spojnice se šipkou 5"/>
          <p:cNvCxnSpPr/>
          <p:nvPr/>
        </p:nvCxnSpPr>
        <p:spPr>
          <a:xfrm>
            <a:off x="827584" y="4299942"/>
            <a:ext cx="691276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7" name="TextovéPole 6"/>
          <p:cNvSpPr txBox="1"/>
          <p:nvPr/>
        </p:nvSpPr>
        <p:spPr>
          <a:xfrm>
            <a:off x="2339752" y="4393436"/>
            <a:ext cx="5040560" cy="338554"/>
          </a:xfrm>
          <a:prstGeom prst="rect">
            <a:avLst/>
          </a:prstGeom>
          <a:noFill/>
        </p:spPr>
        <p:txBody>
          <a:bodyPr wrap="square" rtlCol="0">
            <a:spAutoFit/>
          </a:bodyPr>
          <a:lstStyle/>
          <a:p>
            <a:r>
              <a:rPr lang="cs-CZ" sz="1600" dirty="0" smtClean="0"/>
              <a:t>Příležitosti a potřeba pro lokalizaci</a:t>
            </a:r>
            <a:endParaRPr lang="cs-CZ" sz="1600" dirty="0"/>
          </a:p>
        </p:txBody>
      </p:sp>
      <p:sp>
        <p:nvSpPr>
          <p:cNvPr id="8" name="TextovéPole 7"/>
          <p:cNvSpPr txBox="1"/>
          <p:nvPr/>
        </p:nvSpPr>
        <p:spPr>
          <a:xfrm>
            <a:off x="315345" y="987575"/>
            <a:ext cx="430887" cy="3405861"/>
          </a:xfrm>
          <a:prstGeom prst="rect">
            <a:avLst/>
          </a:prstGeom>
          <a:noFill/>
        </p:spPr>
        <p:txBody>
          <a:bodyPr vert="vert270" wrap="square" rtlCol="0">
            <a:spAutoFit/>
          </a:bodyPr>
          <a:lstStyle/>
          <a:p>
            <a:r>
              <a:rPr lang="cs-CZ" sz="1600" dirty="0" smtClean="0"/>
              <a:t>Příležitosti a potřeba pro globalizaci</a:t>
            </a:r>
            <a:endParaRPr lang="cs-CZ" sz="1600" dirty="0"/>
          </a:p>
        </p:txBody>
      </p:sp>
      <p:sp>
        <p:nvSpPr>
          <p:cNvPr id="9" name="TextovéPole 8"/>
          <p:cNvSpPr txBox="1"/>
          <p:nvPr/>
        </p:nvSpPr>
        <p:spPr>
          <a:xfrm>
            <a:off x="971600" y="915566"/>
            <a:ext cx="1944216" cy="584775"/>
          </a:xfrm>
          <a:prstGeom prst="rect">
            <a:avLst/>
          </a:prstGeom>
          <a:noFill/>
        </p:spPr>
        <p:txBody>
          <a:bodyPr wrap="square" rtlCol="0">
            <a:spAutoFit/>
          </a:bodyPr>
          <a:lstStyle/>
          <a:p>
            <a:r>
              <a:rPr lang="cs-CZ" sz="1600" dirty="0" smtClean="0"/>
              <a:t>Globální produktová struktura</a:t>
            </a:r>
            <a:endParaRPr lang="cs-CZ" sz="1600" dirty="0"/>
          </a:p>
        </p:txBody>
      </p:sp>
      <p:sp>
        <p:nvSpPr>
          <p:cNvPr id="12" name="TextovéPole 11"/>
          <p:cNvSpPr txBox="1"/>
          <p:nvPr/>
        </p:nvSpPr>
        <p:spPr>
          <a:xfrm>
            <a:off x="6876256" y="3621674"/>
            <a:ext cx="1512168" cy="584775"/>
          </a:xfrm>
          <a:prstGeom prst="rect">
            <a:avLst/>
          </a:prstGeom>
          <a:noFill/>
        </p:spPr>
        <p:txBody>
          <a:bodyPr wrap="square" rtlCol="0">
            <a:spAutoFit/>
          </a:bodyPr>
          <a:lstStyle/>
          <a:p>
            <a:r>
              <a:rPr lang="cs-CZ" sz="1600" dirty="0" smtClean="0"/>
              <a:t>Struktura globální oblasti</a:t>
            </a:r>
            <a:endParaRPr lang="cs-CZ" sz="1600" dirty="0"/>
          </a:p>
        </p:txBody>
      </p:sp>
      <p:sp>
        <p:nvSpPr>
          <p:cNvPr id="11" name="TextovéPole 10"/>
          <p:cNvSpPr txBox="1"/>
          <p:nvPr/>
        </p:nvSpPr>
        <p:spPr>
          <a:xfrm>
            <a:off x="6755388" y="818365"/>
            <a:ext cx="720080" cy="338554"/>
          </a:xfrm>
          <a:prstGeom prst="rect">
            <a:avLst/>
          </a:prstGeom>
          <a:noFill/>
          <a:ln>
            <a:solidFill>
              <a:srgbClr val="000000"/>
            </a:solidFill>
          </a:ln>
        </p:spPr>
        <p:txBody>
          <a:bodyPr wrap="square" rtlCol="0">
            <a:spAutoFit/>
          </a:bodyPr>
          <a:lstStyle/>
          <a:p>
            <a:pPr algn="ctr"/>
            <a:r>
              <a:rPr lang="cs-CZ" sz="1600" dirty="0" smtClean="0"/>
              <a:t>TNC</a:t>
            </a:r>
            <a:endParaRPr lang="cs-CZ" sz="1600" dirty="0"/>
          </a:p>
        </p:txBody>
      </p:sp>
      <p:sp>
        <p:nvSpPr>
          <p:cNvPr id="14" name="TextovéPole 13"/>
          <p:cNvSpPr txBox="1"/>
          <p:nvPr/>
        </p:nvSpPr>
        <p:spPr>
          <a:xfrm>
            <a:off x="3514498" y="1502736"/>
            <a:ext cx="1555950" cy="338554"/>
          </a:xfrm>
          <a:prstGeom prst="rect">
            <a:avLst/>
          </a:prstGeom>
          <a:noFill/>
          <a:ln>
            <a:solidFill>
              <a:srgbClr val="000000"/>
            </a:solidFill>
          </a:ln>
        </p:spPr>
        <p:txBody>
          <a:bodyPr wrap="square" rtlCol="0">
            <a:spAutoFit/>
          </a:bodyPr>
          <a:lstStyle/>
          <a:p>
            <a:pPr algn="ctr"/>
            <a:r>
              <a:rPr lang="cs-CZ" sz="1600" dirty="0" smtClean="0"/>
              <a:t>Globální podnik</a:t>
            </a:r>
            <a:endParaRPr lang="cs-CZ" sz="1600" dirty="0"/>
          </a:p>
        </p:txBody>
      </p:sp>
      <p:sp>
        <p:nvSpPr>
          <p:cNvPr id="15" name="TextovéPole 14"/>
          <p:cNvSpPr txBox="1"/>
          <p:nvPr/>
        </p:nvSpPr>
        <p:spPr>
          <a:xfrm>
            <a:off x="3844143" y="2207064"/>
            <a:ext cx="727857" cy="338554"/>
          </a:xfrm>
          <a:prstGeom prst="rect">
            <a:avLst/>
          </a:prstGeom>
          <a:noFill/>
          <a:ln>
            <a:solidFill>
              <a:srgbClr val="000000"/>
            </a:solidFill>
          </a:ln>
        </p:spPr>
        <p:txBody>
          <a:bodyPr wrap="square" rtlCol="0">
            <a:spAutoFit/>
          </a:bodyPr>
          <a:lstStyle/>
          <a:p>
            <a:pPr algn="ctr"/>
            <a:r>
              <a:rPr lang="cs-CZ" sz="1600" dirty="0"/>
              <a:t>M</a:t>
            </a:r>
            <a:r>
              <a:rPr lang="cs-CZ" sz="1600" dirty="0" smtClean="0"/>
              <a:t>NC</a:t>
            </a:r>
            <a:endParaRPr lang="cs-CZ" sz="1600" dirty="0"/>
          </a:p>
        </p:txBody>
      </p:sp>
      <p:sp>
        <p:nvSpPr>
          <p:cNvPr id="17" name="TextovéPole 16"/>
          <p:cNvSpPr txBox="1"/>
          <p:nvPr/>
        </p:nvSpPr>
        <p:spPr>
          <a:xfrm>
            <a:off x="1619672" y="3147814"/>
            <a:ext cx="1872208" cy="338554"/>
          </a:xfrm>
          <a:prstGeom prst="rect">
            <a:avLst/>
          </a:prstGeom>
          <a:noFill/>
          <a:ln>
            <a:solidFill>
              <a:srgbClr val="000000"/>
            </a:solidFill>
          </a:ln>
        </p:spPr>
        <p:txBody>
          <a:bodyPr wrap="square" rtlCol="0">
            <a:spAutoFit/>
          </a:bodyPr>
          <a:lstStyle/>
          <a:p>
            <a:pPr algn="ctr"/>
            <a:r>
              <a:rPr lang="cs-CZ" sz="1600" dirty="0" smtClean="0"/>
              <a:t>Mezinárodní podnik</a:t>
            </a:r>
            <a:endParaRPr lang="cs-CZ" sz="1600" dirty="0"/>
          </a:p>
        </p:txBody>
      </p:sp>
      <p:sp>
        <p:nvSpPr>
          <p:cNvPr id="18" name="TextovéPole 17"/>
          <p:cNvSpPr txBox="1"/>
          <p:nvPr/>
        </p:nvSpPr>
        <p:spPr>
          <a:xfrm>
            <a:off x="3572427" y="2690505"/>
            <a:ext cx="2016224" cy="338554"/>
          </a:xfrm>
          <a:prstGeom prst="rect">
            <a:avLst/>
          </a:prstGeom>
          <a:noFill/>
          <a:ln>
            <a:noFill/>
          </a:ln>
        </p:spPr>
        <p:txBody>
          <a:bodyPr wrap="square" rtlCol="0">
            <a:spAutoFit/>
          </a:bodyPr>
          <a:lstStyle/>
          <a:p>
            <a:pPr algn="ctr"/>
            <a:r>
              <a:rPr lang="cs-CZ" sz="1600" i="1" dirty="0" smtClean="0"/>
              <a:t>Maticová struktura</a:t>
            </a:r>
            <a:endParaRPr lang="cs-CZ" sz="1600" i="1" dirty="0"/>
          </a:p>
        </p:txBody>
      </p:sp>
      <p:sp>
        <p:nvSpPr>
          <p:cNvPr id="19" name="TextovéPole 18"/>
          <p:cNvSpPr txBox="1"/>
          <p:nvPr/>
        </p:nvSpPr>
        <p:spPr>
          <a:xfrm>
            <a:off x="5264967" y="1216129"/>
            <a:ext cx="2367373" cy="584775"/>
          </a:xfrm>
          <a:prstGeom prst="rect">
            <a:avLst/>
          </a:prstGeom>
          <a:noFill/>
          <a:ln>
            <a:noFill/>
          </a:ln>
        </p:spPr>
        <p:txBody>
          <a:bodyPr wrap="square" rtlCol="0">
            <a:spAutoFit/>
          </a:bodyPr>
          <a:lstStyle/>
          <a:p>
            <a:pPr algn="ctr"/>
            <a:r>
              <a:rPr lang="cs-CZ" sz="1600" i="1" dirty="0" smtClean="0"/>
              <a:t>Horizontální organizační, aliance a network</a:t>
            </a:r>
            <a:endParaRPr lang="cs-CZ" sz="1600" i="1" dirty="0"/>
          </a:p>
        </p:txBody>
      </p:sp>
      <p:sp>
        <p:nvSpPr>
          <p:cNvPr id="20" name="TextovéPole 19"/>
          <p:cNvSpPr txBox="1"/>
          <p:nvPr/>
        </p:nvSpPr>
        <p:spPr>
          <a:xfrm>
            <a:off x="6588225" y="1860114"/>
            <a:ext cx="1570536" cy="584775"/>
          </a:xfrm>
          <a:prstGeom prst="rect">
            <a:avLst/>
          </a:prstGeom>
          <a:noFill/>
          <a:ln>
            <a:noFill/>
          </a:ln>
        </p:spPr>
        <p:txBody>
          <a:bodyPr wrap="square" rtlCol="0">
            <a:spAutoFit/>
          </a:bodyPr>
          <a:lstStyle/>
          <a:p>
            <a:pPr algn="ctr"/>
            <a:r>
              <a:rPr lang="cs-CZ" sz="1600" i="1" dirty="0" smtClean="0"/>
              <a:t>Transnacionální struktura</a:t>
            </a:r>
            <a:endParaRPr lang="cs-CZ" sz="1600" i="1" dirty="0"/>
          </a:p>
        </p:txBody>
      </p:sp>
      <p:sp>
        <p:nvSpPr>
          <p:cNvPr id="21" name="TextovéPole 20"/>
          <p:cNvSpPr txBox="1"/>
          <p:nvPr/>
        </p:nvSpPr>
        <p:spPr>
          <a:xfrm>
            <a:off x="1215219" y="3685551"/>
            <a:ext cx="2241290" cy="584775"/>
          </a:xfrm>
          <a:prstGeom prst="rect">
            <a:avLst/>
          </a:prstGeom>
          <a:noFill/>
          <a:ln>
            <a:noFill/>
          </a:ln>
        </p:spPr>
        <p:txBody>
          <a:bodyPr wrap="square" rtlCol="0">
            <a:spAutoFit/>
          </a:bodyPr>
          <a:lstStyle/>
          <a:p>
            <a:pPr algn="ctr"/>
            <a:r>
              <a:rPr lang="cs-CZ" sz="1600" i="1" dirty="0" smtClean="0"/>
              <a:t>Tuzemská funkcionální s mezinárodní divizí</a:t>
            </a:r>
            <a:endParaRPr lang="cs-CZ" sz="1600" i="1" dirty="0"/>
          </a:p>
        </p:txBody>
      </p:sp>
      <p:sp>
        <p:nvSpPr>
          <p:cNvPr id="13" name="Oblouk 12"/>
          <p:cNvSpPr/>
          <p:nvPr/>
        </p:nvSpPr>
        <p:spPr>
          <a:xfrm rot="17099039">
            <a:off x="1175555" y="1227660"/>
            <a:ext cx="6496093" cy="6320995"/>
          </a:xfrm>
          <a:prstGeom prst="arc">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Oblouk 21"/>
          <p:cNvSpPr/>
          <p:nvPr/>
        </p:nvSpPr>
        <p:spPr>
          <a:xfrm rot="4633893">
            <a:off x="2824491" y="-504912"/>
            <a:ext cx="1333410" cy="7686955"/>
          </a:xfrm>
          <a:prstGeom prst="arc">
            <a:avLst>
              <a:gd name="adj1" fmla="val 16200000"/>
              <a:gd name="adj2" fmla="val 135574"/>
            </a:avLst>
          </a:prstGeom>
          <a:ln w="2857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415741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992"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Realizace mezinárodních podnikatelských aktivit vyžaduje navržení a aplikaci koordinačních a monitorovacích systémů, které koordinují veškeré aktivity.</a:t>
            </a:r>
          </a:p>
          <a:p>
            <a:pPr algn="just"/>
            <a:r>
              <a:rPr lang="cs-CZ" sz="1800" b="1" dirty="0" smtClean="0"/>
              <a:t>Přímé koordinační mechanismy </a:t>
            </a:r>
            <a:r>
              <a:rPr lang="cs-CZ" sz="1800" dirty="0" smtClean="0"/>
              <a:t>poskytují základnu pro celkové vedení a řízení mezinárodních aktivit a zahrnuje návrh adekvátní organizační struktury a aplikaci efektivních metod vedení pracovníků. Přímé koordinační aktivity také zahrnují pravidelná setkání se zaměstnanci, konzultace a řešení problémů.</a:t>
            </a:r>
          </a:p>
          <a:p>
            <a:pPr algn="just"/>
            <a:r>
              <a:rPr lang="cs-CZ" sz="1800" b="1" dirty="0" smtClean="0"/>
              <a:t>Nepřímé koordinační mechanismy </a:t>
            </a:r>
            <a:r>
              <a:rPr lang="cs-CZ" sz="1800" dirty="0" smtClean="0"/>
              <a:t>zahrnují nastavení prodejních kvót, rozpočty a dalších finanční nástroje a reporty, které poskytují informace o prodejní a finanční výkonnosti daného organizačního celku.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Organizační struktura a systém kontroly</a:t>
            </a: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04856" cy="507703"/>
          </a:xfrm>
        </p:spPr>
        <p:txBody>
          <a:bodyPr/>
          <a:lstStyle/>
          <a:p>
            <a:r>
              <a:rPr lang="cs-CZ" dirty="0" smtClean="0"/>
              <a:t>Koordinační mechanismy pro mezinárodní operace</a:t>
            </a:r>
            <a:endParaRPr lang="cs-CZ" dirty="0"/>
          </a:p>
        </p:txBody>
      </p:sp>
    </p:spTree>
    <p:extLst>
      <p:ext uri="{BB962C8B-B14F-4D97-AF65-F5344CB8AC3E}">
        <p14:creationId xmlns:p14="http://schemas.microsoft.com/office/powerpoint/2010/main" val="367429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Podnikatelské prostředí nadnárodních korporací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Management mezinárodních korporací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PODNIKATELSKÉ PROSTŘEDÍ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314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Mezinárodní management</a:t>
            </a:r>
            <a:r>
              <a:rPr lang="cs-CZ" sz="1800" dirty="0"/>
              <a:t> </a:t>
            </a:r>
            <a:r>
              <a:rPr lang="cs-CZ" sz="1800" dirty="0" smtClean="0"/>
              <a:t>představuje proces </a:t>
            </a:r>
            <a:r>
              <a:rPr lang="cs-CZ" sz="1800" dirty="0"/>
              <a:t>aplikace manažerských konceptů a technik v </a:t>
            </a:r>
            <a:r>
              <a:rPr lang="cs-CZ" sz="1800" dirty="0" smtClean="0"/>
              <a:t>mezinárodním </a:t>
            </a:r>
            <a:r>
              <a:rPr lang="cs-CZ" sz="1800" dirty="0"/>
              <a:t>prostředí.  </a:t>
            </a:r>
            <a:endParaRPr lang="cs-CZ" sz="1800" dirty="0" smtClean="0"/>
          </a:p>
          <a:p>
            <a:pPr algn="just"/>
            <a:r>
              <a:rPr lang="cs-CZ" sz="1800" dirty="0" smtClean="0"/>
              <a:t>Mezinárodní management představuje část nauky o managementu, která se zabývá procesem plánování, organizování, vedení a kontroly lidí pracujících v organizaci provádějící operace na mezinárodní bázi s cílem dosáhnout stanovených cílů. Mezinárodní management se zabývá vedením mezinárodních podniků, ve kterých globální management a interkulturní kompetence vedoucích pracovníků hrají významnou roli. Vznik této oblasti je spojen s rozvojem procesu internacionalizace, který vyžaduje volný pohyb pracovníků mezi regiony a státy.</a:t>
            </a:r>
          </a:p>
          <a:p>
            <a:pPr algn="just"/>
            <a:r>
              <a:rPr lang="cs-CZ" sz="1800" dirty="0" smtClean="0"/>
              <a:t>Mezinárodní management se snaží pochopit rozdíly a specifika mezinárodního podnikatelského prostředí (jako jsou kulturní, politické a ekonomické), se kterými se manažeři setkávají při řízení mezinárodních aktivit podnikatelských subjektů.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1491839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Mezinárodní management obvykle zahrnuje manažery řídící jeden nebo více mixů manažerských rozhodnutí přes národní hranice.</a:t>
            </a:r>
          </a:p>
          <a:p>
            <a:pPr algn="just"/>
            <a:r>
              <a:rPr lang="cs-CZ" sz="2000" dirty="0" smtClean="0"/>
              <a:t>Mezinárodní management také může být popsán jako proces vývoje a implementace efektivních manažerských principů a praktik po celém světě k zajištění dlouhodobě udržitelné konkurenční výhody mezinárodní organizace.</a:t>
            </a:r>
          </a:p>
          <a:p>
            <a:pPr algn="just"/>
            <a:r>
              <a:rPr lang="cs-CZ" sz="2000" dirty="0" smtClean="0"/>
              <a:t>Mezinárodní management realizuje širší přístup k aplikaci základních manažerských principů a koncepcí, které by bylo možné vystopovat zpět do rané podoby manažerských teorií a modelů. Přijetím těchto základních principů řízení k širšímu pojetí, je možné pochopit co manažeři realizují, když řídí mezinárodní organizaci, operující v mezinárodním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30303540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smtClean="0"/>
              <a:t>Mezinárodní management můžeme definovat </a:t>
            </a:r>
            <a:r>
              <a:rPr lang="cs-CZ" sz="2000" dirty="0" smtClean="0"/>
              <a:t>jako dosažení organizačních cílů účinně a efektivně, v mezinárodním prostředí prostřednictví manažerských aktivit plánování, organizování, vedení lidí a kontroly zdrojů organizace.</a:t>
            </a:r>
          </a:p>
          <a:p>
            <a:pPr algn="just"/>
            <a:r>
              <a:rPr lang="cs-CZ" sz="2000" dirty="0" smtClean="0"/>
              <a:t>Takto pojatá definice mezinárodního managementu věnuje pozornost akcím (vstupy) manažerů, výsledkům (výstupy) manažerů a mezinárodnímu podnikatelskému prostředí. Z takto pojatého pojetí mezinárodního managementu vyplývají tři významné oblasti vyžadující mimořádnou pozornost:</a:t>
            </a:r>
          </a:p>
          <a:p>
            <a:pPr lvl="1" algn="just"/>
            <a:r>
              <a:rPr lang="cs-CZ" sz="1600" dirty="0" smtClean="0"/>
              <a:t>Funkce managementu: plánování, organizování, vedení a kontrola;</a:t>
            </a:r>
          </a:p>
          <a:p>
            <a:pPr lvl="1" algn="just"/>
            <a:r>
              <a:rPr lang="cs-CZ" sz="1600" dirty="0" smtClean="0"/>
              <a:t>Dosahování cílů organizace účinně a efektivně;</a:t>
            </a:r>
          </a:p>
          <a:p>
            <a:pPr lvl="1" algn="just"/>
            <a:r>
              <a:rPr lang="cs-CZ" sz="1600" dirty="0" smtClean="0"/>
              <a:t>Mezinárodní kontext podnikatelských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Podstata mezinárodního managementu</a:t>
            </a:r>
            <a:endParaRPr lang="cs-CZ" dirty="0"/>
          </a:p>
        </p:txBody>
      </p:sp>
    </p:spTree>
    <p:extLst>
      <p:ext uri="{BB962C8B-B14F-4D97-AF65-F5344CB8AC3E}">
        <p14:creationId xmlns:p14="http://schemas.microsoft.com/office/powerpoint/2010/main" val="2167870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smtClean="0"/>
              <a:t>Řízení mezinárodních podnikatelských aktivit je komplikovanější než řízení čistě tuzemských podnikatelských aktivit, jelikož řízení mezinárodních podnikatelských aktivit zahrnuje řízení skrz různé země, regiony různými způsoby. Mezinárodní manažeři operují v prostředí různorodé pracovní síly. Pracovní síla je mnohem rozmanitější v závislosti na věku, vyznání víry, náboženství, etnického pozadí nebo pohlaví.</a:t>
            </a:r>
          </a:p>
          <a:p>
            <a:pPr algn="just"/>
            <a:r>
              <a:rPr lang="cs-CZ" sz="1900" dirty="0" smtClean="0"/>
              <a:t>Také politické, </a:t>
            </a:r>
            <a:r>
              <a:rPr lang="cs-CZ" sz="1900" dirty="0" err="1" smtClean="0"/>
              <a:t>socio</a:t>
            </a:r>
            <a:r>
              <a:rPr lang="cs-CZ" sz="1900" dirty="0" smtClean="0"/>
              <a:t>-kulturní a legislativní praktiky se mohou výrazně lišit a dále země se mohou významně lišit v úrovni ekonomického rozvoje.</a:t>
            </a:r>
          </a:p>
          <a:p>
            <a:pPr algn="just"/>
            <a:r>
              <a:rPr lang="cs-CZ" sz="1900" dirty="0" smtClean="0"/>
              <a:t>Mezinárodní manažeři musí být citliví nejenom k těmto diferencím, ale také musí přijmout vhodné principy řízení pro vyrovnání se s nimi.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Specifika mezinárodního managementu</a:t>
            </a:r>
            <a:endParaRPr lang="cs-CZ" dirty="0"/>
          </a:p>
        </p:txBody>
      </p:sp>
    </p:spTree>
    <p:extLst>
      <p:ext uri="{BB962C8B-B14F-4D97-AF65-F5344CB8AC3E}">
        <p14:creationId xmlns:p14="http://schemas.microsoft.com/office/powerpoint/2010/main" val="17369543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90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smtClean="0"/>
              <a:t>Mezinárodní manažeři potřebují přistupovat ke svým podnikatelským aktivitám z mezinárodního a globálního hlediska.</a:t>
            </a:r>
          </a:p>
          <a:p>
            <a:pPr algn="just"/>
            <a:r>
              <a:rPr lang="cs-CZ" sz="1900" dirty="0" smtClean="0"/>
              <a:t>Mezinárodní manažeři musí pochopit jejich podnikatelské prostředí a funkční vztahy, a najít nejlepší způsob realizace mezinárodních podnikatelských aktivit, který nemusí být totožný s řízením na tuzemském trhu.</a:t>
            </a:r>
          </a:p>
          <a:p>
            <a:pPr algn="just"/>
            <a:r>
              <a:rPr lang="cs-CZ" sz="1900" dirty="0" smtClean="0"/>
              <a:t>Organizace po celém světě nyní chápou potřebu rozvoje dovedností, schopností a znalostí jejich manažerů, aby byli schopni efektivně konkurovat na mezinárodním trhu.</a:t>
            </a:r>
          </a:p>
          <a:p>
            <a:pPr algn="just"/>
            <a:r>
              <a:rPr lang="cs-CZ" sz="1900" dirty="0" smtClean="0"/>
              <a:t>Je nezbytné rozvíjet dovednosti a znalosti manažerů odpovědných za realizaci mezinárodních aktivit prostřednictvím studia principů a technik mezinárodního managementu. A samozřejmě je velký důraz kladen na aplikaci těchto poznatků do podnikatelské praxe.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Specifika mezinárodního managementu</a:t>
            </a:r>
            <a:endParaRPr lang="cs-CZ" dirty="0"/>
          </a:p>
        </p:txBody>
      </p:sp>
    </p:spTree>
    <p:extLst>
      <p:ext uri="{BB962C8B-B14F-4D97-AF65-F5344CB8AC3E}">
        <p14:creationId xmlns:p14="http://schemas.microsoft.com/office/powerpoint/2010/main" val="1857527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smtClean="0"/>
              <a:t>Tyto </a:t>
            </a:r>
            <a:r>
              <a:rPr lang="cs-CZ" sz="2000" dirty="0"/>
              <a:t>faktory, které přispívají k popisu kvality podnikatelského prostředí, jsou rozděleny do čtyř obecných </a:t>
            </a:r>
            <a:r>
              <a:rPr lang="cs-CZ" sz="2000" dirty="0" smtClean="0"/>
              <a:t>skupin:</a:t>
            </a:r>
          </a:p>
          <a:p>
            <a:pPr algn="just"/>
            <a:r>
              <a:rPr lang="cs-CZ" sz="2000" dirty="0" smtClean="0"/>
              <a:t>faktory </a:t>
            </a:r>
            <a:r>
              <a:rPr lang="cs-CZ" sz="2000" dirty="0"/>
              <a:t>vstupů (nabídka výrobních faktorů), </a:t>
            </a:r>
            <a:endParaRPr lang="cs-CZ" sz="2000" dirty="0" smtClean="0"/>
          </a:p>
          <a:p>
            <a:pPr algn="just"/>
            <a:r>
              <a:rPr lang="cs-CZ" sz="2000" dirty="0" smtClean="0"/>
              <a:t>faktory </a:t>
            </a:r>
            <a:r>
              <a:rPr lang="cs-CZ" sz="2000" dirty="0"/>
              <a:t>poptávky (zdůrazněn signální význam domácí poptávky</a:t>
            </a:r>
            <a:r>
              <a:rPr lang="cs-CZ" sz="2000" dirty="0" smtClean="0"/>
              <a:t>),</a:t>
            </a:r>
          </a:p>
          <a:p>
            <a:pPr algn="just"/>
            <a:r>
              <a:rPr lang="cs-CZ" sz="2000" dirty="0" smtClean="0"/>
              <a:t>faktory </a:t>
            </a:r>
            <a:r>
              <a:rPr lang="cs-CZ" sz="2000" dirty="0"/>
              <a:t>generované přítomností příbuzných a podpůrných odvětví (vazby na dělbu práce a integraci </a:t>
            </a:r>
            <a:r>
              <a:rPr lang="cs-CZ" sz="2000" dirty="0" smtClean="0"/>
              <a:t>ekonomiky)</a:t>
            </a:r>
          </a:p>
          <a:p>
            <a:pPr algn="just"/>
            <a:r>
              <a:rPr lang="cs-CZ" sz="2000" dirty="0" smtClean="0"/>
              <a:t>faktory </a:t>
            </a:r>
            <a:r>
              <a:rPr lang="cs-CZ" sz="2000" dirty="0"/>
              <a:t>generované strategiemi a charakterem konkurence podniků (vazby na investiční klima a místní politiky). </a:t>
            </a:r>
            <a:endParaRPr lang="cs-CZ" sz="2000" dirty="0" smtClean="0"/>
          </a:p>
          <a:p>
            <a:pPr marL="0" indent="0" algn="just">
              <a:buNone/>
            </a:pPr>
            <a:r>
              <a:rPr lang="cs-CZ" sz="2000" dirty="0" smtClean="0"/>
              <a:t>Váha </a:t>
            </a:r>
            <a:r>
              <a:rPr lang="cs-CZ" sz="2000" dirty="0"/>
              <a:t>a vnitřní struktura jednotlivých skupin faktorů se přirozeně mění s dosaženým stupněm rozvoje ekonomiky</a:t>
            </a:r>
            <a:r>
              <a:rPr lang="cs-CZ" sz="2000" dirty="0" smtClean="0"/>
              <a:t>.</a:t>
            </a: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Hodnocení kvality podnikatelského prostředí</a:t>
            </a:r>
            <a:endParaRPr lang="cs-CZ" dirty="0"/>
          </a:p>
        </p:txBody>
      </p:sp>
    </p:spTree>
    <p:extLst>
      <p:ext uri="{BB962C8B-B14F-4D97-AF65-F5344CB8AC3E}">
        <p14:creationId xmlns:p14="http://schemas.microsoft.com/office/powerpoint/2010/main" val="391089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smtClean="0"/>
              <a:t>Globální trh představuje množství ziskově orientovaných podnikatelských aktivit realizovaných přes mezinárodním hranice.</a:t>
            </a:r>
          </a:p>
          <a:p>
            <a:pPr algn="just"/>
            <a:r>
              <a:rPr lang="cs-CZ" sz="2000" dirty="0" smtClean="0"/>
              <a:t>Koncepce </a:t>
            </a:r>
            <a:r>
              <a:rPr lang="cs-CZ" sz="2000" dirty="0" err="1" smtClean="0"/>
              <a:t>globalního</a:t>
            </a:r>
            <a:r>
              <a:rPr lang="cs-CZ" sz="2000" dirty="0" smtClean="0"/>
              <a:t> managementu, z pohledu mezinárodních a multinárodních podniků, je chápána jako koncepce vytvářející široké spektrum (rozpětí) demokratizace a rozvoje pro málo rozvinuté země, a samozřejmě dobré trendy pro business a tvorbu zisku.</a:t>
            </a:r>
          </a:p>
          <a:p>
            <a:pPr algn="just"/>
            <a:r>
              <a:rPr lang="cs-CZ" sz="2000" dirty="0" smtClean="0"/>
              <a:t>Globální management vytváří mnoho příležitostí, které převažují nad hrozbami, pro rozvoj a expanzi podniků do celého světa.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Globální trh a globální management</a:t>
            </a:r>
            <a:endParaRPr lang="cs-CZ" dirty="0"/>
          </a:p>
        </p:txBody>
      </p:sp>
    </p:spTree>
    <p:extLst>
      <p:ext uri="{BB962C8B-B14F-4D97-AF65-F5344CB8AC3E}">
        <p14:creationId xmlns:p14="http://schemas.microsoft.com/office/powerpoint/2010/main" val="3462024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err="1" smtClean="0"/>
              <a:t>Cross-cultural</a:t>
            </a:r>
            <a:r>
              <a:rPr lang="cs-CZ" sz="2000" dirty="0" smtClean="0"/>
              <a:t> management je poměrně mladá část managementu a její rozvoj je spjat s rozvojem mezinárodních podnikatelských aktivit.</a:t>
            </a:r>
          </a:p>
          <a:p>
            <a:pPr algn="just"/>
            <a:r>
              <a:rPr lang="cs-CZ" sz="2000" dirty="0" err="1" smtClean="0"/>
              <a:t>Cross-cultural</a:t>
            </a:r>
            <a:r>
              <a:rPr lang="cs-CZ" sz="2000" dirty="0" smtClean="0"/>
              <a:t> management se snaží pochopit diversitu světa a kulturní rozdíly mezi jednotlivými regiony a zeměmi. Dále se zabývá problematikou vlivu kulturních rozdílů na lidské chování v souvislosti s realizaci podnikatelských aktivit.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Cross-Cultural</a:t>
            </a:r>
            <a:r>
              <a:rPr lang="cs-CZ" dirty="0" smtClean="0"/>
              <a:t> management</a:t>
            </a:r>
            <a:endParaRPr lang="cs-CZ" dirty="0"/>
          </a:p>
        </p:txBody>
      </p:sp>
    </p:spTree>
    <p:extLst>
      <p:ext uri="{BB962C8B-B14F-4D97-AF65-F5344CB8AC3E}">
        <p14:creationId xmlns:p14="http://schemas.microsoft.com/office/powerpoint/2010/main" val="48669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998" y="71223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900" dirty="0" err="1" smtClean="0"/>
              <a:t>Interkulturální</a:t>
            </a:r>
            <a:r>
              <a:rPr lang="cs-CZ" sz="1900" dirty="0" smtClean="0"/>
              <a:t> management se zaměřuje na řízení pracovních sil působící v kulturně odlišném provozním kontextu. </a:t>
            </a:r>
            <a:r>
              <a:rPr lang="cs-CZ" sz="1900" dirty="0" err="1"/>
              <a:t>Interkulturální</a:t>
            </a:r>
            <a:r>
              <a:rPr lang="cs-CZ" sz="1900" dirty="0"/>
              <a:t> </a:t>
            </a:r>
            <a:r>
              <a:rPr lang="cs-CZ" sz="1900" dirty="0" smtClean="0"/>
              <a:t>management se tedy zaměřuje na efektivní řízení rozmanitých skupin lidí. Rozmanitost je dána variantností v etnicitě a odlišné národnosti.</a:t>
            </a:r>
          </a:p>
          <a:p>
            <a:pPr algn="just"/>
            <a:r>
              <a:rPr lang="cs-CZ" sz="1900" dirty="0" err="1" smtClean="0"/>
              <a:t>Interkulturální</a:t>
            </a:r>
            <a:r>
              <a:rPr lang="cs-CZ" sz="1900" dirty="0" smtClean="0"/>
              <a:t> management je procesem koordinovaných aktivit pracovníků, který vede k efektivnímu dosahování cílů organizace a který respektuje různé kultury jejích členů.</a:t>
            </a:r>
          </a:p>
          <a:p>
            <a:pPr algn="just"/>
            <a:r>
              <a:rPr lang="cs-CZ" sz="1900" dirty="0" smtClean="0"/>
              <a:t>Tato oblast managementu je ve zvláštním zájmu manažerů z podniků působících mezinárodně, v různých regionech a zemích.</a:t>
            </a:r>
          </a:p>
          <a:p>
            <a:pPr algn="just"/>
            <a:r>
              <a:rPr lang="cs-CZ" sz="1900" dirty="0" err="1"/>
              <a:t>Interkulturální</a:t>
            </a:r>
            <a:r>
              <a:rPr lang="cs-CZ" sz="1900" dirty="0"/>
              <a:t> </a:t>
            </a:r>
            <a:r>
              <a:rPr lang="cs-CZ" sz="1900" dirty="0" smtClean="0"/>
              <a:t>management vidí kulturu jak v organizaci, tak z vnějšího pohledu, mající vliv na organizaci z externího podnikatelského prostředí.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smtClean="0"/>
              <a:t>Interkulturální</a:t>
            </a:r>
            <a:r>
              <a:rPr lang="cs-CZ" dirty="0" smtClean="0"/>
              <a:t> management</a:t>
            </a:r>
            <a:endParaRPr lang="cs-CZ" dirty="0"/>
          </a:p>
        </p:txBody>
      </p:sp>
    </p:spTree>
    <p:extLst>
      <p:ext uri="{BB962C8B-B14F-4D97-AF65-F5344CB8AC3E}">
        <p14:creationId xmlns:p14="http://schemas.microsoft.com/office/powerpoint/2010/main" val="20412508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55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Mezinárodní ekonomické vztahy</a:t>
            </a:r>
            <a:r>
              <a:rPr lang="en-US" sz="2000" dirty="0"/>
              <a:t> </a:t>
            </a:r>
            <a:r>
              <a:rPr lang="cs-CZ" sz="2000" dirty="0"/>
              <a:t>mají formu pohybu zboží a služeb, pohyb u kapitálu, pohybu vědecko-technických znalostí a pracovních sil.</a:t>
            </a:r>
          </a:p>
          <a:p>
            <a:pPr algn="just"/>
            <a:r>
              <a:rPr lang="cs-CZ" sz="2000" b="1" i="1" dirty="0"/>
              <a:t>Mezinárodní pohyb zboží a služeb</a:t>
            </a:r>
            <a:r>
              <a:rPr lang="cs-CZ" sz="2000" dirty="0"/>
              <a:t> je historicky prvotní a základní formou mezinárodních ekonomických vztahů. Výrazný růst mezinárodního obchodu byl zaznamenán v 50. a 60. létech minulého století. 70. léta jsou ve znamení dalšího významného růstu mezinárodního obchodu v běžných cenách, ale zároveň dochází ke zpomalení dynamiky růstu jeho fyzického objemu. Zpomalení růstu fyzického objemu obchodu pokračuje v letech 80. Hlavní příčinou těchto změn je rozsáhlý vzestup exportních cen, především ropy.</a:t>
            </a:r>
            <a:endParaRPr lang="cs-CZ" sz="2000" dirty="0" smtClean="0"/>
          </a:p>
          <a:p>
            <a:pPr algn="just"/>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50846"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14022603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627534"/>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Mezinárodní pohyb kapitálových toků</a:t>
            </a:r>
            <a:r>
              <a:rPr lang="cs-CZ" sz="1800" dirty="0"/>
              <a:t> je druhou nejvýznamnější formou realizace mezinárodních ekonomických vztahů. </a:t>
            </a:r>
            <a:endParaRPr lang="cs-CZ" sz="1800" dirty="0" smtClean="0"/>
          </a:p>
          <a:p>
            <a:pPr algn="just"/>
            <a:r>
              <a:rPr lang="cs-CZ" sz="1800" dirty="0" smtClean="0"/>
              <a:t>Mezinárodním </a:t>
            </a:r>
            <a:r>
              <a:rPr lang="cs-CZ" sz="1800" dirty="0"/>
              <a:t>pohybem kapitálu se obvykle rozumí jak finanční toky v podobě úvěrů a nákupů podniků v zahraničí (případně jejich výstavba a rozšíření), tak i fyzické toky (kapitálové zboží) v podobě strojů, zařízení apod. Obchodování s kapitálem se realizuje až na určitém stupni ekonomického vývoje země a výrazně přispívá k internacionalizaci výrobních sil ve světovém hospodářství. </a:t>
            </a:r>
            <a:endParaRPr lang="cs-CZ" sz="1800" dirty="0" smtClean="0"/>
          </a:p>
          <a:p>
            <a:pPr algn="just"/>
            <a:r>
              <a:rPr lang="cs-CZ" sz="1800" dirty="0" smtClean="0"/>
              <a:t>Finanční </a:t>
            </a:r>
            <a:r>
              <a:rPr lang="cs-CZ" sz="1800" dirty="0"/>
              <a:t>toky jsou tak chápány jako pohyby mezi věřiteli a dlužníky a mezi vlastníky a podniky, které tito v zahraničí vlastní nebo jsou jejich spoluvlastníkem. </a:t>
            </a:r>
            <a:endParaRPr lang="cs-CZ" sz="1800" dirty="0" smtClean="0"/>
          </a:p>
          <a:p>
            <a:pPr algn="just"/>
            <a:r>
              <a:rPr lang="cs-CZ" sz="1800" dirty="0" smtClean="0"/>
              <a:t>Cílem </a:t>
            </a:r>
            <a:r>
              <a:rPr lang="cs-CZ" sz="1800" dirty="0"/>
              <a:t>obchodu s kapitálem je získání nadhodnoty (dosažení vyššího zisku při umístění kapitálu v zahraničí v porovnání s jeho umístěním v domácí ekonomice) nebo podnikatelského zisku.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5190403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273" y="682757"/>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Mezinárodní pohyb vědecko-technických znalostí</a:t>
            </a:r>
            <a:r>
              <a:rPr lang="cs-CZ" sz="1800" dirty="0"/>
              <a:t>, který velmi úzce souvisí s mezinárodním pohybem zboží a kapitálu, se stává nejdynamičtěji se rozvíjející oblastí mezinárodního podnikání. </a:t>
            </a:r>
            <a:r>
              <a:rPr lang="cs-CZ" sz="1800" dirty="0" smtClean="0"/>
              <a:t>Hlavní </a:t>
            </a:r>
            <a:r>
              <a:rPr lang="cs-CZ" sz="1800" dirty="0"/>
              <a:t>formou mezinárodního obchodu s vědecko-technickými poznatky jsou licence, kdy majitel určitého poznatku (vynálezu chráněného patentem) povoluje za úplatu nebo další povinnosti jiné straně jeho užívání. Forma licencí obvykle nezahrnuje transfery nejnovějších a strategicky nejvýznamnějších vědecký-technických poznatků.</a:t>
            </a:r>
            <a:endParaRPr lang="cs-CZ" sz="1800" dirty="0" smtClean="0"/>
          </a:p>
          <a:p>
            <a:pPr algn="just"/>
            <a:r>
              <a:rPr lang="cs-CZ" sz="1800" b="1" i="1" dirty="0"/>
              <a:t>Mezinárodní pohyb pracovních sil</a:t>
            </a:r>
            <a:r>
              <a:rPr lang="cs-CZ" sz="1800" dirty="0"/>
              <a:t> je vyvolaný přebytkem v jedné a nedostatkem v zemi druhé, přičemž tento pohyb je výrazně ovlivněn nerovnoměrným vývojem v jednotlivých zemích a politickými faktory. </a:t>
            </a:r>
            <a:r>
              <a:rPr lang="cs-CZ" sz="1800" dirty="0" smtClean="0"/>
              <a:t>Mezinárodní </a:t>
            </a:r>
            <a:r>
              <a:rPr lang="cs-CZ" sz="1800" dirty="0"/>
              <a:t>pohyb pracovních sil je hlavní součástí mezinárodní migrace obyvatelstva, kterým se rozumí relativně dobrovolný, převážně ekonomicky motivovaný pohyb obyvatelstva přes hranice státu za účelem relativně dlouhodobého nebo trvalého pobytu.</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sz="2200" dirty="0" smtClean="0"/>
              <a:t>Mezinárodní management a mezinárodní ekonomické vztahy </a:t>
            </a:r>
            <a:endParaRPr lang="cs-CZ" sz="2200" dirty="0"/>
          </a:p>
        </p:txBody>
      </p:sp>
    </p:spTree>
    <p:extLst>
      <p:ext uri="{BB962C8B-B14F-4D97-AF65-F5344CB8AC3E}">
        <p14:creationId xmlns:p14="http://schemas.microsoft.com/office/powerpoint/2010/main" val="41125178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51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Pod pojmem </a:t>
            </a:r>
            <a:r>
              <a:rPr lang="cs-CZ" sz="2000" b="1" dirty="0"/>
              <a:t>mezinárodní podnikatelské aktivity </a:t>
            </a:r>
            <a:r>
              <a:rPr lang="cs-CZ" sz="2000" dirty="0"/>
              <a:t>jsou zahrnuty jak </a:t>
            </a:r>
            <a:r>
              <a:rPr lang="cs-CZ" sz="2000" b="1" i="1" dirty="0"/>
              <a:t>mezinárodní obchodní aktivity</a:t>
            </a:r>
            <a:r>
              <a:rPr lang="cs-CZ" sz="2000" dirty="0"/>
              <a:t>, tak </a:t>
            </a:r>
            <a:r>
              <a:rPr lang="cs-CZ" sz="2000" b="1" i="1" dirty="0"/>
              <a:t>mezinárodní produkční aktivity</a:t>
            </a:r>
            <a:r>
              <a:rPr lang="cs-CZ" sz="2000" dirty="0"/>
              <a:t>. I když mezinárodní obchodní aktivity patří mezi nejznámější a nejvíce studované podnikatelské aktivity, tak mezinárodní produkční aktivity tvoří větší část (v hodnotovém vyjádření) všech mezinárodních podnikatelských </a:t>
            </a:r>
            <a:r>
              <a:rPr lang="cs-CZ" sz="2000" dirty="0" smtClean="0"/>
              <a:t>aktivit.</a:t>
            </a:r>
          </a:p>
          <a:p>
            <a:pPr algn="just"/>
            <a:r>
              <a:rPr lang="cs-CZ" sz="2000" dirty="0" smtClean="0"/>
              <a:t>Mezinárodní </a:t>
            </a:r>
            <a:r>
              <a:rPr lang="cs-CZ" sz="2000" dirty="0"/>
              <a:t>podnikatelské aktivity se svým principem neliší od podnikatelských aktivit na tuzemském trhu. </a:t>
            </a:r>
            <a:endParaRPr lang="cs-CZ" sz="2000" dirty="0" smtClean="0"/>
          </a:p>
          <a:p>
            <a:pPr algn="just"/>
            <a:r>
              <a:rPr lang="cs-CZ" sz="2000" dirty="0" smtClean="0"/>
              <a:t>Hlavním </a:t>
            </a:r>
            <a:r>
              <a:rPr lang="cs-CZ" sz="2000" dirty="0"/>
              <a:t>odlišením mezinárodních podnikatelských aktivit od tuzemských podnikatelských aktivit je jejich větší rizikovost a nákladovost, která je dána existencí tarifních bariér a nákladů spojených s rozdílností každého státu (jazyk, legislativa, kultura). </a:t>
            </a:r>
            <a:endParaRPr lang="cs-CZ" sz="20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Mezinárodní podnikatelské aktivity</a:t>
            </a:r>
            <a:endParaRPr lang="cs-CZ" dirty="0"/>
          </a:p>
        </p:txBody>
      </p:sp>
    </p:spTree>
    <p:extLst>
      <p:ext uri="{BB962C8B-B14F-4D97-AF65-F5344CB8AC3E}">
        <p14:creationId xmlns:p14="http://schemas.microsoft.com/office/powerpoint/2010/main" val="35157124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51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Další odlišností je míra flexibility a mobility výrobních faktorů, jako jsou kapitál a pracovní síla, při přechodu přes hranice státu.</a:t>
            </a:r>
          </a:p>
          <a:p>
            <a:pPr algn="just"/>
            <a:r>
              <a:rPr lang="cs-CZ" sz="2000" dirty="0" smtClean="0"/>
              <a:t>Teritoriem </a:t>
            </a:r>
            <a:r>
              <a:rPr lang="cs-CZ" sz="2000" dirty="0"/>
              <a:t>realizace mezinárodních podnikatelských aktivit je světové hospodářské prostředí (světová ekonomika).</a:t>
            </a:r>
          </a:p>
          <a:p>
            <a:pPr algn="just"/>
            <a:r>
              <a:rPr lang="cs-CZ" sz="2000" dirty="0" smtClean="0"/>
              <a:t>Mezinárodní </a:t>
            </a:r>
            <a:r>
              <a:rPr lang="cs-CZ" sz="2000" dirty="0"/>
              <a:t>podnikatelské aktivity můžeme rozdělit na operace „směřující dovnitř“ (vnitřní), operace „směřující ven“ (vnější) a „kooperativní </a:t>
            </a:r>
            <a:r>
              <a:rPr lang="cs-CZ" sz="2000" dirty="0" smtClean="0"/>
              <a:t>operace“.</a:t>
            </a:r>
          </a:p>
          <a:p>
            <a:pPr algn="just"/>
            <a:r>
              <a:rPr lang="cs-CZ" sz="2000" b="1" i="1" dirty="0" smtClean="0"/>
              <a:t>Vnitřní </a:t>
            </a:r>
            <a:r>
              <a:rPr lang="cs-CZ" sz="2000" b="1" i="1" dirty="0"/>
              <a:t>operace </a:t>
            </a:r>
            <a:r>
              <a:rPr lang="cs-CZ" sz="2000" dirty="0"/>
              <a:t>(kde patří např. import) můžeme také označit za pasivní zapojení podniku. </a:t>
            </a:r>
            <a:endParaRPr lang="cs-CZ" sz="2000" dirty="0" smtClean="0"/>
          </a:p>
          <a:p>
            <a:pPr algn="just"/>
            <a:r>
              <a:rPr lang="cs-CZ" sz="2000" b="1" i="1" dirty="0" smtClean="0"/>
              <a:t>Vnější </a:t>
            </a:r>
            <a:r>
              <a:rPr lang="cs-CZ" sz="2000" b="1" i="1" dirty="0"/>
              <a:t>operace </a:t>
            </a:r>
            <a:r>
              <a:rPr lang="cs-CZ" sz="2000" dirty="0"/>
              <a:t>(např. export, zahraniční joint venture) pak chápeme jako aktivní zapojení podniku do mezinárodního dění</a:t>
            </a:r>
            <a:r>
              <a:rPr lang="cs-CZ" sz="20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Mezinárodní podnikatelské aktivity</a:t>
            </a:r>
            <a:endParaRPr lang="cs-CZ" dirty="0"/>
          </a:p>
        </p:txBody>
      </p:sp>
    </p:spTree>
    <p:extLst>
      <p:ext uri="{BB962C8B-B14F-4D97-AF65-F5344CB8AC3E}">
        <p14:creationId xmlns:p14="http://schemas.microsoft.com/office/powerpoint/2010/main" val="7627372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Internacionalizace podnikatelských aktivit nastává v důsledku rozhodnutí o zapojení podniku do mezinárodního </a:t>
            </a:r>
            <a:r>
              <a:rPr lang="cs-CZ" sz="1800" dirty="0" smtClean="0"/>
              <a:t>podnikání. </a:t>
            </a:r>
          </a:p>
          <a:p>
            <a:pPr algn="just"/>
            <a:r>
              <a:rPr lang="cs-CZ" sz="1800" dirty="0"/>
              <a:t>Proces internacionalizace podnikatelských aktivit představuje posloupnost kroků a aktivit, kterými podniky musí procházet, aby skutečně realizoval koncept mezinárodního podnikání</a:t>
            </a:r>
            <a:r>
              <a:rPr lang="cs-CZ" sz="1800" dirty="0" smtClean="0"/>
              <a:t>.</a:t>
            </a:r>
          </a:p>
          <a:p>
            <a:pPr algn="just"/>
            <a:r>
              <a:rPr lang="cs-CZ" sz="1800" dirty="0"/>
              <a:t>Z pohledu makroekonomického se termín internacionalizace, který se začal poprvé používat počátkem dvacátých let dvacátého století, objevuje v souvislosti s postupným nahrazováním imperialismus jako dominantního organizačního principu rámujícího přeshraniční interakce mezi tržními </a:t>
            </a:r>
            <a:r>
              <a:rPr lang="cs-CZ" sz="1800" dirty="0" smtClean="0"/>
              <a:t>ekonomikami.</a:t>
            </a:r>
          </a:p>
          <a:p>
            <a:pPr algn="just"/>
            <a:r>
              <a:rPr lang="cs-CZ" sz="1800" dirty="0"/>
              <a:t>Z pohledu mikroekonomické je internacionalizace podnikatelských aktivit chápána, </a:t>
            </a:r>
            <a:r>
              <a:rPr lang="cs-CZ" sz="1800" dirty="0" smtClean="0"/>
              <a:t>jako </a:t>
            </a:r>
            <a:r>
              <a:rPr lang="cs-CZ" sz="1800" dirty="0"/>
              <a:t>geografické šíření podnikatelských aktivit přes národní hranice </a:t>
            </a:r>
            <a:r>
              <a:rPr lang="cs-CZ" sz="1800" dirty="0" smtClean="0"/>
              <a:t>státu.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Internacionalizace podnikatelských aktivit</a:t>
            </a:r>
            <a:endParaRPr lang="cs-CZ" dirty="0"/>
          </a:p>
        </p:txBody>
      </p:sp>
    </p:spTree>
    <p:extLst>
      <p:ext uri="{BB962C8B-B14F-4D97-AF65-F5344CB8AC3E}">
        <p14:creationId xmlns:p14="http://schemas.microsoft.com/office/powerpoint/2010/main" val="8042311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34823"/>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Postup internacionalizace podnikatelských aktivit</a:t>
            </a:r>
            <a:endParaRPr lang="cs-CZ" dirty="0"/>
          </a:p>
        </p:txBody>
      </p:sp>
      <p:graphicFrame>
        <p:nvGraphicFramePr>
          <p:cNvPr id="2" name="Tabulka 1"/>
          <p:cNvGraphicFramePr>
            <a:graphicFrameLocks noGrp="1"/>
          </p:cNvGraphicFramePr>
          <p:nvPr>
            <p:extLst/>
          </p:nvPr>
        </p:nvGraphicFramePr>
        <p:xfrm>
          <a:off x="323528" y="738457"/>
          <a:ext cx="7416824" cy="3961004"/>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val="2712692032"/>
                    </a:ext>
                  </a:extLst>
                </a:gridCol>
                <a:gridCol w="864096">
                  <a:extLst>
                    <a:ext uri="{9D8B030D-6E8A-4147-A177-3AD203B41FA5}">
                      <a16:colId xmlns:a16="http://schemas.microsoft.com/office/drawing/2014/main" val="1865724055"/>
                    </a:ext>
                  </a:extLst>
                </a:gridCol>
                <a:gridCol w="2304256">
                  <a:extLst>
                    <a:ext uri="{9D8B030D-6E8A-4147-A177-3AD203B41FA5}">
                      <a16:colId xmlns:a16="http://schemas.microsoft.com/office/drawing/2014/main" val="385396257"/>
                    </a:ext>
                  </a:extLst>
                </a:gridCol>
                <a:gridCol w="1584176">
                  <a:extLst>
                    <a:ext uri="{9D8B030D-6E8A-4147-A177-3AD203B41FA5}">
                      <a16:colId xmlns:a16="http://schemas.microsoft.com/office/drawing/2014/main" val="385431993"/>
                    </a:ext>
                  </a:extLst>
                </a:gridCol>
                <a:gridCol w="1158762">
                  <a:extLst>
                    <a:ext uri="{9D8B030D-6E8A-4147-A177-3AD203B41FA5}">
                      <a16:colId xmlns:a16="http://schemas.microsoft.com/office/drawing/2014/main" val="522194446"/>
                    </a:ext>
                  </a:extLst>
                </a:gridCol>
                <a:gridCol w="392727">
                  <a:extLst>
                    <a:ext uri="{9D8B030D-6E8A-4147-A177-3AD203B41FA5}">
                      <a16:colId xmlns:a16="http://schemas.microsoft.com/office/drawing/2014/main" val="3213426446"/>
                    </a:ext>
                  </a:extLst>
                </a:gridCol>
                <a:gridCol w="392727">
                  <a:extLst>
                    <a:ext uri="{9D8B030D-6E8A-4147-A177-3AD203B41FA5}">
                      <a16:colId xmlns:a16="http://schemas.microsoft.com/office/drawing/2014/main" val="3494792340"/>
                    </a:ext>
                  </a:extLst>
                </a:gridCol>
              </a:tblGrid>
              <a:tr h="301036">
                <a:tc rowSpan="2"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rowSpan="2" hMerge="1">
                  <a:txBody>
                    <a:bodyPr/>
                    <a:lstStyle/>
                    <a:p>
                      <a:endParaRPr lang="cs-CZ"/>
                    </a:p>
                  </a:txBody>
                  <a:tcPr/>
                </a:tc>
                <a:tc gridSpan="4">
                  <a:txBody>
                    <a:bodyPr/>
                    <a:lstStyle/>
                    <a:p>
                      <a:pPr algn="ctr">
                        <a:lnSpc>
                          <a:spcPct val="150000"/>
                        </a:lnSpc>
                        <a:spcAft>
                          <a:spcPts val="600"/>
                        </a:spcAft>
                      </a:pPr>
                      <a:r>
                        <a:rPr lang="cs-CZ" sz="1600" kern="1400">
                          <a:effectLst/>
                          <a:latin typeface="+mn-lt"/>
                        </a:rPr>
                        <a:t>Metoda vstupu</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just">
                        <a:lnSpc>
                          <a:spcPct val="150000"/>
                        </a:lnSpc>
                        <a:spcAft>
                          <a:spcPts val="600"/>
                        </a:spcAft>
                      </a:pPr>
                      <a:r>
                        <a:rPr lang="cs-CZ" sz="1600" kern="1400" dirty="0">
                          <a:effectLst/>
                          <a:latin typeface="+mn-lt"/>
                        </a:rPr>
                        <a:t> </a:t>
                      </a:r>
                      <a:endParaRPr lang="cs-CZ" sz="1600" kern="14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8352353"/>
                  </a:ext>
                </a:extLst>
              </a:tr>
              <a:tr h="439609">
                <a:tc gridSpan="2" vMerge="1">
                  <a:txBody>
                    <a:bodyPr/>
                    <a:lstStyle/>
                    <a:p>
                      <a:endParaRPr lang="cs-CZ"/>
                    </a:p>
                  </a:txBody>
                  <a:tcPr/>
                </a:tc>
                <a:tc hMerge="1" vMerge="1">
                  <a:txBody>
                    <a:bodyPr/>
                    <a:lstStyle/>
                    <a:p>
                      <a:endParaRPr lang="cs-CZ"/>
                    </a:p>
                  </a:txBody>
                  <a:tcPr/>
                </a:tc>
                <a:tc>
                  <a:txBody>
                    <a:bodyPr/>
                    <a:lstStyle/>
                    <a:p>
                      <a:pPr algn="ctr">
                        <a:lnSpc>
                          <a:spcPct val="150000"/>
                        </a:lnSpc>
                        <a:spcAft>
                          <a:spcPts val="600"/>
                        </a:spcAft>
                      </a:pPr>
                      <a:r>
                        <a:rPr lang="cs-CZ" sz="1600" kern="1400">
                          <a:effectLst/>
                          <a:latin typeface="+mn-lt"/>
                        </a:rPr>
                        <a:t>Exportní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a:txBody>
                    <a:bodyPr/>
                    <a:lstStyle/>
                    <a:p>
                      <a:pPr algn="ctr">
                        <a:lnSpc>
                          <a:spcPct val="150000"/>
                        </a:lnSpc>
                        <a:spcAft>
                          <a:spcPts val="600"/>
                        </a:spcAft>
                      </a:pPr>
                      <a:r>
                        <a:rPr lang="cs-CZ" sz="1600" kern="1400">
                          <a:effectLst/>
                          <a:latin typeface="+mn-lt"/>
                        </a:rPr>
                        <a:t>Smluvní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gridSpan="2">
                  <a:txBody>
                    <a:bodyPr/>
                    <a:lstStyle/>
                    <a:p>
                      <a:pPr algn="ctr">
                        <a:lnSpc>
                          <a:spcPct val="150000"/>
                        </a:lnSpc>
                        <a:spcAft>
                          <a:spcPts val="600"/>
                        </a:spcAft>
                      </a:pPr>
                      <a:r>
                        <a:rPr lang="cs-CZ" sz="1600" kern="1400">
                          <a:effectLst/>
                          <a:latin typeface="+mn-lt"/>
                        </a:rPr>
                        <a:t>Investiční metody</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42304852"/>
                  </a:ext>
                </a:extLst>
              </a:tr>
              <a:tr h="417965">
                <a:tc rowSpan="5">
                  <a:txBody>
                    <a:bodyPr/>
                    <a:lstStyle/>
                    <a:p>
                      <a:pPr marL="71755" marR="71755" algn="ctr">
                        <a:lnSpc>
                          <a:spcPct val="150000"/>
                        </a:lnSpc>
                        <a:spcAft>
                          <a:spcPts val="600"/>
                        </a:spcAft>
                      </a:pPr>
                      <a:r>
                        <a:rPr lang="cs-CZ" sz="1600" kern="1400" dirty="0">
                          <a:effectLst/>
                          <a:latin typeface="+mn-lt"/>
                        </a:rPr>
                        <a:t>Zahraniční trh</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vert="vert270"/>
                </a:tc>
                <a:tc>
                  <a:txBody>
                    <a:bodyPr/>
                    <a:lstStyle/>
                    <a:p>
                      <a:pPr algn="just">
                        <a:lnSpc>
                          <a:spcPct val="150000"/>
                        </a:lnSpc>
                        <a:spcAft>
                          <a:spcPts val="600"/>
                        </a:spcAft>
                      </a:pPr>
                      <a:r>
                        <a:rPr lang="cs-CZ" sz="1600" kern="1400">
                          <a:effectLst/>
                          <a:latin typeface="+mn-lt"/>
                        </a:rPr>
                        <a:t>Trh A</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rowSpan="5">
                  <a:txBody>
                    <a:bodyPr/>
                    <a:lstStyle/>
                    <a:p>
                      <a:pPr marL="71755" marR="71755" algn="just">
                        <a:lnSpc>
                          <a:spcPct val="150000"/>
                        </a:lnSpc>
                        <a:spcAft>
                          <a:spcPts val="600"/>
                        </a:spcAft>
                      </a:pPr>
                      <a:r>
                        <a:rPr lang="cs-CZ" sz="1600" kern="1400" dirty="0">
                          <a:effectLst/>
                          <a:latin typeface="+mn-lt"/>
                        </a:rPr>
                        <a:t>  </a:t>
                      </a:r>
                      <a:r>
                        <a:rPr lang="cs-CZ" sz="1600" kern="1400" dirty="0" smtClean="0">
                          <a:effectLst/>
                          <a:latin typeface="+mn-lt"/>
                        </a:rPr>
                        <a:t>Růst </a:t>
                      </a:r>
                      <a:r>
                        <a:rPr lang="cs-CZ" sz="1600" kern="1400" dirty="0">
                          <a:effectLst/>
                          <a:latin typeface="+mn-lt"/>
                        </a:rPr>
                        <a:t>geografické </a:t>
                      </a:r>
                      <a:r>
                        <a:rPr lang="cs-CZ" sz="1600" kern="1400" dirty="0" smtClean="0">
                          <a:effectLst/>
                          <a:latin typeface="+mn-lt"/>
                        </a:rPr>
                        <a:t>diverzifikace</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vert="vert270"/>
                </a:tc>
                <a:tc gridSpan="3">
                  <a:txBody>
                    <a:bodyPr/>
                    <a:lstStyle/>
                    <a:p>
                      <a:pPr algn="ctr">
                        <a:lnSpc>
                          <a:spcPct val="150000"/>
                        </a:lnSpc>
                        <a:spcAft>
                          <a:spcPts val="600"/>
                        </a:spcAft>
                      </a:pPr>
                      <a:r>
                        <a:rPr lang="cs-CZ" sz="1600" kern="1400">
                          <a:effectLst/>
                          <a:latin typeface="+mn-lt"/>
                        </a:rPr>
                        <a:t>Růst tržní závazku</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hMerge="1">
                  <a:txBody>
                    <a:bodyPr/>
                    <a:lstStyle/>
                    <a:p>
                      <a:endParaRPr lang="cs-CZ"/>
                    </a:p>
                  </a:txBody>
                  <a:tcPr/>
                </a:tc>
                <a:tc>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3890848"/>
                  </a:ext>
                </a:extLst>
              </a:tr>
              <a:tr h="342006">
                <a:tc vMerge="1">
                  <a:txBody>
                    <a:bodyPr/>
                    <a:lstStyle/>
                    <a:p>
                      <a:endParaRPr lang="cs-CZ"/>
                    </a:p>
                  </a:txBody>
                  <a:tcPr/>
                </a:tc>
                <a:tc>
                  <a:txBody>
                    <a:bodyPr/>
                    <a:lstStyle/>
                    <a:p>
                      <a:pPr algn="just">
                        <a:lnSpc>
                          <a:spcPct val="150000"/>
                        </a:lnSpc>
                        <a:spcAft>
                          <a:spcPts val="600"/>
                        </a:spcAft>
                      </a:pPr>
                      <a:r>
                        <a:rPr lang="cs-CZ" sz="1600" kern="1400">
                          <a:effectLst/>
                          <a:latin typeface="+mn-lt"/>
                        </a:rPr>
                        <a:t>Trh B</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795554837"/>
                  </a:ext>
                </a:extLst>
              </a:tr>
              <a:tr h="908870">
                <a:tc vMerge="1">
                  <a:txBody>
                    <a:bodyPr/>
                    <a:lstStyle/>
                    <a:p>
                      <a:endParaRPr lang="cs-CZ"/>
                    </a:p>
                  </a:txBody>
                  <a:tcPr/>
                </a:tc>
                <a:tc>
                  <a:txBody>
                    <a:bodyPr/>
                    <a:lstStyle/>
                    <a:p>
                      <a:pPr algn="just">
                        <a:lnSpc>
                          <a:spcPct val="150000"/>
                        </a:lnSpc>
                        <a:spcAft>
                          <a:spcPts val="600"/>
                        </a:spcAft>
                      </a:pPr>
                      <a:r>
                        <a:rPr lang="cs-CZ" sz="1600" kern="1400">
                          <a:effectLst/>
                          <a:latin typeface="+mn-lt"/>
                        </a:rPr>
                        <a:t>Trh C</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endParaRPr lang="cs-CZ" sz="1600" kern="1400" dirty="0">
                        <a:effectLst/>
                        <a:latin typeface="+mn-lt"/>
                      </a:endParaRPr>
                    </a:p>
                    <a:p>
                      <a:pPr algn="just">
                        <a:lnSpc>
                          <a:spcPct val="150000"/>
                        </a:lnSpc>
                        <a:spcAft>
                          <a:spcPts val="600"/>
                        </a:spcAft>
                      </a:pPr>
                      <a:r>
                        <a:rPr lang="cs-CZ" sz="1600" kern="1400" dirty="0" smtClean="0">
                          <a:effectLst/>
                          <a:latin typeface="+mn-lt"/>
                        </a:rPr>
                        <a:t>   postup </a:t>
                      </a:r>
                      <a:r>
                        <a:rPr lang="cs-CZ" sz="1600" kern="1400" dirty="0">
                          <a:effectLst/>
                          <a:latin typeface="+mn-lt"/>
                        </a:rPr>
                        <a:t>internacionalizace</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043269428"/>
                  </a:ext>
                </a:extLst>
              </a:tr>
              <a:tr h="1026017">
                <a:tc vMerge="1">
                  <a:txBody>
                    <a:bodyPr/>
                    <a:lstStyle/>
                    <a:p>
                      <a:endParaRPr lang="cs-CZ"/>
                    </a:p>
                  </a:txBody>
                  <a:tcPr/>
                </a:tc>
                <a:tc>
                  <a:txBody>
                    <a:bodyPr/>
                    <a:lstStyle/>
                    <a:p>
                      <a:pPr algn="just">
                        <a:lnSpc>
                          <a:spcPct val="150000"/>
                        </a:lnSpc>
                        <a:spcAft>
                          <a:spcPts val="0"/>
                        </a:spcAft>
                      </a:pPr>
                      <a:r>
                        <a:rPr lang="cs-CZ" sz="1600" kern="1400">
                          <a:effectLst/>
                          <a:latin typeface="+mn-lt"/>
                        </a:rPr>
                        <a:t>.</a:t>
                      </a:r>
                    </a:p>
                    <a:p>
                      <a:pPr algn="just">
                        <a:lnSpc>
                          <a:spcPct val="150000"/>
                        </a:lnSpc>
                        <a:spcAft>
                          <a:spcPts val="0"/>
                        </a:spcAft>
                      </a:pPr>
                      <a:r>
                        <a:rPr lang="cs-CZ" sz="1600" kern="1400">
                          <a:effectLst/>
                          <a:latin typeface="+mn-lt"/>
                        </a:rPr>
                        <a:t>.</a:t>
                      </a:r>
                    </a:p>
                    <a:p>
                      <a:pPr algn="just">
                        <a:lnSpc>
                          <a:spcPct val="150000"/>
                        </a:lnSpc>
                        <a:spcAft>
                          <a:spcPts val="0"/>
                        </a:spcAft>
                      </a:pPr>
                      <a:r>
                        <a:rPr lang="cs-CZ" sz="1600" kern="1400">
                          <a:effectLst/>
                          <a:latin typeface="+mn-lt"/>
                        </a:rPr>
                        <a:t>.</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2398281289"/>
                  </a:ext>
                </a:extLst>
              </a:tr>
              <a:tr h="342006">
                <a:tc vMerge="1">
                  <a:txBody>
                    <a:bodyPr/>
                    <a:lstStyle/>
                    <a:p>
                      <a:endParaRPr lang="cs-CZ"/>
                    </a:p>
                  </a:txBody>
                  <a:tcPr/>
                </a:tc>
                <a:tc>
                  <a:txBody>
                    <a:bodyPr/>
                    <a:lstStyle/>
                    <a:p>
                      <a:pPr algn="just">
                        <a:lnSpc>
                          <a:spcPct val="150000"/>
                        </a:lnSpc>
                        <a:spcAft>
                          <a:spcPts val="600"/>
                        </a:spcAft>
                      </a:pPr>
                      <a:r>
                        <a:rPr lang="cs-CZ" sz="1600" kern="1400">
                          <a:effectLst/>
                          <a:latin typeface="+mn-lt"/>
                        </a:rPr>
                        <a:t>Trh N</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vMerge="1">
                  <a:txBody>
                    <a:bodyPr/>
                    <a:lstStyle/>
                    <a:p>
                      <a:endParaRPr lang="cs-CZ"/>
                    </a:p>
                  </a:txBody>
                  <a:tcPr/>
                </a:tc>
                <a:tc gridSpan="2">
                  <a:txBody>
                    <a:bodyPr/>
                    <a:lstStyle/>
                    <a:p>
                      <a:pPr algn="just">
                        <a:lnSpc>
                          <a:spcPct val="150000"/>
                        </a:lnSpc>
                        <a:spcAft>
                          <a:spcPts val="600"/>
                        </a:spcAft>
                      </a:pPr>
                      <a:r>
                        <a:rPr lang="cs-CZ" sz="1600" kern="1400">
                          <a:effectLst/>
                          <a:latin typeface="+mn-lt"/>
                        </a:rPr>
                        <a:t> </a:t>
                      </a:r>
                      <a:endParaRPr lang="cs-CZ" sz="1600" kern="140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tc gridSpan="2">
                  <a:txBody>
                    <a:bodyPr/>
                    <a:lstStyle/>
                    <a:p>
                      <a:pPr algn="just">
                        <a:lnSpc>
                          <a:spcPct val="150000"/>
                        </a:lnSpc>
                        <a:spcAft>
                          <a:spcPts val="600"/>
                        </a:spcAft>
                      </a:pPr>
                      <a:r>
                        <a:rPr lang="cs-CZ" sz="1600" kern="1400" dirty="0">
                          <a:effectLst/>
                          <a:latin typeface="+mn-lt"/>
                        </a:rPr>
                        <a:t> </a:t>
                      </a:r>
                      <a:endParaRPr lang="cs-CZ" sz="1600" kern="1400" dirty="0">
                        <a:effectLst/>
                        <a:latin typeface="+mn-lt"/>
                        <a:ea typeface="Times New Roman" panose="02020603050405020304" pitchFamily="18" charset="0"/>
                        <a:cs typeface="Times New Roman" panose="02020603050405020304" pitchFamily="18" charset="0"/>
                      </a:endParaRPr>
                    </a:p>
                  </a:txBody>
                  <a:tcPr marL="41914" marR="41914" marT="0" marB="0"/>
                </a:tc>
                <a:tc hMerge="1">
                  <a:txBody>
                    <a:bodyPr/>
                    <a:lstStyle/>
                    <a:p>
                      <a:endParaRPr lang="cs-CZ"/>
                    </a:p>
                  </a:txBody>
                  <a:tcPr/>
                </a:tc>
                <a:extLst>
                  <a:ext uri="{0D108BD9-81ED-4DB2-BD59-A6C34878D82A}">
                    <a16:rowId xmlns:a16="http://schemas.microsoft.com/office/drawing/2014/main" val="3659476952"/>
                  </a:ext>
                </a:extLst>
              </a:tr>
            </a:tbl>
          </a:graphicData>
        </a:graphic>
      </p:graphicFrame>
      <p:sp>
        <p:nvSpPr>
          <p:cNvPr id="4" name="AutoShape 2"/>
          <p:cNvSpPr>
            <a:spLocks noChangeShapeType="1"/>
          </p:cNvSpPr>
          <p:nvPr/>
        </p:nvSpPr>
        <p:spPr bwMode="auto">
          <a:xfrm>
            <a:off x="2771800" y="1923678"/>
            <a:ext cx="23717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3"/>
          <p:cNvSpPr>
            <a:spLocks noChangeShapeType="1"/>
          </p:cNvSpPr>
          <p:nvPr/>
        </p:nvSpPr>
        <p:spPr bwMode="auto">
          <a:xfrm>
            <a:off x="2769213" y="1946319"/>
            <a:ext cx="0" cy="16478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p:cNvSpPr>
            <a:spLocks noChangeShapeType="1"/>
          </p:cNvSpPr>
          <p:nvPr/>
        </p:nvSpPr>
        <p:spPr bwMode="auto">
          <a:xfrm>
            <a:off x="2771800" y="1946319"/>
            <a:ext cx="2286000" cy="1581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3338513" y="1335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9" name="Rectangle 7"/>
          <p:cNvSpPr>
            <a:spLocks noChangeArrowheads="1"/>
          </p:cNvSpPr>
          <p:nvPr/>
        </p:nvSpPr>
        <p:spPr bwMode="auto">
          <a:xfrm>
            <a:off x="3338513" y="1792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916892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13525</Words>
  <Application>Microsoft Office PowerPoint</Application>
  <PresentationFormat>Předvádění na obrazovce (16:9)</PresentationFormat>
  <Paragraphs>826</Paragraphs>
  <Slides>135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135</vt:i4>
      </vt:variant>
    </vt:vector>
  </HeadingPairs>
  <TitlesOfParts>
    <vt:vector size="140" baseType="lpstr">
      <vt:lpstr>Arial</vt:lpstr>
      <vt:lpstr>Calibri</vt:lpstr>
      <vt:lpstr>Enriqueta</vt:lpstr>
      <vt:lpstr>Times New Roman</vt:lpstr>
      <vt:lpstr>SLU</vt:lpstr>
      <vt:lpstr>Hodnocení kvality podnikatelského prostředí</vt:lpstr>
      <vt:lpstr>Konkurenceschopnost</vt:lpstr>
      <vt:lpstr>Konkurenceschopnost</vt:lpstr>
      <vt:lpstr>Konkurenceschopnost</vt:lpstr>
      <vt:lpstr>Konkurenceschopnost České republiky</vt:lpstr>
      <vt:lpstr>Konkurenceschopnost regionů</vt:lpstr>
      <vt:lpstr>Hodnocení kvality podnikatelského prostředí</vt:lpstr>
      <vt:lpstr>Hodnocení kvality podnikatelského prostředí</vt:lpstr>
      <vt:lpstr>Hodnocení kvality podnikatelského prostředí</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národní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Hodnocení kvality podnikatelského prostředí na regionální úrovni</vt:lpstr>
      <vt:lpstr>Kvalita podnikatelského prostředí na regionální úrovni</vt:lpstr>
      <vt:lpstr>Kvalita podnikatelského prostředí na regionální úrovni</vt:lpstr>
      <vt:lpstr>Kvalita podnikatelského prostředí České republiky</vt:lpstr>
      <vt:lpstr>Výběr země na základě konkurenceschopnosti a atraktivity</vt:lpstr>
      <vt:lpstr>Výběr země na základě konkurenceschopnosti a atraktivity</vt:lpstr>
      <vt:lpstr>Podnikatelské prostředí v České republice a v Evropské unii</vt:lpstr>
      <vt:lpstr>Podnikatelské prostředí v České republice</vt:lpstr>
      <vt:lpstr>Kvalita podnikatelského prostředí v České republice</vt:lpstr>
      <vt:lpstr>Kvalita podnikatelského prostředí v České republice</vt:lpstr>
      <vt:lpstr>Kvalita podnikatelského prostředí v České republice</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Vývoj podnikatelského prostředí v České republice po roce 1989</vt:lpstr>
      <vt:lpstr>Podnikatelské prostředí v Evropské unii</vt:lpstr>
      <vt:lpstr>Podnikatelské prostředí v Evropské unii</vt:lpstr>
      <vt:lpstr>Podnikatelské prostředí v Evropské unii</vt:lpstr>
      <vt:lpstr>Podnikatelské prostředí v Evropské unii</vt:lpstr>
      <vt:lpstr>Podnikatelské prostředí v Evropské unii</vt:lpstr>
      <vt:lpstr>Podnikatelské prostředí nadnárodních korporací</vt:lpstr>
      <vt:lpstr>Nadnárodní podniky</vt:lpstr>
      <vt:lpstr>Nadnárodní podniky</vt:lpstr>
      <vt:lpstr>Nadnárodní podniky</vt:lpstr>
      <vt:lpstr>Nadnárodní podniky</vt:lpstr>
      <vt:lpstr>Nadnárodní podniky</vt:lpstr>
      <vt:lpstr>Typy nadnárodních podniků</vt:lpstr>
      <vt:lpstr>Typy nadnárodních podniků</vt:lpstr>
      <vt:lpstr>Typy nadnárodních podniků</vt:lpstr>
      <vt:lpstr>Typy nadnárodních podniků</vt:lpstr>
      <vt:lpstr>Organizační aspekty mezinárodních podnikatelských aktivit</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Způsoby organizace nadnárodních podniků</vt:lpstr>
      <vt:lpstr>Organizační alternativy a vývoj pro globální podniky</vt:lpstr>
      <vt:lpstr>Koordinační mechanismy pro mezinárodní operace</vt:lpstr>
      <vt:lpstr>Podnikatelské prostředí nadnárodních korporací</vt:lpstr>
      <vt:lpstr>Podstata mezinárodního managementu</vt:lpstr>
      <vt:lpstr>Podstata mezinárodního managementu</vt:lpstr>
      <vt:lpstr>Podstata mezinárodního managementu</vt:lpstr>
      <vt:lpstr>Specifika mezinárodního managementu</vt:lpstr>
      <vt:lpstr>Specifika mezinárodního managementu</vt:lpstr>
      <vt:lpstr>Globální trh a globální management</vt:lpstr>
      <vt:lpstr>Cross-Cultural management</vt:lpstr>
      <vt:lpstr>Interkulturální management</vt:lpstr>
      <vt:lpstr>Mezinárodní management a mezinárodní ekonomické vztahy </vt:lpstr>
      <vt:lpstr>Mezinárodní management a mezinárodní ekonomické vztahy </vt:lpstr>
      <vt:lpstr>Mezinárodní management a mezinárodní ekonomické vztahy </vt:lpstr>
      <vt:lpstr>Mezinárodní podnikatelské aktivity</vt:lpstr>
      <vt:lpstr>Mezinárodní podnikatelské aktivity</vt:lpstr>
      <vt:lpstr>Internacionalizace podnikatelských aktivit</vt:lpstr>
      <vt:lpstr>Postup internacionalizace podnikatelských aktivit</vt:lpstr>
      <vt:lpstr>Důvody k internacionalizaci podnikatelských aktivit</vt:lpstr>
      <vt:lpstr>Rizika spojená s mezinárodními podnikatelskými aktivitami</vt:lpstr>
      <vt:lpstr>Požadavky na manažery v mezinárodním prostředí</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Manažerské přístupy k řízení nadnárodních podniků</vt:lpstr>
      <vt:lpstr>Podnikatelské prostředí nadnárodních korporací </vt:lpstr>
      <vt:lpstr>Manažerské přístupy v mezinárodním prostředí</vt:lpstr>
      <vt:lpstr>Interkulturní přístup</vt:lpstr>
      <vt:lpstr>Interkulturní přístup</vt:lpstr>
      <vt:lpstr>Interkulturní dimenze</vt:lpstr>
      <vt:lpstr>Interkulturní dimenze – G. Hofstede</vt:lpstr>
      <vt:lpstr>Interkulturní dimenze – G. Hofstede</vt:lpstr>
      <vt:lpstr>Interkulturní dimenze – Edward T. Hall</vt:lpstr>
      <vt:lpstr>Interkulturní dimenze – Edward T. Hall</vt:lpstr>
      <vt:lpstr>Interkulturní dimenze – Edward T. Hall</vt:lpstr>
      <vt:lpstr>Interkulturní dimenze – Fons Trompenaars</vt:lpstr>
      <vt:lpstr>Interkulturní dimenze – Fons Trompenaars</vt:lpstr>
      <vt:lpstr>Interkulturní dimenze – Fons Trompenaars</vt:lpstr>
      <vt:lpstr>Interkulturní dimenze – Jacques Demorgon</vt:lpstr>
      <vt:lpstr>Interkulturní dimenze – Jacques Demorgon</vt:lpstr>
      <vt:lpstr>Interkulturní dimenze – Jacques Demorgon</vt:lpstr>
      <vt:lpstr>Interkulturní dimenze – Jacques Demorgon</vt:lpstr>
      <vt:lpstr>Interkulturní kompetence </vt:lpstr>
      <vt:lpstr>Interkulturní kompetence </vt:lpstr>
      <vt:lpstr>Interkulturní kompetence</vt:lpstr>
      <vt:lpstr>Americký management</vt:lpstr>
      <vt:lpstr>Japonský management </vt:lpstr>
      <vt:lpstr>Japonský management </vt:lpstr>
      <vt:lpstr>Charakteristiky japonského managementu </vt:lpstr>
      <vt:lpstr>Charakteristiky japonského managementu </vt:lpstr>
      <vt:lpstr>Charakteristiky japonského managementu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325</cp:revision>
  <dcterms:created xsi:type="dcterms:W3CDTF">2016-07-06T15:42:34Z</dcterms:created>
  <dcterms:modified xsi:type="dcterms:W3CDTF">2023-04-19T13:17:47Z</dcterms:modified>
</cp:coreProperties>
</file>