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4" r:id="rId3"/>
    <p:sldId id="271" r:id="rId4"/>
    <p:sldId id="281" r:id="rId5"/>
    <p:sldId id="280" r:id="rId6"/>
    <p:sldId id="279" r:id="rId7"/>
    <p:sldId id="278" r:id="rId8"/>
    <p:sldId id="277" r:id="rId9"/>
    <p:sldId id="275" r:id="rId10"/>
    <p:sldId id="282" r:id="rId11"/>
    <p:sldId id="269" r:id="rId12"/>
    <p:sldId id="283" r:id="rId13"/>
    <p:sldId id="284" r:id="rId14"/>
    <p:sldId id="268" r:id="rId15"/>
    <p:sldId id="267" r:id="rId16"/>
    <p:sldId id="263" r:id="rId17"/>
  </p:sldIdLst>
  <p:sldSz cx="9144000" cy="5143500" type="screen16x9"/>
  <p:notesSz cx="6858000" cy="9144000"/>
  <p:custDataLst>
    <p:tags r:id="rId19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4"/>
  </p:normalViewPr>
  <p:slideViewPr>
    <p:cSldViewPr>
      <p:cViewPr varScale="1">
        <p:scale>
          <a:sx n="95" d="100"/>
          <a:sy n="95" d="100"/>
        </p:scale>
        <p:origin x="444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204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0415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458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7293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5829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298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547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612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13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0498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7721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0061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1318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50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iksik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rkething.cz/" TargetMode="External"/><Relationship Id="rId3" Type="http://schemas.openxmlformats.org/officeDocument/2006/relationships/hyperlink" Target="https://www.facebook.com/groups/1656268444620875/" TargetMode="External"/><Relationship Id="rId7" Type="http://schemas.openxmlformats.org/officeDocument/2006/relationships/hyperlink" Target="http://tyinternety.cz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rategie.e15.cz/" TargetMode="External"/><Relationship Id="rId11" Type="http://schemas.openxmlformats.org/officeDocument/2006/relationships/hyperlink" Target="http://www.engadget.com/" TargetMode="External"/><Relationship Id="rId5" Type="http://schemas.openxmlformats.org/officeDocument/2006/relationships/hyperlink" Target="http://www.m-journal.cz/cs/" TargetMode="External"/><Relationship Id="rId10" Type="http://schemas.openxmlformats.org/officeDocument/2006/relationships/hyperlink" Target="http://www.forbes.cz/" TargetMode="External"/><Relationship Id="rId4" Type="http://schemas.openxmlformats.org/officeDocument/2006/relationships/hyperlink" Target="http://www.marketingovenoviny.cz/" TargetMode="External"/><Relationship Id="rId9" Type="http://schemas.openxmlformats.org/officeDocument/2006/relationships/hyperlink" Target="http://mashable.com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20.2.2022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Vytvořte skupiny po 3 - 4</a:t>
            </a:r>
          </a:p>
          <a:p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Každá skupina dostane jeden pojem (produkt)</a:t>
            </a:r>
          </a:p>
          <a:p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Vaším úkolem je pojmy vysvětlit ostatním skupinám – jste zástupci české firmy na novém zahraničním trhu – zákazníci na tomto trhu neznají produkty, které nabízíte – Váš úkol je seznámit zákazníky co nejlépe s českým produktem, který chcete v zahraničí prodávat</a:t>
            </a:r>
            <a:endParaRPr 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104456" cy="507703"/>
          </a:xfrm>
        </p:spPr>
        <p:txBody>
          <a:bodyPr/>
          <a:lstStyle/>
          <a:p>
            <a:r>
              <a:rPr lang="cs-CZ" dirty="0"/>
              <a:t>Trocha zábavy, než začneme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5306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</a:p>
          <a:p>
            <a:pPr marL="0" indent="0" algn="ctr">
              <a:buNone/>
            </a:pPr>
            <a:endParaRPr 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Podnikatelská filozofie zaměřená na uspokojování potřeb a přání zákazníků na mezinárodních trzích. Cíl mezinárodní marketingové strategie – vytvářet maximální hodnotu pro firemní partnery, vyhledávání podnikatelských příležitostí na mezinárodních trzích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040560" cy="507703"/>
          </a:xfrm>
        </p:spPr>
        <p:txBody>
          <a:bodyPr/>
          <a:lstStyle/>
          <a:p>
            <a:r>
              <a:rPr lang="cs-CZ" dirty="0"/>
              <a:t>Mezinárodní marketing vs. Tuzemský I</a:t>
            </a:r>
          </a:p>
        </p:txBody>
      </p:sp>
    </p:spTree>
    <p:extLst>
      <p:ext uri="{BB962C8B-B14F-4D97-AF65-F5344CB8AC3E}">
        <p14:creationId xmlns:p14="http://schemas.microsoft.com/office/powerpoint/2010/main" val="413764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Tuzemský marketing</a:t>
            </a:r>
          </a:p>
          <a:p>
            <a:pPr marL="0" indent="0" algn="ctr">
              <a:buNone/>
            </a:pPr>
            <a:endParaRPr 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Orientovaný na domácí trh</a:t>
            </a: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domácím prostředí čelí firma poměrně známým a identifikovatelným vlivům</a:t>
            </a: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Můžeme lépe zjistit chování zákazníků a jejich preference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/>
              <a:t>Mezinárodní marketing vs. Tuzemský II</a:t>
            </a:r>
          </a:p>
        </p:txBody>
      </p:sp>
    </p:spTree>
    <p:extLst>
      <p:ext uri="{BB962C8B-B14F-4D97-AF65-F5344CB8AC3E}">
        <p14:creationId xmlns:p14="http://schemas.microsoft.com/office/powerpoint/2010/main" val="2150224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3203" y="77155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1800" dirty="0"/>
              <a:t>Sociální a kulturní odlišnosti a jejich vliv na chování a rozhodování spotřebitelů.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/>
              <a:t>Odlišnosti v obchodních jednáních.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/>
              <a:t>Jazykové bariéry.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/>
              <a:t>Legislativní předpisy.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/>
              <a:t>Potenciální dosah cca 190 zemí.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/>
              <a:t>Převládající snaha upřednostňování domácích výrobků zejména ve vyspělých zemích.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/>
              <a:t>Pouze relativní vypovídací schopnost marketingového výzkumu v zahraničí v oblasti jak primárních tak sekundárních zdrojů informací.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/>
              <a:t>Samotná práce v cizím prostředí.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/>
              <a:t>Vliv profesionálních lobby.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/>
              <a:t>Vyšší náklady oběhu.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/>
              <a:t>Řízení akcí na dálku.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23478"/>
            <a:ext cx="8280920" cy="507703"/>
          </a:xfrm>
        </p:spPr>
        <p:txBody>
          <a:bodyPr/>
          <a:lstStyle/>
          <a:p>
            <a:r>
              <a:rPr lang="cs-CZ" dirty="0"/>
              <a:t>Podstatné rozdíly mezi tuzemským a mezinárodním marketingem</a:t>
            </a:r>
          </a:p>
        </p:txBody>
      </p:sp>
    </p:spTree>
    <p:extLst>
      <p:ext uri="{BB962C8B-B14F-4D97-AF65-F5344CB8AC3E}">
        <p14:creationId xmlns:p14="http://schemas.microsoft.com/office/powerpoint/2010/main" val="2309692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627534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Vývozní (exportní) marketing</a:t>
            </a:r>
          </a:p>
          <a:p>
            <a:pPr lvl="1"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Základní, nejnižší forma mezinárodního marketingu, zboží posíláno přes národní hranice; nutnost výběru trhů, volby distribuce a případná modifikace produktu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Globální marketing</a:t>
            </a:r>
          </a:p>
          <a:p>
            <a:pPr lvl="1"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Marketingové aktivity jsou globální a pokrývají celý svět; snaha dosáhnout úspor z rozsahu – výrobek prodáván za rozumnou cenu na globálním trhu; firma vytváří globální marketingovou strategii, ale cena, distribuční kanály a reklama se mohou v zemích lišit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Interkulturní marketing (</a:t>
            </a:r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euromarketing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cross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-kulturní, </a:t>
            </a:r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etnomarketing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Firma zkoumá a adaptuje se na odlišné mezinárodní marketingové prostředí, podle toho vytváří specifický marketingový mix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968552" cy="507703"/>
          </a:xfrm>
        </p:spPr>
        <p:txBody>
          <a:bodyPr/>
          <a:lstStyle/>
          <a:p>
            <a:r>
              <a:rPr lang="cs-CZ" dirty="0"/>
              <a:t>Koncepce mezinárodního marketingu</a:t>
            </a:r>
          </a:p>
        </p:txBody>
      </p:sp>
    </p:spTree>
    <p:extLst>
      <p:ext uri="{BB962C8B-B14F-4D97-AF65-F5344CB8AC3E}">
        <p14:creationId xmlns:p14="http://schemas.microsoft.com/office/powerpoint/2010/main" val="80958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Aktivní</a:t>
            </a:r>
          </a:p>
          <a:p>
            <a:pPr lvl="1" algn="ctr"/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výhodnější ekonomické podmínky v zahraniční, unikátní výrobky, rozšíření tržního podílu, devalvace měny, nová poptávka po zboží, úspory z rozsahu, vytvoření image mezinárodní firmy</a:t>
            </a:r>
          </a:p>
          <a:p>
            <a:pPr lvl="1" algn="ctr"/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Pasivní</a:t>
            </a:r>
          </a:p>
          <a:p>
            <a:pPr lvl="1" algn="ctr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konkurenční tlaky (vstup konkurence na domácí trh), vytížení výrobních kapacit, klesající domácí prodeje a zisky (restriktivní opatření, zhoršení obchodně-politického klimatu), omezení rizika, nadvýroba, blízkost zákazníků, nasycené domácí trhy</a:t>
            </a:r>
          </a:p>
          <a:p>
            <a:pPr algn="ctr"/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464496" cy="507703"/>
          </a:xfrm>
        </p:spPr>
        <p:txBody>
          <a:bodyPr/>
          <a:lstStyle/>
          <a:p>
            <a:r>
              <a:rPr lang="cs-CZ" dirty="0"/>
              <a:t>Motivy vstupu na zahraniční trhy</a:t>
            </a:r>
          </a:p>
        </p:txBody>
      </p:sp>
    </p:spTree>
    <p:extLst>
      <p:ext uri="{BB962C8B-B14F-4D97-AF65-F5344CB8AC3E}">
        <p14:creationId xmlns:p14="http://schemas.microsoft.com/office/powerpoint/2010/main" val="26568332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00D80759-45F9-7245-B5A7-41EA7FEDF9DB}"/>
              </a:ext>
            </a:extLst>
          </p:cNvPr>
          <p:cNvSpPr/>
          <p:nvPr/>
        </p:nvSpPr>
        <p:spPr>
          <a:xfrm>
            <a:off x="-108520" y="-92546"/>
            <a:ext cx="9433048" cy="5328592"/>
          </a:xfrm>
          <a:prstGeom prst="rect">
            <a:avLst/>
          </a:prstGeom>
          <a:solidFill>
            <a:srgbClr val="0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52424E74-7DE3-7F4B-ABE6-A0DA10BC7B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815" y="-92546"/>
            <a:ext cx="7157171" cy="526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Regionální značení, e-shopy, obchodní strategie, podpora inovací pro start-upy a SME, </a:t>
            </a:r>
            <a:r>
              <a:rPr 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metavesmír</a:t>
            </a:r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chování spotřebitelů</a:t>
            </a: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BAUMANN Group</a:t>
            </a: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miksik@opf.slu.cz</a:t>
            </a:r>
            <a:endParaRPr 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Kancelář B201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Seznamte se</a:t>
            </a:r>
          </a:p>
        </p:txBody>
      </p:sp>
    </p:spTree>
    <p:extLst>
      <p:ext uri="{BB962C8B-B14F-4D97-AF65-F5344CB8AC3E}">
        <p14:creationId xmlns:p14="http://schemas.microsoft.com/office/powerpoint/2010/main" val="3374948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předmětu</a:t>
            </a: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Studijní literatura</a:t>
            </a: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Zábava 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 </a:t>
            </a: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mezinárodního marketingu</a:t>
            </a: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Odlišnosti mezinárodního marketingu od tuzemského</a:t>
            </a: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Koncepce mezinárodního marketingu</a:t>
            </a: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Motivy vstupu na zahraniční trhy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semináře</a:t>
            </a:r>
          </a:p>
        </p:txBody>
      </p:sp>
    </p:spTree>
    <p:extLst>
      <p:ext uri="{BB962C8B-B14F-4D97-AF65-F5344CB8AC3E}">
        <p14:creationId xmlns:p14="http://schemas.microsoft.com/office/powerpoint/2010/main" val="2742336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03189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/>
              <a:t>Účast na seminářích – 50 %.</a:t>
            </a:r>
          </a:p>
          <a:p>
            <a:r>
              <a:rPr lang="cs-CZ" sz="2400" dirty="0"/>
              <a:t>Vypracování a prezentace seminární práce v týmu 4 studentů – celkem max. 15 bodů. </a:t>
            </a:r>
          </a:p>
          <a:p>
            <a:r>
              <a:rPr lang="cs-CZ" sz="2400" dirty="0"/>
              <a:t>Písemný test – max. 40 bodů. </a:t>
            </a:r>
          </a:p>
          <a:p>
            <a:r>
              <a:rPr lang="cs-CZ" sz="2400" dirty="0"/>
              <a:t>Bonusy – odborník z praxe, dotazník atd. uvidí se, co a jak.</a:t>
            </a:r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Podmínky předmětu</a:t>
            </a:r>
          </a:p>
        </p:txBody>
      </p:sp>
      <p:graphicFrame>
        <p:nvGraphicFramePr>
          <p:cNvPr id="2" name="Tabulka 3">
            <a:extLst>
              <a:ext uri="{FF2B5EF4-FFF2-40B4-BE49-F238E27FC236}">
                <a16:creationId xmlns:a16="http://schemas.microsoft.com/office/drawing/2014/main" id="{0E9E197C-ACCB-4B4E-8017-045FE0C721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062475"/>
              </p:ext>
            </p:extLst>
          </p:nvPr>
        </p:nvGraphicFramePr>
        <p:xfrm>
          <a:off x="6228184" y="2859782"/>
          <a:ext cx="2376264" cy="2194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142507936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465548768"/>
                    </a:ext>
                  </a:extLst>
                </a:gridCol>
              </a:tblGrid>
              <a:tr h="28209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Známka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Počet bodů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463435"/>
                  </a:ext>
                </a:extLst>
              </a:tr>
              <a:tr h="28209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55 – 52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4823293"/>
                  </a:ext>
                </a:extLst>
              </a:tr>
              <a:tr h="28209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51 – 48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9638724"/>
                  </a:ext>
                </a:extLst>
              </a:tr>
              <a:tr h="28209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47 – 43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172427"/>
                  </a:ext>
                </a:extLst>
              </a:tr>
              <a:tr h="28209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42 – 38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446177"/>
                  </a:ext>
                </a:extLst>
              </a:tr>
              <a:tr h="28209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37 – 33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7653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3809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Seminární práce je zde nastavena velmi lehce, viz samostatný dokument.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Vypracováním seminární práce se naučíte celý předmět = lehká zkouška.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Vypracování probíhá v týmu = učíte se spolupracovat, řídit, delegovat atd.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Prezentace vás budou provázet celým životem, tady máte možnost si to vyzkoušet v bezpečném prostředí (nepřijdete o práci, když to nebude top).</a:t>
            </a:r>
            <a:endParaRPr lang="en-US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Seminární práce</a:t>
            </a:r>
          </a:p>
        </p:txBody>
      </p:sp>
    </p:spTree>
    <p:extLst>
      <p:ext uri="{BB962C8B-B14F-4D97-AF65-F5344CB8AC3E}">
        <p14:creationId xmlns:p14="http://schemas.microsoft.com/office/powerpoint/2010/main" val="855496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Na testu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7F716D3-6721-4DA5-80A3-7EF527B1B33E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3" y="757772"/>
            <a:ext cx="5072468" cy="3881542"/>
          </a:xfrm>
        </p:spPr>
      </p:pic>
      <p:pic>
        <p:nvPicPr>
          <p:cNvPr id="3" name="Obrázek 2" descr="Obsah obrázku text&#10;&#10;Popis byl vytvořen automaticky">
            <a:extLst>
              <a:ext uri="{FF2B5EF4-FFF2-40B4-BE49-F238E27FC236}">
                <a16:creationId xmlns:a16="http://schemas.microsoft.com/office/drawing/2014/main" id="{DD642756-B5D6-422E-9E61-4B2429785E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639" y="630015"/>
            <a:ext cx="5646615" cy="431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892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Skripta</a:t>
            </a:r>
            <a:r>
              <a:rPr lang="cs-CZ" sz="2400" dirty="0"/>
              <a:t> </a:t>
            </a:r>
            <a:r>
              <a:rPr lang="cs-CZ" sz="2400" dirty="0" err="1"/>
              <a:t>Starzyczná</a:t>
            </a:r>
            <a:r>
              <a:rPr lang="cs-CZ" sz="2400" dirty="0"/>
              <a:t> a Stoklasa (v </a:t>
            </a:r>
            <a:r>
              <a:rPr lang="cs-CZ" sz="2400" dirty="0" err="1"/>
              <a:t>ISu</a:t>
            </a:r>
            <a:r>
              <a:rPr lang="cs-CZ" sz="2400" dirty="0"/>
              <a:t>). </a:t>
            </a:r>
          </a:p>
          <a:p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dirty="0">
                <a:solidFill>
                  <a:srgbClr val="FF0000"/>
                </a:solidFill>
              </a:rPr>
              <a:t>Prezentace</a:t>
            </a:r>
            <a:r>
              <a:rPr lang="cs-CZ" sz="2400" dirty="0"/>
              <a:t> v </a:t>
            </a:r>
            <a:r>
              <a:rPr lang="cs-CZ" sz="2400" dirty="0" err="1"/>
              <a:t>ISu</a:t>
            </a:r>
            <a:r>
              <a:rPr lang="cs-CZ" sz="2400" dirty="0"/>
              <a:t>.</a:t>
            </a:r>
          </a:p>
          <a:p>
            <a:endParaRPr lang="cs-CZ" sz="2400" dirty="0"/>
          </a:p>
          <a:p>
            <a:r>
              <a:rPr lang="cs-CZ" sz="2400" dirty="0"/>
              <a:t>Závěrečný test bude z učiva probíraného na přednáškách!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Studijní materiály</a:t>
            </a:r>
          </a:p>
        </p:txBody>
      </p:sp>
    </p:spTree>
    <p:extLst>
      <p:ext uri="{BB962C8B-B14F-4D97-AF65-F5344CB8AC3E}">
        <p14:creationId xmlns:p14="http://schemas.microsoft.com/office/powerpoint/2010/main" val="1747376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03189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FF0000"/>
                </a:solidFill>
              </a:rPr>
              <a:t>FB skupina </a:t>
            </a:r>
            <a:r>
              <a:rPr lang="cs-CZ" sz="2000" dirty="0">
                <a:solidFill>
                  <a:srgbClr val="FF0000"/>
                </a:solidFill>
                <a:hlinkClick r:id="rId3"/>
              </a:rPr>
              <a:t>Marketing OPF Karviná</a:t>
            </a:r>
            <a:r>
              <a:rPr lang="cs-CZ" sz="2000" dirty="0">
                <a:solidFill>
                  <a:srgbClr val="FF0000"/>
                </a:solidFill>
              </a:rPr>
              <a:t>.</a:t>
            </a:r>
          </a:p>
          <a:p>
            <a:r>
              <a:rPr lang="cs-CZ" sz="2000" dirty="0"/>
              <a:t>FB skupina katedry - Katedra podnikové ekonomiky a managementu (KPEM) SU OPF Karviná.</a:t>
            </a:r>
          </a:p>
          <a:p>
            <a:r>
              <a:rPr lang="cs-CZ" sz="2000" dirty="0">
                <a:hlinkClick r:id="rId4"/>
              </a:rPr>
              <a:t>http://www.marketingovenoviny.cz/</a:t>
            </a:r>
            <a:r>
              <a:rPr lang="cs-CZ" sz="2000" dirty="0"/>
              <a:t> </a:t>
            </a:r>
          </a:p>
          <a:p>
            <a:r>
              <a:rPr lang="cs-CZ" sz="2000" dirty="0">
                <a:hlinkClick r:id="rId5"/>
              </a:rPr>
              <a:t>http://www.m-journal.cz/cs/</a:t>
            </a:r>
            <a:endParaRPr lang="cs-CZ" sz="2000" dirty="0"/>
          </a:p>
          <a:p>
            <a:r>
              <a:rPr lang="cs-CZ" sz="2000" dirty="0">
                <a:hlinkClick r:id="rId6"/>
              </a:rPr>
              <a:t>http://strategie.e15.cz/</a:t>
            </a:r>
            <a:endParaRPr lang="cs-CZ" sz="2000" dirty="0"/>
          </a:p>
          <a:p>
            <a:r>
              <a:rPr lang="cs-CZ" sz="2000" dirty="0">
                <a:hlinkClick r:id="rId7"/>
              </a:rPr>
              <a:t>http://tyinternety.cz/</a:t>
            </a:r>
            <a:endParaRPr lang="cs-CZ" sz="2000" dirty="0"/>
          </a:p>
          <a:p>
            <a:r>
              <a:rPr lang="cs-CZ" sz="2000" dirty="0">
                <a:hlinkClick r:id="rId8"/>
              </a:rPr>
              <a:t>http://www.markething.cz/</a:t>
            </a:r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A další </a:t>
            </a:r>
            <a:r>
              <a:rPr lang="cs-CZ" sz="2000" dirty="0">
                <a:hlinkClick r:id="rId9"/>
              </a:rPr>
              <a:t>http://mashable.com/</a:t>
            </a:r>
            <a:r>
              <a:rPr lang="cs-CZ" sz="2000" dirty="0"/>
              <a:t>, </a:t>
            </a:r>
            <a:r>
              <a:rPr lang="cs-CZ" sz="2000" dirty="0">
                <a:hlinkClick r:id="rId10"/>
              </a:rPr>
              <a:t>http://www.forbes.cz/</a:t>
            </a:r>
            <a:r>
              <a:rPr lang="cs-CZ" sz="2000" dirty="0"/>
              <a:t>, </a:t>
            </a:r>
            <a:r>
              <a:rPr lang="cs-CZ" sz="2000" dirty="0">
                <a:hlinkClick r:id="rId11"/>
              </a:rPr>
              <a:t>http://www.engadget.com/</a:t>
            </a:r>
            <a:r>
              <a:rPr lang="cs-CZ" sz="2000" dirty="0"/>
              <a:t> apod.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Co sledovat</a:t>
            </a:r>
          </a:p>
        </p:txBody>
      </p:sp>
    </p:spTree>
    <p:extLst>
      <p:ext uri="{BB962C8B-B14F-4D97-AF65-F5344CB8AC3E}">
        <p14:creationId xmlns:p14="http://schemas.microsoft.com/office/powerpoint/2010/main" val="82685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Mezinárodní marketing je v nové verzi státnic, má tam 5 otázek pokrývajících celý rozsah předmětu. </a:t>
            </a:r>
          </a:p>
          <a:p>
            <a:endParaRPr lang="cs-CZ" sz="2000" dirty="0"/>
          </a:p>
          <a:p>
            <a:r>
              <a:rPr lang="cs-CZ" sz="2000" dirty="0"/>
              <a:t>Mezinárodní marketing je vyvrcholení vaší cesty studiem marketingu a obchodu, můžete zde uplatnit vše, co jste se zatím naučili. </a:t>
            </a:r>
          </a:p>
          <a:p>
            <a:endParaRPr lang="cs-CZ" sz="2000" dirty="0"/>
          </a:p>
          <a:p>
            <a:r>
              <a:rPr lang="cs-CZ" sz="2000" dirty="0"/>
              <a:t>Snad to nebude nuda a budeme se všichni bavit</a:t>
            </a:r>
            <a:endParaRPr 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Trocha motivace </a:t>
            </a:r>
            <a:r>
              <a:rPr lang="cs-CZ" dirty="0">
                <a:sym typeface="Wingdings" panose="05000000000000000000" pitchFamily="2" charset="2"/>
              </a:rPr>
              <a:t>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10835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bd245f7e-4bfb-4077-aec8-2b9a32f3612e"/>
</p:tagLst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2770</TotalTime>
  <Words>792</Words>
  <Application>Microsoft Office PowerPoint</Application>
  <PresentationFormat>Předvádění na obrazovce (16:9)</PresentationFormat>
  <Paragraphs>133</Paragraphs>
  <Slides>16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SLU</vt:lpstr>
      <vt:lpstr>Mezinárodní marketing</vt:lpstr>
      <vt:lpstr>Seznamte se</vt:lpstr>
      <vt:lpstr>Obsah semináře</vt:lpstr>
      <vt:lpstr>Podmínky předmětu</vt:lpstr>
      <vt:lpstr>Seminární práce</vt:lpstr>
      <vt:lpstr>Na testu</vt:lpstr>
      <vt:lpstr>Studijní materiály</vt:lpstr>
      <vt:lpstr>Co sledovat</vt:lpstr>
      <vt:lpstr>Trocha motivace  </vt:lpstr>
      <vt:lpstr>Trocha zábavy, než začneme </vt:lpstr>
      <vt:lpstr>Mezinárodní marketing vs. Tuzemský I</vt:lpstr>
      <vt:lpstr>Mezinárodní marketing vs. Tuzemský II</vt:lpstr>
      <vt:lpstr>Podstatné rozdíly mezi tuzemským a mezinárodním marketingem</vt:lpstr>
      <vt:lpstr>Koncepce mezinárodního marketingu</vt:lpstr>
      <vt:lpstr>Motivy vstupu na zahraniční trhy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54</cp:revision>
  <dcterms:created xsi:type="dcterms:W3CDTF">2016-07-06T15:42:34Z</dcterms:created>
  <dcterms:modified xsi:type="dcterms:W3CDTF">2023-02-20T11:04:24Z</dcterms:modified>
</cp:coreProperties>
</file>