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20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052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9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https://www.youtube.com/watch?v=kGCYK9vfGoI</a:t>
            </a:r>
          </a:p>
          <a:p>
            <a:r>
              <a:rPr lang="cs-CZ" dirty="0"/>
              <a:t>https://www.youtube.com/watch?v=asmLtbiLpGQ</a:t>
            </a:r>
          </a:p>
          <a:p>
            <a:r>
              <a:rPr lang="cs-CZ" dirty="0"/>
              <a:t>https://www.youtube.com/watch?v=RYQxVS5WBh0</a:t>
            </a:r>
          </a:p>
          <a:p>
            <a:r>
              <a:rPr lang="cs-CZ" dirty="0"/>
              <a:t>https://www.youtube.com/watch?v=J3svQsy2QH0</a:t>
            </a:r>
          </a:p>
          <a:p>
            <a:r>
              <a:rPr lang="cs-CZ" dirty="0"/>
              <a:t>https://www.youtube.com/watch?v=d0QNSTRvAoI</a:t>
            </a:r>
          </a:p>
          <a:p>
            <a:r>
              <a:rPr lang="cs-CZ"/>
              <a:t>https://www.youtube.com/watch?v=yeC1kYG49go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wufIs4bbw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qSpXd9pWH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komunikační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Jak dělám?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Osobní prodej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Public relations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Publicita? Úkoly? Podniková image?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Média a nástroje?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Přímý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01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7234" y="703189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Vaše firma působící na mezinárodním trhu vyrábí a prodává šampony</a:t>
            </a:r>
          </a:p>
          <a:p>
            <a:r>
              <a:rPr lang="cs-CZ" dirty="0"/>
              <a:t>Vytvořte reklamu v časopise (A4)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Skupinový úkol</a:t>
            </a:r>
          </a:p>
        </p:txBody>
      </p:sp>
    </p:spTree>
    <p:extLst>
      <p:ext uri="{BB962C8B-B14F-4D97-AF65-F5344CB8AC3E}">
        <p14:creationId xmlns:p14="http://schemas.microsoft.com/office/powerpoint/2010/main" val="1381621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09F97BB0-C724-4268-A17B-E592CBD1FD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21" b="3800"/>
          <a:stretch/>
        </p:blipFill>
        <p:spPr>
          <a:xfrm>
            <a:off x="0" y="-7926"/>
            <a:ext cx="9252519" cy="515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3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1 Mezinárodní marketingová komunikace - definice.</a:t>
            </a:r>
          </a:p>
          <a:p>
            <a:endParaRPr lang="cs-CZ" sz="2400" dirty="0"/>
          </a:p>
          <a:p>
            <a:r>
              <a:rPr lang="cs-CZ" sz="2400" dirty="0"/>
              <a:t>2 Tvorba kampaně, strategie.</a:t>
            </a:r>
          </a:p>
          <a:p>
            <a:endParaRPr lang="cs-CZ" sz="2400" dirty="0"/>
          </a:p>
          <a:p>
            <a:r>
              <a:rPr lang="cs-CZ" sz="2400" dirty="0"/>
              <a:t>3 MKM prvky.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Co to je?</a:t>
            </a:r>
          </a:p>
          <a:p>
            <a:r>
              <a:rPr lang="pl-PL" dirty="0"/>
              <a:t>Širší a užší pojetí?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1. Definování marketingové komunikace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27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Kybernetický model komunikace</a:t>
            </a:r>
          </a:p>
        </p:txBody>
      </p:sp>
      <p:grpSp>
        <p:nvGrpSpPr>
          <p:cNvPr id="4" name="Group 60"/>
          <p:cNvGrpSpPr>
            <a:grpSpLocks noChangeAspect="1"/>
          </p:cNvGrpSpPr>
          <p:nvPr/>
        </p:nvGrpSpPr>
        <p:grpSpPr bwMode="auto">
          <a:xfrm>
            <a:off x="611560" y="915566"/>
            <a:ext cx="7848600" cy="3778349"/>
            <a:chOff x="2198" y="4433"/>
            <a:chExt cx="7200" cy="4320"/>
          </a:xfrm>
        </p:grpSpPr>
        <p:sp>
          <p:nvSpPr>
            <p:cNvPr id="5" name="AutoShape 61"/>
            <p:cNvSpPr>
              <a:spLocks noChangeAspect="1" noChangeArrowheads="1"/>
            </p:cNvSpPr>
            <p:nvPr/>
          </p:nvSpPr>
          <p:spPr bwMode="auto">
            <a:xfrm>
              <a:off x="2198" y="4433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7" name="Rectangle 62"/>
            <p:cNvSpPr>
              <a:spLocks noChangeArrowheads="1"/>
            </p:cNvSpPr>
            <p:nvPr/>
          </p:nvSpPr>
          <p:spPr bwMode="auto">
            <a:xfrm>
              <a:off x="3494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zakódování</a:t>
              </a:r>
            </a:p>
          </p:txBody>
        </p:sp>
        <p:sp>
          <p:nvSpPr>
            <p:cNvPr id="8" name="Rectangle 63"/>
            <p:cNvSpPr>
              <a:spLocks noChangeArrowheads="1"/>
            </p:cNvSpPr>
            <p:nvPr/>
          </p:nvSpPr>
          <p:spPr bwMode="auto">
            <a:xfrm>
              <a:off x="5222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přenos médiem</a:t>
              </a:r>
            </a:p>
          </p:txBody>
        </p:sp>
        <p:sp>
          <p:nvSpPr>
            <p:cNvPr id="9" name="Rectangle 64"/>
            <p:cNvSpPr>
              <a:spLocks noChangeArrowheads="1"/>
            </p:cNvSpPr>
            <p:nvPr/>
          </p:nvSpPr>
          <p:spPr bwMode="auto">
            <a:xfrm>
              <a:off x="6806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dekódování</a:t>
              </a:r>
            </a:p>
          </p:txBody>
        </p:sp>
        <p:sp>
          <p:nvSpPr>
            <p:cNvPr id="10" name="Line 65"/>
            <p:cNvSpPr>
              <a:spLocks noChangeShapeType="1"/>
            </p:cNvSpPr>
            <p:nvPr/>
          </p:nvSpPr>
          <p:spPr bwMode="auto">
            <a:xfrm>
              <a:off x="3206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6"/>
            <p:cNvSpPr>
              <a:spLocks noChangeShapeType="1"/>
            </p:cNvSpPr>
            <p:nvPr/>
          </p:nvSpPr>
          <p:spPr bwMode="auto">
            <a:xfrm>
              <a:off x="4790" y="55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67"/>
            <p:cNvSpPr>
              <a:spLocks noChangeShapeType="1"/>
            </p:cNvSpPr>
            <p:nvPr/>
          </p:nvSpPr>
          <p:spPr bwMode="auto">
            <a:xfrm>
              <a:off x="6518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8102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5078" y="6593"/>
              <a:ext cx="1152" cy="864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600" b="1"/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ŠUM</a:t>
              </a:r>
            </a:p>
          </p:txBody>
        </p:sp>
        <p:sp>
          <p:nvSpPr>
            <p:cNvPr id="15" name="Line 70"/>
            <p:cNvSpPr>
              <a:spLocks noChangeShapeType="1"/>
            </p:cNvSpPr>
            <p:nvPr/>
          </p:nvSpPr>
          <p:spPr bwMode="auto">
            <a:xfrm flipV="1">
              <a:off x="5654" y="6305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71"/>
            <p:cNvSpPr>
              <a:spLocks noChangeShapeType="1"/>
            </p:cNvSpPr>
            <p:nvPr/>
          </p:nvSpPr>
          <p:spPr bwMode="auto">
            <a:xfrm flipH="1">
              <a:off x="4646" y="702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72"/>
            <p:cNvSpPr>
              <a:spLocks noChangeShapeType="1"/>
            </p:cNvSpPr>
            <p:nvPr/>
          </p:nvSpPr>
          <p:spPr bwMode="auto">
            <a:xfrm>
              <a:off x="5654" y="745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73"/>
            <p:cNvSpPr>
              <a:spLocks noChangeShapeType="1"/>
            </p:cNvSpPr>
            <p:nvPr/>
          </p:nvSpPr>
          <p:spPr bwMode="auto">
            <a:xfrm>
              <a:off x="6230" y="702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Rectangle 74"/>
            <p:cNvSpPr>
              <a:spLocks noChangeArrowheads="1"/>
            </p:cNvSpPr>
            <p:nvPr/>
          </p:nvSpPr>
          <p:spPr bwMode="auto">
            <a:xfrm>
              <a:off x="7238" y="7889"/>
              <a:ext cx="1152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reakce</a:t>
              </a:r>
            </a:p>
          </p:txBody>
        </p:sp>
        <p:sp>
          <p:nvSpPr>
            <p:cNvPr id="21" name="Rectangle 75"/>
            <p:cNvSpPr>
              <a:spLocks noChangeArrowheads="1"/>
            </p:cNvSpPr>
            <p:nvPr/>
          </p:nvSpPr>
          <p:spPr bwMode="auto">
            <a:xfrm>
              <a:off x="4502" y="7745"/>
              <a:ext cx="1008" cy="576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zpětná vazba</a:t>
              </a:r>
            </a:p>
          </p:txBody>
        </p:sp>
        <p:sp>
          <p:nvSpPr>
            <p:cNvPr id="22" name="Rectangle 76"/>
            <p:cNvSpPr>
              <a:spLocks noChangeArrowheads="1"/>
            </p:cNvSpPr>
            <p:nvPr/>
          </p:nvSpPr>
          <p:spPr bwMode="auto">
            <a:xfrm>
              <a:off x="8388" y="514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příjemce sdělení</a:t>
              </a:r>
            </a:p>
          </p:txBody>
        </p:sp>
        <p:sp>
          <p:nvSpPr>
            <p:cNvPr id="23" name="Rectangle 77"/>
            <p:cNvSpPr>
              <a:spLocks noChangeArrowheads="1"/>
            </p:cNvSpPr>
            <p:nvPr/>
          </p:nvSpPr>
          <p:spPr bwMode="auto">
            <a:xfrm>
              <a:off x="2198" y="515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/>
                <a:t>odesílatel (zdroj) sdělení</a:t>
              </a:r>
            </a:p>
          </p:txBody>
        </p:sp>
        <p:sp>
          <p:nvSpPr>
            <p:cNvPr id="24" name="Line 78"/>
            <p:cNvSpPr>
              <a:spLocks noChangeShapeType="1"/>
            </p:cNvSpPr>
            <p:nvPr/>
          </p:nvSpPr>
          <p:spPr bwMode="auto">
            <a:xfrm>
              <a:off x="8966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79"/>
            <p:cNvSpPr>
              <a:spLocks noChangeShapeType="1"/>
            </p:cNvSpPr>
            <p:nvPr/>
          </p:nvSpPr>
          <p:spPr bwMode="auto">
            <a:xfrm flipH="1">
              <a:off x="8390" y="8033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80"/>
            <p:cNvSpPr>
              <a:spLocks noChangeShapeType="1"/>
            </p:cNvSpPr>
            <p:nvPr/>
          </p:nvSpPr>
          <p:spPr bwMode="auto">
            <a:xfrm flipH="1">
              <a:off x="5510" y="8033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81"/>
            <p:cNvSpPr>
              <a:spLocks noChangeShapeType="1"/>
            </p:cNvSpPr>
            <p:nvPr/>
          </p:nvSpPr>
          <p:spPr bwMode="auto">
            <a:xfrm flipH="1">
              <a:off x="2630" y="8033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82"/>
            <p:cNvSpPr>
              <a:spLocks noChangeShapeType="1"/>
            </p:cNvSpPr>
            <p:nvPr/>
          </p:nvSpPr>
          <p:spPr bwMode="auto">
            <a:xfrm flipV="1">
              <a:off x="2630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83"/>
            <p:cNvSpPr txBox="1">
              <a:spLocks noChangeArrowheads="1"/>
            </p:cNvSpPr>
            <p:nvPr/>
          </p:nvSpPr>
          <p:spPr bwMode="auto">
            <a:xfrm>
              <a:off x="2918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0" name="Text Box 84"/>
            <p:cNvSpPr txBox="1">
              <a:spLocks noChangeArrowheads="1"/>
            </p:cNvSpPr>
            <p:nvPr/>
          </p:nvSpPr>
          <p:spPr bwMode="auto">
            <a:xfrm>
              <a:off x="4646" y="4721"/>
              <a:ext cx="864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1" name="Rectangle 85"/>
            <p:cNvSpPr>
              <a:spLocks noChangeArrowheads="1"/>
            </p:cNvSpPr>
            <p:nvPr/>
          </p:nvSpPr>
          <p:spPr bwMode="auto">
            <a:xfrm>
              <a:off x="6086" y="4721"/>
              <a:ext cx="1008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2" name="Text Box 86"/>
            <p:cNvSpPr txBox="1">
              <a:spLocks noChangeArrowheads="1"/>
            </p:cNvSpPr>
            <p:nvPr/>
          </p:nvSpPr>
          <p:spPr bwMode="auto">
            <a:xfrm>
              <a:off x="7814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Výběr komunikačního nástroje ovlivňuje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30684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688632" cy="33143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Ekonomický rozvoj země,</a:t>
            </a:r>
          </a:p>
          <a:p>
            <a:r>
              <a:rPr lang="cs-CZ" sz="1800" dirty="0"/>
              <a:t>sociální struktura společnosti a vliv autorit, </a:t>
            </a:r>
          </a:p>
          <a:p>
            <a:r>
              <a:rPr lang="cs-CZ" sz="1800" dirty="0"/>
              <a:t>míra gramotnosti země a úroveň vzdělání, </a:t>
            </a:r>
          </a:p>
          <a:p>
            <a:r>
              <a:rPr lang="cs-CZ" sz="1800" dirty="0"/>
              <a:t>kulturní prostředí (jazyk, náboženství, etika, morálka), </a:t>
            </a:r>
          </a:p>
          <a:p>
            <a:r>
              <a:rPr lang="cs-CZ" sz="1800" dirty="0"/>
              <a:t>stupeň nacionalismu a národního uvědomění v zemi, </a:t>
            </a:r>
          </a:p>
          <a:p>
            <a:r>
              <a:rPr lang="cs-CZ" sz="1800" dirty="0"/>
              <a:t>postoje k riziku a postoje ke zdraví, </a:t>
            </a:r>
          </a:p>
          <a:p>
            <a:r>
              <a:rPr lang="cs-CZ" sz="1800" dirty="0"/>
              <a:t>pokrytí země jednotlivými médii, </a:t>
            </a:r>
          </a:p>
          <a:p>
            <a:r>
              <a:rPr lang="cs-CZ" sz="1800" dirty="0"/>
              <a:t>nezávislost masmédií na státu, </a:t>
            </a:r>
          </a:p>
          <a:p>
            <a:r>
              <a:rPr lang="cs-CZ" sz="1800" dirty="0"/>
              <a:t>legislativní omezení forem marketingové komunikace, </a:t>
            </a:r>
          </a:p>
          <a:p>
            <a:r>
              <a:rPr lang="cs-CZ" sz="1800" dirty="0"/>
              <a:t>mezinárodní akceptování obchodního jména (značky), </a:t>
            </a:r>
          </a:p>
          <a:p>
            <a:r>
              <a:rPr lang="cs-CZ" sz="1800" dirty="0"/>
              <a:t>image země původu zboží.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Jak fungují?</a:t>
            </a:r>
          </a:p>
          <a:p>
            <a:r>
              <a:rPr lang="cs-CZ" dirty="0"/>
              <a:t>Globální nebo adaptovaná</a:t>
            </a:r>
            <a:r>
              <a:rPr lang="cs-CZ" dirty="0">
                <a:hlinkClick r:id="rId3"/>
              </a:rPr>
              <a:t>?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Globální vs. Adaptovaná strategie?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err="1"/>
              <a:t>Push</a:t>
            </a:r>
            <a:r>
              <a:rPr lang="cs-CZ" dirty="0"/>
              <a:t> a </a:t>
            </a:r>
            <a:r>
              <a:rPr lang="cs-CZ" dirty="0" err="1"/>
              <a:t>pull</a:t>
            </a:r>
            <a:r>
              <a:rPr lang="cs-CZ" dirty="0"/>
              <a:t> strategie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Jak fungují?</a:t>
            </a: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Doporučovatelé? Média? Emoce?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3. Prvky MKM - Reklama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Podpora prodeje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Charakteristika.</a:t>
            </a:r>
          </a:p>
          <a:p>
            <a:r>
              <a:rPr lang="pl-PL" dirty="0"/>
              <a:t>Typy? Nástroje? </a:t>
            </a:r>
            <a:r>
              <a:rPr lang="pl-PL" dirty="0">
                <a:hlinkClick r:id="rId4"/>
              </a:rPr>
              <a:t>3D reklama?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342</Words>
  <Application>Microsoft Office PowerPoint</Application>
  <PresentationFormat>Předvádění na obrazovce (16:9)</PresentationFormat>
  <Paragraphs>89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Mezinárodní marketing  Mezinárodní komunikační politika</vt:lpstr>
      <vt:lpstr>Obsah semináře</vt:lpstr>
      <vt:lpstr>1. Definování marketingové komunikace</vt:lpstr>
      <vt:lpstr>Kybernetický model komunikace</vt:lpstr>
      <vt:lpstr>Výběr komunikačního nástroje ovlivňuje</vt:lpstr>
      <vt:lpstr>Globální vs. Adaptovaná strategie?</vt:lpstr>
      <vt:lpstr>Push a pull strategie</vt:lpstr>
      <vt:lpstr>3. Prvky MKM - Reklama</vt:lpstr>
      <vt:lpstr>Podpora prodeje</vt:lpstr>
      <vt:lpstr>Osobní prodej</vt:lpstr>
      <vt:lpstr>Public relations</vt:lpstr>
      <vt:lpstr>Přímý marketing</vt:lpstr>
      <vt:lpstr>Skupinový úkol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63</cp:revision>
  <dcterms:created xsi:type="dcterms:W3CDTF">2016-07-06T15:42:34Z</dcterms:created>
  <dcterms:modified xsi:type="dcterms:W3CDTF">2022-04-25T08:07:05Z</dcterms:modified>
</cp:coreProperties>
</file>