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69" r:id="rId4"/>
    <p:sldId id="271" r:id="rId5"/>
    <p:sldId id="270" r:id="rId6"/>
    <p:sldId id="272" r:id="rId7"/>
  </p:sldIdLst>
  <p:sldSz cx="12192000" cy="6858000"/>
  <p:notesSz cx="6669088" cy="9928225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EC7FD-0910-4C76-A431-981BFA6D75BB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BAFC3-6310-475F-AA52-D1E92AF7D6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167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5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0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32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74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47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68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378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23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0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2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1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26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94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12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9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Management výkonnosti podniků - Seminář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7196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Oblast interních procesů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D65571-6AF9-4139-B13E-FBEB922FBCDB}"/>
              </a:ext>
            </a:extLst>
          </p:cNvPr>
          <p:cNvSpPr txBox="1"/>
          <p:nvPr/>
        </p:nvSpPr>
        <p:spPr>
          <a:xfrm>
            <a:off x="1414022" y="1639830"/>
            <a:ext cx="9756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Uveďte 5 cílů interních procesů a jejich měření:</a:t>
            </a:r>
          </a:p>
        </p:txBody>
      </p:sp>
    </p:spTree>
    <p:extLst>
      <p:ext uri="{BB962C8B-B14F-4D97-AF65-F5344CB8AC3E}">
        <p14:creationId xmlns:p14="http://schemas.microsoft.com/office/powerpoint/2010/main" val="216600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1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900" dirty="0"/>
              <a:t>Měsíční výrobní kapacita průmyslového závodu vyrábějící motory do automobilů je 850 ks motorů. Průměrná cena motoru je 38 500 Kč. Fixní náklady jsou 1 780 tis. Kč, variabilní náklady na 1 ks 33 800 Kč. Závod plánuje dosáhnout v každém měsíci zisku ve výši 580 tis. Kč. Vypočtěte: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Bod zvratu v ks a Kč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Kritické využití výrobní kapacity</a:t>
            </a:r>
          </a:p>
          <a:p>
            <a:pPr lvl="1" algn="just">
              <a:buFont typeface="+mj-lt"/>
              <a:buAutoNum type="alphaLcParenR"/>
            </a:pPr>
            <a:r>
              <a:rPr lang="cs-CZ" sz="2900" dirty="0"/>
              <a:t>Jaké množství výrobků musí závod vyrobit, aby dosáhl zisk ve výši 580 tis. Kč?</a:t>
            </a:r>
          </a:p>
          <a:p>
            <a:pPr marL="0" indent="0" algn="just">
              <a:buNone/>
            </a:pPr>
            <a:endParaRPr lang="cs-CZ" sz="2900" dirty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54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1 -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900" dirty="0"/>
          </a:p>
          <a:p>
            <a:pPr marL="0" indent="0" algn="just">
              <a:buNone/>
            </a:pPr>
            <a:r>
              <a:rPr lang="cs-CZ" sz="2900" dirty="0"/>
              <a:t>Řešení:</a:t>
            </a:r>
          </a:p>
          <a:p>
            <a:pPr marL="0" indent="0" algn="just">
              <a:buNone/>
            </a:pPr>
            <a:r>
              <a:rPr lang="cs-CZ" sz="2900" dirty="0"/>
              <a:t>a) BZ v ks = 378,72 ks </a:t>
            </a:r>
          </a:p>
          <a:p>
            <a:pPr marL="0" indent="0" algn="just">
              <a:buNone/>
            </a:pPr>
            <a:r>
              <a:rPr lang="cs-CZ" sz="2900" dirty="0"/>
              <a:t>BZ v Kč = p x q = 14 580 720 Kč</a:t>
            </a:r>
          </a:p>
          <a:p>
            <a:pPr marL="0" indent="0" algn="just">
              <a:buNone/>
            </a:pPr>
            <a:r>
              <a:rPr lang="cs-CZ" sz="2900" dirty="0"/>
              <a:t>b) VK </a:t>
            </a:r>
            <a:r>
              <a:rPr lang="cs-CZ" sz="2900" dirty="0" err="1"/>
              <a:t>krit</a:t>
            </a:r>
            <a:r>
              <a:rPr lang="cs-CZ" sz="2900" dirty="0"/>
              <a:t> = BZ/VK = 45 %</a:t>
            </a:r>
          </a:p>
          <a:p>
            <a:pPr marL="0" indent="0" algn="just">
              <a:buNone/>
            </a:pPr>
            <a:r>
              <a:rPr lang="cs-CZ" sz="2900" dirty="0"/>
              <a:t>c) BZ = (F + </a:t>
            </a:r>
            <a:r>
              <a:rPr lang="cs-CZ" sz="2900" dirty="0" err="1"/>
              <a:t>Zmin</a:t>
            </a:r>
            <a:r>
              <a:rPr lang="cs-CZ" sz="2900" dirty="0"/>
              <a:t>)/(p – b) = 502,13 ks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10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2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800" dirty="0"/>
              <a:t>Doba </a:t>
            </a:r>
            <a:r>
              <a:rPr lang="sk-SK" sz="2800" dirty="0" err="1"/>
              <a:t>průchodu</a:t>
            </a:r>
            <a:r>
              <a:rPr lang="sk-SK" sz="2800" dirty="0"/>
              <a:t> výrobku je 6 </a:t>
            </a:r>
            <a:r>
              <a:rPr lang="sk-SK" sz="2800" dirty="0" err="1"/>
              <a:t>týdnů</a:t>
            </a:r>
            <a:r>
              <a:rPr lang="sk-SK" sz="2800" dirty="0"/>
              <a:t> (30 </a:t>
            </a:r>
            <a:r>
              <a:rPr lang="sk-SK" sz="2800" dirty="0" err="1"/>
              <a:t>pracovních</a:t>
            </a:r>
            <a:r>
              <a:rPr lang="sk-SK" sz="2800" dirty="0"/>
              <a:t> dní), je </a:t>
            </a:r>
            <a:r>
              <a:rPr lang="sk-SK" sz="2800" dirty="0" err="1"/>
              <a:t>třeba</a:t>
            </a:r>
            <a:r>
              <a:rPr lang="sk-SK" sz="2800" dirty="0"/>
              <a:t> 1,5 dne </a:t>
            </a:r>
            <a:r>
              <a:rPr lang="sk-SK" sz="2800" dirty="0" err="1"/>
              <a:t>ke</a:t>
            </a:r>
            <a:r>
              <a:rPr lang="sk-SK" sz="2800" dirty="0"/>
              <a:t> </a:t>
            </a:r>
            <a:r>
              <a:rPr lang="sk-SK" sz="2800" dirty="0" err="1"/>
              <a:t>zpracování</a:t>
            </a:r>
            <a:r>
              <a:rPr lang="sk-SK" sz="2800" dirty="0"/>
              <a:t> výrobku. </a:t>
            </a:r>
            <a:r>
              <a:rPr lang="sk-SK" sz="2800" dirty="0" err="1"/>
              <a:t>Vypočítejte</a:t>
            </a:r>
            <a:r>
              <a:rPr lang="sk-SK" sz="2800" dirty="0"/>
              <a:t> </a:t>
            </a:r>
            <a:r>
              <a:rPr lang="sk-SK" sz="2800" dirty="0" err="1"/>
              <a:t>efektivnost</a:t>
            </a:r>
            <a:r>
              <a:rPr lang="sk-SK" sz="2800" dirty="0"/>
              <a:t> </a:t>
            </a:r>
            <a:r>
              <a:rPr lang="sk-SK" sz="2800" dirty="0" err="1"/>
              <a:t>výrobního</a:t>
            </a:r>
            <a:r>
              <a:rPr lang="sk-SK" sz="2800" dirty="0"/>
              <a:t> cyklu.</a:t>
            </a:r>
            <a:endParaRPr lang="cs-CZ" sz="2800" dirty="0"/>
          </a:p>
          <a:p>
            <a:pPr marL="0" indent="0" algn="just">
              <a:buNone/>
            </a:pPr>
            <a:r>
              <a:rPr lang="sk-SK" sz="2800" dirty="0"/>
              <a:t> </a:t>
            </a:r>
            <a:endParaRPr lang="cs-CZ" sz="2800" dirty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28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1501" y="624110"/>
            <a:ext cx="9663112" cy="128089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2 - řešení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456" y="1264555"/>
            <a:ext cx="10360152" cy="52887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000" dirty="0"/>
              <a:t>Doba </a:t>
            </a:r>
            <a:r>
              <a:rPr lang="sk-SK" sz="2000" dirty="0" err="1"/>
              <a:t>průchodu</a:t>
            </a:r>
            <a:r>
              <a:rPr lang="sk-SK" sz="2000" dirty="0"/>
              <a:t> výrobku je 6 </a:t>
            </a:r>
            <a:r>
              <a:rPr lang="sk-SK" sz="2000" dirty="0" err="1"/>
              <a:t>týdnů</a:t>
            </a:r>
            <a:r>
              <a:rPr lang="sk-SK" sz="2000" dirty="0"/>
              <a:t> (30 </a:t>
            </a:r>
            <a:r>
              <a:rPr lang="sk-SK" sz="2000" dirty="0" err="1"/>
              <a:t>pracovních</a:t>
            </a:r>
            <a:r>
              <a:rPr lang="sk-SK" sz="2000" dirty="0"/>
              <a:t> dní), je </a:t>
            </a:r>
            <a:r>
              <a:rPr lang="sk-SK" sz="2000" dirty="0" err="1"/>
              <a:t>třeba</a:t>
            </a:r>
            <a:r>
              <a:rPr lang="sk-SK" sz="2000" dirty="0"/>
              <a:t> 1,5 dne </a:t>
            </a:r>
            <a:r>
              <a:rPr lang="sk-SK" sz="2000" dirty="0" err="1"/>
              <a:t>ke</a:t>
            </a:r>
            <a:r>
              <a:rPr lang="sk-SK" sz="2000" dirty="0"/>
              <a:t> </a:t>
            </a:r>
            <a:r>
              <a:rPr lang="sk-SK" sz="2000" dirty="0" err="1"/>
              <a:t>zpracování</a:t>
            </a:r>
            <a:r>
              <a:rPr lang="sk-SK" sz="2000" dirty="0"/>
              <a:t> výrobku. </a:t>
            </a:r>
            <a:r>
              <a:rPr lang="sk-SK" sz="2000" dirty="0" err="1"/>
              <a:t>Vypočítejte</a:t>
            </a:r>
            <a:r>
              <a:rPr lang="sk-SK" sz="2000" dirty="0"/>
              <a:t> </a:t>
            </a:r>
            <a:r>
              <a:rPr lang="sk-SK" sz="2000" dirty="0" err="1"/>
              <a:t>efektivnost</a:t>
            </a:r>
            <a:r>
              <a:rPr lang="sk-SK" sz="2000" dirty="0"/>
              <a:t> </a:t>
            </a:r>
            <a:r>
              <a:rPr lang="sk-SK" sz="2000" dirty="0" err="1"/>
              <a:t>výrobního</a:t>
            </a:r>
            <a:r>
              <a:rPr lang="sk-SK" sz="2000" dirty="0"/>
              <a:t> cyklu.</a:t>
            </a:r>
            <a:endParaRPr lang="cs-CZ" sz="2000" dirty="0"/>
          </a:p>
          <a:p>
            <a:pPr marL="0" indent="0" algn="just">
              <a:buNone/>
            </a:pPr>
            <a:r>
              <a:rPr lang="sk-SK" sz="2000" dirty="0"/>
              <a:t> </a:t>
            </a:r>
            <a:endParaRPr lang="cs-CZ" sz="2000" dirty="0"/>
          </a:p>
          <a:p>
            <a:pPr marL="0" lvl="0" indent="0" algn="just">
              <a:buNone/>
            </a:pPr>
            <a:r>
              <a:rPr lang="sk-SK" sz="2000" i="1" dirty="0" err="1"/>
              <a:t>Evc</a:t>
            </a:r>
            <a:r>
              <a:rPr lang="sk-SK" sz="2000" i="1" dirty="0"/>
              <a:t> = 1,5/30 = </a:t>
            </a:r>
            <a:r>
              <a:rPr lang="sk-SK" sz="2000" dirty="0"/>
              <a:t> </a:t>
            </a:r>
            <a:r>
              <a:rPr lang="sk-SK" sz="2000" b="1" dirty="0"/>
              <a:t>5 %</a:t>
            </a:r>
            <a:endParaRPr lang="cs-CZ" sz="2000" dirty="0"/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4978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afe162d-8557-487f-87fc-c328bddd55d6"/>
</p:tagLst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</TotalTime>
  <Words>226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Stébla</vt:lpstr>
      <vt:lpstr>Management výkonnosti podniků - Seminář</vt:lpstr>
      <vt:lpstr>Oblast interních procesů</vt:lpstr>
      <vt:lpstr>Úkol 1</vt:lpstr>
      <vt:lpstr>Úkol 1 - řešení</vt:lpstr>
      <vt:lpstr>Úkol 2</vt:lpstr>
      <vt:lpstr>Úkol 2 - 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student</cp:lastModifiedBy>
  <cp:revision>66</cp:revision>
  <cp:lastPrinted>2022-02-21T12:24:54Z</cp:lastPrinted>
  <dcterms:created xsi:type="dcterms:W3CDTF">2020-03-03T05:36:30Z</dcterms:created>
  <dcterms:modified xsi:type="dcterms:W3CDTF">2023-04-25T10:10:33Z</dcterms:modified>
</cp:coreProperties>
</file>