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7" r:id="rId2"/>
    <p:sldId id="258" r:id="rId3"/>
    <p:sldId id="263" r:id="rId4"/>
    <p:sldId id="325" r:id="rId5"/>
    <p:sldId id="357" r:id="rId6"/>
    <p:sldId id="358" r:id="rId7"/>
    <p:sldId id="327" r:id="rId8"/>
    <p:sldId id="328" r:id="rId9"/>
    <p:sldId id="360" r:id="rId10"/>
    <p:sldId id="361" r:id="rId11"/>
    <p:sldId id="329" r:id="rId12"/>
    <p:sldId id="330" r:id="rId13"/>
    <p:sldId id="354" r:id="rId14"/>
    <p:sldId id="355" r:id="rId15"/>
    <p:sldId id="331" r:id="rId16"/>
    <p:sldId id="349" r:id="rId17"/>
    <p:sldId id="359" r:id="rId18"/>
    <p:sldId id="334" r:id="rId19"/>
    <p:sldId id="335" r:id="rId20"/>
    <p:sldId id="336" r:id="rId21"/>
    <p:sldId id="350" r:id="rId22"/>
    <p:sldId id="337" r:id="rId23"/>
    <p:sldId id="338" r:id="rId24"/>
    <p:sldId id="339" r:id="rId25"/>
    <p:sldId id="340" r:id="rId26"/>
    <p:sldId id="341" r:id="rId27"/>
    <p:sldId id="342" r:id="rId28"/>
    <p:sldId id="343" r:id="rId29"/>
    <p:sldId id="344" r:id="rId30"/>
    <p:sldId id="345" r:id="rId31"/>
    <p:sldId id="352" r:id="rId32"/>
    <p:sldId id="347" r:id="rId33"/>
    <p:sldId id="348" r:id="rId34"/>
    <p:sldId id="362" r:id="rId35"/>
    <p:sldId id="363" r:id="rId36"/>
    <p:sldId id="324" r:id="rId3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2336" autoAdjust="0"/>
  </p:normalViewPr>
  <p:slideViewPr>
    <p:cSldViewPr snapToGrid="0">
      <p:cViewPr varScale="1">
        <p:scale>
          <a:sx n="76" d="100"/>
          <a:sy n="76" d="100"/>
        </p:scale>
        <p:origin x="86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BA824-12C1-4D2A-8701-A8D9592850D3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5905E-F08C-4E22-BC16-58B332AD2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229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177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1510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2693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490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F36BA8A-84AB-459A-82AE-6B0CC04883E1}" type="slidenum">
              <a:rPr lang="cs-CZ" altLang="cs-CZ" smtClean="0"/>
              <a:pPr>
                <a:spcBef>
                  <a:spcPct val="0"/>
                </a:spcBef>
              </a:pPr>
              <a:t>28</a:t>
            </a:fld>
            <a:endParaRPr lang="cs-CZ" altLang="cs-CZ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b="1" u="sng">
                <a:latin typeface="Arial" panose="020B0604020202020204" pitchFamily="34" charset="0"/>
              </a:rPr>
              <a:t>Rovnoměrný počet pracovníků:</a:t>
            </a:r>
          </a:p>
          <a:p>
            <a:pPr eaLnBrk="1" hangingPunct="1"/>
            <a:r>
              <a:rPr lang="cs-CZ" altLang="cs-CZ" b="1" u="sng">
                <a:latin typeface="Arial" panose="020B0604020202020204" pitchFamily="34" charset="0"/>
              </a:rPr>
              <a:t>Provozní doba</a:t>
            </a:r>
            <a:r>
              <a:rPr lang="cs-CZ" altLang="cs-CZ" b="1">
                <a:latin typeface="Arial" panose="020B0604020202020204" pitchFamily="34" charset="0"/>
              </a:rPr>
              <a:t>: 8 hodin + (30 min po a 30 min po ukončení prodejní doby) = 9</a:t>
            </a:r>
          </a:p>
          <a:p>
            <a:pPr eaLnBrk="1" hangingPunct="1"/>
            <a:r>
              <a:rPr lang="cs-CZ" altLang="cs-CZ" b="1">
                <a:latin typeface="Arial" panose="020B0604020202020204" pitchFamily="34" charset="0"/>
              </a:rPr>
              <a:t>6 zaměstnanců s 8 hodinovou pracovní dobou:</a:t>
            </a:r>
          </a:p>
          <a:p>
            <a:pPr eaLnBrk="1" hangingPunct="1"/>
            <a:r>
              <a:rPr lang="cs-CZ" altLang="cs-CZ" b="1">
                <a:latin typeface="Arial" panose="020B0604020202020204" pitchFamily="34" charset="0"/>
              </a:rPr>
              <a:t>rovnoměrný počet: 6 x 8 / 9 = 5,3</a:t>
            </a:r>
          </a:p>
        </p:txBody>
      </p:sp>
    </p:spTree>
    <p:extLst>
      <p:ext uri="{BB962C8B-B14F-4D97-AF65-F5344CB8AC3E}">
        <p14:creationId xmlns:p14="http://schemas.microsoft.com/office/powerpoint/2010/main" val="839593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2835F-7BC4-4113-BF76-130B1DD0012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6647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ak.cz/obchodn%C3%AD-oblasti/vybaven%C3%AD-prodejen/prodejn%C3%AD-pulty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nl.wikipedia.org/wiki/Lidl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makro.cz/spolecenska-odpovednost/zasady-spravedlivych-pracovnich-podminek" TargetMode="Externa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2"/>
            <a:ext cx="6816757" cy="3804169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br>
              <a:rPr lang="cs-CZ" sz="5400" dirty="0">
                <a:solidFill>
                  <a:schemeClr val="bg1"/>
                </a:solidFill>
              </a:rPr>
            </a:br>
            <a:br>
              <a:rPr lang="cs-CZ" sz="5400" dirty="0">
                <a:solidFill>
                  <a:schemeClr val="bg1"/>
                </a:solidFill>
              </a:rPr>
            </a:br>
            <a:r>
              <a:rPr lang="cs-CZ" altLang="cs-CZ" sz="5400" b="1" dirty="0"/>
              <a:t>Organizace práce </a:t>
            </a:r>
            <a:br>
              <a:rPr lang="cs-CZ" altLang="cs-CZ" sz="5400" b="1" dirty="0"/>
            </a:br>
            <a:r>
              <a:rPr lang="cs-CZ" altLang="cs-CZ" sz="5400" b="1" dirty="0"/>
              <a:t>v obchodním provoze 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876299" y="194638"/>
            <a:ext cx="7877175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Pohybové studie – </a:t>
            </a:r>
            <a:r>
              <a:rPr lang="cs-CZ" altLang="cs-CZ" sz="2800" b="1" dirty="0">
                <a:solidFill>
                  <a:srgbClr val="FF0000"/>
                </a:solidFill>
              </a:rPr>
              <a:t>případová studie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3868" y="0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67E45625-789C-4C1C-848B-DBB9B5C72324}"/>
              </a:ext>
            </a:extLst>
          </p:cNvPr>
          <p:cNvSpPr txBox="1"/>
          <p:nvPr/>
        </p:nvSpPr>
        <p:spPr>
          <a:xfrm>
            <a:off x="144182" y="856357"/>
            <a:ext cx="10352367" cy="563231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Interiéry prodejen s řešeními pohonů</a:t>
            </a:r>
          </a:p>
          <a:p>
            <a:r>
              <a:rPr lang="cs-CZ" sz="2400" dirty="0">
                <a:solidFill>
                  <a:srgbClr val="008080"/>
                </a:solidFill>
              </a:rPr>
              <a:t>Odbory a orgány pro kontrolu pracovního prostředí obracejí v posledních letech pozornost k problematice ergonomie v nejrůznějších pracovních profesích. Nejnověji se do popředí zájmu dostává </a:t>
            </a:r>
            <a:r>
              <a:rPr lang="cs-CZ" sz="2400" dirty="0">
                <a:solidFill>
                  <a:srgbClr val="FF0000"/>
                </a:solidFill>
              </a:rPr>
              <a:t>profese pokladních </a:t>
            </a:r>
            <a:r>
              <a:rPr lang="cs-CZ" sz="2400" dirty="0">
                <a:solidFill>
                  <a:srgbClr val="008080"/>
                </a:solidFill>
              </a:rPr>
              <a:t>a  prodavačů (asistentů). </a:t>
            </a:r>
            <a:r>
              <a:rPr lang="cs-CZ" sz="2400" u="sng" dirty="0">
                <a:solidFill>
                  <a:srgbClr val="FF0000"/>
                </a:solidFill>
              </a:rPr>
              <a:t>Možnosti polohování</a:t>
            </a:r>
            <a:r>
              <a:rPr lang="cs-CZ" sz="2400" dirty="0">
                <a:solidFill>
                  <a:srgbClr val="008080"/>
                </a:solidFill>
              </a:rPr>
              <a:t> </a:t>
            </a:r>
            <a:r>
              <a:rPr lang="cs-CZ" sz="2400" u="sng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pultů a pokladen</a:t>
            </a:r>
            <a:r>
              <a:rPr lang="cs-CZ" sz="2400" u="sng" dirty="0">
                <a:solidFill>
                  <a:srgbClr val="008080"/>
                </a:solidFill>
              </a:rPr>
              <a:t> </a:t>
            </a:r>
            <a:r>
              <a:rPr lang="cs-CZ" sz="2400" dirty="0">
                <a:solidFill>
                  <a:srgbClr val="008080"/>
                </a:solidFill>
              </a:rPr>
              <a:t>usnadní zaměstnancům život. Moderní technologie pohonů dokáže zajistit řadu výhod.</a:t>
            </a:r>
          </a:p>
          <a:p>
            <a:r>
              <a:rPr lang="cs-CZ" sz="2400" dirty="0">
                <a:solidFill>
                  <a:srgbClr val="008080"/>
                </a:solidFill>
              </a:rPr>
              <a:t>Bolesti zad a hlavy v důsledku špatné ergonomie způsobují snížení efektivity nebo dokonce absence zaměstnanců v obchodech po celém světě. Využitím řešení pohonů LINAK pro pulty a pokladny lze majitelům obchodů nabídnout elegantní polohovatelné pulty k minimalizaci těchto rizik. Při navrhování výškově nastavitelných interiérů obchodů je klíčovou vlastností funkčnost. Obchodníci se snaží udržet nízkou úroveň absencí zaviněných fyzickou námahou a neustále se pokouší optimalizovat kvalitu a efektivitu transakcí se zákazníky. </a:t>
            </a:r>
          </a:p>
          <a:p>
            <a:r>
              <a:rPr lang="cs-CZ" sz="2400" dirty="0">
                <a:solidFill>
                  <a:srgbClr val="008080"/>
                </a:solidFill>
              </a:rPr>
              <a:t>Důležitá je správná konfigurace pokladních přepážek (jako nejvhodnější se ukazuje čelní uspořádání).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FBF349B-64E2-4268-B167-4E0BD8FA1C22}"/>
              </a:ext>
            </a:extLst>
          </p:cNvPr>
          <p:cNvSpPr/>
          <p:nvPr/>
        </p:nvSpPr>
        <p:spPr>
          <a:xfrm>
            <a:off x="10573868" y="5041047"/>
            <a:ext cx="115140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/>
              <a:t>https://www.linak.cz/obchodn%C3%AD-oblasti/vybaven%C3%AD-prodejen/</a:t>
            </a:r>
          </a:p>
        </p:txBody>
      </p:sp>
    </p:spTree>
    <p:extLst>
      <p:ext uri="{BB962C8B-B14F-4D97-AF65-F5344CB8AC3E}">
        <p14:creationId xmlns:p14="http://schemas.microsoft.com/office/powerpoint/2010/main" val="4264462667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>
            <a:spLocks noGrp="1" noChangeArrowheads="1"/>
          </p:cNvSpPr>
          <p:nvPr>
            <p:ph type="title" idx="4294967295"/>
          </p:nvPr>
        </p:nvSpPr>
        <p:spPr>
          <a:xfrm>
            <a:off x="406608" y="325787"/>
            <a:ext cx="8600867" cy="882903"/>
          </a:xfr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</a:ln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sz="2800" b="1" dirty="0">
                <a:solidFill>
                  <a:srgbClr val="008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Frekvence zákazníků (návštěvnost)</a:t>
            </a:r>
          </a:p>
        </p:txBody>
      </p:sp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480179" y="1447308"/>
            <a:ext cx="7980647" cy="11826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Poruchy v organizaci práce: </a:t>
            </a:r>
            <a:r>
              <a:rPr lang="cs-CZ" altLang="cs-CZ" sz="2400" b="1" dirty="0">
                <a:solidFill>
                  <a:srgbClr val="008080"/>
                </a:solidFill>
              </a:rPr>
              <a:t>nepravidelnost návštěvnosti zákazníků, nečinnost pracovníků, nevhodné okamžiky pomocných prací na provoze.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0245" name="Text Box 7"/>
          <p:cNvSpPr txBox="1">
            <a:spLocks noChangeArrowheads="1"/>
          </p:cNvSpPr>
          <p:nvPr/>
        </p:nvSpPr>
        <p:spPr bwMode="auto">
          <a:xfrm>
            <a:off x="480180" y="2868612"/>
            <a:ext cx="7980648" cy="20122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Optimalizace organizace práce: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008080"/>
                </a:solidFill>
              </a:rPr>
              <a:t> práce před otevřením prodejny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008080"/>
                </a:solidFill>
              </a:rPr>
              <a:t> vhodné rozdělení pracovníků na prodejní ploše a 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v zázemí prodejny během provozní doby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008080"/>
                </a:solidFill>
              </a:rPr>
              <a:t> vhodný čas doplňování zboží.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3108" y="0"/>
            <a:ext cx="1464833" cy="1127893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27F50B05-A423-4CAA-A188-F3568FA76F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699668" y="1282518"/>
            <a:ext cx="3314700" cy="3426121"/>
          </a:xfrm>
          <a:prstGeom prst="rect">
            <a:avLst/>
          </a:prstGeom>
        </p:spPr>
      </p:pic>
      <p:sp>
        <p:nvSpPr>
          <p:cNvPr id="7" name="Text Box 4">
            <a:extLst>
              <a:ext uri="{FF2B5EF4-FFF2-40B4-BE49-F238E27FC236}">
                <a16:creationId xmlns:a16="http://schemas.microsoft.com/office/drawing/2014/main" id="{66E8F20D-42AC-45CD-BCF5-0949E9CEE0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180" y="5081443"/>
            <a:ext cx="8527295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Frekvenční testy: </a:t>
            </a:r>
            <a:r>
              <a:rPr lang="cs-CZ" altLang="cs-CZ" sz="2400" b="1" dirty="0">
                <a:solidFill>
                  <a:srgbClr val="008080"/>
                </a:solidFill>
              </a:rPr>
              <a:t>slouží ke sladění činností prodejny s návštěvami zákazníků: </a:t>
            </a:r>
          </a:p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Fáze testu:</a:t>
            </a:r>
          </a:p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přípravná, realizační, vyhodnocovací, optimalizující.</a:t>
            </a:r>
          </a:p>
        </p:txBody>
      </p:sp>
    </p:spTree>
    <p:extLst>
      <p:ext uri="{BB962C8B-B14F-4D97-AF65-F5344CB8AC3E}">
        <p14:creationId xmlns:p14="http://schemas.microsoft.com/office/powerpoint/2010/main" val="3981540941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480234" y="838133"/>
            <a:ext cx="7423546" cy="19576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Times New Roman" panose="02020603050405020304" pitchFamily="18" charset="0"/>
              <a:buChar char="1"/>
            </a:pPr>
            <a:r>
              <a:rPr lang="cs-CZ" altLang="cs-CZ" sz="2400" b="1" dirty="0">
                <a:solidFill>
                  <a:srgbClr val="FF3300"/>
                </a:solidFill>
              </a:rPr>
              <a:t>Přípravná fáze</a:t>
            </a:r>
          </a:p>
          <a:p>
            <a:pPr lvl="1" eaLnBrk="1" hangingPunct="1"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FF3300"/>
                </a:solidFill>
              </a:rPr>
              <a:t>   </a:t>
            </a:r>
            <a:r>
              <a:rPr lang="cs-CZ" altLang="cs-CZ" sz="2400" b="1" dirty="0">
                <a:solidFill>
                  <a:srgbClr val="008080"/>
                </a:solidFill>
              </a:rPr>
              <a:t>a  vymezení reprezentativního období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Times New Roman" panose="02020603050405020304" pitchFamily="18" charset="0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  b  vymezení statistické jednotky </a:t>
            </a:r>
            <a:r>
              <a:rPr lang="cs-CZ" altLang="cs-CZ" sz="2400" b="1" dirty="0">
                <a:solidFill>
                  <a:srgbClr val="FF0000"/>
                </a:solidFill>
              </a:rPr>
              <a:t>(prodejna)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Times New Roman" panose="02020603050405020304" pitchFamily="18" charset="0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  c  způsob sledování (všichni, jen kupující…)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Times New Roman" panose="02020603050405020304" pitchFamily="18" charset="0"/>
              <a:buNone/>
            </a:pPr>
            <a:r>
              <a:rPr lang="cs-CZ" altLang="cs-CZ" sz="2400" b="1" dirty="0">
                <a:solidFill>
                  <a:srgbClr val="FF3300"/>
                </a:solidFill>
              </a:rPr>
              <a:t>2 Vlastní realizace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274CFE47-E3B0-4ED1-B593-7BC30BCE2788}"/>
              </a:ext>
            </a:extLst>
          </p:cNvPr>
          <p:cNvSpPr txBox="1"/>
          <p:nvPr/>
        </p:nvSpPr>
        <p:spPr>
          <a:xfrm>
            <a:off x="574827" y="177694"/>
            <a:ext cx="585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8080"/>
                </a:solidFill>
              </a:rPr>
              <a:t>Fáze testu přípravná a realizační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A14F7B2-2105-4802-BA2E-EB6AAE49DC0D}"/>
              </a:ext>
            </a:extLst>
          </p:cNvPr>
          <p:cNvSpPr txBox="1"/>
          <p:nvPr/>
        </p:nvSpPr>
        <p:spPr>
          <a:xfrm>
            <a:off x="749869" y="3303298"/>
            <a:ext cx="7080338" cy="830997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Kdy? </a:t>
            </a:r>
            <a:r>
              <a:rPr lang="cs-CZ" sz="2400" dirty="0"/>
              <a:t>(vhodné je standardní období bez sezónních výkyvů)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7D4C873-DD1D-412B-AE5E-9DB8E72CE6AF}"/>
              </a:ext>
            </a:extLst>
          </p:cNvPr>
          <p:cNvSpPr txBox="1"/>
          <p:nvPr/>
        </p:nvSpPr>
        <p:spPr>
          <a:xfrm>
            <a:off x="749869" y="4505154"/>
            <a:ext cx="8236476" cy="830997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Kde? </a:t>
            </a:r>
            <a:r>
              <a:rPr lang="cs-CZ" sz="2400" b="1" dirty="0"/>
              <a:t>(která prodejna, problémy s prodejem, výkonem… nízká rentabilita)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1F64430-21A9-4D3F-8CB9-03D454C440BC}"/>
              </a:ext>
            </a:extLst>
          </p:cNvPr>
          <p:cNvSpPr txBox="1"/>
          <p:nvPr/>
        </p:nvSpPr>
        <p:spPr>
          <a:xfrm>
            <a:off x="749869" y="5745840"/>
            <a:ext cx="8166537" cy="46166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Jak? </a:t>
            </a:r>
            <a:r>
              <a:rPr lang="cs-CZ" sz="2400" b="1" dirty="0"/>
              <a:t>(všichni, kdož vstoupí na prodejnu nebo jen ti, co nakoupí)</a:t>
            </a:r>
          </a:p>
        </p:txBody>
      </p:sp>
    </p:spTree>
    <p:extLst>
      <p:ext uri="{BB962C8B-B14F-4D97-AF65-F5344CB8AC3E}">
        <p14:creationId xmlns:p14="http://schemas.microsoft.com/office/powerpoint/2010/main" val="1904838569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376717" y="142886"/>
            <a:ext cx="10130776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Frekvenční testy</a:t>
            </a:r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284813" y="1620214"/>
            <a:ext cx="10132363" cy="4330882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Times New Roman" panose="02020603050405020304" pitchFamily="18" charset="0"/>
              <a:buNone/>
            </a:pPr>
            <a:r>
              <a:rPr lang="cs-CZ" altLang="cs-CZ" sz="3200" b="1" dirty="0">
                <a:solidFill>
                  <a:srgbClr val="FF3300"/>
                </a:solidFill>
              </a:rPr>
              <a:t>3 Vyhodnocení výsledků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/>
              <a:t>          ● </a:t>
            </a:r>
            <a:r>
              <a:rPr lang="cs-CZ" altLang="cs-CZ" b="1" dirty="0">
                <a:solidFill>
                  <a:srgbClr val="008080"/>
                </a:solidFill>
              </a:rPr>
              <a:t>sumarizace údajů a třídění podle dvou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             hledisek: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/>
              <a:t>          -  </a:t>
            </a:r>
            <a:r>
              <a:rPr lang="cs-CZ" altLang="cs-CZ" b="1" dirty="0">
                <a:solidFill>
                  <a:srgbClr val="008080"/>
                </a:solidFill>
              </a:rPr>
              <a:t>průměrný denní test frekvence v hodinách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             </a:t>
            </a:r>
            <a:r>
              <a:rPr lang="cs-CZ" altLang="cs-CZ" b="1" dirty="0">
                <a:solidFill>
                  <a:srgbClr val="FF0000"/>
                </a:solidFill>
              </a:rPr>
              <a:t>(8-9, 9-10,10-11…nezáleží na dni)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/>
              <a:t>          -  </a:t>
            </a:r>
            <a:r>
              <a:rPr lang="cs-CZ" altLang="cs-CZ" b="1" dirty="0">
                <a:solidFill>
                  <a:srgbClr val="008080"/>
                </a:solidFill>
              </a:rPr>
              <a:t>průměrný průběh frekvence ve dnech týdne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             </a:t>
            </a:r>
            <a:r>
              <a:rPr lang="cs-CZ" altLang="cs-CZ" b="1" dirty="0">
                <a:solidFill>
                  <a:srgbClr val="FF0000"/>
                </a:solidFill>
              </a:rPr>
              <a:t>(pondělí – 8-9, úterý 8-9…)</a:t>
            </a:r>
            <a:endParaRPr lang="cs-CZ" altLang="cs-CZ" b="1" dirty="0">
              <a:solidFill>
                <a:srgbClr val="00808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C2AEAC41-C98D-4442-8597-D97737E01235}"/>
              </a:ext>
            </a:extLst>
          </p:cNvPr>
          <p:cNvSpPr txBox="1"/>
          <p:nvPr/>
        </p:nvSpPr>
        <p:spPr>
          <a:xfrm>
            <a:off x="556104" y="973882"/>
            <a:ext cx="5003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</a:rPr>
              <a:t>Fáze testu vyhodnocovací</a:t>
            </a:r>
          </a:p>
        </p:txBody>
      </p:sp>
    </p:spTree>
    <p:extLst>
      <p:ext uri="{BB962C8B-B14F-4D97-AF65-F5344CB8AC3E}">
        <p14:creationId xmlns:p14="http://schemas.microsoft.com/office/powerpoint/2010/main" val="3606578414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515079" y="555911"/>
            <a:ext cx="9338872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Frekvenční testy</a:t>
            </a:r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149866" y="2029428"/>
            <a:ext cx="7165334" cy="1964503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Times New Roman" panose="02020603050405020304" pitchFamily="18" charset="0"/>
              <a:buNone/>
            </a:pPr>
            <a:r>
              <a:rPr lang="cs-CZ" altLang="cs-CZ" sz="2400" b="1" dirty="0">
                <a:solidFill>
                  <a:srgbClr val="FF3300"/>
                </a:solidFill>
              </a:rPr>
              <a:t>4 Doporučení pro optimální zásahy do řízení</a:t>
            </a:r>
          </a:p>
          <a:p>
            <a:pPr marL="914400" lvl="1" indent="-457200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400" b="1" dirty="0">
                <a:solidFill>
                  <a:srgbClr val="008080"/>
                </a:solidFill>
              </a:rPr>
              <a:t>vchody, východy, výtahy, pohyblivá</a:t>
            </a:r>
          </a:p>
          <a:p>
            <a:pPr lvl="1" eaLnBrk="1" hangingPunct="1"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schodiště, otevírací doba,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-     sladění operací, rozvrhy pracovní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     doby, organizace přejímky…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ABFBBCAB-A70D-4050-ABB7-5914489D734B}"/>
              </a:ext>
            </a:extLst>
          </p:cNvPr>
          <p:cNvSpPr txBox="1"/>
          <p:nvPr/>
        </p:nvSpPr>
        <p:spPr>
          <a:xfrm>
            <a:off x="515079" y="1411212"/>
            <a:ext cx="3266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</a:rPr>
              <a:t>Fáze testu optimalizující</a:t>
            </a:r>
          </a:p>
        </p:txBody>
      </p:sp>
      <p:pic>
        <p:nvPicPr>
          <p:cNvPr id="1026" name="Picture 2" descr="Eskalátor KONE TravelMaster™ 110 - KONE Česká republika">
            <a:extLst>
              <a:ext uri="{FF2B5EF4-FFF2-40B4-BE49-F238E27FC236}">
                <a16:creationId xmlns:a16="http://schemas.microsoft.com/office/drawing/2014/main" id="{A43AC7D5-96DD-447C-AF7E-D0E4E718B6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1263" y="2168691"/>
            <a:ext cx="2590800" cy="176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rodloužená otevírací doba v prosinci a prodloužená vánoční lhůta vrácení  zboží - Huramobil">
            <a:extLst>
              <a:ext uri="{FF2B5EF4-FFF2-40B4-BE49-F238E27FC236}">
                <a16:creationId xmlns:a16="http://schemas.microsoft.com/office/drawing/2014/main" id="{A4297744-FB0D-4DAB-BBD7-D0BE90DE26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440" y="4414822"/>
            <a:ext cx="2343150" cy="1887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závod Děčín">
            <a:extLst>
              <a:ext uri="{FF2B5EF4-FFF2-40B4-BE49-F238E27FC236}">
                <a16:creationId xmlns:a16="http://schemas.microsoft.com/office/drawing/2014/main" id="{27ED9B8D-7A10-4A35-B9ED-5235883DC7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209" y="4519598"/>
            <a:ext cx="2628900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0460779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639139" y="495606"/>
            <a:ext cx="9359300" cy="1123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Regulace cest zákazníků, zboží a zaměstnanců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(prostorové studie)</a:t>
            </a:r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639139" y="1997819"/>
            <a:ext cx="93593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Problémem je křížení cest všech subjektů a objektů na prodejní ploše. Ke křížení cest dochází u všech obchodních operací. </a:t>
            </a:r>
          </a:p>
        </p:txBody>
      </p:sp>
      <p:sp>
        <p:nvSpPr>
          <p:cNvPr id="12292" name="Text Box 6"/>
          <p:cNvSpPr txBox="1">
            <a:spLocks noChangeArrowheads="1"/>
          </p:cNvSpPr>
          <p:nvPr/>
        </p:nvSpPr>
        <p:spPr bwMode="auto">
          <a:xfrm>
            <a:off x="639139" y="3440734"/>
            <a:ext cx="6119812" cy="457200"/>
          </a:xfrm>
          <a:prstGeom prst="rect">
            <a:avLst/>
          </a:prstGeom>
          <a:solidFill>
            <a:srgbClr val="99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/>
              <a:t>Které vlivy působí na křížení cest ?</a:t>
            </a:r>
            <a:endParaRPr lang="cs-CZ" altLang="cs-CZ" sz="2400" dirty="0"/>
          </a:p>
        </p:txBody>
      </p:sp>
      <p:sp>
        <p:nvSpPr>
          <p:cNvPr id="12293" name="AutoShape 7"/>
          <p:cNvSpPr>
            <a:spLocks noChangeArrowheads="1"/>
          </p:cNvSpPr>
          <p:nvPr/>
        </p:nvSpPr>
        <p:spPr bwMode="auto">
          <a:xfrm>
            <a:off x="1801371" y="5120547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FFCCFF"/>
          </a:solidFill>
          <a:ln w="76200">
            <a:solidFill>
              <a:srgbClr val="99FFCC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2294" name="Text Box 8"/>
          <p:cNvSpPr txBox="1">
            <a:spLocks noChangeArrowheads="1"/>
          </p:cNvSpPr>
          <p:nvPr/>
        </p:nvSpPr>
        <p:spPr bwMode="auto">
          <a:xfrm>
            <a:off x="4302177" y="4318860"/>
            <a:ext cx="6205316" cy="2261822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008080"/>
                </a:solidFill>
              </a:rPr>
              <a:t> Zákazník a jeho pohyb v jednotce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008080"/>
                </a:solidFill>
              </a:rPr>
              <a:t> Sortiment zboží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008080"/>
                </a:solidFill>
              </a:rPr>
              <a:t> Forma prodeje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008080"/>
                </a:solidFill>
              </a:rPr>
              <a:t> Dispoziční řešení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008080"/>
                </a:solidFill>
              </a:rPr>
              <a:t> Systém organizace práce, práce manažéra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94727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749508" y="456038"/>
            <a:ext cx="8946943" cy="112789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Kinogram – řeší cesty prodavačů, zákazníků a zboží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13315" name="AutoShape 5"/>
          <p:cNvSpPr>
            <a:spLocks noChangeArrowheads="1"/>
          </p:cNvSpPr>
          <p:nvPr/>
        </p:nvSpPr>
        <p:spPr bwMode="auto">
          <a:xfrm>
            <a:off x="292308" y="2176858"/>
            <a:ext cx="914400" cy="342900"/>
          </a:xfrm>
          <a:prstGeom prst="rightArrow">
            <a:avLst>
              <a:gd name="adj1" fmla="val 50000"/>
              <a:gd name="adj2" fmla="val 66667"/>
            </a:avLst>
          </a:prstGeom>
          <a:solidFill>
            <a:srgbClr val="99FFCC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3316" name="Text Box 6"/>
          <p:cNvSpPr txBox="1">
            <a:spLocks noChangeArrowheads="1"/>
          </p:cNvSpPr>
          <p:nvPr/>
        </p:nvSpPr>
        <p:spPr bwMode="auto">
          <a:xfrm>
            <a:off x="1463756" y="1748169"/>
            <a:ext cx="7725214" cy="1200329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Cíl: </a:t>
            </a:r>
            <a:r>
              <a:rPr lang="cs-CZ" altLang="cs-CZ" sz="2400" b="1" dirty="0">
                <a:solidFill>
                  <a:srgbClr val="008080"/>
                </a:solidFill>
              </a:rPr>
              <a:t>cesty přímé, nejkratší, zbytečné vylučujeme,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přeprava v manipulačních jednotkách,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růst kapacity výstavního zařízení.</a:t>
            </a:r>
          </a:p>
        </p:txBody>
      </p:sp>
      <p:pic>
        <p:nvPicPr>
          <p:cNvPr id="31" name="Obrázek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FE20D3A7-96A8-4E19-A724-B74516F41C24}"/>
              </a:ext>
            </a:extLst>
          </p:cNvPr>
          <p:cNvSpPr/>
          <p:nvPr/>
        </p:nvSpPr>
        <p:spPr>
          <a:xfrm>
            <a:off x="10107071" y="1891784"/>
            <a:ext cx="18648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b="1" dirty="0">
                <a:solidFill>
                  <a:srgbClr val="FF0000"/>
                </a:solidFill>
              </a:rPr>
              <a:t>Prostorové studie</a:t>
            </a:r>
            <a:endParaRPr lang="cs-CZ" altLang="cs-CZ" dirty="0">
              <a:solidFill>
                <a:srgbClr val="FF0000"/>
              </a:solidFill>
            </a:endParaRPr>
          </a:p>
        </p:txBody>
      </p:sp>
      <p:pic>
        <p:nvPicPr>
          <p:cNvPr id="1028" name="Picture 4" descr="Atletika pro školní TV">
            <a:extLst>
              <a:ext uri="{FF2B5EF4-FFF2-40B4-BE49-F238E27FC236}">
                <a16:creationId xmlns:a16="http://schemas.microsoft.com/office/drawing/2014/main" id="{9EAE52A5-34C1-4B36-A103-95A2BFE103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966" y="4134352"/>
            <a:ext cx="5010150" cy="2309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C296F904-FE4D-4918-808A-4586C1FD98DD}"/>
              </a:ext>
            </a:extLst>
          </p:cNvPr>
          <p:cNvSpPr txBox="1"/>
          <p:nvPr/>
        </p:nvSpPr>
        <p:spPr>
          <a:xfrm>
            <a:off x="844758" y="3187482"/>
            <a:ext cx="83442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FF0000"/>
                </a:solidFill>
              </a:rPr>
              <a:t>Používá se v různých oblastech lidské činnosti - film, animace, sportovní disciplíny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45199DD5-65D3-4826-8A6A-04F108AB453C}"/>
              </a:ext>
            </a:extLst>
          </p:cNvPr>
          <p:cNvSpPr/>
          <p:nvPr/>
        </p:nvSpPr>
        <p:spPr>
          <a:xfrm>
            <a:off x="7439025" y="4730234"/>
            <a:ext cx="43338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sz="2400" b="1" dirty="0">
                <a:solidFill>
                  <a:srgbClr val="008080"/>
                </a:solidFill>
              </a:rPr>
              <a:t>Série snímků zachycujících tentýž objekt v jednotlivých fázích</a:t>
            </a:r>
          </a:p>
        </p:txBody>
      </p: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029C4F2D-36DA-4A8B-9CAA-C8C01DD0D781}"/>
              </a:ext>
            </a:extLst>
          </p:cNvPr>
          <p:cNvCxnSpPr>
            <a:cxnSpLocks/>
          </p:cNvCxnSpPr>
          <p:nvPr/>
        </p:nvCxnSpPr>
        <p:spPr>
          <a:xfrm flipH="1">
            <a:off x="6096000" y="5267325"/>
            <a:ext cx="1373084" cy="219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3529110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730458" y="738529"/>
            <a:ext cx="8946943" cy="63530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Kinogram 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13315" name="AutoShape 5"/>
          <p:cNvSpPr>
            <a:spLocks noChangeArrowheads="1"/>
          </p:cNvSpPr>
          <p:nvPr/>
        </p:nvSpPr>
        <p:spPr bwMode="auto">
          <a:xfrm>
            <a:off x="958018" y="2422265"/>
            <a:ext cx="914400" cy="342900"/>
          </a:xfrm>
          <a:prstGeom prst="rightArrow">
            <a:avLst>
              <a:gd name="adj1" fmla="val 50000"/>
              <a:gd name="adj2" fmla="val 66667"/>
            </a:avLst>
          </a:prstGeom>
          <a:solidFill>
            <a:srgbClr val="99FFCC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3317" name="Text Box 9"/>
          <p:cNvSpPr txBox="1">
            <a:spLocks noChangeArrowheads="1"/>
          </p:cNvSpPr>
          <p:nvPr/>
        </p:nvSpPr>
        <p:spPr bwMode="auto">
          <a:xfrm>
            <a:off x="2231010" y="3826357"/>
            <a:ext cx="5184775" cy="325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3318" name="Oval 10"/>
          <p:cNvSpPr>
            <a:spLocks noChangeArrowheads="1"/>
          </p:cNvSpPr>
          <p:nvPr/>
        </p:nvSpPr>
        <p:spPr bwMode="auto">
          <a:xfrm>
            <a:off x="5874882" y="4612215"/>
            <a:ext cx="790575" cy="720725"/>
          </a:xfrm>
          <a:prstGeom prst="ellipse">
            <a:avLst/>
          </a:pr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3319" name="Rectangle 11"/>
          <p:cNvSpPr>
            <a:spLocks noChangeArrowheads="1"/>
          </p:cNvSpPr>
          <p:nvPr/>
        </p:nvSpPr>
        <p:spPr bwMode="auto">
          <a:xfrm>
            <a:off x="3373465" y="3462530"/>
            <a:ext cx="3168650" cy="576262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080808"/>
                </a:solidFill>
              </a:rPr>
              <a:t>Přístěnní regály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7528045" y="4076699"/>
            <a:ext cx="720725" cy="1439863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3321" name="Rectangle 13"/>
          <p:cNvSpPr>
            <a:spLocks noChangeArrowheads="1"/>
          </p:cNvSpPr>
          <p:nvPr/>
        </p:nvSpPr>
        <p:spPr bwMode="auto">
          <a:xfrm>
            <a:off x="3365866" y="5989952"/>
            <a:ext cx="2736850" cy="574675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080808"/>
                </a:solidFill>
              </a:rPr>
              <a:t>Přístěnné regály</a:t>
            </a:r>
          </a:p>
        </p:txBody>
      </p:sp>
      <p:sp>
        <p:nvSpPr>
          <p:cNvPr id="13322" name="Oval 14"/>
          <p:cNvSpPr>
            <a:spLocks noChangeArrowheads="1"/>
          </p:cNvSpPr>
          <p:nvPr/>
        </p:nvSpPr>
        <p:spPr bwMode="auto">
          <a:xfrm>
            <a:off x="4561110" y="4597425"/>
            <a:ext cx="792163" cy="720725"/>
          </a:xfrm>
          <a:prstGeom prst="ellipse">
            <a:avLst/>
          </a:pr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3323" name="Rectangle 15"/>
          <p:cNvSpPr>
            <a:spLocks noChangeArrowheads="1"/>
          </p:cNvSpPr>
          <p:nvPr/>
        </p:nvSpPr>
        <p:spPr bwMode="auto">
          <a:xfrm>
            <a:off x="1416053" y="3788568"/>
            <a:ext cx="1152525" cy="576263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chemeClr val="bg1"/>
                </a:solidFill>
              </a:rPr>
              <a:t>pokladna</a:t>
            </a:r>
          </a:p>
        </p:txBody>
      </p:sp>
      <p:sp>
        <p:nvSpPr>
          <p:cNvPr id="13324" name="Line 17"/>
          <p:cNvSpPr>
            <a:spLocks noChangeShapeType="1"/>
          </p:cNvSpPr>
          <p:nvPr/>
        </p:nvSpPr>
        <p:spPr bwMode="auto">
          <a:xfrm>
            <a:off x="3373465" y="4204423"/>
            <a:ext cx="295116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5" name="Line 18"/>
          <p:cNvSpPr>
            <a:spLocks noChangeShapeType="1"/>
          </p:cNvSpPr>
          <p:nvPr/>
        </p:nvSpPr>
        <p:spPr bwMode="auto">
          <a:xfrm>
            <a:off x="3529881" y="4358161"/>
            <a:ext cx="936625" cy="93662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6" name="Line 19"/>
          <p:cNvSpPr>
            <a:spLocks noChangeShapeType="1"/>
          </p:cNvSpPr>
          <p:nvPr/>
        </p:nvSpPr>
        <p:spPr bwMode="auto">
          <a:xfrm>
            <a:off x="4466506" y="5503518"/>
            <a:ext cx="22320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7" name="Line 20"/>
          <p:cNvSpPr>
            <a:spLocks noChangeShapeType="1"/>
          </p:cNvSpPr>
          <p:nvPr/>
        </p:nvSpPr>
        <p:spPr bwMode="auto">
          <a:xfrm flipV="1">
            <a:off x="6975996" y="4293394"/>
            <a:ext cx="0" cy="11509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8" name="Line 21"/>
          <p:cNvSpPr>
            <a:spLocks noChangeShapeType="1"/>
          </p:cNvSpPr>
          <p:nvPr/>
        </p:nvSpPr>
        <p:spPr bwMode="auto">
          <a:xfrm flipH="1" flipV="1">
            <a:off x="1900638" y="5056982"/>
            <a:ext cx="73025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9" name="Line 22"/>
          <p:cNvSpPr>
            <a:spLocks noChangeShapeType="1"/>
          </p:cNvSpPr>
          <p:nvPr/>
        </p:nvSpPr>
        <p:spPr bwMode="auto">
          <a:xfrm>
            <a:off x="2196086" y="5734051"/>
            <a:ext cx="3816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30" name="Line 23"/>
          <p:cNvSpPr>
            <a:spLocks noChangeShapeType="1"/>
          </p:cNvSpPr>
          <p:nvPr/>
        </p:nvSpPr>
        <p:spPr bwMode="auto">
          <a:xfrm flipV="1">
            <a:off x="7274172" y="4132985"/>
            <a:ext cx="71438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31" name="Line 24"/>
          <p:cNvSpPr>
            <a:spLocks noChangeShapeType="1"/>
          </p:cNvSpPr>
          <p:nvPr/>
        </p:nvSpPr>
        <p:spPr bwMode="auto">
          <a:xfrm flipH="1">
            <a:off x="3540127" y="4221163"/>
            <a:ext cx="2232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32" name="Line 25"/>
          <p:cNvSpPr>
            <a:spLocks noChangeShapeType="1"/>
          </p:cNvSpPr>
          <p:nvPr/>
        </p:nvSpPr>
        <p:spPr bwMode="auto">
          <a:xfrm flipV="1">
            <a:off x="2350863" y="4915148"/>
            <a:ext cx="71437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33" name="Line 26"/>
          <p:cNvSpPr>
            <a:spLocks noChangeShapeType="1"/>
          </p:cNvSpPr>
          <p:nvPr/>
        </p:nvSpPr>
        <p:spPr bwMode="auto">
          <a:xfrm flipV="1">
            <a:off x="2340548" y="5002270"/>
            <a:ext cx="122555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34" name="Line 27"/>
          <p:cNvSpPr>
            <a:spLocks noChangeShapeType="1"/>
          </p:cNvSpPr>
          <p:nvPr/>
        </p:nvSpPr>
        <p:spPr bwMode="auto">
          <a:xfrm flipV="1">
            <a:off x="2196086" y="4976163"/>
            <a:ext cx="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35" name="Line 28"/>
          <p:cNvSpPr>
            <a:spLocks noChangeShapeType="1"/>
          </p:cNvSpPr>
          <p:nvPr/>
        </p:nvSpPr>
        <p:spPr bwMode="auto">
          <a:xfrm>
            <a:off x="2198874" y="5392895"/>
            <a:ext cx="2735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36" name="Line 29"/>
          <p:cNvSpPr>
            <a:spLocks noChangeShapeType="1"/>
          </p:cNvSpPr>
          <p:nvPr/>
        </p:nvSpPr>
        <p:spPr bwMode="auto">
          <a:xfrm flipH="1">
            <a:off x="1524002" y="4204423"/>
            <a:ext cx="2016125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37" name="Line 30"/>
          <p:cNvSpPr>
            <a:spLocks noChangeShapeType="1"/>
          </p:cNvSpPr>
          <p:nvPr/>
        </p:nvSpPr>
        <p:spPr bwMode="auto">
          <a:xfrm>
            <a:off x="1538184" y="5025283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38" name="Text Box 31"/>
          <p:cNvSpPr txBox="1">
            <a:spLocks noChangeArrowheads="1"/>
          </p:cNvSpPr>
          <p:nvPr/>
        </p:nvSpPr>
        <p:spPr bwMode="auto">
          <a:xfrm>
            <a:off x="1367411" y="6157912"/>
            <a:ext cx="1657350" cy="366713"/>
          </a:xfrm>
          <a:prstGeom prst="rect">
            <a:avLst/>
          </a:pr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chemeClr val="bg1"/>
                </a:solidFill>
              </a:rPr>
              <a:t>Vstup/výstup</a:t>
            </a:r>
          </a:p>
        </p:txBody>
      </p:sp>
      <p:sp>
        <p:nvSpPr>
          <p:cNvPr id="13339" name="Line 32"/>
          <p:cNvSpPr>
            <a:spLocks noChangeShapeType="1"/>
          </p:cNvSpPr>
          <p:nvPr/>
        </p:nvSpPr>
        <p:spPr bwMode="auto">
          <a:xfrm>
            <a:off x="1658105" y="4436269"/>
            <a:ext cx="0" cy="165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40" name="Line 33"/>
          <p:cNvSpPr>
            <a:spLocks noChangeShapeType="1"/>
          </p:cNvSpPr>
          <p:nvPr/>
        </p:nvSpPr>
        <p:spPr bwMode="auto">
          <a:xfrm>
            <a:off x="1787577" y="4400550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41" name="Line 34"/>
          <p:cNvSpPr>
            <a:spLocks noChangeShapeType="1"/>
          </p:cNvSpPr>
          <p:nvPr/>
        </p:nvSpPr>
        <p:spPr bwMode="auto">
          <a:xfrm flipH="1">
            <a:off x="1872418" y="4364831"/>
            <a:ext cx="73025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42" name="Line 35"/>
          <p:cNvSpPr>
            <a:spLocks noChangeShapeType="1"/>
          </p:cNvSpPr>
          <p:nvPr/>
        </p:nvSpPr>
        <p:spPr bwMode="auto">
          <a:xfrm>
            <a:off x="1992315" y="4436269"/>
            <a:ext cx="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31" name="Obrázek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FE20D3A7-96A8-4E19-A724-B74516F41C24}"/>
              </a:ext>
            </a:extLst>
          </p:cNvPr>
          <p:cNvSpPr/>
          <p:nvPr/>
        </p:nvSpPr>
        <p:spPr>
          <a:xfrm>
            <a:off x="3916643" y="1735961"/>
            <a:ext cx="18648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b="1" dirty="0">
                <a:solidFill>
                  <a:srgbClr val="FF0000"/>
                </a:solidFill>
              </a:rPr>
              <a:t>Prostorové studie</a:t>
            </a:r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09F920F-847C-4B90-AC6F-7B35F87BAC00}"/>
              </a:ext>
            </a:extLst>
          </p:cNvPr>
          <p:cNvSpPr txBox="1"/>
          <p:nvPr/>
        </p:nvSpPr>
        <p:spPr>
          <a:xfrm>
            <a:off x="2834886" y="2324467"/>
            <a:ext cx="4244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8080"/>
                </a:solidFill>
              </a:rPr>
              <a:t>Malá uzavřená samoobsluha</a:t>
            </a:r>
          </a:p>
        </p:txBody>
      </p:sp>
    </p:spTree>
    <p:extLst>
      <p:ext uri="{BB962C8B-B14F-4D97-AF65-F5344CB8AC3E}">
        <p14:creationId xmlns:p14="http://schemas.microsoft.com/office/powerpoint/2010/main" val="3220876017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9"/>
          <p:cNvSpPr txBox="1">
            <a:spLocks noChangeArrowheads="1"/>
          </p:cNvSpPr>
          <p:nvPr/>
        </p:nvSpPr>
        <p:spPr bwMode="auto">
          <a:xfrm>
            <a:off x="4511676" y="3429001"/>
            <a:ext cx="5184775" cy="325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4339" name="Obdélník 30"/>
          <p:cNvSpPr>
            <a:spLocks noChangeArrowheads="1"/>
          </p:cNvSpPr>
          <p:nvPr/>
        </p:nvSpPr>
        <p:spPr bwMode="auto">
          <a:xfrm>
            <a:off x="383942" y="824520"/>
            <a:ext cx="10557342" cy="5632311"/>
          </a:xfrm>
          <a:prstGeom prst="rect">
            <a:avLst/>
          </a:prstGeom>
          <a:solidFill>
            <a:srgbClr val="FFFFCC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CO PŘINÁŠÍ METODIKA RFID? (speciální kódy)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dirty="0">
                <a:solidFill>
                  <a:srgbClr val="008080"/>
                </a:solidFill>
              </a:rPr>
              <a:t>•</a:t>
            </a:r>
            <a:r>
              <a:rPr lang="cs-CZ" altLang="cs-CZ" sz="2400" b="1" dirty="0">
                <a:solidFill>
                  <a:srgbClr val="008080"/>
                </a:solidFill>
              </a:rPr>
              <a:t>Anonymní mapování pohybu velkého počtu (desítky tisíc) zákazníků po prodejně (kam chodí, zastavují se, nakupují) a jeho vývoj v čase (během dne, dne v týdnu, týdnů v měsících)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Tepelné mapy (heat </a:t>
            </a:r>
            <a:r>
              <a:rPr lang="cs-CZ" altLang="cs-CZ" sz="2400" b="1" dirty="0" err="1">
                <a:solidFill>
                  <a:srgbClr val="FF0000"/>
                </a:solidFill>
              </a:rPr>
              <a:t>maps</a:t>
            </a:r>
            <a:r>
              <a:rPr lang="cs-CZ" altLang="cs-CZ" sz="2400" b="1" dirty="0">
                <a:solidFill>
                  <a:srgbClr val="FF0000"/>
                </a:solidFill>
              </a:rPr>
              <a:t>) – </a:t>
            </a:r>
            <a:r>
              <a:rPr lang="cs-CZ" altLang="cs-CZ" sz="2400" b="1" dirty="0">
                <a:solidFill>
                  <a:srgbClr val="008080"/>
                </a:solidFill>
              </a:rPr>
              <a:t>slouží k zachycení pohybu zákazníků, studené barvy slabší pohyb, teplé barvy silný pohyb.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Sleduje se: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dirty="0">
                <a:solidFill>
                  <a:srgbClr val="008080"/>
                </a:solidFill>
              </a:rPr>
              <a:t>• Přítomnost na zákazníka místě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dirty="0">
                <a:solidFill>
                  <a:srgbClr val="008080"/>
                </a:solidFill>
              </a:rPr>
              <a:t>• Zastavení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dirty="0">
                <a:solidFill>
                  <a:srgbClr val="008080"/>
                </a:solidFill>
              </a:rPr>
              <a:t>• Délka času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dirty="0">
                <a:solidFill>
                  <a:srgbClr val="008080"/>
                </a:solidFill>
              </a:rPr>
              <a:t>• Směr a rychlost pohybu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Hlavní výhody: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dirty="0">
                <a:solidFill>
                  <a:srgbClr val="008080"/>
                </a:solidFill>
              </a:rPr>
              <a:t>• Nakupující nejsou ovlivňování =&gt; </a:t>
            </a:r>
            <a:r>
              <a:rPr lang="cs-CZ" altLang="cs-CZ" sz="2400" b="1" dirty="0">
                <a:solidFill>
                  <a:srgbClr val="008080"/>
                </a:solidFill>
              </a:rPr>
              <a:t>chovají se přirozeně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dirty="0">
                <a:solidFill>
                  <a:srgbClr val="008080"/>
                </a:solidFill>
              </a:rPr>
              <a:t>• Velký vzorek =&gt; </a:t>
            </a:r>
            <a:r>
              <a:rPr lang="cs-CZ" altLang="cs-CZ" sz="2400" b="1" dirty="0">
                <a:solidFill>
                  <a:srgbClr val="008080"/>
                </a:solidFill>
              </a:rPr>
              <a:t>representativní / umožní kvantifikaci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pl-PL" altLang="cs-CZ" sz="2400" b="1" dirty="0">
                <a:solidFill>
                  <a:srgbClr val="008080"/>
                </a:solidFill>
              </a:rPr>
              <a:t> RFID kódy – umístění na nákupním vozíku</a:t>
            </a:r>
            <a:r>
              <a:rPr lang="pl-PL" altLang="cs-CZ" sz="2400" b="1" dirty="0"/>
              <a:t>.</a:t>
            </a:r>
            <a:endParaRPr lang="cs-CZ" altLang="cs-CZ" sz="2400" b="1" dirty="0">
              <a:solidFill>
                <a:srgbClr val="00808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2424" y="404813"/>
            <a:ext cx="1464833" cy="1127893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2A30739F-686B-4BAA-BB9A-4627A732CA59}"/>
              </a:ext>
            </a:extLst>
          </p:cNvPr>
          <p:cNvSpPr/>
          <p:nvPr/>
        </p:nvSpPr>
        <p:spPr>
          <a:xfrm>
            <a:off x="174006" y="35481"/>
            <a:ext cx="19760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b="1" dirty="0">
                <a:solidFill>
                  <a:srgbClr val="FF0000"/>
                </a:solidFill>
              </a:rPr>
              <a:t>Prostorové studie</a:t>
            </a:r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6880A4B9-9822-4E35-9348-2CA67CD1696D}"/>
              </a:ext>
            </a:extLst>
          </p:cNvPr>
          <p:cNvSpPr txBox="1"/>
          <p:nvPr/>
        </p:nvSpPr>
        <p:spPr>
          <a:xfrm>
            <a:off x="1628776" y="506621"/>
            <a:ext cx="8067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MONITORING POHYBU ZÁKAZNÍKA NA PRODEJNĚ </a:t>
            </a:r>
            <a:r>
              <a:rPr lang="cs-CZ" altLang="cs-CZ" sz="2400" b="1" dirty="0">
                <a:solidFill>
                  <a:srgbClr val="FF0000"/>
                </a:solidFill>
              </a:rPr>
              <a:t>– praxe </a:t>
            </a:r>
          </a:p>
        </p:txBody>
      </p:sp>
    </p:spTree>
    <p:extLst>
      <p:ext uri="{BB962C8B-B14F-4D97-AF65-F5344CB8AC3E}">
        <p14:creationId xmlns:p14="http://schemas.microsoft.com/office/powerpoint/2010/main" val="2496873471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9"/>
          <p:cNvSpPr txBox="1">
            <a:spLocks noChangeArrowheads="1"/>
          </p:cNvSpPr>
          <p:nvPr/>
        </p:nvSpPr>
        <p:spPr bwMode="auto">
          <a:xfrm>
            <a:off x="4511676" y="3429001"/>
            <a:ext cx="5184775" cy="325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15363" name="Picture 525" descr="Výsledek obrázku pro heat maps sto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961" y="929419"/>
            <a:ext cx="9917192" cy="5755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TextovéPole 1"/>
          <p:cNvSpPr txBox="1">
            <a:spLocks noChangeArrowheads="1"/>
          </p:cNvSpPr>
          <p:nvPr/>
        </p:nvSpPr>
        <p:spPr bwMode="auto">
          <a:xfrm>
            <a:off x="1019331" y="188913"/>
            <a:ext cx="9037482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80"/>
            </a:solidFill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Tepelná mapa prodejny - samoobsluhy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696385B2-1726-49C2-BF5E-07FCEF895624}"/>
              </a:ext>
            </a:extLst>
          </p:cNvPr>
          <p:cNvSpPr/>
          <p:nvPr/>
        </p:nvSpPr>
        <p:spPr>
          <a:xfrm>
            <a:off x="10215913" y="2301359"/>
            <a:ext cx="19760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b="1" dirty="0">
                <a:solidFill>
                  <a:srgbClr val="FF0000"/>
                </a:solidFill>
              </a:rPr>
              <a:t>Prostorové studie</a:t>
            </a:r>
            <a:endParaRPr lang="cs-CZ" alt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795614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274187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2907987"/>
            <a:ext cx="4806091" cy="20571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  <a:buNone/>
            </a:pPr>
            <a:r>
              <a:rPr lang="cs-CZ" altLang="cs-CZ" sz="2400" b="1" dirty="0"/>
              <a:t> </a:t>
            </a:r>
            <a:r>
              <a:rPr lang="cs-CZ" altLang="cs-CZ" sz="2400" b="1" dirty="0">
                <a:solidFill>
                  <a:srgbClr val="008080"/>
                </a:solidFill>
              </a:rPr>
              <a:t>Cílem přednášky je pochopit význam tradičních metod pro plynulou organizaci práce obchodního provozu, image firmy a spokojenost zákazníků</a:t>
            </a: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  <p:sp>
        <p:nvSpPr>
          <p:cNvPr id="3" name="Obdélník 2"/>
          <p:cNvSpPr/>
          <p:nvPr/>
        </p:nvSpPr>
        <p:spPr>
          <a:xfrm>
            <a:off x="1026720" y="1721095"/>
            <a:ext cx="35772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4000" b="1" dirty="0"/>
              <a:t>Organizace práce </a:t>
            </a:r>
          </a:p>
          <a:p>
            <a:r>
              <a:rPr lang="cs-CZ" altLang="cs-CZ" sz="4000" b="1" dirty="0"/>
              <a:t>v obchodním provoze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836035" y="203002"/>
            <a:ext cx="7644515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Regulace pracovních režimů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899410" y="748191"/>
            <a:ext cx="951776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V obchodě se využívají tradiční pracovní režimy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a specifické</a:t>
            </a:r>
            <a:r>
              <a:rPr lang="cs-CZ" altLang="cs-CZ" sz="2400" b="1" dirty="0">
                <a:solidFill>
                  <a:srgbClr val="008080"/>
                </a:solidFill>
              </a:rPr>
              <a:t>.</a:t>
            </a:r>
          </a:p>
        </p:txBody>
      </p:sp>
      <p:sp>
        <p:nvSpPr>
          <p:cNvPr id="16388" name="Text Box 6"/>
          <p:cNvSpPr txBox="1">
            <a:spLocks noChangeArrowheads="1"/>
          </p:cNvSpPr>
          <p:nvPr/>
        </p:nvSpPr>
        <p:spPr bwMode="auto">
          <a:xfrm>
            <a:off x="899410" y="1707627"/>
            <a:ext cx="7892165" cy="571500"/>
          </a:xfrm>
          <a:prstGeom prst="rect">
            <a:avLst/>
          </a:prstGeom>
          <a:solidFill>
            <a:srgbClr val="99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i="1" dirty="0"/>
              <a:t>Tradiční režimy: </a:t>
            </a:r>
            <a:r>
              <a:rPr lang="cs-CZ" altLang="cs-CZ" sz="2800" b="1" dirty="0"/>
              <a:t>na plný úvazek a na směny</a:t>
            </a:r>
            <a:endParaRPr lang="cs-CZ" altLang="cs-CZ" sz="2800" dirty="0"/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484810" y="2446815"/>
            <a:ext cx="10553075" cy="4226940"/>
          </a:xfrm>
          <a:prstGeom prst="rect">
            <a:avLst/>
          </a:prstGeom>
          <a:solidFill>
            <a:srgbClr val="99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dirty="0"/>
              <a:t>Specifické režimy: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/>
              <a:t>Zkrácený úvazek </a:t>
            </a:r>
            <a:r>
              <a:rPr lang="cs-CZ" altLang="cs-CZ" sz="2400" b="1" dirty="0">
                <a:solidFill>
                  <a:srgbClr val="FF0000"/>
                </a:solidFill>
              </a:rPr>
              <a:t>(4 hod, 6 hod denně)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/>
              <a:t>Zkrácený pracovní týden </a:t>
            </a:r>
            <a:r>
              <a:rPr lang="cs-CZ" altLang="cs-CZ" sz="2400" b="1" dirty="0">
                <a:solidFill>
                  <a:srgbClr val="FF0000"/>
                </a:solidFill>
              </a:rPr>
              <a:t>(4 krát 10 hodin)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 Větší koncentrace volna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/>
              <a:t>Stálá částečná pracovní doba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 Určité operace, určité dny, špičky</a:t>
            </a:r>
          </a:p>
          <a:p>
            <a:pPr lvl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/>
              <a:t>Flexibilní pracovní doba </a:t>
            </a:r>
            <a:r>
              <a:rPr lang="cs-CZ" altLang="cs-CZ" sz="2400" b="1" dirty="0">
                <a:solidFill>
                  <a:srgbClr val="FF0000"/>
                </a:solidFill>
              </a:rPr>
              <a:t>Ve správě</a:t>
            </a:r>
          </a:p>
          <a:p>
            <a:pPr lvl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/>
              <a:t> Rotace pracovního místa</a:t>
            </a:r>
          </a:p>
          <a:p>
            <a:pPr lvl="1"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 Střídání dvou pracovníků na jednom místě</a:t>
            </a:r>
          </a:p>
          <a:p>
            <a:pPr lvl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/>
              <a:t>Telecommuning (</a:t>
            </a:r>
            <a:r>
              <a:rPr lang="cs-CZ" altLang="cs-CZ" sz="2400" b="1" dirty="0" err="1"/>
              <a:t>teleworking</a:t>
            </a:r>
            <a:r>
              <a:rPr lang="cs-CZ" altLang="cs-CZ" sz="2400" b="1" dirty="0"/>
              <a:t>, homeworking)</a:t>
            </a:r>
          </a:p>
          <a:p>
            <a:pPr lvl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/>
              <a:t>Cyklické nástupy pracovníků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1" dirty="0">
              <a:solidFill>
                <a:srgbClr val="FF000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  <p:sp>
        <p:nvSpPr>
          <p:cNvPr id="2" name="Šipka: doprava 1">
            <a:extLst>
              <a:ext uri="{FF2B5EF4-FFF2-40B4-BE49-F238E27FC236}">
                <a16:creationId xmlns:a16="http://schemas.microsoft.com/office/drawing/2014/main" id="{8343F486-F7F3-477E-95DE-DB92F2FC7A32}"/>
              </a:ext>
            </a:extLst>
          </p:cNvPr>
          <p:cNvSpPr/>
          <p:nvPr/>
        </p:nvSpPr>
        <p:spPr>
          <a:xfrm>
            <a:off x="9971466" y="6332332"/>
            <a:ext cx="703432" cy="2571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792089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905318" y="0"/>
            <a:ext cx="7644515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Homeworking – případová studie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493813" y="563946"/>
            <a:ext cx="11204373" cy="5973488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400" dirty="0"/>
              <a:t>Práci z domova lze pojmenovat jako homeworking. Někdy je označována jako home office. Pokud hovoříme o </a:t>
            </a:r>
            <a:r>
              <a:rPr lang="cs-CZ" sz="2400" b="1" dirty="0">
                <a:solidFill>
                  <a:srgbClr val="FF0000"/>
                </a:solidFill>
              </a:rPr>
              <a:t>home office</a:t>
            </a:r>
            <a:r>
              <a:rPr lang="cs-CZ" sz="2400" dirty="0">
                <a:solidFill>
                  <a:srgbClr val="FF0000"/>
                </a:solidFill>
              </a:rPr>
              <a:t>, </a:t>
            </a:r>
            <a:r>
              <a:rPr lang="cs-CZ" sz="2400" dirty="0"/>
              <a:t>pak máme na mysli částečnou práci z domova, která trvá obvykle několik dní v měsíci. </a:t>
            </a:r>
            <a:r>
              <a:rPr lang="cs-CZ" sz="2400" b="1" dirty="0">
                <a:solidFill>
                  <a:srgbClr val="FF0000"/>
                </a:solidFill>
              </a:rPr>
              <a:t>Home working </a:t>
            </a:r>
            <a:r>
              <a:rPr lang="cs-CZ" sz="2400" dirty="0"/>
              <a:t>je typický tím, že pracovník pracuje jen online a do práce nepřichází. Homeworking se stal nutností i v případě pandemického období COVID 19. V jistém slova smyslu práce z domu může šetřit čas pracovníka, který ušetří čas cesty do práce i z práce. Ženy mohou ocenit, že se každý den nemusí líčit a řešit, co s vlasy. Také nároky na oblečení mohou být mírnější. Negativem home office je někdy skutečnost, že někteří jedinci mají sklon k tomu, že dělají více činností najednou (tzv. multitasking). Někdo má tendenci při práci současně sledovat, co se hraje v TV nebo kouká na Facebook nebo dokonce uklízí, pak práce doma se může stát náročnou.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400" dirty="0"/>
              <a:t>Výhodné může být i načasování práce, pokud to její charakter dovoluje. S výjimkou činností, které vyžadují přítomnost i někoho jiného nebo schůzek či aktivit, jež jsou fixně termínovány.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400" dirty="0"/>
              <a:t>Vyřešena musí být vhodná komunikace se zaměstnavatelem.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045600498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952007" y="265907"/>
            <a:ext cx="8106478" cy="11525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Metoda cyklických nástupů pracovníků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 v maloobchodě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1641996" y="1522886"/>
            <a:ext cx="63357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Existují 2 praktické přístupy:</a:t>
            </a:r>
          </a:p>
        </p:txBody>
      </p:sp>
      <p:sp>
        <p:nvSpPr>
          <p:cNvPr id="17412" name="Text Box 6"/>
          <p:cNvSpPr txBox="1">
            <a:spLocks noChangeArrowheads="1"/>
          </p:cNvSpPr>
          <p:nvPr/>
        </p:nvSpPr>
        <p:spPr bwMode="auto">
          <a:xfrm>
            <a:off x="6775320" y="3834932"/>
            <a:ext cx="3502336" cy="1569661"/>
          </a:xfrm>
          <a:prstGeom prst="rect">
            <a:avLst/>
          </a:prstGeom>
          <a:solidFill>
            <a:srgbClr val="FFFFCC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Times New Roman" panose="02020603050405020304" pitchFamily="18" charset="0"/>
              <a:buNone/>
            </a:pPr>
            <a:endParaRPr lang="cs-CZ" altLang="cs-CZ" sz="2000" dirty="0"/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dle indexů frekvence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 dirty="0"/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 dirty="0"/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dirty="0"/>
          </a:p>
        </p:txBody>
      </p:sp>
      <p:sp>
        <p:nvSpPr>
          <p:cNvPr id="17413" name="Line 7"/>
          <p:cNvSpPr>
            <a:spLocks noChangeShapeType="1"/>
          </p:cNvSpPr>
          <p:nvPr/>
        </p:nvSpPr>
        <p:spPr bwMode="auto">
          <a:xfrm flipH="1">
            <a:off x="1641996" y="2521744"/>
            <a:ext cx="2376487" cy="1081087"/>
          </a:xfrm>
          <a:prstGeom prst="line">
            <a:avLst/>
          </a:prstGeom>
          <a:noFill/>
          <a:ln w="9525">
            <a:solidFill>
              <a:srgbClr val="008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4" name="Line 8"/>
          <p:cNvSpPr>
            <a:spLocks noChangeShapeType="1"/>
          </p:cNvSpPr>
          <p:nvPr/>
        </p:nvSpPr>
        <p:spPr bwMode="auto">
          <a:xfrm>
            <a:off x="6438925" y="2469356"/>
            <a:ext cx="2087563" cy="1152525"/>
          </a:xfrm>
          <a:prstGeom prst="line">
            <a:avLst/>
          </a:prstGeom>
          <a:noFill/>
          <a:ln w="9525">
            <a:solidFill>
              <a:srgbClr val="008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5" name="Text Box 9"/>
          <p:cNvSpPr txBox="1">
            <a:spLocks noChangeArrowheads="1"/>
          </p:cNvSpPr>
          <p:nvPr/>
        </p:nvSpPr>
        <p:spPr bwMode="auto">
          <a:xfrm>
            <a:off x="952007" y="3834933"/>
            <a:ext cx="3756467" cy="1569660"/>
          </a:xfrm>
          <a:prstGeom prst="rect">
            <a:avLst/>
          </a:prstGeom>
          <a:solidFill>
            <a:srgbClr val="FFFFCC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dle průměrné doby obsluhy 1 zákazníka a průměrného počtu zákazníků v hodině</a:t>
            </a:r>
          </a:p>
        </p:txBody>
      </p:sp>
      <p:sp>
        <p:nvSpPr>
          <p:cNvPr id="17416" name="Text Box 10"/>
          <p:cNvSpPr txBox="1">
            <a:spLocks noChangeArrowheads="1"/>
          </p:cNvSpPr>
          <p:nvPr/>
        </p:nvSpPr>
        <p:spPr bwMode="auto">
          <a:xfrm>
            <a:off x="952007" y="3352169"/>
            <a:ext cx="5762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</a:rPr>
              <a:t>1</a:t>
            </a:r>
            <a:r>
              <a:rPr lang="cs-CZ" altLang="cs-CZ" sz="1800" b="1" dirty="0"/>
              <a:t>.</a:t>
            </a:r>
          </a:p>
        </p:txBody>
      </p:sp>
      <p:sp>
        <p:nvSpPr>
          <p:cNvPr id="17417" name="Text Box 11"/>
          <p:cNvSpPr txBox="1">
            <a:spLocks noChangeArrowheads="1"/>
          </p:cNvSpPr>
          <p:nvPr/>
        </p:nvSpPr>
        <p:spPr bwMode="auto">
          <a:xfrm>
            <a:off x="8770354" y="3468220"/>
            <a:ext cx="5762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</a:rPr>
              <a:t>2.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399162"/>
      </p:ext>
    </p:extLst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131" name="Group 1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79747"/>
              </p:ext>
            </p:extLst>
          </p:nvPr>
        </p:nvGraphicFramePr>
        <p:xfrm>
          <a:off x="989663" y="1312138"/>
          <a:ext cx="9109519" cy="4725671"/>
        </p:xfrm>
        <a:graphic>
          <a:graphicData uri="http://schemas.openxmlformats.org/drawingml/2006/table">
            <a:tbl>
              <a:tblPr/>
              <a:tblGrid>
                <a:gridCol w="15700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3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87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92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71563"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Prodejní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doba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Ø doba obsluhy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v min.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Ø počet zákazníků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potřebný fond prac. doby (min.)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počet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pracovníků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31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Ø t</a:t>
                      </a:r>
                      <a:r>
                        <a:rPr kumimoji="0" lang="cs-CZ" sz="28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Ø p </a:t>
                      </a:r>
                      <a:r>
                        <a:rPr kumimoji="0" lang="cs-CZ" sz="28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 n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 </a:t>
                      </a:r>
                      <a:r>
                        <a:rPr kumimoji="0" lang="cs-CZ" sz="28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PD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6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8 -9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8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9-10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258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4,3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8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10 -11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8471" name="Text Box 167"/>
          <p:cNvSpPr txBox="1">
            <a:spLocks noChangeArrowheads="1"/>
          </p:cNvSpPr>
          <p:nvPr/>
        </p:nvSpPr>
        <p:spPr bwMode="auto">
          <a:xfrm>
            <a:off x="1199213" y="399374"/>
            <a:ext cx="800474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1. přístup: dle průměrné doby obsluhy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162656"/>
      </p:ext>
    </p:ext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539647" y="748191"/>
            <a:ext cx="9728616" cy="5632311"/>
          </a:xfrm>
          <a:prstGeom prst="rect">
            <a:avLst/>
          </a:prstGeom>
          <a:solidFill>
            <a:srgbClr val="FFFFCC"/>
          </a:solidFill>
          <a:ln w="9525">
            <a:solidFill>
              <a:srgbClr val="00808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u="sng" dirty="0">
                <a:solidFill>
                  <a:srgbClr val="008080"/>
                </a:solidFill>
              </a:rPr>
              <a:t>Ad 1)</a:t>
            </a:r>
            <a:r>
              <a:rPr lang="cs-CZ" altLang="cs-CZ" sz="2400" dirty="0">
                <a:solidFill>
                  <a:srgbClr val="008080"/>
                </a:solidFill>
              </a:rPr>
              <a:t>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AutoNum type="alphaLcParenR"/>
            </a:pPr>
            <a:r>
              <a:rPr lang="cs-CZ" altLang="cs-CZ" sz="2400" b="1" dirty="0">
                <a:solidFill>
                  <a:srgbClr val="008080"/>
                </a:solidFill>
              </a:rPr>
              <a:t>zjištění průměrného počtu zákazníků frekvenčním testem v jednotlivých hodinách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/>
              <a:t>      </a:t>
            </a:r>
            <a:r>
              <a:rPr lang="cs-CZ" altLang="cs-CZ" sz="2400" b="1" dirty="0">
                <a:solidFill>
                  <a:srgbClr val="FF0000"/>
                </a:solidFill>
              </a:rPr>
              <a:t>průměrný počet zákazníků v hodině </a:t>
            </a:r>
            <a:r>
              <a:rPr lang="cs-CZ" altLang="cs-CZ" sz="2400" b="1" dirty="0">
                <a:solidFill>
                  <a:schemeClr val="hlink"/>
                </a:solidFill>
              </a:rPr>
              <a:t>-   ø p </a:t>
            </a:r>
            <a:r>
              <a:rPr lang="cs-CZ" altLang="cs-CZ" sz="2400" b="1" baseline="-25000" dirty="0">
                <a:solidFill>
                  <a:schemeClr val="hlink"/>
                </a:solidFill>
              </a:rPr>
              <a:t>z n</a:t>
            </a:r>
            <a:r>
              <a:rPr lang="cs-CZ" altLang="cs-CZ" sz="2400" baseline="-25000" dirty="0"/>
              <a:t>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b) zjištění průměrné doby obsluhy zákazníka </a:t>
            </a:r>
            <a:r>
              <a:rPr lang="cs-CZ" altLang="cs-CZ" sz="2400" b="1" dirty="0">
                <a:solidFill>
                  <a:schemeClr val="hlink"/>
                </a:solidFill>
              </a:rPr>
              <a:t>ø t </a:t>
            </a:r>
            <a:r>
              <a:rPr lang="cs-CZ" altLang="cs-CZ" sz="2400" b="1" baseline="-25000" dirty="0">
                <a:solidFill>
                  <a:schemeClr val="hlink"/>
                </a:solidFill>
              </a:rPr>
              <a:t>z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c) zjištění potřebného fondu pracovní doby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/>
              <a:t>    </a:t>
            </a:r>
            <a:r>
              <a:rPr lang="cs-CZ" altLang="cs-CZ" sz="2400" b="1" dirty="0">
                <a:solidFill>
                  <a:srgbClr val="FF0000"/>
                </a:solidFill>
              </a:rPr>
              <a:t>T </a:t>
            </a:r>
            <a:r>
              <a:rPr lang="cs-CZ" altLang="cs-CZ" sz="2400" b="1" baseline="-25000" dirty="0">
                <a:solidFill>
                  <a:srgbClr val="FF0000"/>
                </a:solidFill>
              </a:rPr>
              <a:t>PD</a:t>
            </a:r>
            <a:r>
              <a:rPr lang="cs-CZ" altLang="cs-CZ" sz="2400" b="1" dirty="0">
                <a:solidFill>
                  <a:srgbClr val="FF0000"/>
                </a:solidFill>
              </a:rPr>
              <a:t>/1=  ø p </a:t>
            </a:r>
            <a:r>
              <a:rPr lang="cs-CZ" altLang="cs-CZ" sz="2400" b="1" baseline="-25000" dirty="0">
                <a:solidFill>
                  <a:srgbClr val="FF0000"/>
                </a:solidFill>
              </a:rPr>
              <a:t>z n   </a:t>
            </a:r>
            <a:r>
              <a:rPr lang="cs-CZ" altLang="cs-CZ" sz="2400" b="1" dirty="0">
                <a:solidFill>
                  <a:srgbClr val="FF0000"/>
                </a:solidFill>
              </a:rPr>
              <a:t>x   ø t </a:t>
            </a:r>
            <a:r>
              <a:rPr lang="cs-CZ" altLang="cs-CZ" sz="2400" b="1" baseline="-25000" dirty="0">
                <a:solidFill>
                  <a:srgbClr val="FF0000"/>
                </a:solidFill>
              </a:rPr>
              <a:t>z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d) zjištění potřebného počtu obsluhujících v jednotlivých  hodinách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     L </a:t>
            </a:r>
            <a:r>
              <a:rPr lang="cs-CZ" altLang="cs-CZ" sz="2400" b="1" baseline="-25000" dirty="0">
                <a:solidFill>
                  <a:srgbClr val="FF0000"/>
                </a:solidFill>
              </a:rPr>
              <a:t>o</a:t>
            </a:r>
            <a:r>
              <a:rPr lang="cs-CZ" altLang="cs-CZ" sz="2400" b="1" dirty="0">
                <a:solidFill>
                  <a:srgbClr val="FF0000"/>
                </a:solidFill>
              </a:rPr>
              <a:t> = T </a:t>
            </a:r>
            <a:r>
              <a:rPr lang="cs-CZ" altLang="cs-CZ" sz="2400" b="1" baseline="-25000" dirty="0">
                <a:solidFill>
                  <a:srgbClr val="FF0000"/>
                </a:solidFill>
              </a:rPr>
              <a:t>PD</a:t>
            </a:r>
            <a:r>
              <a:rPr lang="cs-CZ" altLang="cs-CZ" sz="2400" b="1" dirty="0">
                <a:solidFill>
                  <a:srgbClr val="FF0000"/>
                </a:solidFill>
              </a:rPr>
              <a:t>/1 / 60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/>
              <a:t>    </a:t>
            </a:r>
            <a:r>
              <a:rPr lang="cs-CZ" altLang="cs-CZ" sz="2400" b="1" dirty="0">
                <a:solidFill>
                  <a:srgbClr val="008080"/>
                </a:solidFill>
              </a:rPr>
              <a:t>60 min - kapacita 1 pracovníka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062878"/>
      </p:ext>
    </p:extLst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188564" y="228601"/>
            <a:ext cx="7795224" cy="536575"/>
          </a:xfrm>
          <a:solidFill>
            <a:schemeClr val="accent6">
              <a:lumMod val="20000"/>
              <a:lumOff val="80000"/>
            </a:schemeClr>
          </a:solidFill>
          <a:ln>
            <a:solidFill>
              <a:srgbClr val="00808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Modelová úloha - 1. přístup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4715" y="1052514"/>
            <a:ext cx="10233285" cy="5545137"/>
          </a:xfrm>
          <a:solidFill>
            <a:srgbClr val="FFFFCC"/>
          </a:solidFill>
          <a:ln>
            <a:solidFill>
              <a:srgbClr val="008080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Zadání: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 základě frekvence zákazníků proveďte odhad počtu pracovníků pultové prodejny, které budeme potřebovat v jednotlivých hodinách provozu. Průměrná doba obsluhy 1 zákazníka činí 3 min. Prodejna má 4 pracovníky na plný úvazek. Budeme muset posílit některé hodiny o brigádníky?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cs-CZ" b="1" dirty="0">
              <a:solidFill>
                <a:srgbClr val="00808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8-9        50 prac.      14-15    62  prac.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9-10      60 prac.      15-16    80  prac.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10-11    70 prac.      16-17    92  prac.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11-12    65 prac.      17-18    85   prac.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541914"/>
      </p:ext>
    </p:extLst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291" name="Group 1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751478"/>
              </p:ext>
            </p:extLst>
          </p:nvPr>
        </p:nvGraphicFramePr>
        <p:xfrm>
          <a:off x="269823" y="77081"/>
          <a:ext cx="10103369" cy="5577906"/>
        </p:xfrm>
        <a:graphic>
          <a:graphicData uri="http://schemas.openxmlformats.org/drawingml/2006/table">
            <a:tbl>
              <a:tblPr/>
              <a:tblGrid>
                <a:gridCol w="1393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24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78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60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6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78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23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Prodej. doba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Ø doba obsluhy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Ø počet zákazníků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Potřebný fond prac. doby (min.).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Potřebný počet prac.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Upravený počet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8-9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2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9-10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8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10-11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11-12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3,25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0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32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14-15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48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15-16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32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16-17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48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17-18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4,25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1592" name="Text Box 116"/>
          <p:cNvSpPr txBox="1">
            <a:spLocks noChangeArrowheads="1"/>
          </p:cNvSpPr>
          <p:nvPr/>
        </p:nvSpPr>
        <p:spPr bwMode="auto">
          <a:xfrm>
            <a:off x="269823" y="5698417"/>
            <a:ext cx="11702503" cy="1169551"/>
          </a:xfrm>
          <a:prstGeom prst="rect">
            <a:avLst/>
          </a:prstGeom>
          <a:solidFill>
            <a:srgbClr val="FFFFCC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FF0000"/>
                </a:solidFill>
              </a:rPr>
              <a:t>Mezi 8-10 hodinou můžeme obsluhovat i doplňovat zboží, mezi 10 -12 se budou pracovníci věnovat pouze obsluze. Doplňovat zboží je možné ještě mezi 14-15 hodinou.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FF0000"/>
                </a:solidFill>
              </a:rPr>
              <a:t>Od 16 do 18 hodiny by prodejna potřebovala posílit provoz o 1 brigádníka.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828914"/>
      </p:ext>
    </p:extLst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2747195" y="434668"/>
            <a:ext cx="6400800" cy="4635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6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přístup: dle indexů frekvence</a:t>
            </a:r>
            <a:br>
              <a:rPr lang="cs-CZ" sz="3200" b="1" dirty="0"/>
            </a:br>
            <a:endParaRPr lang="cs-CZ" sz="3200" b="1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012" y="1088232"/>
            <a:ext cx="9523751" cy="5619750"/>
          </a:xfrm>
          <a:solidFill>
            <a:srgbClr val="FFFFCC"/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609600" indent="-609600"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  a)  zjištění prům. počtu zákazníků frekvenčním testem v jednotlivých hodinách</a:t>
            </a:r>
          </a:p>
          <a:p>
            <a:pPr marL="609600" indent="-609600">
              <a:buNone/>
              <a:defRPr/>
            </a:pPr>
            <a:endParaRPr lang="cs-CZ" sz="2400" b="1" dirty="0">
              <a:solidFill>
                <a:srgbClr val="008080"/>
              </a:solidFill>
            </a:endParaRPr>
          </a:p>
          <a:p>
            <a:pPr marL="609600" indent="-609600"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  b) výpočet aritmetického průměru této řady</a:t>
            </a:r>
          </a:p>
          <a:p>
            <a:pPr marL="609600" indent="-609600">
              <a:buNone/>
              <a:defRPr/>
            </a:pPr>
            <a:endParaRPr lang="cs-CZ" sz="2400" b="1" dirty="0">
              <a:solidFill>
                <a:srgbClr val="008080"/>
              </a:solidFill>
            </a:endParaRPr>
          </a:p>
          <a:p>
            <a:pPr marL="609600" indent="-609600"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   c) výpočet indexů frekvence</a:t>
            </a:r>
          </a:p>
          <a:p>
            <a:pPr marL="609600" indent="-609600">
              <a:buNone/>
              <a:defRPr/>
            </a:pPr>
            <a:endParaRPr lang="cs-CZ" sz="2400" b="1" dirty="0">
              <a:solidFill>
                <a:srgbClr val="008080"/>
              </a:solidFill>
            </a:endParaRPr>
          </a:p>
          <a:p>
            <a:pPr marL="609600" indent="-609600"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   d)</a:t>
            </a:r>
            <a:r>
              <a:rPr lang="cs-CZ" sz="2400" dirty="0">
                <a:solidFill>
                  <a:srgbClr val="008080"/>
                </a:solidFill>
              </a:rPr>
              <a:t> </a:t>
            </a:r>
            <a:r>
              <a:rPr lang="cs-CZ" sz="2400" b="1" dirty="0">
                <a:solidFill>
                  <a:srgbClr val="008080"/>
                </a:solidFill>
              </a:rPr>
              <a:t>zjištění rovnoměrného počtu pracovníků na 1 hod. pracovní doby </a:t>
            </a:r>
          </a:p>
          <a:p>
            <a:pPr marL="609600" indent="-609600">
              <a:buNone/>
              <a:defRPr/>
            </a:pPr>
            <a:endParaRPr lang="cs-CZ" sz="2400" b="1" dirty="0">
              <a:solidFill>
                <a:srgbClr val="008080"/>
              </a:solidFill>
            </a:endParaRPr>
          </a:p>
          <a:p>
            <a:pPr marL="609600" indent="-609600">
              <a:buNone/>
              <a:defRPr/>
            </a:pPr>
            <a:endParaRPr lang="cs-CZ" sz="2400" b="1" dirty="0">
              <a:solidFill>
                <a:srgbClr val="008080"/>
              </a:solidFill>
            </a:endParaRPr>
          </a:p>
          <a:p>
            <a:pPr marL="609600" indent="-609600"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 e) výpočet potřebného počtu pracovníků obsluhy  v jednotlivých hodinách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6642100" y="1543744"/>
            <a:ext cx="1485900" cy="5032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6600"/>
                </a:solidFill>
                <a:latin typeface="Times New Roman" panose="02020603050405020304" pitchFamily="18" charset="0"/>
              </a:rPr>
              <a:t>ø p </a:t>
            </a:r>
            <a:r>
              <a:rPr lang="cs-CZ" altLang="cs-CZ" sz="2800" b="1" baseline="-25000" dirty="0">
                <a:solidFill>
                  <a:srgbClr val="FF6600"/>
                </a:solidFill>
              </a:rPr>
              <a:t>z 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6642100" y="2333905"/>
            <a:ext cx="1600200" cy="4818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/>
              <a:t>       </a:t>
            </a:r>
            <a:r>
              <a:rPr lang="cs-CZ" altLang="cs-CZ" sz="2800" b="1" dirty="0">
                <a:solidFill>
                  <a:srgbClr val="FF6600"/>
                </a:solidFill>
                <a:latin typeface="Times New Roman" panose="02020603050405020304" pitchFamily="18" charset="0"/>
              </a:rPr>
              <a:t>ø P </a:t>
            </a:r>
            <a:r>
              <a:rPr lang="cs-CZ" altLang="cs-CZ" sz="2800" b="1" baseline="-25000" dirty="0">
                <a:solidFill>
                  <a:srgbClr val="FF6600"/>
                </a:solidFill>
              </a:rPr>
              <a:t>z</a:t>
            </a:r>
            <a:r>
              <a:rPr lang="cs-CZ" altLang="cs-CZ" sz="2000" b="1" baseline="-25000" dirty="0">
                <a:solidFill>
                  <a:srgbClr val="FF6600"/>
                </a:solidFill>
              </a:rPr>
              <a:t> 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5165725" y="3274571"/>
            <a:ext cx="2952750" cy="431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FF6600"/>
                </a:solidFill>
              </a:rPr>
              <a:t>I</a:t>
            </a:r>
            <a:r>
              <a:rPr lang="cs-CZ" altLang="cs-CZ" sz="2400" b="1" baseline="-25000">
                <a:solidFill>
                  <a:srgbClr val="FF6600"/>
                </a:solidFill>
              </a:rPr>
              <a:t> F</a:t>
            </a:r>
            <a:r>
              <a:rPr lang="cs-CZ" altLang="cs-CZ" sz="2400" b="1">
                <a:solidFill>
                  <a:srgbClr val="FF6600"/>
                </a:solidFill>
                <a:latin typeface="Times New Roman" panose="02020603050405020304" pitchFamily="18" charset="0"/>
              </a:rPr>
              <a:t> = ø p </a:t>
            </a:r>
            <a:r>
              <a:rPr lang="cs-CZ" altLang="cs-CZ" sz="2400" b="1" baseline="-25000">
                <a:solidFill>
                  <a:srgbClr val="FF6600"/>
                </a:solidFill>
              </a:rPr>
              <a:t>z n</a:t>
            </a:r>
            <a:r>
              <a:rPr lang="cs-CZ" altLang="cs-CZ" sz="2400" b="1">
                <a:solidFill>
                  <a:srgbClr val="FF6600"/>
                </a:solidFill>
                <a:latin typeface="Times New Roman" panose="02020603050405020304" pitchFamily="18" charset="0"/>
              </a:rPr>
              <a:t> /   ø P </a:t>
            </a:r>
            <a:r>
              <a:rPr lang="cs-CZ" altLang="cs-CZ" sz="2400" b="1" baseline="-25000">
                <a:solidFill>
                  <a:srgbClr val="FF6600"/>
                </a:solidFill>
              </a:rPr>
              <a:t>z </a:t>
            </a:r>
            <a:endParaRPr lang="cs-CZ" altLang="cs-CZ" sz="2400" b="1"/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7547795" y="4570319"/>
            <a:ext cx="16002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/>
              <a:t>  </a:t>
            </a:r>
            <a:r>
              <a:rPr lang="cs-CZ" altLang="cs-CZ" sz="2400" b="1" dirty="0">
                <a:solidFill>
                  <a:srgbClr val="FF6600"/>
                </a:solidFill>
                <a:latin typeface="Times New Roman" panose="02020603050405020304" pitchFamily="18" charset="0"/>
              </a:rPr>
              <a:t>ø L </a:t>
            </a:r>
            <a:r>
              <a:rPr lang="cs-CZ" altLang="cs-CZ" sz="2400" b="1" baseline="-25000" dirty="0">
                <a:solidFill>
                  <a:srgbClr val="FF6600"/>
                </a:solidFill>
              </a:rPr>
              <a:t> o</a:t>
            </a:r>
            <a:endParaRPr lang="cs-CZ" altLang="cs-CZ" sz="2400" b="1" dirty="0"/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6642100" y="5915259"/>
            <a:ext cx="2789238" cy="571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6600"/>
                </a:solidFill>
              </a:rPr>
              <a:t>L</a:t>
            </a:r>
            <a:r>
              <a:rPr lang="cs-CZ" altLang="cs-CZ" sz="2400" b="1" baseline="-25000" dirty="0">
                <a:solidFill>
                  <a:srgbClr val="FF6600"/>
                </a:solidFill>
              </a:rPr>
              <a:t> o   =  </a:t>
            </a:r>
            <a:r>
              <a:rPr lang="cs-CZ" altLang="cs-CZ" sz="2400" b="1" dirty="0">
                <a:solidFill>
                  <a:srgbClr val="FF6600"/>
                </a:solidFill>
              </a:rPr>
              <a:t>I</a:t>
            </a:r>
            <a:r>
              <a:rPr lang="cs-CZ" altLang="cs-CZ" sz="2400" b="1" baseline="-25000" dirty="0">
                <a:solidFill>
                  <a:srgbClr val="FF6600"/>
                </a:solidFill>
              </a:rPr>
              <a:t> F x   </a:t>
            </a:r>
            <a:r>
              <a:rPr lang="cs-CZ" altLang="cs-CZ" sz="2400" b="1" dirty="0" err="1">
                <a:solidFill>
                  <a:srgbClr val="FF6600"/>
                </a:solidFill>
              </a:rPr>
              <a:t>x</a:t>
            </a:r>
            <a:r>
              <a:rPr lang="cs-CZ" altLang="cs-CZ" sz="2400" b="1" baseline="-25000" dirty="0">
                <a:solidFill>
                  <a:srgbClr val="FF6600"/>
                </a:solidFill>
              </a:rPr>
              <a:t>   </a:t>
            </a:r>
            <a:r>
              <a:rPr lang="cs-CZ" altLang="cs-CZ" sz="2400" b="1" dirty="0">
                <a:solidFill>
                  <a:srgbClr val="FF6600"/>
                </a:solidFill>
                <a:latin typeface="Times New Roman" panose="02020603050405020304" pitchFamily="18" charset="0"/>
              </a:rPr>
              <a:t>ø L</a:t>
            </a:r>
            <a:r>
              <a:rPr lang="cs-CZ" altLang="cs-CZ" sz="2400" b="1" baseline="-25000" dirty="0">
                <a:solidFill>
                  <a:srgbClr val="FF6600"/>
                </a:solidFill>
              </a:rPr>
              <a:t> o</a:t>
            </a:r>
            <a:r>
              <a:rPr lang="cs-CZ" altLang="cs-CZ" sz="2400" baseline="-25000" dirty="0">
                <a:solidFill>
                  <a:srgbClr val="FF6600"/>
                </a:solidFill>
              </a:rPr>
              <a:t>   </a:t>
            </a:r>
            <a:endParaRPr lang="cs-CZ" altLang="cs-CZ" sz="24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853574"/>
      </p:ext>
    </p:extLst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6848475" cy="1127894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Modelová úloha - 2. přístup:</a:t>
            </a:r>
            <a:b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dle indexů frekvence</a:t>
            </a:r>
            <a:b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24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89748"/>
            <a:ext cx="9525000" cy="3331564"/>
          </a:xfrm>
          <a:solidFill>
            <a:srgbClr val="FFFFCC"/>
          </a:solidFill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cs-CZ" b="1" dirty="0">
                <a:solidFill>
                  <a:srgbClr val="FF0000"/>
                </a:solidFill>
              </a:rPr>
              <a:t>Zadání:</a:t>
            </a:r>
          </a:p>
          <a:p>
            <a:pPr eaLnBrk="1" hangingPunct="1">
              <a:defRPr/>
            </a:pPr>
            <a:r>
              <a:rPr lang="cs-CZ" sz="3200" b="1" dirty="0">
                <a:solidFill>
                  <a:srgbClr val="008080"/>
                </a:solidFill>
              </a:rPr>
              <a:t>6 zaměstnanců s 8 hodinovou pracovní dobou</a:t>
            </a:r>
          </a:p>
          <a:p>
            <a:pPr eaLnBrk="1" hangingPunct="1">
              <a:defRPr/>
            </a:pPr>
            <a:r>
              <a:rPr lang="cs-CZ" sz="3200" b="1" dirty="0">
                <a:solidFill>
                  <a:srgbClr val="008080"/>
                </a:solidFill>
              </a:rPr>
              <a:t>Provozní doba: 8 hodin + (30 min před a 30 min po ukončení prodejní doby) = 9 h</a:t>
            </a:r>
          </a:p>
          <a:p>
            <a:pPr eaLnBrk="1" hangingPunct="1">
              <a:defRPr/>
            </a:pPr>
            <a:r>
              <a:rPr lang="cs-CZ" sz="3200" b="1" dirty="0">
                <a:solidFill>
                  <a:srgbClr val="008080"/>
                </a:solidFill>
              </a:rPr>
              <a:t>rovnoměrný počet (průměr): 6 x 8 / 9 = 5,3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603448"/>
      </p:ext>
    </p:extLst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533" name="Group 5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398775"/>
              </p:ext>
            </p:extLst>
          </p:nvPr>
        </p:nvGraphicFramePr>
        <p:xfrm>
          <a:off x="539648" y="188913"/>
          <a:ext cx="9948967" cy="6223002"/>
        </p:xfrm>
        <a:graphic>
          <a:graphicData uri="http://schemas.openxmlformats.org/drawingml/2006/table">
            <a:tbl>
              <a:tblPr/>
              <a:tblGrid>
                <a:gridCol w="1371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30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1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01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01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19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011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Prodej. doba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Ø počet zákazníků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Index frekvence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Rovnoměr. počet prac.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Potřebný počet prac.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Upravený počet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8-9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9-10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0,96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10-11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6!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11-12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2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12-13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07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13-14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14-15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15-16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6!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16-17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6!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17-18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1,04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6!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207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Ø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62,4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2424" y="188913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203631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371232" y="1304440"/>
            <a:ext cx="4297080" cy="28628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4000" b="1" dirty="0"/>
              <a:t>Organizace práce </a:t>
            </a:r>
          </a:p>
          <a:p>
            <a:r>
              <a:rPr lang="cs-CZ" altLang="cs-CZ" sz="4000" b="1" dirty="0"/>
              <a:t>v obchodním provoze</a:t>
            </a:r>
            <a:endParaRPr lang="cs-CZ" sz="4000" dirty="0"/>
          </a:p>
          <a:p>
            <a:pPr algn="l"/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954158" y="2735853"/>
            <a:ext cx="5513317" cy="26839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Tradiční metody organizace práce</a:t>
            </a:r>
          </a:p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Frekvence zákazníků</a:t>
            </a:r>
          </a:p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Regulace cest zákazníků</a:t>
            </a:r>
          </a:p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Regulace pracovních režimů</a:t>
            </a:r>
          </a:p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Tvorba pracovních podmínek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013440" y="3933075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59764" y="205511"/>
            <a:ext cx="9760549" cy="880969"/>
          </a:xfrm>
          <a:solidFill>
            <a:schemeClr val="accent6">
              <a:lumMod val="20000"/>
              <a:lumOff val="80000"/>
            </a:schemeClr>
          </a:solidFill>
          <a:ln>
            <a:solidFill>
              <a:srgbClr val="008080"/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Regulace pracovních režimů – rozložení času práce</a:t>
            </a:r>
          </a:p>
        </p:txBody>
      </p:sp>
      <p:sp>
        <p:nvSpPr>
          <p:cNvPr id="26627" name="TextovéPole 3"/>
          <p:cNvSpPr txBox="1">
            <a:spLocks noChangeArrowheads="1"/>
          </p:cNvSpPr>
          <p:nvPr/>
        </p:nvSpPr>
        <p:spPr bwMode="auto">
          <a:xfrm>
            <a:off x="359764" y="1312138"/>
            <a:ext cx="10655077" cy="4893647"/>
          </a:xfrm>
          <a:prstGeom prst="rect">
            <a:avLst/>
          </a:prstGeom>
          <a:solidFill>
            <a:srgbClr val="FFFFCC"/>
          </a:solidFill>
          <a:ln>
            <a:solidFill>
              <a:srgbClr val="008080"/>
            </a:solidFill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● přestávky</a:t>
            </a:r>
            <a:r>
              <a:rPr lang="cs-CZ" altLang="cs-CZ" sz="2400" dirty="0">
                <a:solidFill>
                  <a:srgbClr val="FF0000"/>
                </a:solidFill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>
                <a:solidFill>
                  <a:srgbClr val="008080"/>
                </a:solidFill>
              </a:rPr>
              <a:t>Dle frekvence zákazníků, plynulost prací bez zbytečných prostojů i lepší pracovní podmínky.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● oddechový čas pracovníků </a:t>
            </a:r>
            <a:endParaRPr lang="cs-CZ" altLang="cs-CZ" sz="2400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>
                <a:solidFill>
                  <a:srgbClr val="008080"/>
                </a:solidFill>
              </a:rPr>
              <a:t>Ze zákona (30 minut),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>
                <a:solidFill>
                  <a:srgbClr val="008080"/>
                </a:solidFill>
              </a:rPr>
              <a:t>dle intenzity vytížení pracovníka - neregulovaný oddechový čas ke snížení jeho únavy.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● režim práce</a:t>
            </a:r>
            <a:r>
              <a:rPr lang="cs-CZ" altLang="cs-CZ" sz="2400" dirty="0">
                <a:solidFill>
                  <a:srgbClr val="FF0000"/>
                </a:solidFill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>
                <a:solidFill>
                  <a:srgbClr val="008080"/>
                </a:solidFill>
              </a:rPr>
              <a:t>Biologické zvláštnosti pracovníků (muži x ženy), podmínky pracovního prostředí přizpůsobené místním zvyklostem nákupů a charakteru práce.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● podíl stereotypních monotónních prací</a:t>
            </a:r>
            <a:r>
              <a:rPr lang="cs-CZ" altLang="cs-CZ" sz="2400" dirty="0">
                <a:solidFill>
                  <a:srgbClr val="FF0000"/>
                </a:solidFill>
              </a:rPr>
              <a:t> </a:t>
            </a:r>
            <a:endParaRPr lang="cs-CZ" altLang="cs-CZ" sz="24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>
                <a:solidFill>
                  <a:srgbClr val="008080"/>
                </a:solidFill>
              </a:rPr>
              <a:t>Nepříznivé fyzické i psychické důsledky na zdraví člověka (např. u pokladních).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844548"/>
      </p:ext>
    </p:extLst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4"/>
          <p:cNvSpPr>
            <a:spLocks noGrp="1" noChangeArrowheads="1"/>
          </p:cNvSpPr>
          <p:nvPr>
            <p:ph type="title" idx="4294967295"/>
          </p:nvPr>
        </p:nvSpPr>
        <p:spPr>
          <a:xfrm>
            <a:off x="1244185" y="260350"/>
            <a:ext cx="9092028" cy="1219200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</a:ln>
        </p:spPr>
        <p:txBody>
          <a:bodyPr/>
          <a:lstStyle/>
          <a:p>
            <a:pPr algn="ctr" eaLnBrk="1" hangingPunct="1"/>
            <a:r>
              <a:rPr lang="cs-CZ" alt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Tvorba pracovních podmínek</a:t>
            </a:r>
          </a:p>
        </p:txBody>
      </p:sp>
      <p:sp>
        <p:nvSpPr>
          <p:cNvPr id="27651" name="Text Box 5"/>
          <p:cNvSpPr txBox="1">
            <a:spLocks noChangeArrowheads="1"/>
          </p:cNvSpPr>
          <p:nvPr/>
        </p:nvSpPr>
        <p:spPr bwMode="auto">
          <a:xfrm>
            <a:off x="963678" y="2089098"/>
            <a:ext cx="10264643" cy="3554958"/>
          </a:xfrm>
          <a:prstGeom prst="rect">
            <a:avLst/>
          </a:prstGeom>
          <a:solidFill>
            <a:srgbClr val="99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/>
              <a:t>Úroveň pracovních podmínek ovlivňuje:</a:t>
            </a:r>
          </a:p>
          <a:p>
            <a:pPr lvl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/>
              <a:t> stupeň rozvoje země-</a:t>
            </a:r>
            <a:r>
              <a:rPr lang="cs-CZ" altLang="cs-CZ" sz="2400" b="1" dirty="0">
                <a:solidFill>
                  <a:srgbClr val="FF0000"/>
                </a:solidFill>
              </a:rPr>
              <a:t>vliv legislativy</a:t>
            </a:r>
          </a:p>
          <a:p>
            <a:pPr lvl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/>
              <a:t> ekonomická situace ve firmě-</a:t>
            </a:r>
            <a:r>
              <a:rPr lang="cs-CZ" altLang="cs-CZ" sz="2400" b="1" dirty="0">
                <a:solidFill>
                  <a:srgbClr val="FF0000"/>
                </a:solidFill>
              </a:rPr>
              <a:t>mzdová úroveň</a:t>
            </a:r>
          </a:p>
          <a:p>
            <a:pPr lvl="1"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/>
              <a:t>● technická vybavenost prodejen a skladů-</a:t>
            </a:r>
            <a:r>
              <a:rPr lang="cs-CZ" altLang="cs-CZ" sz="2400" b="1" dirty="0">
                <a:solidFill>
                  <a:srgbClr val="FF0000"/>
                </a:solidFill>
              </a:rPr>
              <a:t>fyzická námaha</a:t>
            </a:r>
          </a:p>
          <a:p>
            <a:pPr lvl="1"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/>
              <a:t>● systém organizace práce</a:t>
            </a:r>
          </a:p>
          <a:p>
            <a:pPr lvl="1"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/>
              <a:t>● úroveň řízení….</a:t>
            </a:r>
          </a:p>
          <a:p>
            <a:pPr lvl="1"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/>
              <a:t>● marketing vztahů – interní marketing-</a:t>
            </a:r>
          </a:p>
          <a:p>
            <a:pPr lvl="1"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/>
              <a:t>     pracovníci </a:t>
            </a:r>
            <a:r>
              <a:rPr lang="cs-CZ" altLang="cs-CZ" sz="2400" b="1" dirty="0">
                <a:solidFill>
                  <a:srgbClr val="FF0000"/>
                </a:solidFill>
              </a:rPr>
              <a:t>(nástroje interního marketingu - produkt, cena,</a:t>
            </a:r>
          </a:p>
          <a:p>
            <a:pPr lvl="1"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     vybavenost pracovišť, úroveň komunikace).</a:t>
            </a:r>
            <a:endParaRPr lang="cs-CZ" altLang="cs-CZ" sz="2400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044253"/>
      </p:ext>
    </p:extLst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4"/>
          <p:cNvSpPr txBox="1">
            <a:spLocks noChangeArrowheads="1"/>
          </p:cNvSpPr>
          <p:nvPr/>
        </p:nvSpPr>
        <p:spPr bwMode="auto">
          <a:xfrm>
            <a:off x="1094282" y="931308"/>
            <a:ext cx="8691979" cy="38163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FFCC"/>
              </a:gs>
            </a:gsLst>
            <a:lin ang="5400000" scaled="1"/>
          </a:gradFill>
          <a:ln w="57150">
            <a:solidFill>
              <a:srgbClr val="008080"/>
            </a:solidFill>
            <a:prstDash val="lgDash"/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/>
              <a:t>    Technické podmínky práce a bezpečnost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/>
              <a:t>Ekonomické podmínky práce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/>
              <a:t>Fyzikální a zdravotně hygienické podmínky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cs-CZ" altLang="cs-CZ" sz="24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/>
              <a:t>Sociální podmínky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/>
              <a:t>Subjektivní podmínky života zaměstnanců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cs-CZ" altLang="cs-CZ" sz="2400" b="1" dirty="0"/>
          </a:p>
        </p:txBody>
      </p:sp>
      <p:sp>
        <p:nvSpPr>
          <p:cNvPr id="28675" name="Rectangle 6"/>
          <p:cNvSpPr>
            <a:spLocks noChangeArrowheads="1"/>
          </p:cNvSpPr>
          <p:nvPr/>
        </p:nvSpPr>
        <p:spPr bwMode="auto">
          <a:xfrm>
            <a:off x="1244184" y="163416"/>
            <a:ext cx="7550567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Faktory pracovních podmínek:</a:t>
            </a:r>
          </a:p>
        </p:txBody>
      </p:sp>
      <p:sp>
        <p:nvSpPr>
          <p:cNvPr id="28676" name="TextovéPole 1"/>
          <p:cNvSpPr txBox="1">
            <a:spLocks noChangeArrowheads="1"/>
          </p:cNvSpPr>
          <p:nvPr/>
        </p:nvSpPr>
        <p:spPr bwMode="auto">
          <a:xfrm>
            <a:off x="704850" y="4930775"/>
            <a:ext cx="9875838" cy="1200329"/>
          </a:xfrm>
          <a:prstGeom prst="rect">
            <a:avLst/>
          </a:prstGeom>
          <a:solidFill>
            <a:srgbClr val="FFFFCC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FF0000"/>
                </a:solidFill>
              </a:rPr>
              <a:t>Příklad z praxe: Spravedlivé podmínky práce: Metro/Makro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FF0000"/>
                </a:solidFill>
                <a:hlinkClick r:id="rId2"/>
              </a:rPr>
              <a:t>https://www.makro.cz/spolecenska-odpovednost/zasady-spravedlivych-pracovnich-podminek</a:t>
            </a:r>
            <a:endParaRPr lang="cs-CZ" altLang="cs-CZ" sz="1800" b="1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FF0000"/>
                </a:solidFill>
              </a:rPr>
              <a:t>ILO-mezinárodní organizace práce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113"/>
      </p:ext>
    </p:extLst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648885" y="881044"/>
            <a:ext cx="9042920" cy="3473319"/>
          </a:xfrm>
          <a:prstGeom prst="rect">
            <a:avLst/>
          </a:prstGeom>
          <a:solidFill>
            <a:srgbClr val="FFFFCC"/>
          </a:solidFill>
          <a:ln w="57150">
            <a:solidFill>
              <a:srgbClr val="008080"/>
            </a:solidFill>
            <a:prstDash val="lgDash"/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FF3300"/>
                </a:solidFill>
              </a:rPr>
              <a:t>Vybavenost pracovišť</a:t>
            </a:r>
            <a:r>
              <a:rPr lang="cs-CZ" altLang="cs-CZ" sz="2400" b="1" dirty="0"/>
              <a:t> pracovními prostředky a technologií (nároky na živou práci, problematika práce žen, kulturní rozdíly a vyspělost regionů)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cs-CZ" altLang="cs-CZ" sz="2400" b="1" dirty="0"/>
          </a:p>
          <a:p>
            <a:pPr marL="0"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FF3300"/>
                </a:solidFill>
              </a:rPr>
              <a:t>Ergonomické podmínky – nemoci z povolání </a:t>
            </a:r>
            <a:r>
              <a:rPr lang="cs-CZ" altLang="cs-CZ" sz="2400" b="1" dirty="0"/>
              <a:t>(kritická místa: expediční a příjmové rampy, vykládka zboží, práce u počítačů, pokladní přepážky)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endParaRPr lang="cs-CZ" altLang="cs-CZ" sz="2400" b="1" dirty="0"/>
          </a:p>
          <a:p>
            <a:pPr marL="0"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FF3300"/>
                </a:solidFill>
              </a:rPr>
              <a:t>Fluktuace</a:t>
            </a:r>
            <a:r>
              <a:rPr lang="cs-CZ" altLang="cs-CZ" sz="2400" b="1" dirty="0"/>
              <a:t>- důsledek nevhodných ergonomických řešení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 dirty="0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1208344" y="135169"/>
            <a:ext cx="7254563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Technické podmínky práce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2351088" y="5373688"/>
            <a:ext cx="75612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480720" y="4540071"/>
            <a:ext cx="9042920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FF0000"/>
                </a:solidFill>
              </a:rPr>
              <a:t>Fyzikální a zdravotně hygienické podmínky </a:t>
            </a:r>
            <a:r>
              <a:rPr lang="cs-CZ" altLang="cs-CZ" sz="2400" b="1" dirty="0"/>
              <a:t>(osvětlení, barevné řešení pracoviště, zvukové podmínky, mikroklimatické podmínky).</a:t>
            </a:r>
            <a:endParaRPr lang="cs-CZ" altLang="cs-CZ" sz="24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1083431" y="6050528"/>
            <a:ext cx="7504387" cy="36933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Jsou důležité  pro zaměstnance i zákazníky- rozvedené ve studijní opoře 2022.</a:t>
            </a:r>
          </a:p>
        </p:txBody>
      </p:sp>
      <p:sp>
        <p:nvSpPr>
          <p:cNvPr id="3" name="Šipka doleva 2"/>
          <p:cNvSpPr/>
          <p:nvPr/>
        </p:nvSpPr>
        <p:spPr>
          <a:xfrm>
            <a:off x="9986995" y="4938973"/>
            <a:ext cx="445853" cy="434715"/>
          </a:xfrm>
          <a:prstGeom prst="lef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71446"/>
      </p:ext>
    </p:extLst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907530" y="1492853"/>
            <a:ext cx="10808220" cy="3473319"/>
          </a:xfrm>
          <a:prstGeom prst="rect">
            <a:avLst/>
          </a:prstGeom>
          <a:solidFill>
            <a:srgbClr val="FFFFCC"/>
          </a:solidFill>
          <a:ln w="57150">
            <a:solidFill>
              <a:srgbClr val="008080"/>
            </a:solidFill>
            <a:prstDash val="lgDash"/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0"/>
              </a:spcBef>
              <a:buClrTx/>
              <a:buSzTx/>
              <a:buNone/>
            </a:pPr>
            <a:r>
              <a:rPr lang="cs-CZ" sz="2400" dirty="0">
                <a:solidFill>
                  <a:srgbClr val="008080"/>
                </a:solidFill>
                <a:latin typeface="+mn-lt"/>
              </a:rPr>
              <a:t>Jednou ze sekcí, která na Retail Summitu 2020 vzbudila velký zájem účastníků, byla sekce Lidé.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8080"/>
                </a:solidFill>
                <a:latin typeface="+mn-lt"/>
              </a:rPr>
              <a:t>Do pětice nejvýznamnějších trendů v HR podle tohoto výzkumu patří:</a:t>
            </a:r>
          </a:p>
          <a:p>
            <a:r>
              <a:rPr lang="cs-CZ" sz="2400" dirty="0">
                <a:solidFill>
                  <a:srgbClr val="008080"/>
                </a:solidFill>
                <a:latin typeface="+mn-lt"/>
              </a:rPr>
              <a:t>stabilizace pracovníků a pokles fluktuace</a:t>
            </a:r>
          </a:p>
          <a:p>
            <a:r>
              <a:rPr lang="cs-CZ" sz="2400" dirty="0">
                <a:solidFill>
                  <a:srgbClr val="008080"/>
                </a:solidFill>
                <a:latin typeface="+mn-lt"/>
              </a:rPr>
              <a:t>výraznější diferenciace benefitů podle věku zaměstnanců a lokalizace provozoven</a:t>
            </a:r>
          </a:p>
          <a:p>
            <a:r>
              <a:rPr lang="cs-CZ" sz="2400" dirty="0">
                <a:solidFill>
                  <a:srgbClr val="008080"/>
                </a:solidFill>
                <a:latin typeface="+mn-lt"/>
              </a:rPr>
              <a:t>kariérní postup – povyšování z vlastních řad</a:t>
            </a:r>
          </a:p>
          <a:p>
            <a:r>
              <a:rPr lang="cs-CZ" sz="2400" dirty="0">
                <a:solidFill>
                  <a:srgbClr val="008080"/>
                </a:solidFill>
                <a:latin typeface="+mn-lt"/>
              </a:rPr>
              <a:t>změny ve struktuře pracovních míst způsobené nasazením moderních technologií</a:t>
            </a:r>
          </a:p>
          <a:p>
            <a:r>
              <a:rPr lang="cs-CZ" sz="2400" dirty="0">
                <a:solidFill>
                  <a:srgbClr val="008080"/>
                </a:solidFill>
                <a:latin typeface="+mn-lt"/>
              </a:rPr>
              <a:t>sociální sítě a jejich využití při hledání pracovních příležitostí.</a:t>
            </a:r>
          </a:p>
          <a:p>
            <a:pPr lvl="1">
              <a:spcBef>
                <a:spcPct val="0"/>
              </a:spcBef>
              <a:buClrTx/>
              <a:buSzTx/>
              <a:buNone/>
            </a:pPr>
            <a:endParaRPr lang="cs-CZ" altLang="cs-CZ" sz="2400" b="1" dirty="0">
              <a:solidFill>
                <a:srgbClr val="008080"/>
              </a:solidFill>
              <a:latin typeface="+mn-lt"/>
            </a:endParaRP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1086162" y="314325"/>
            <a:ext cx="8934138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Fluktuace pracovníků v obchodě – </a:t>
            </a:r>
            <a:r>
              <a:rPr lang="cs-CZ" altLang="cs-CZ" b="1" dirty="0">
                <a:solidFill>
                  <a:srgbClr val="FF0000"/>
                </a:solidFill>
              </a:rPr>
              <a:t>případová studie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10643953" y="5783510"/>
            <a:ext cx="140907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https://www.retailnews.cz/2020/03/23/personaliste-z-retailu-musime-pracovat-na-employer-brandingu/</a:t>
            </a:r>
          </a:p>
        </p:txBody>
      </p:sp>
      <p:sp>
        <p:nvSpPr>
          <p:cNvPr id="3" name="Šipka doleva 2"/>
          <p:cNvSpPr/>
          <p:nvPr/>
        </p:nvSpPr>
        <p:spPr>
          <a:xfrm>
            <a:off x="9912350" y="5921115"/>
            <a:ext cx="445853" cy="434715"/>
          </a:xfrm>
          <a:prstGeom prst="lef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7537332"/>
      </p:ext>
    </p:extLst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907530" y="1492853"/>
            <a:ext cx="10808220" cy="4421918"/>
          </a:xfrm>
          <a:prstGeom prst="rect">
            <a:avLst/>
          </a:prstGeom>
          <a:solidFill>
            <a:srgbClr val="FFFFCC"/>
          </a:solidFill>
          <a:ln w="57150">
            <a:solidFill>
              <a:srgbClr val="008080"/>
            </a:solidFill>
            <a:prstDash val="lgDash"/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0"/>
              </a:spcBef>
              <a:buClrTx/>
              <a:buSzTx/>
              <a:buNone/>
            </a:pPr>
            <a:r>
              <a:rPr lang="cs-CZ" sz="2000" dirty="0">
                <a:solidFill>
                  <a:srgbClr val="008080"/>
                </a:solidFill>
                <a:cs typeface="Arial" panose="020B0604020202020204" pitchFamily="34" charset="0"/>
              </a:rPr>
              <a:t>Dlouhodobě je v obchodních řetězcích velkým tématem stabilizace a snižování fluktuace. Například v </a:t>
            </a:r>
            <a:r>
              <a:rPr lang="cs-CZ" sz="2000" b="1" dirty="0" err="1">
                <a:solidFill>
                  <a:srgbClr val="008080"/>
                </a:solidFill>
                <a:cs typeface="Arial" panose="020B0604020202020204" pitchFamily="34" charset="0"/>
              </a:rPr>
              <a:t>Lidlu</a:t>
            </a:r>
            <a:r>
              <a:rPr lang="cs-CZ" sz="2000" dirty="0">
                <a:solidFill>
                  <a:srgbClr val="008080"/>
                </a:solidFill>
                <a:cs typeface="Arial" panose="020B0604020202020204" pitchFamily="34" charset="0"/>
              </a:rPr>
              <a:t> se daří snižovat fluktuaci nejen navýšením mezd, ale hlavně širší nabídkou příležitostí kariérního postupu a odborného růstu. Při obsazování určitých pozic využívá firma výhradně interní nábor.</a:t>
            </a:r>
          </a:p>
          <a:p>
            <a:pPr lvl="1">
              <a:spcBef>
                <a:spcPct val="0"/>
              </a:spcBef>
              <a:buClrTx/>
              <a:buSzTx/>
              <a:buNone/>
            </a:pPr>
            <a:r>
              <a:rPr lang="cs-CZ" sz="2000" dirty="0">
                <a:solidFill>
                  <a:srgbClr val="008080"/>
                </a:solidFill>
              </a:rPr>
              <a:t>Také v </a:t>
            </a:r>
            <a:r>
              <a:rPr lang="cs-CZ" sz="2000" b="1" dirty="0">
                <a:solidFill>
                  <a:srgbClr val="008080"/>
                </a:solidFill>
              </a:rPr>
              <a:t>Albertu </a:t>
            </a:r>
            <a:r>
              <a:rPr lang="cs-CZ" sz="2000" dirty="0">
                <a:solidFill>
                  <a:srgbClr val="008080"/>
                </a:solidFill>
              </a:rPr>
              <a:t>fluktuace výrazně klesla navýšením mezd a nabídkami rozvojových programů a flexibility. V současné době se v Albertu zabývají diverzitou v oblasti benefitů, aby si v nich mohla každá věková skupina opravdu vybrat to své. Ovšem tou nejdůležitější podmínkou, aby obchod neměl problémy s fluktuací, je zlepšení image retailu jako atraktivního zaměstnavatele.</a:t>
            </a:r>
          </a:p>
          <a:p>
            <a:pPr lvl="1">
              <a:spcBef>
                <a:spcPct val="0"/>
              </a:spcBef>
              <a:buClrTx/>
              <a:buSzTx/>
              <a:buNone/>
            </a:pPr>
            <a:r>
              <a:rPr lang="cs-CZ" sz="2000" b="1" dirty="0">
                <a:solidFill>
                  <a:srgbClr val="008080"/>
                </a:solidFill>
              </a:rPr>
              <a:t>Společnost </a:t>
            </a:r>
            <a:r>
              <a:rPr lang="cs-CZ" sz="2000" b="1" dirty="0" err="1">
                <a:solidFill>
                  <a:srgbClr val="008080"/>
                </a:solidFill>
              </a:rPr>
              <a:t>Rossmann</a:t>
            </a:r>
            <a:r>
              <a:rPr lang="cs-CZ" sz="2000" b="1" dirty="0">
                <a:solidFill>
                  <a:srgbClr val="008080"/>
                </a:solidFill>
              </a:rPr>
              <a:t> </a:t>
            </a:r>
            <a:r>
              <a:rPr lang="cs-CZ" sz="2000" dirty="0">
                <a:solidFill>
                  <a:srgbClr val="008080"/>
                </a:solidFill>
              </a:rPr>
              <a:t>prochází rychlými změnami, dodavatelé přichází se stále novými produkty a zákaznice požadují poradenský servis. Podpora zaměstnanců v prodeji je nutná. Proto se hodně věnují produktovému vzdělávání, ať už formou e-</a:t>
            </a:r>
            <a:r>
              <a:rPr lang="cs-CZ" sz="2000" dirty="0" err="1">
                <a:solidFill>
                  <a:srgbClr val="008080"/>
                </a:solidFill>
              </a:rPr>
              <a:t>learningových</a:t>
            </a:r>
            <a:r>
              <a:rPr lang="cs-CZ" sz="2000" dirty="0">
                <a:solidFill>
                  <a:srgbClr val="008080"/>
                </a:solidFill>
              </a:rPr>
              <a:t> programů, tak prostřednictvím interních časopisů. Všichni zaměstnanci se podíleli i na testování digitálního věrnostního programu.</a:t>
            </a:r>
            <a:endParaRPr lang="cs-CZ" altLang="cs-CZ" sz="2000" b="1" dirty="0">
              <a:solidFill>
                <a:srgbClr val="008080"/>
              </a:solidFill>
              <a:latin typeface="+mn-lt"/>
            </a:endParaRP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1086162" y="314325"/>
            <a:ext cx="8934138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Fluktuace pracovníků v obchodě – </a:t>
            </a:r>
            <a:r>
              <a:rPr lang="cs-CZ" altLang="cs-CZ" b="1" dirty="0">
                <a:solidFill>
                  <a:srgbClr val="FF0000"/>
                </a:solidFill>
              </a:rPr>
              <a:t>případová studie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1152837" y="6249829"/>
            <a:ext cx="109668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https://www.retailnews.cz/2020/03/23/personaliste-z-retailu-musime-pracovat-na-employer-brandingu/</a:t>
            </a:r>
          </a:p>
        </p:txBody>
      </p:sp>
      <p:sp>
        <p:nvSpPr>
          <p:cNvPr id="3" name="Šipka doleva 2"/>
          <p:cNvSpPr/>
          <p:nvPr/>
        </p:nvSpPr>
        <p:spPr>
          <a:xfrm>
            <a:off x="9312275" y="943229"/>
            <a:ext cx="445853" cy="434715"/>
          </a:xfrm>
          <a:prstGeom prst="lef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30539"/>
      </p:ext>
    </p:extLst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>
          <a:xfrm>
            <a:off x="989351" y="781763"/>
            <a:ext cx="8363262" cy="947738"/>
          </a:xfrm>
          <a:solidFill>
            <a:srgbClr val="FFFFCC"/>
          </a:solidFill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8080"/>
                </a:solidFill>
              </a:rPr>
              <a:t>Shrnutí přednášky</a:t>
            </a:r>
          </a:p>
        </p:txBody>
      </p:sp>
      <p:sp>
        <p:nvSpPr>
          <p:cNvPr id="40963" name="TextovéPole 2"/>
          <p:cNvSpPr txBox="1">
            <a:spLocks noChangeArrowheads="1"/>
          </p:cNvSpPr>
          <p:nvPr/>
        </p:nvSpPr>
        <p:spPr bwMode="auto">
          <a:xfrm>
            <a:off x="989351" y="2090999"/>
            <a:ext cx="8363263" cy="37856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Metody organizace práce </a:t>
            </a:r>
            <a:r>
              <a:rPr lang="cs-CZ" sz="2400" b="1" dirty="0">
                <a:solidFill>
                  <a:srgbClr val="008080"/>
                </a:solidFill>
              </a:rPr>
              <a:t>(metody tradiční analýzy, pracovní studie, frekvenční testy, cyklické nástupy pracovníků)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Frekvence zákazníků a její význam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Regulace cest zákazníků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Regulace pracovních režimů </a:t>
            </a:r>
            <a:r>
              <a:rPr lang="cs-CZ" sz="2400" b="1" dirty="0">
                <a:solidFill>
                  <a:srgbClr val="008080"/>
                </a:solidFill>
              </a:rPr>
              <a:t>(tradiční a specifické režimy v obchodě)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Tvorba pracovních podmínek </a:t>
            </a:r>
            <a:r>
              <a:rPr lang="cs-CZ" sz="2400" b="1" dirty="0">
                <a:solidFill>
                  <a:srgbClr val="008080"/>
                </a:solidFill>
              </a:rPr>
              <a:t>(technické podmínky práce a bezpečnost, ekonomické, fyzikální a zdravotně hygienické, sociální a subjektivní…).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97029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2037068" y="380932"/>
            <a:ext cx="5907719" cy="10211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Metody organizace práce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101588" y="2310504"/>
            <a:ext cx="2665412" cy="808146"/>
          </a:xfrm>
          <a:prstGeom prst="rect">
            <a:avLst/>
          </a:prstGeom>
          <a:solidFill>
            <a:srgbClr val="FFFF99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Metody tradiční analýzy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517512" y="5589606"/>
            <a:ext cx="2519363" cy="1028066"/>
          </a:xfrm>
          <a:prstGeom prst="rect">
            <a:avLst/>
          </a:prstGeom>
          <a:solidFill>
            <a:srgbClr val="FFFF99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</a:rPr>
              <a:t>Metody operační analýzy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</a:rPr>
              <a:t>(jiné kurzy)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6149" name="Text Box 7"/>
          <p:cNvSpPr txBox="1">
            <a:spLocks noChangeArrowheads="1"/>
          </p:cNvSpPr>
          <p:nvPr/>
        </p:nvSpPr>
        <p:spPr bwMode="auto">
          <a:xfrm>
            <a:off x="2869325" y="1644876"/>
            <a:ext cx="9103001" cy="3400089"/>
          </a:xfrm>
          <a:prstGeom prst="rect">
            <a:avLst/>
          </a:prstGeom>
          <a:solidFill>
            <a:srgbClr val="CC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008080"/>
                </a:solidFill>
              </a:rPr>
              <a:t> Pracovní studie: </a:t>
            </a:r>
          </a:p>
          <a:p>
            <a:pPr lvl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008080"/>
                </a:solidFill>
              </a:rPr>
              <a:t> </a:t>
            </a:r>
            <a:r>
              <a:rPr lang="cs-CZ" altLang="cs-CZ" sz="2400" dirty="0">
                <a:solidFill>
                  <a:srgbClr val="008080"/>
                </a:solidFill>
              </a:rPr>
              <a:t>postupové </a:t>
            </a:r>
            <a:r>
              <a:rPr lang="cs-CZ" altLang="cs-CZ" sz="2400" dirty="0">
                <a:solidFill>
                  <a:srgbClr val="FF0000"/>
                </a:solidFill>
              </a:rPr>
              <a:t>(posloupnost operací)</a:t>
            </a:r>
          </a:p>
          <a:p>
            <a:pPr lvl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008080"/>
                </a:solidFill>
              </a:rPr>
              <a:t> </a:t>
            </a:r>
            <a:r>
              <a:rPr lang="cs-CZ" altLang="cs-CZ" sz="2400" dirty="0">
                <a:solidFill>
                  <a:srgbClr val="008080"/>
                </a:solidFill>
              </a:rPr>
              <a:t>časové </a:t>
            </a:r>
            <a:r>
              <a:rPr lang="cs-CZ" altLang="cs-CZ" sz="2400" dirty="0">
                <a:solidFill>
                  <a:srgbClr val="FF0000"/>
                </a:solidFill>
              </a:rPr>
              <a:t>(čas na splnění úkolů)</a:t>
            </a:r>
          </a:p>
          <a:p>
            <a:pPr lvl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008080"/>
                </a:solidFill>
              </a:rPr>
              <a:t> </a:t>
            </a:r>
            <a:r>
              <a:rPr lang="cs-CZ" altLang="cs-CZ" sz="2400" dirty="0">
                <a:solidFill>
                  <a:srgbClr val="008080"/>
                </a:solidFill>
              </a:rPr>
              <a:t>prostorové </a:t>
            </a:r>
            <a:r>
              <a:rPr lang="cs-CZ" altLang="cs-CZ" sz="2400" dirty="0">
                <a:solidFill>
                  <a:srgbClr val="FF0000"/>
                </a:solidFill>
              </a:rPr>
              <a:t>(dispoziční řešení, viz předchozí kapitola)</a:t>
            </a:r>
          </a:p>
          <a:p>
            <a:pPr lvl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000" dirty="0"/>
              <a:t>  </a:t>
            </a:r>
            <a:r>
              <a:rPr lang="cs-CZ" altLang="cs-CZ" sz="2400" dirty="0">
                <a:solidFill>
                  <a:srgbClr val="008080"/>
                </a:solidFill>
              </a:rPr>
              <a:t>studie cest pracovníků </a:t>
            </a:r>
            <a:r>
              <a:rPr lang="cs-CZ" altLang="cs-CZ" sz="2400" dirty="0">
                <a:solidFill>
                  <a:srgbClr val="FF0000"/>
                </a:solidFill>
              </a:rPr>
              <a:t>(pohyb na pracovišti)</a:t>
            </a:r>
          </a:p>
          <a:p>
            <a:pPr lvl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dirty="0">
                <a:solidFill>
                  <a:srgbClr val="339966"/>
                </a:solidFill>
              </a:rPr>
              <a:t> </a:t>
            </a:r>
            <a:r>
              <a:rPr lang="cs-CZ" altLang="cs-CZ" sz="2400" dirty="0">
                <a:solidFill>
                  <a:srgbClr val="008080"/>
                </a:solidFill>
              </a:rPr>
              <a:t>pohybové studie </a:t>
            </a:r>
            <a:r>
              <a:rPr lang="cs-CZ" altLang="cs-CZ" sz="2400" dirty="0">
                <a:solidFill>
                  <a:srgbClr val="FF0000"/>
                </a:solidFill>
              </a:rPr>
              <a:t>(ergonomie, práce na pokladně)</a:t>
            </a:r>
          </a:p>
          <a:p>
            <a:pPr lvl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008080"/>
                </a:solidFill>
              </a:rPr>
              <a:t>Frekvenční testy </a:t>
            </a:r>
            <a:r>
              <a:rPr lang="cs-CZ" altLang="cs-CZ" sz="2400" b="1" dirty="0">
                <a:solidFill>
                  <a:srgbClr val="FF0000"/>
                </a:solidFill>
              </a:rPr>
              <a:t>(návštěvnost zákazníků) </a:t>
            </a:r>
          </a:p>
          <a:p>
            <a:pPr lvl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008080"/>
                </a:solidFill>
              </a:rPr>
              <a:t>Cyklické nástupy pracovníků (</a:t>
            </a:r>
            <a:r>
              <a:rPr lang="cs-CZ" altLang="cs-CZ" sz="2400" b="1" dirty="0">
                <a:solidFill>
                  <a:srgbClr val="FF0000"/>
                </a:solidFill>
              </a:rPr>
              <a:t>dostatečné množství pracovníků)</a:t>
            </a:r>
          </a:p>
        </p:txBody>
      </p:sp>
      <p:sp>
        <p:nvSpPr>
          <p:cNvPr id="6150" name="Text Box 8"/>
          <p:cNvSpPr txBox="1">
            <a:spLocks noChangeArrowheads="1"/>
          </p:cNvSpPr>
          <p:nvPr/>
        </p:nvSpPr>
        <p:spPr bwMode="auto">
          <a:xfrm>
            <a:off x="4862671" y="5442012"/>
            <a:ext cx="5524316" cy="1323254"/>
          </a:xfrm>
          <a:prstGeom prst="rect">
            <a:avLst/>
          </a:prstGeom>
          <a:solidFill>
            <a:srgbClr val="CC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000" b="1" dirty="0">
                <a:solidFill>
                  <a:srgbClr val="008080"/>
                </a:solidFill>
              </a:rPr>
              <a:t>Metody síťové analýzy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000" b="1" dirty="0">
                <a:solidFill>
                  <a:srgbClr val="008080"/>
                </a:solidFill>
              </a:rPr>
              <a:t>Teorie front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000" b="1" dirty="0">
                <a:solidFill>
                  <a:srgbClr val="008080"/>
                </a:solidFill>
              </a:rPr>
              <a:t>Dopravní problémy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000" b="1" dirty="0">
                <a:solidFill>
                  <a:srgbClr val="008080"/>
                </a:solidFill>
              </a:rPr>
              <a:t>Teorie zásob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6151" name="AutoShape 9"/>
          <p:cNvSpPr>
            <a:spLocks noChangeArrowheads="1"/>
          </p:cNvSpPr>
          <p:nvPr/>
        </p:nvSpPr>
        <p:spPr bwMode="auto">
          <a:xfrm>
            <a:off x="1091394" y="1402080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339966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798749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625155" y="2490281"/>
            <a:ext cx="10614754" cy="3108543"/>
          </a:xfrm>
          <a:prstGeom prst="rect">
            <a:avLst/>
          </a:prstGeom>
          <a:solidFill>
            <a:srgbClr val="FFFFCC"/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800" dirty="0">
                <a:solidFill>
                  <a:srgbClr val="008080"/>
                </a:solidFill>
              </a:rPr>
              <a:t>●Představují znázornění posloupnosti prováděných činností (operací).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800" dirty="0">
                <a:solidFill>
                  <a:srgbClr val="008080"/>
                </a:solidFill>
              </a:rPr>
              <a:t>● Není vždy registrována doba, která je potřebná na uskutečnění určitého procesu ani jeho dílčí části.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800" dirty="0">
                <a:solidFill>
                  <a:srgbClr val="008080"/>
                </a:solidFill>
              </a:rPr>
              <a:t>● </a:t>
            </a:r>
            <a:r>
              <a:rPr lang="cs-CZ" sz="2800" b="1" dirty="0" err="1">
                <a:solidFill>
                  <a:srgbClr val="008080"/>
                </a:solidFill>
              </a:rPr>
              <a:t>Ganttův</a:t>
            </a:r>
            <a:r>
              <a:rPr lang="cs-CZ" sz="2800" b="1" dirty="0">
                <a:solidFill>
                  <a:srgbClr val="008080"/>
                </a:solidFill>
              </a:rPr>
              <a:t> diagram </a:t>
            </a:r>
            <a:r>
              <a:rPr lang="cs-CZ" sz="2800" dirty="0">
                <a:solidFill>
                  <a:srgbClr val="008080"/>
                </a:solidFill>
              </a:rPr>
              <a:t>– graficky zachycuje operace i čas.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endParaRPr lang="cs-CZ" sz="28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800" dirty="0">
                <a:solidFill>
                  <a:srgbClr val="008080"/>
                </a:solidFill>
              </a:rPr>
              <a:t>● </a:t>
            </a:r>
            <a:r>
              <a:rPr lang="cs-CZ" altLang="cs-CZ" sz="2800" b="1" u="sng" dirty="0">
                <a:solidFill>
                  <a:srgbClr val="FF0000"/>
                </a:solidFill>
              </a:rPr>
              <a:t>Postup může být formalizovaný či neformalizovaný.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566410" y="1056692"/>
            <a:ext cx="4085444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Postupové studie</a:t>
            </a: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1240124" y="391421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8534367" y="274187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3409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934734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847975" y="324862"/>
            <a:ext cx="5640439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Postupové studie </a:t>
            </a:r>
          </a:p>
          <a:p>
            <a:pPr algn="ctr"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2800" b="1" dirty="0" err="1">
                <a:solidFill>
                  <a:srgbClr val="008080"/>
                </a:solidFill>
              </a:rPr>
              <a:t>Ganttův</a:t>
            </a:r>
            <a:r>
              <a:rPr lang="cs-CZ" altLang="cs-CZ" sz="2800" b="1" dirty="0">
                <a:solidFill>
                  <a:srgbClr val="008080"/>
                </a:solidFill>
              </a:rPr>
              <a:t> diagram</a:t>
            </a: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1049624" y="324862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8864417" y="324862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5118" y="84765"/>
            <a:ext cx="1464833" cy="1127893"/>
          </a:xfrm>
          <a:prstGeom prst="rect">
            <a:avLst/>
          </a:prstGeom>
        </p:spPr>
      </p:pic>
      <p:pic>
        <p:nvPicPr>
          <p:cNvPr id="8" name="Picture 2" descr="PPT - PROCESY PROJEKTOVÉHO MANAGEMENTU PowerPoint Presentation, free  download - ID:7087579">
            <a:extLst>
              <a:ext uri="{FF2B5EF4-FFF2-40B4-BE49-F238E27FC236}">
                <a16:creationId xmlns:a16="http://schemas.microsoft.com/office/drawing/2014/main" id="{D653EC77-8E6B-4A11-853A-5EA6E49FDB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3175" y="1373505"/>
            <a:ext cx="5375886" cy="5274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Tisk článku">
            <a:extLst>
              <a:ext uri="{FF2B5EF4-FFF2-40B4-BE49-F238E27FC236}">
                <a16:creationId xmlns:a16="http://schemas.microsoft.com/office/drawing/2014/main" id="{725C71B5-1CD2-4BE7-8F0A-AB1370A458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939" y="1755219"/>
            <a:ext cx="5463485" cy="4693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3839350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334689" y="1693411"/>
            <a:ext cx="11522621" cy="4801314"/>
          </a:xfrm>
          <a:prstGeom prst="rect">
            <a:avLst/>
          </a:prstGeom>
          <a:solidFill>
            <a:srgbClr val="FFFFCC"/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spcBef>
                <a:spcPct val="0"/>
              </a:spcBef>
              <a:buClrTx/>
              <a:buSzTx/>
              <a:buNone/>
            </a:pPr>
            <a:r>
              <a:rPr lang="cs-CZ" sz="2400" b="1" dirty="0">
                <a:latin typeface="+mn-lt"/>
              </a:rPr>
              <a:t>Výroba kvásku </a:t>
            </a:r>
          </a:p>
          <a:p>
            <a:pPr marL="0" indent="0">
              <a:spcBef>
                <a:spcPct val="0"/>
              </a:spcBef>
              <a:buClrTx/>
              <a:buSzTx/>
              <a:buNone/>
            </a:pPr>
            <a:r>
              <a:rPr lang="cs-CZ" sz="2400" b="1" dirty="0">
                <a:latin typeface="+mn-lt"/>
              </a:rPr>
              <a:t>1. den </a:t>
            </a:r>
            <a:r>
              <a:rPr lang="cs-CZ" sz="2400" dirty="0">
                <a:latin typeface="+mn-lt"/>
              </a:rPr>
              <a:t>– 100g žitné mouky promícháme ve vysoké sklenici (např. okurkové) s vlažnou vodou, vytvoříme kašovité těsto, které přikryjeme utěrkou či fólií a položíme na teplé místo (ne na přímé slunce)</a:t>
            </a:r>
          </a:p>
          <a:p>
            <a:pPr marL="0" indent="0">
              <a:spcBef>
                <a:spcPct val="0"/>
              </a:spcBef>
              <a:buClrTx/>
              <a:buSzTx/>
              <a:buNone/>
            </a:pPr>
            <a:r>
              <a:rPr lang="cs-CZ" sz="2400" b="1" dirty="0">
                <a:latin typeface="+mn-lt"/>
              </a:rPr>
              <a:t>2.den </a:t>
            </a:r>
            <a:r>
              <a:rPr lang="cs-CZ" sz="2400" dirty="0">
                <a:latin typeface="+mn-lt"/>
              </a:rPr>
              <a:t>– zkontrolujeme těsto a zkusíme, jestli je kvásek nakyslý, vše promícháme.</a:t>
            </a:r>
            <a:br>
              <a:rPr lang="cs-CZ" sz="2400" dirty="0">
                <a:latin typeface="+mn-lt"/>
              </a:rPr>
            </a:br>
            <a:r>
              <a:rPr lang="cs-CZ" sz="2400" b="1" dirty="0">
                <a:latin typeface="+mn-lt"/>
              </a:rPr>
              <a:t>3. den </a:t>
            </a:r>
            <a:r>
              <a:rPr lang="cs-CZ" sz="2400" dirty="0">
                <a:latin typeface="+mn-lt"/>
              </a:rPr>
              <a:t>– přidáme 100g mouky a kvásek „přikrmíme“</a:t>
            </a:r>
            <a:br>
              <a:rPr lang="cs-CZ" sz="2400" dirty="0">
                <a:latin typeface="+mn-lt"/>
              </a:rPr>
            </a:br>
            <a:r>
              <a:rPr lang="cs-CZ" sz="2400" b="1" dirty="0">
                <a:latin typeface="+mn-lt"/>
              </a:rPr>
              <a:t>4. den </a:t>
            </a:r>
            <a:r>
              <a:rPr lang="cs-CZ" sz="2400" dirty="0">
                <a:latin typeface="+mn-lt"/>
              </a:rPr>
              <a:t>– těsto by mělo být díky bakteriím mléčného kvašení nakyslé, měly by se v něm tvořit bublinky a hlavně by mělo vonět </a:t>
            </a:r>
            <a:r>
              <a:rPr lang="cs-CZ" altLang="cs-CZ" sz="2400" b="1" dirty="0">
                <a:solidFill>
                  <a:srgbClr val="008080"/>
                </a:solidFill>
                <a:latin typeface="+mn-lt"/>
              </a:rPr>
              <a:t>…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Chleba… </a:t>
            </a:r>
            <a:r>
              <a:rPr lang="cs-CZ" altLang="cs-CZ" sz="2400" b="1" dirty="0">
                <a:solidFill>
                  <a:srgbClr val="FF3300"/>
                </a:solidFill>
              </a:rPr>
              <a:t>kvalita pekárny, teplota, délka pečení …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b="1" dirty="0">
              <a:solidFill>
                <a:srgbClr val="FF330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Výstup: </a:t>
            </a:r>
            <a:r>
              <a:rPr lang="cs-CZ" altLang="cs-CZ" sz="2400" b="1" dirty="0">
                <a:solidFill>
                  <a:srgbClr val="FF0000"/>
                </a:solidFill>
              </a:rPr>
              <a:t>cílem</a:t>
            </a:r>
            <a:r>
              <a:rPr lang="cs-CZ" altLang="cs-CZ" sz="2400" b="1" dirty="0"/>
              <a:t> </a:t>
            </a:r>
            <a:r>
              <a:rPr lang="cs-CZ" altLang="cs-CZ" sz="2400" b="1" dirty="0">
                <a:solidFill>
                  <a:srgbClr val="FF3300"/>
                </a:solidFill>
              </a:rPr>
              <a:t>kvalitní produkt (chleba)!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rgbClr val="FF3300"/>
                </a:solidFill>
              </a:rPr>
              <a:t>V obchodě při prodeji většinou </a:t>
            </a:r>
            <a:r>
              <a:rPr lang="cs-CZ" altLang="cs-CZ" sz="2400" b="1" u="sng" dirty="0">
                <a:solidFill>
                  <a:srgbClr val="FF3300"/>
                </a:solidFill>
              </a:rPr>
              <a:t>neformalizované</a:t>
            </a:r>
            <a:r>
              <a:rPr lang="cs-CZ" altLang="cs-CZ" sz="2400" b="1" dirty="0">
                <a:solidFill>
                  <a:srgbClr val="FF3300"/>
                </a:solidFill>
              </a:rPr>
              <a:t> postupy: cílem ale také kvalitní produkt!</a:t>
            </a:r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2797935" y="125980"/>
            <a:ext cx="6267450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Formalizovaný postup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Zjednodušený postup výroby chleba</a:t>
            </a:r>
          </a:p>
        </p:txBody>
      </p:sp>
      <p:sp>
        <p:nvSpPr>
          <p:cNvPr id="8196" name="AutoShape 6"/>
          <p:cNvSpPr>
            <a:spLocks noChangeArrowheads="1"/>
          </p:cNvSpPr>
          <p:nvPr/>
        </p:nvSpPr>
        <p:spPr bwMode="auto">
          <a:xfrm>
            <a:off x="375222" y="754380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8197" name="AutoShape 7"/>
          <p:cNvSpPr>
            <a:spLocks noChangeArrowheads="1"/>
          </p:cNvSpPr>
          <p:nvPr/>
        </p:nvSpPr>
        <p:spPr bwMode="auto">
          <a:xfrm>
            <a:off x="9325923" y="608714"/>
            <a:ext cx="1081087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0" y="147049"/>
            <a:ext cx="2912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Postupové studie</a:t>
            </a:r>
          </a:p>
        </p:txBody>
      </p:sp>
    </p:spTree>
    <p:extLst>
      <p:ext uri="{BB962C8B-B14F-4D97-AF65-F5344CB8AC3E}">
        <p14:creationId xmlns:p14="http://schemas.microsoft.com/office/powerpoint/2010/main" val="3821248390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"/>
          <p:cNvSpPr txBox="1">
            <a:spLocks noChangeArrowheads="1"/>
          </p:cNvSpPr>
          <p:nvPr/>
        </p:nvSpPr>
        <p:spPr bwMode="auto">
          <a:xfrm>
            <a:off x="1682496" y="253356"/>
            <a:ext cx="8102651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Snímek pracovního dne-autosnímek</a:t>
            </a:r>
          </a:p>
        </p:txBody>
      </p:sp>
      <p:graphicFrame>
        <p:nvGraphicFramePr>
          <p:cNvPr id="60473" name="Group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096217"/>
              </p:ext>
            </p:extLst>
          </p:nvPr>
        </p:nvGraphicFramePr>
        <p:xfrm>
          <a:off x="3643421" y="1229870"/>
          <a:ext cx="8102651" cy="5242024"/>
        </p:xfrm>
        <a:graphic>
          <a:graphicData uri="http://schemas.openxmlformats.org/drawingml/2006/table">
            <a:tbl>
              <a:tblPr/>
              <a:tblGrid>
                <a:gridCol w="1437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11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631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2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Postup času</a:t>
                      </a:r>
                    </a:p>
                  </a:txBody>
                  <a:tcPr marT="45679" marB="4567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Hod. spotřeba</a:t>
                      </a:r>
                    </a:p>
                  </a:txBody>
                  <a:tcPr marT="45679" marB="456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Index</a:t>
                      </a:r>
                    </a:p>
                  </a:txBody>
                  <a:tcPr marT="45679" marB="456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Činnosti</a:t>
                      </a:r>
                    </a:p>
                  </a:txBody>
                  <a:tcPr marT="45679" marB="456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29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0….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24</a:t>
                      </a:r>
                    </a:p>
                  </a:txBody>
                  <a:tcPr marT="45679" marB="4567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679" marB="456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1…n</a:t>
                      </a:r>
                    </a:p>
                  </a:txBody>
                  <a:tcPr marT="45679" marB="456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Spánek, cesta do práce, čtení tisku, administrativní práce, porada, příprava materiálů, jídlo, studium, rodina, TV …</a:t>
                      </a:r>
                    </a:p>
                  </a:txBody>
                  <a:tcPr marT="45679" marB="456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0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679" marB="4567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679" marB="456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679" marB="456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679" marB="456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0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679" marB="4567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679" marB="456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679" marB="456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679" marB="456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2268" y="-18202"/>
            <a:ext cx="1464833" cy="1127893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4FCC7030-8118-4DC4-B541-ACF36882D51A}"/>
              </a:ext>
            </a:extLst>
          </p:cNvPr>
          <p:cNvSpPr txBox="1"/>
          <p:nvPr/>
        </p:nvSpPr>
        <p:spPr>
          <a:xfrm>
            <a:off x="53097" y="3051731"/>
            <a:ext cx="3485550" cy="267765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Snímek pracovního dne:</a:t>
            </a:r>
          </a:p>
          <a:p>
            <a:r>
              <a:rPr lang="cs-CZ" sz="2400" dirty="0">
                <a:solidFill>
                  <a:srgbClr val="008080"/>
                </a:solidFill>
              </a:rPr>
              <a:t>Jedná se o zaznamenávání a hodnocení spotřeby pracovního času pracovníka či skupiny pracovníků během celé směny.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CEF0541-34BA-471D-8ACF-FC38987262A0}"/>
              </a:ext>
            </a:extLst>
          </p:cNvPr>
          <p:cNvSpPr txBox="1"/>
          <p:nvPr/>
        </p:nvSpPr>
        <p:spPr>
          <a:xfrm>
            <a:off x="53097" y="1232807"/>
            <a:ext cx="3267674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altLang="cs-CZ" sz="2400" b="1" dirty="0">
                <a:solidFill>
                  <a:srgbClr val="FF0000"/>
                </a:solidFill>
              </a:rPr>
              <a:t>Časové studie: </a:t>
            </a:r>
            <a:r>
              <a:rPr lang="cs-CZ" altLang="cs-CZ" sz="2400" dirty="0">
                <a:solidFill>
                  <a:srgbClr val="008080"/>
                </a:solidFill>
              </a:rPr>
              <a:t>chronometráž momentkové pozorování</a:t>
            </a:r>
          </a:p>
          <a:p>
            <a:r>
              <a:rPr lang="cs-CZ" sz="2400" dirty="0">
                <a:solidFill>
                  <a:srgbClr val="008080"/>
                </a:solidFill>
              </a:rPr>
              <a:t>snímek pracovního dne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1286F966-58EE-47F7-9768-2867786C7091}"/>
              </a:ext>
            </a:extLst>
          </p:cNvPr>
          <p:cNvSpPr/>
          <p:nvPr/>
        </p:nvSpPr>
        <p:spPr>
          <a:xfrm>
            <a:off x="53096" y="5917896"/>
            <a:ext cx="359032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</a:rPr>
              <a:t>NOVÁK, J </a:t>
            </a:r>
            <a:r>
              <a:rPr lang="cs-CZ" sz="1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Organizace a řízení: 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</a:rPr>
              <a:t>učební text [online]. Ostrava: VŠB-TUO, 2007 [vid. 2019-05-05]. Dostupné z: http://projekty.fs.vsb.cz/414/organizace-a-rizeni.pdf. </a:t>
            </a:r>
            <a:endParaRPr lang="cs-CZ" sz="1000" dirty="0"/>
          </a:p>
        </p:txBody>
      </p:sp>
      <p:sp>
        <p:nvSpPr>
          <p:cNvPr id="2" name="Šipka: dolů 1">
            <a:extLst>
              <a:ext uri="{FF2B5EF4-FFF2-40B4-BE49-F238E27FC236}">
                <a16:creationId xmlns:a16="http://schemas.microsoft.com/office/drawing/2014/main" id="{5ED7FA52-B6A1-4448-8BAB-69A76BACC421}"/>
              </a:ext>
            </a:extLst>
          </p:cNvPr>
          <p:cNvSpPr/>
          <p:nvPr/>
        </p:nvSpPr>
        <p:spPr>
          <a:xfrm>
            <a:off x="10010775" y="545743"/>
            <a:ext cx="361950" cy="563948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5750795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2719177" y="221082"/>
            <a:ext cx="6000959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Pohybové studie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2050" name="Picture 2" descr="Snímek 1">
            <a:extLst>
              <a:ext uri="{FF2B5EF4-FFF2-40B4-BE49-F238E27FC236}">
                <a16:creationId xmlns:a16="http://schemas.microsoft.com/office/drawing/2014/main" id="{BBF7487F-E966-4A77-92F0-68E69C40ED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8775" y="3991049"/>
            <a:ext cx="2228850" cy="204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67E45625-789C-4C1C-848B-DBB9B5C72324}"/>
              </a:ext>
            </a:extLst>
          </p:cNvPr>
          <p:cNvSpPr txBox="1"/>
          <p:nvPr/>
        </p:nvSpPr>
        <p:spPr>
          <a:xfrm>
            <a:off x="766761" y="2253390"/>
            <a:ext cx="7953375" cy="30469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Studie: </a:t>
            </a:r>
            <a:r>
              <a:rPr lang="cs-CZ" sz="2400" b="1" dirty="0">
                <a:solidFill>
                  <a:srgbClr val="008080"/>
                </a:solidFill>
              </a:rPr>
              <a:t>ergonomicky uspořádané pracoviště má pozitivní vliv na výkonnost pracovníka, snižuje úrazovost a celkově přispívá k větší efektivitě práce</a:t>
            </a:r>
            <a:r>
              <a:rPr lang="cs-CZ" sz="2400" dirty="0">
                <a:solidFill>
                  <a:srgbClr val="008080"/>
                </a:solidFill>
              </a:rPr>
              <a:t>.</a:t>
            </a:r>
          </a:p>
          <a:p>
            <a:endParaRPr lang="cs-CZ" sz="2400" dirty="0"/>
          </a:p>
          <a:p>
            <a:r>
              <a:rPr lang="cs-CZ" sz="2400" b="1" dirty="0">
                <a:solidFill>
                  <a:srgbClr val="FF0000"/>
                </a:solidFill>
              </a:rPr>
              <a:t>Ergonomie pracovního místa </a:t>
            </a:r>
            <a:r>
              <a:rPr lang="cs-CZ" sz="2400" dirty="0"/>
              <a:t>- </a:t>
            </a:r>
            <a:r>
              <a:rPr lang="cs-CZ" sz="2400" dirty="0">
                <a:solidFill>
                  <a:srgbClr val="008080"/>
                </a:solidFill>
              </a:rPr>
              <a:t>ergonomie a pracovní polohy se řeší kvůli kontrolám z hygieny. Důležitější je, aby se zaměstnanci při práci cítili dobře a mohli podávat 100% výkony.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E382E043-6E97-45D1-A08D-FFE3A9ECC491}"/>
              </a:ext>
            </a:extLst>
          </p:cNvPr>
          <p:cNvSpPr/>
          <p:nvPr/>
        </p:nvSpPr>
        <p:spPr>
          <a:xfrm>
            <a:off x="6448425" y="6347801"/>
            <a:ext cx="6096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000" dirty="0"/>
              <a:t>https://www.kovovynabytek.cz/tip-ergonomie-pracoviste-spravne-usporadani-pracovni-plochy/n-41/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943857F4-4138-40C4-A284-B9339BA3A0AE}"/>
              </a:ext>
            </a:extLst>
          </p:cNvPr>
          <p:cNvSpPr/>
          <p:nvPr/>
        </p:nvSpPr>
        <p:spPr>
          <a:xfrm>
            <a:off x="352425" y="6070802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000" dirty="0"/>
              <a:t>https://preventado.cz/sluzby/mereni-a-ergonomie/?gclid=EAIaIQobChMI4ru084eq7QIVFoXVCh2zDgSPEAAYASAAEgLFH_D_BwE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A390402-0C40-45AC-8A46-1C5993ADB7E2}"/>
              </a:ext>
            </a:extLst>
          </p:cNvPr>
          <p:cNvSpPr txBox="1"/>
          <p:nvPr/>
        </p:nvSpPr>
        <p:spPr>
          <a:xfrm>
            <a:off x="766761" y="5498834"/>
            <a:ext cx="7848601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Ergonomie</a:t>
            </a:r>
            <a:r>
              <a:rPr lang="cs-CZ" dirty="0">
                <a:solidFill>
                  <a:srgbClr val="FF0000"/>
                </a:solidFill>
              </a:rPr>
              <a:t>  </a:t>
            </a:r>
            <a:r>
              <a:rPr lang="cs-CZ" sz="2400" dirty="0">
                <a:solidFill>
                  <a:srgbClr val="FF0000"/>
                </a:solidFill>
              </a:rPr>
              <a:t>v maloobchodě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sz="2400" dirty="0">
                <a:solidFill>
                  <a:srgbClr val="008080"/>
                </a:solidFill>
              </a:rPr>
              <a:t>-  např. pokladny, pulty …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D1984ADB-3FA4-40A8-ADEF-D66701212D0D}"/>
              </a:ext>
            </a:extLst>
          </p:cNvPr>
          <p:cNvSpPr/>
          <p:nvPr/>
        </p:nvSpPr>
        <p:spPr>
          <a:xfrm>
            <a:off x="766761" y="854605"/>
            <a:ext cx="8943975" cy="1200329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</a:rPr>
              <a:t>Ergonomie</a:t>
            </a:r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cs-CZ" sz="2400" dirty="0">
                <a:solidFill>
                  <a:srgbClr val="202124"/>
                </a:solidFill>
                <a:latin typeface="arial" panose="020B0604020202020204" pitchFamily="34" charset="0"/>
              </a:rPr>
              <a:t>(z řečtiny </a:t>
            </a:r>
            <a:r>
              <a:rPr lang="cs-CZ" sz="2400" dirty="0" err="1">
                <a:solidFill>
                  <a:srgbClr val="202124"/>
                </a:solidFill>
                <a:latin typeface="arial" panose="020B0604020202020204" pitchFamily="34" charset="0"/>
              </a:rPr>
              <a:t>ergon</a:t>
            </a:r>
            <a:r>
              <a:rPr lang="cs-CZ" sz="2400" dirty="0">
                <a:solidFill>
                  <a:srgbClr val="202124"/>
                </a:solidFill>
                <a:latin typeface="arial" panose="020B0604020202020204" pitchFamily="34" charset="0"/>
              </a:rPr>
              <a:t> - práce a nomos zákon) vznikla jako obor zabývající se optimalizací potřeb člověka v pracovním prostředí a v jeho pracovních podmínkách.</a:t>
            </a:r>
            <a:endParaRPr lang="cs-CZ" sz="2400" dirty="0"/>
          </a:p>
        </p:txBody>
      </p:sp>
      <p:pic>
        <p:nvPicPr>
          <p:cNvPr id="2052" name="Picture 4" descr="Ergonomie a zdravé sezení | Alza.cz">
            <a:extLst>
              <a:ext uri="{FF2B5EF4-FFF2-40B4-BE49-F238E27FC236}">
                <a16:creationId xmlns:a16="http://schemas.microsoft.com/office/drawing/2014/main" id="{03AF07C2-B4E0-4049-A870-1C6517128B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8743" y="2176684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885364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1705</TotalTime>
  <Words>2814</Words>
  <Application>Microsoft Office PowerPoint</Application>
  <PresentationFormat>Širokoúhlá obrazovka</PresentationFormat>
  <Paragraphs>462</Paragraphs>
  <Slides>36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4" baseType="lpstr">
      <vt:lpstr>Arial</vt:lpstr>
      <vt:lpstr>Arial</vt:lpstr>
      <vt:lpstr>Calibri</vt:lpstr>
      <vt:lpstr>Calibri Light</vt:lpstr>
      <vt:lpstr>Symbol</vt:lpstr>
      <vt:lpstr>Times New Roman</vt:lpstr>
      <vt:lpstr>Wingdings</vt:lpstr>
      <vt:lpstr>Motiv Office</vt:lpstr>
      <vt:lpstr>  Organizace práce  v obchodním provoze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Frekvence zákazníků (návštěvnost)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Modelová úloha - 1. přístup</vt:lpstr>
      <vt:lpstr>Prezentace aplikace PowerPoint</vt:lpstr>
      <vt:lpstr>2. přístup: dle indexů frekvence </vt:lpstr>
      <vt:lpstr>Modelová úloha - 2. přístup: dle indexů frekvence </vt:lpstr>
      <vt:lpstr>Prezentace aplikace PowerPoint</vt:lpstr>
      <vt:lpstr>Regulace pracovních režimů – rozložení času práce</vt:lpstr>
      <vt:lpstr>Tvorba pracovních podmínek</vt:lpstr>
      <vt:lpstr>Prezentace aplikace PowerPoint</vt:lpstr>
      <vt:lpstr>Prezentace aplikace PowerPoint</vt:lpstr>
      <vt:lpstr>Prezentace aplikace PowerPoint</vt:lpstr>
      <vt:lpstr>Prezentace aplikace PowerPoint</vt:lpstr>
      <vt:lpstr>Shrnutí přednášky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233</cp:revision>
  <dcterms:created xsi:type="dcterms:W3CDTF">2016-11-25T20:36:16Z</dcterms:created>
  <dcterms:modified xsi:type="dcterms:W3CDTF">2023-04-13T11:21:37Z</dcterms:modified>
</cp:coreProperties>
</file>