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263" r:id="rId4"/>
    <p:sldId id="336" r:id="rId5"/>
    <p:sldId id="317" r:id="rId6"/>
    <p:sldId id="327" r:id="rId7"/>
    <p:sldId id="337" r:id="rId8"/>
    <p:sldId id="335" r:id="rId9"/>
    <p:sldId id="318" r:id="rId10"/>
    <p:sldId id="312" r:id="rId11"/>
    <p:sldId id="313" r:id="rId12"/>
    <p:sldId id="314" r:id="rId13"/>
    <p:sldId id="338" r:id="rId14"/>
    <p:sldId id="315" r:id="rId15"/>
    <p:sldId id="316" r:id="rId16"/>
    <p:sldId id="320" r:id="rId17"/>
    <p:sldId id="321" r:id="rId18"/>
    <p:sldId id="304" r:id="rId19"/>
    <p:sldId id="286" r:id="rId20"/>
    <p:sldId id="339" r:id="rId21"/>
    <p:sldId id="341" r:id="rId22"/>
    <p:sldId id="340" r:id="rId23"/>
    <p:sldId id="329" r:id="rId24"/>
    <p:sldId id="322" r:id="rId25"/>
    <p:sldId id="323" r:id="rId26"/>
    <p:sldId id="330" r:id="rId27"/>
    <p:sldId id="328" r:id="rId28"/>
    <p:sldId id="331" r:id="rId29"/>
    <p:sldId id="332" r:id="rId30"/>
    <p:sldId id="333" r:id="rId31"/>
    <p:sldId id="342" r:id="rId32"/>
    <p:sldId id="344" r:id="rId33"/>
    <p:sldId id="334" r:id="rId34"/>
    <p:sldId id="345" r:id="rId35"/>
    <p:sldId id="324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83313" autoAdjust="0"/>
  </p:normalViewPr>
  <p:slideViewPr>
    <p:cSldViewPr snapToGrid="0">
      <p:cViewPr varScale="1">
        <p:scale>
          <a:sx n="69" d="100"/>
          <a:sy n="69" d="100"/>
        </p:scale>
        <p:origin x="11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alina\Desktop\Habilitace\Habilitace-obhajob\koncentrace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613820686590413E-2"/>
          <c:y val="7.4074074074074084E-2"/>
          <c:w val="0.72259602328136352"/>
          <c:h val="0.78058143773694721"/>
        </c:manualLayout>
      </c:layout>
      <c:lineChart>
        <c:grouping val="standard"/>
        <c:varyColors val="0"/>
        <c:ser>
          <c:idx val="0"/>
          <c:order val="0"/>
          <c:tx>
            <c:strRef>
              <c:f>List1!$C$4</c:f>
              <c:strCache>
                <c:ptCount val="1"/>
                <c:pt idx="0">
                  <c:v>TOP 10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List1!$B$5:$B$22</c:f>
              <c:numCache>
                <c:formatCode>General</c:formatCode>
                <c:ptCount val="1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numCache>
            </c:numRef>
          </c:cat>
          <c:val>
            <c:numRef>
              <c:f>List1!$C$5:$C$22</c:f>
              <c:numCache>
                <c:formatCode>General</c:formatCode>
                <c:ptCount val="18"/>
                <c:pt idx="0">
                  <c:v>28.9</c:v>
                </c:pt>
                <c:pt idx="1">
                  <c:v>53.3</c:v>
                </c:pt>
                <c:pt idx="2">
                  <c:v>47.9</c:v>
                </c:pt>
                <c:pt idx="3">
                  <c:v>43.2</c:v>
                </c:pt>
                <c:pt idx="4">
                  <c:v>56.3</c:v>
                </c:pt>
                <c:pt idx="5">
                  <c:v>78</c:v>
                </c:pt>
                <c:pt idx="6">
                  <c:v>91.9</c:v>
                </c:pt>
                <c:pt idx="7">
                  <c:v>94</c:v>
                </c:pt>
                <c:pt idx="8">
                  <c:v>94.8</c:v>
                </c:pt>
                <c:pt idx="9">
                  <c:v>95.3</c:v>
                </c:pt>
                <c:pt idx="10">
                  <c:v>95.5</c:v>
                </c:pt>
                <c:pt idx="11">
                  <c:v>95.1</c:v>
                </c:pt>
                <c:pt idx="12">
                  <c:v>94.5</c:v>
                </c:pt>
                <c:pt idx="13">
                  <c:v>93.4</c:v>
                </c:pt>
                <c:pt idx="14">
                  <c:v>93.2</c:v>
                </c:pt>
                <c:pt idx="15">
                  <c:v>93.8</c:v>
                </c:pt>
                <c:pt idx="16">
                  <c:v>94.1</c:v>
                </c:pt>
                <c:pt idx="17">
                  <c:v>93.9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41-4872-8059-1BADDC23AC0E}"/>
            </c:ext>
          </c:extLst>
        </c:ser>
        <c:ser>
          <c:idx val="1"/>
          <c:order val="1"/>
          <c:tx>
            <c:strRef>
              <c:f>List1!$D$4</c:f>
              <c:strCache>
                <c:ptCount val="1"/>
                <c:pt idx="0">
                  <c:v>TOP 50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List1!$B$5:$B$22</c:f>
              <c:numCache>
                <c:formatCode>General</c:formatCode>
                <c:ptCount val="1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numCache>
            </c:numRef>
          </c:cat>
          <c:val>
            <c:numRef>
              <c:f>List1!$D$5:$D$22</c:f>
              <c:numCache>
                <c:formatCode>General</c:formatCode>
                <c:ptCount val="18"/>
                <c:pt idx="0">
                  <c:v>27</c:v>
                </c:pt>
                <c:pt idx="1">
                  <c:v>42.5</c:v>
                </c:pt>
                <c:pt idx="2">
                  <c:v>34.700000000000003</c:v>
                </c:pt>
                <c:pt idx="3">
                  <c:v>35.700000000000003</c:v>
                </c:pt>
                <c:pt idx="4">
                  <c:v>47.9</c:v>
                </c:pt>
                <c:pt idx="5">
                  <c:v>78.900000000000006</c:v>
                </c:pt>
                <c:pt idx="6">
                  <c:v>79.599999999999994</c:v>
                </c:pt>
                <c:pt idx="7">
                  <c:v>80.099999999999994</c:v>
                </c:pt>
                <c:pt idx="8">
                  <c:v>81.400000000000006</c:v>
                </c:pt>
                <c:pt idx="9">
                  <c:v>78.3</c:v>
                </c:pt>
                <c:pt idx="10">
                  <c:v>85.9</c:v>
                </c:pt>
                <c:pt idx="11">
                  <c:v>82.8</c:v>
                </c:pt>
                <c:pt idx="12">
                  <c:v>81.2</c:v>
                </c:pt>
                <c:pt idx="13">
                  <c:v>80.900000000000006</c:v>
                </c:pt>
                <c:pt idx="14">
                  <c:v>80.2</c:v>
                </c:pt>
                <c:pt idx="15">
                  <c:v>83.5</c:v>
                </c:pt>
                <c:pt idx="16">
                  <c:v>82.3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41-4872-8059-1BADDC23AC0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60978128"/>
        <c:axId val="360985576"/>
      </c:lineChart>
      <c:catAx>
        <c:axId val="36097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0985576"/>
        <c:crosses val="autoZero"/>
        <c:auto val="1"/>
        <c:lblAlgn val="ctr"/>
        <c:lblOffset val="100"/>
        <c:noMultiLvlLbl val="0"/>
      </c:catAx>
      <c:valAx>
        <c:axId val="360985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0978128"/>
        <c:crosses val="autoZero"/>
        <c:crossBetween val="between"/>
      </c:valAx>
      <c:spPr>
        <a:noFill/>
      </c:spPr>
    </c:plotArea>
    <c:legend>
      <c:legendPos val="r"/>
      <c:overlay val="0"/>
    </c:legend>
    <c:plotVisOnly val="1"/>
    <c:dispBlanksAs val="gap"/>
    <c:showDLblsOverMax val="0"/>
  </c:chart>
  <c:spPr>
    <a:solidFill>
      <a:srgbClr val="FFFF99"/>
    </a:solidFill>
    <a:ln>
      <a:solidFill>
        <a:srgbClr val="FFFF99"/>
      </a:solidFill>
    </a:ln>
  </c:spPr>
  <c:txPr>
    <a:bodyPr/>
    <a:lstStyle/>
    <a:p>
      <a:pPr>
        <a:defRPr>
          <a:solidFill>
            <a:srgbClr val="008080"/>
          </a:solidFill>
        </a:defRPr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993300"/>
                </a:solidFill>
              </a:defRPr>
            </a:pPr>
            <a:r>
              <a:rPr lang="cs-CZ" dirty="0">
                <a:solidFill>
                  <a:srgbClr val="993300"/>
                </a:solidFill>
              </a:rPr>
              <a:t>Počty HM, DIS a SM </a:t>
            </a:r>
          </a:p>
          <a:p>
            <a:pPr>
              <a:defRPr>
                <a:solidFill>
                  <a:srgbClr val="993300"/>
                </a:solidFill>
              </a:defRPr>
            </a:pPr>
            <a:r>
              <a:rPr lang="cs-CZ" dirty="0">
                <a:solidFill>
                  <a:srgbClr val="993300"/>
                </a:solidFill>
              </a:rPr>
              <a:t>(2012)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List1!$B$34:$B$36</c:f>
              <c:strCache>
                <c:ptCount val="3"/>
                <c:pt idx="0">
                  <c:v>supermarkety</c:v>
                </c:pt>
                <c:pt idx="1">
                  <c:v>diskonty</c:v>
                </c:pt>
                <c:pt idx="2">
                  <c:v>hypermarkety</c:v>
                </c:pt>
              </c:strCache>
            </c:strRef>
          </c:cat>
          <c:val>
            <c:numRef>
              <c:f>List1!$C$34:$C$36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0-D295-4064-851B-C9A6F662B341}"/>
            </c:ext>
          </c:extLst>
        </c:ser>
        <c:ser>
          <c:idx val="1"/>
          <c:order val="1"/>
          <c:spPr>
            <a:solidFill>
              <a:srgbClr val="FFC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95-4064-851B-C9A6F662B34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95-4064-851B-C9A6F662B34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282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95-4064-851B-C9A6F662B3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990000"/>
                    </a:solidFill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List1!$B$34:$B$36</c:f>
              <c:strCache>
                <c:ptCount val="3"/>
                <c:pt idx="0">
                  <c:v>supermarkety</c:v>
                </c:pt>
                <c:pt idx="1">
                  <c:v>diskonty</c:v>
                </c:pt>
                <c:pt idx="2">
                  <c:v>hypermarkety</c:v>
                </c:pt>
              </c:strCache>
            </c:strRef>
          </c:cat>
          <c:val>
            <c:numRef>
              <c:f>List1!$D$34:$D$36</c:f>
              <c:numCache>
                <c:formatCode>General</c:formatCode>
                <c:ptCount val="3"/>
                <c:pt idx="0">
                  <c:v>875</c:v>
                </c:pt>
                <c:pt idx="1">
                  <c:v>551</c:v>
                </c:pt>
                <c:pt idx="2">
                  <c:v>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95-4064-851B-C9A6F662B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0982440"/>
        <c:axId val="360985184"/>
      </c:barChart>
      <c:catAx>
        <c:axId val="3609824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990000"/>
                </a:solidFill>
              </a:defRPr>
            </a:pPr>
            <a:endParaRPr lang="cs-CZ"/>
          </a:p>
        </c:txPr>
        <c:crossAx val="360985184"/>
        <c:crosses val="autoZero"/>
        <c:auto val="1"/>
        <c:lblAlgn val="ctr"/>
        <c:lblOffset val="100"/>
        <c:noMultiLvlLbl val="0"/>
      </c:catAx>
      <c:valAx>
        <c:axId val="3609851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990000"/>
                </a:solidFill>
              </a:defRPr>
            </a:pPr>
            <a:endParaRPr lang="cs-CZ"/>
          </a:p>
        </c:txPr>
        <c:crossAx val="360982440"/>
        <c:crosses val="autoZero"/>
        <c:crossBetween val="between"/>
      </c:valAx>
      <c:spPr>
        <a:solidFill>
          <a:srgbClr val="FFFF93"/>
        </a:solidFill>
        <a:ln>
          <a:solidFill>
            <a:srgbClr val="993300"/>
          </a:solidFill>
        </a:ln>
      </c:spPr>
    </c:plotArea>
    <c:plotVisOnly val="1"/>
    <c:dispBlanksAs val="gap"/>
    <c:showDLblsOverMax val="0"/>
  </c:chart>
  <c:spPr>
    <a:solidFill>
      <a:srgbClr val="FFFFBD"/>
    </a:solidFill>
    <a:ln>
      <a:solidFill>
        <a:srgbClr val="F79646">
          <a:lumMod val="50000"/>
        </a:srgbClr>
      </a:solidFill>
    </a:ln>
  </c:spPr>
  <c:txPr>
    <a:bodyPr/>
    <a:lstStyle/>
    <a:p>
      <a:pPr>
        <a:defRPr>
          <a:solidFill>
            <a:schemeClr val="accent2"/>
          </a:solidFill>
        </a:defRPr>
      </a:pPr>
      <a:endParaRPr lang="cs-CZ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322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53D5D6-CC2D-40E2-B0CE-3DC90E79B5AB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9500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53D5D6-CC2D-40E2-B0CE-3DC90E79B5AB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9338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53D5D6-CC2D-40E2-B0CE-3DC90E79B5AB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0273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53D5D6-CC2D-40E2-B0CE-3DC90E79B5AB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3826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53D5D6-CC2D-40E2-B0CE-3DC90E79B5AB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3344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53D5D6-CC2D-40E2-B0CE-3DC90E79B5AB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00386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53D5D6-CC2D-40E2-B0CE-3DC90E79B5AB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551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90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863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259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EEA0E2-C8AB-4AFD-BDB4-100E61C24915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0009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53D5D6-CC2D-40E2-B0CE-3DC90E79B5AB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9611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53D5D6-CC2D-40E2-B0CE-3DC90E79B5AB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7950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2EEBF5-E471-4FE7-84CD-FCE62D5569B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1443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2EEBF5-E471-4FE7-84CD-FCE62D5569B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144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>
            <a:normAutofit/>
          </a:bodyPr>
          <a:lstStyle/>
          <a:p>
            <a:pPr lvl="0"/>
            <a:endParaRPr lang="cs-CZ" noProof="0" dirty="0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278F-59EF-40B9-AF93-0680486183B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444342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s://www.firmy.cz/Obchody-a-obchudky/Hypermarkety-supermarkety-a-obchodni-domy/Nakupni-centr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sz="5400" b="1" dirty="0"/>
              <a:t>Obchodní organizace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924393" y="0"/>
            <a:ext cx="8229600" cy="47625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Zákonitosti vývoje maloobchodního trhu</a:t>
            </a:r>
          </a:p>
        </p:txBody>
      </p:sp>
      <p:graphicFrame>
        <p:nvGraphicFramePr>
          <p:cNvPr id="56416" name="Group 96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804471" y="509608"/>
          <a:ext cx="9493771" cy="5897543"/>
        </p:xfrm>
        <a:graphic>
          <a:graphicData uri="http://schemas.openxmlformats.org/drawingml/2006/table">
            <a:tbl>
              <a:tblPr/>
              <a:tblGrid>
                <a:gridCol w="2402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Cyklus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Hospodářský vývoj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Vývoj potrav. MO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5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Univerzální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vývoj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Od nevyvinuté ekonomiky s nízkými příjmy obyvatelstva k rozvinuté prosperující ekonomice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Od roztříštěné struktury s malými prodejnami ke struktuře koncentrované s velkoplošnými jednotkami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Nevyvinutá ekonomika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zaměstnanosti 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 službách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podíl výdajů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na potraviny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 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potrav. jednotek na síti – roztříštěnost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podíl řetězců na celkovém obratu 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4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Rozvinutá ekonomika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zaměstnanosti ve službách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podíl výdajů na potraviny nízký…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 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potrav. jednotek  na struktuře sítě,    koncentrovaný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 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řetězců na obratu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25" name="TextovéPole 3"/>
          <p:cNvSpPr txBox="1">
            <a:spLocks noChangeArrowheads="1"/>
          </p:cNvSpPr>
          <p:nvPr/>
        </p:nvSpPr>
        <p:spPr bwMode="auto">
          <a:xfrm>
            <a:off x="3515198" y="6440509"/>
            <a:ext cx="691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</a:rPr>
              <a:t>Působení Engelova zákona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63646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5800" y="188914"/>
            <a:ext cx="8229600" cy="63658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Engelův  zákon</a:t>
            </a:r>
            <a:endParaRPr lang="cs-CZ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35163" y="1052514"/>
            <a:ext cx="8229600" cy="54006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Engel, něm statistik 19. stol., formuloval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cs-CZ" b="1" dirty="0">
                <a:solidFill>
                  <a:srgbClr val="FF0000"/>
                </a:solidFill>
              </a:rPr>
              <a:t>empirický zákon spotřeby: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„Podíl důchodu, vydávaný národem na potraviny je výstižným indexem jeho blahobytu.  Čím nižší je jeho proporce (podíl na spotřebě), tím vyšší je jeho blahobyt.“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FF0000"/>
                </a:solidFill>
              </a:rPr>
              <a:t>Souvislost s vývojovým cyklem maloobchodního trhu!!! Podíl výdajů za potraviny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>
              <a:buClr>
                <a:schemeClr val="accent3"/>
              </a:buClr>
              <a:buNone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Čím vyšší mzda, tím nižší </a:t>
            </a:r>
            <a:r>
              <a:rPr lang="cs-CZ" dirty="0">
                <a:solidFill>
                  <a:srgbClr val="FF0000"/>
                </a:solidFill>
              </a:rPr>
              <a:t>podíl</a:t>
            </a:r>
            <a:r>
              <a:rPr lang="cs-CZ" dirty="0"/>
              <a:t> výdajů za potraviny!!!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3129767" y="3327349"/>
          <a:ext cx="3729905" cy="222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Země </a:t>
                      </a:r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2016 v %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ČR</a:t>
                      </a:r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17.00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Lucembursko</a:t>
                      </a:r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8,8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Švédsko</a:t>
                      </a:r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12,7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Španělsko</a:t>
                      </a:r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14,4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Itálie</a:t>
                      </a:r>
                      <a:r>
                        <a:rPr lang="cs-CZ" sz="1800" baseline="0" dirty="0"/>
                        <a:t> </a:t>
                      </a:r>
                      <a:endParaRPr lang="cs-CZ" sz="1800" dirty="0"/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18,8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7202403" y="3238757"/>
          <a:ext cx="2089150" cy="2401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98">
                <a:tc>
                  <a:txBody>
                    <a:bodyPr/>
                    <a:lstStyle/>
                    <a:p>
                      <a:r>
                        <a:rPr lang="cs-CZ" sz="1800" dirty="0"/>
                        <a:t>Země </a:t>
                      </a:r>
                    </a:p>
                  </a:txBody>
                  <a:tcPr marL="91480" marR="91480" marT="45721" marB="4572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2016 v %</a:t>
                      </a:r>
                    </a:p>
                  </a:txBody>
                  <a:tcPr marL="91480" marR="91480"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98">
                <a:tc>
                  <a:txBody>
                    <a:bodyPr/>
                    <a:lstStyle/>
                    <a:p>
                      <a:r>
                        <a:rPr lang="cs-CZ" sz="1800" dirty="0"/>
                        <a:t>Polsko</a:t>
                      </a:r>
                    </a:p>
                  </a:txBody>
                  <a:tcPr marL="91480" marR="91480" marT="45721" marB="4572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22,7</a:t>
                      </a:r>
                    </a:p>
                  </a:txBody>
                  <a:tcPr marL="91480" marR="91480"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871">
                <a:tc>
                  <a:txBody>
                    <a:bodyPr/>
                    <a:lstStyle/>
                    <a:p>
                      <a:r>
                        <a:rPr lang="cs-CZ" sz="1800" dirty="0"/>
                        <a:t>Černá</a:t>
                      </a:r>
                      <a:r>
                        <a:rPr lang="cs-CZ" sz="1800" baseline="0" dirty="0"/>
                        <a:t> Hora</a:t>
                      </a:r>
                      <a:endParaRPr lang="cs-CZ" sz="1800" dirty="0"/>
                    </a:p>
                  </a:txBody>
                  <a:tcPr marL="91480" marR="91480" marT="45721" marB="4572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40,00</a:t>
                      </a:r>
                    </a:p>
                  </a:txBody>
                  <a:tcPr marL="91480" marR="91480"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519">
                <a:tc gridSpan="2">
                  <a:txBody>
                    <a:bodyPr/>
                    <a:lstStyle/>
                    <a:p>
                      <a:r>
                        <a:rPr lang="cs-CZ" sz="1800" dirty="0"/>
                        <a:t>  !!!!!!!!!!!!!!!!!!!!!!!!!!!!!!</a:t>
                      </a:r>
                    </a:p>
                  </a:txBody>
                  <a:tcPr marL="91480" marR="91480" marT="45721" marB="45721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97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9146" y="9678"/>
            <a:ext cx="8305800" cy="404664"/>
          </a:xfrm>
          <a:solidFill>
            <a:schemeClr val="accent6">
              <a:lumMod val="20000"/>
              <a:lumOff val="80000"/>
            </a:schemeClr>
          </a:solidFill>
          <a:extLst/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200" b="1" dirty="0"/>
              <a:t>Podíl výdajů za potraviny (</a:t>
            </a:r>
            <a:r>
              <a:rPr lang="cs-CZ" sz="3200" b="1" dirty="0" err="1"/>
              <a:t>Eurostat</a:t>
            </a:r>
            <a:r>
              <a:rPr lang="cs-CZ" sz="3200" b="1" dirty="0"/>
              <a:t>)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549146" y="414342"/>
          <a:ext cx="8583611" cy="6443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2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04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Státy EU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79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Potraviny a nealkoholické nápoje (Food and non-</a:t>
                      </a:r>
                      <a:r>
                        <a:rPr lang="cs-CZ" sz="2000" dirty="0" err="1">
                          <a:effectLst/>
                        </a:rPr>
                        <a:t>alcoholic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beverages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EU 25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12,9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12,9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12,9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12,9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EU 15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12,5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12,5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12,6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12,5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Česká republika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19,0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18,3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17,3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17,3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17,2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Maďarsko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19,1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19,1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18,7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18,2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17,7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Polsko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21,3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21,3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20,3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19,4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-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Slovinsko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17,0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17,1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16,8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16,6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15,8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Slovensko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23,6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22,4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22,4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21,3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19,7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Německo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11,5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11,6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11,7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Francie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14,2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14,4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14,5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14,4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-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Rakousko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11,1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11,0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10,9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10,7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10,6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Řecko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16,3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15,9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15,7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15,3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15,0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61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93EE9607-68DD-4698-9A06-EE7E03E6D983}"/>
              </a:ext>
            </a:extLst>
          </p:cNvPr>
          <p:cNvSpPr txBox="1"/>
          <p:nvPr/>
        </p:nvSpPr>
        <p:spPr>
          <a:xfrm>
            <a:off x="7926527" y="2430598"/>
            <a:ext cx="3949002" cy="120032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Podíl výdajů za potraviny 2020 v % (</a:t>
            </a:r>
            <a:r>
              <a:rPr lang="cs-CZ" sz="2400" dirty="0" err="1"/>
              <a:t>Eurostat</a:t>
            </a:r>
            <a:r>
              <a:rPr lang="cs-CZ" sz="2400" dirty="0"/>
              <a:t>)</a:t>
            </a:r>
          </a:p>
          <a:p>
            <a:pPr algn="ctr"/>
            <a:r>
              <a:rPr lang="cs-CZ" sz="2400" dirty="0"/>
              <a:t>Průměr – 16,4 %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968B7C4-2C4B-4D20-9D35-27A7C02ACF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2BD614E-3F5D-44DB-AB00-45075220F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286264"/>
              </p:ext>
            </p:extLst>
          </p:nvPr>
        </p:nvGraphicFramePr>
        <p:xfrm>
          <a:off x="952091" y="156117"/>
          <a:ext cx="6797106" cy="6731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5202">
                  <a:extLst>
                    <a:ext uri="{9D8B030D-6E8A-4147-A177-3AD203B41FA5}">
                      <a16:colId xmlns:a16="http://schemas.microsoft.com/office/drawing/2014/main" val="3787827394"/>
                    </a:ext>
                  </a:extLst>
                </a:gridCol>
                <a:gridCol w="2265952">
                  <a:extLst>
                    <a:ext uri="{9D8B030D-6E8A-4147-A177-3AD203B41FA5}">
                      <a16:colId xmlns:a16="http://schemas.microsoft.com/office/drawing/2014/main" val="1087094005"/>
                    </a:ext>
                  </a:extLst>
                </a:gridCol>
                <a:gridCol w="2265952">
                  <a:extLst>
                    <a:ext uri="{9D8B030D-6E8A-4147-A177-3AD203B41FA5}">
                      <a16:colId xmlns:a16="http://schemas.microsoft.com/office/drawing/2014/main" val="562436869"/>
                    </a:ext>
                  </a:extLst>
                </a:gridCol>
              </a:tblGrid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Lucembursko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9.5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1498397260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Irsko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9,8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2920414607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Rakousko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11,3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3200239514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Německo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12,0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1767105335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Dánsko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12,3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1108764472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Finsko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12,5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1496730939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Nizozemí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12,9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2415430881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Švédsko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13,2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2707962553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Kypr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14,1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310230523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Belgie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14,4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2174226273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Francie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15,0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3266831872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Malta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15,0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164088287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Slovinsko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15,8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3787646737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Španělsko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15,8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906606165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Itálie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16,7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19383213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</a:rPr>
                        <a:t>ČR</a:t>
                      </a:r>
                      <a:endParaRPr lang="cs-CZ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17,1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3887274194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Polsko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17,9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1615745827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Maďarsko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18,7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3782822871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Portugalsko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18,9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3676372861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Řecko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19,4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1718769388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Slovensko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19,4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2040882883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Lotyššsko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20,5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4163036457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Bulharsko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20,7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587253585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Chorvatsko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21,4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1530903426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Estonsko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21,6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3968003632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Litva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21,7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2436574572"/>
                  </a:ext>
                </a:extLst>
              </a:tr>
              <a:tr h="22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Rumunsko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24,6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05" marR="39405" marT="0" marB="0"/>
                </a:tc>
                <a:extLst>
                  <a:ext uri="{0D108BD9-81ED-4DB2-BD59-A6C34878D82A}">
                    <a16:rowId xmlns:a16="http://schemas.microsoft.com/office/drawing/2014/main" val="3922582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118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86" y="0"/>
            <a:ext cx="8269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26020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53061" y="204423"/>
            <a:ext cx="8229600" cy="83661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Priority maloobchodního podnikání v jednotlivých fázích vývoje maloobchodního trhu </a:t>
            </a:r>
            <a:r>
              <a:rPr lang="cs-CZ" sz="2400" b="1" dirty="0">
                <a:solidFill>
                  <a:srgbClr val="FF0000"/>
                </a:solidFill>
              </a:rPr>
              <a:t>(co převažuje)</a:t>
            </a:r>
          </a:p>
        </p:txBody>
      </p:sp>
      <p:graphicFrame>
        <p:nvGraphicFramePr>
          <p:cNvPr id="98332" name="Group 28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299804" y="1056026"/>
          <a:ext cx="9938478" cy="5391150"/>
        </p:xfrm>
        <a:graphic>
          <a:graphicData uri="http://schemas.openxmlformats.org/drawingml/2006/table">
            <a:tbl>
              <a:tblPr/>
              <a:tblGrid>
                <a:gridCol w="2870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1.Fáze dětství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Být viděn na trhu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– dobytí tržní pozice, přijetí nového fenoménu-supermarket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4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2.Fáze mládí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Rozvinout organizační schopnosti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–organizace, řízení lidských zdrojů, optimalizace logistiky, nákupu, financí…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3.Fáze dospívání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Odlišit obchodní koncepty-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analyzovat lokální trh, vytvořit lokální specifické koncepty dle cílových skupin… 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4.Fáze dospělosti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Být ziskovou firmou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– důraz na produktivitu vytvářením štíhlé organizace, dolaďování prodejních formátů…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6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5.Fáze zralosti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Optimalizovat a inovovat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–zjednodušování procesů, integrovaná logistika, diferenciace portfolia, globální synergie…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79749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8"/>
          <p:cNvSpPr>
            <a:spLocks noGrp="1"/>
          </p:cNvSpPr>
          <p:nvPr>
            <p:ph type="title"/>
          </p:nvPr>
        </p:nvSpPr>
        <p:spPr>
          <a:xfrm>
            <a:off x="1629860" y="206695"/>
            <a:ext cx="8643938" cy="571500"/>
          </a:xfrm>
          <a:solidFill>
            <a:srgbClr val="FFFFCC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cs-CZ" alt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 obchodu v ČR - historické souvislosti </a:t>
            </a:r>
          </a:p>
        </p:txBody>
      </p:sp>
      <p:graphicFrame>
        <p:nvGraphicFramePr>
          <p:cNvPr id="32795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573367"/>
              </p:ext>
            </p:extLst>
          </p:nvPr>
        </p:nvGraphicFramePr>
        <p:xfrm>
          <a:off x="204439" y="939654"/>
          <a:ext cx="11987561" cy="5873110"/>
        </p:xfrm>
        <a:graphic>
          <a:graphicData uri="http://schemas.openxmlformats.org/drawingml/2006/table">
            <a:tbl>
              <a:tblPr/>
              <a:tblGrid>
                <a:gridCol w="1397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3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První republika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CPE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České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země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roztříštěná velikostní struktura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převaha potrav. prodejen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převaha pultových prodejen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výstavba obchodních domů (OD)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svobodná volba zákazníka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nedostatečná hustota sítě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první SO v roce 1955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pomalá provozní koncentrace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nízký podíl velkokapacitních jednotek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pozitivní rozvoj SO a 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omezená volba zákazníka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7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Svět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první samoobsluhy (SO)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supermarkety (SM), diskonty (DIS)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menší nákupní centra (NC)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rozšiřování sítí OD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boom SO, SM, DIS,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nástup hypermarketů (HM)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 rozvoj velkých NC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prosazování vývojových trendů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elektronizace pohybu zboží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Kompa-race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zaostávání  životních cyklů MOJ 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zaostávání životních cyklů MOJ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 vývojových trendů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603" y="4523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137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729876"/>
              </p:ext>
            </p:extLst>
          </p:nvPr>
        </p:nvGraphicFramePr>
        <p:xfrm>
          <a:off x="166256" y="692474"/>
          <a:ext cx="11888212" cy="6329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6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1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Etapa </a:t>
                      </a:r>
                      <a:endParaRPr lang="cs-CZ" sz="24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období </a:t>
                      </a:r>
                      <a:endParaRPr lang="cs-CZ" sz="24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charakter změn </a:t>
                      </a:r>
                      <a:endParaRPr lang="cs-CZ" sz="24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51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Atomizace</a:t>
                      </a:r>
                      <a:endParaRPr lang="cs-CZ" sz="24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1.pol. 90. let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20. stol. </a:t>
                      </a:r>
                      <a:endParaRPr lang="cs-CZ" sz="24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Privatizace</a:t>
                      </a: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 - organizační a prostorové roztříštění maloobchodu, první zahraniční firmy,</a:t>
                      </a:r>
                      <a:r>
                        <a:rPr lang="cs-CZ" sz="2400" b="1" baseline="0" dirty="0">
                          <a:solidFill>
                            <a:srgbClr val="FFFF66"/>
                          </a:solidFill>
                          <a:effectLst/>
                        </a:rPr>
                        <a:t> </a:t>
                      </a: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SM, DIS</a:t>
                      </a:r>
                      <a:endParaRPr lang="cs-CZ" sz="24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341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2. Internacionalizace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 a koncentrace</a:t>
                      </a:r>
                      <a:endParaRPr lang="cs-CZ" sz="24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od 2. poloviny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90. let 20. stol. </a:t>
                      </a:r>
                      <a:endParaRPr lang="cs-CZ" sz="24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Organizační a prostorová koncentrace</a:t>
                      </a: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HM, NC, odborné trhy </a:t>
                      </a:r>
                      <a:endParaRPr lang="cs-CZ" sz="24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3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FFFF66"/>
                          </a:solidFill>
                          <a:effectLst/>
                        </a:rPr>
                        <a:t>- do roku 2000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FFFF66"/>
                          </a:solidFill>
                          <a:effectLst/>
                        </a:rPr>
                        <a:t>       N &gt; P  </a:t>
                      </a:r>
                      <a:endParaRPr lang="cs-CZ" sz="2400" b="1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Růst internacionalizace a koncentrace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růst všech nových formátů</a:t>
                      </a:r>
                      <a:endParaRPr lang="cs-CZ" sz="24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3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FFFF66"/>
                          </a:solidFill>
                          <a:effectLst/>
                        </a:rPr>
                        <a:t>- 2000 - 2003</a:t>
                      </a:r>
                      <a:endParaRPr lang="cs-CZ" sz="2400" b="1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Zpomalování vývojových trendů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růst HM, DIS, NC, oslabování SM</a:t>
                      </a:r>
                      <a:endParaRPr lang="cs-CZ" sz="24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751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3. Konsolidace trhu</a:t>
                      </a:r>
                      <a:endParaRPr lang="cs-CZ" sz="24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přelom 2005/ 2006 - </a:t>
                      </a:r>
                      <a:endParaRPr lang="cs-CZ" sz="24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Zastavení růstu internacionalizace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zpomalení koncentrace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růst HM, DIS, NC</a:t>
                      </a:r>
                      <a:endParaRPr lang="cs-CZ" sz="24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98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Fúze v TOP</a:t>
                      </a:r>
                      <a:r>
                        <a:rPr lang="cs-CZ" sz="2400" b="1" baseline="0" dirty="0">
                          <a:solidFill>
                            <a:schemeClr val="bg1"/>
                          </a:solidFill>
                          <a:effectLst/>
                        </a:rPr>
                        <a:t> 10</a:t>
                      </a: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, další růst koncentrace, později</a:t>
                      </a:r>
                      <a:r>
                        <a:rPr lang="cs-CZ" sz="2400" b="1" baseline="0" dirty="0">
                          <a:solidFill>
                            <a:srgbClr val="FFFF66"/>
                          </a:solidFill>
                          <a:effectLst/>
                        </a:rPr>
                        <a:t> </a:t>
                      </a: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zpomalení, růst HM, DIS,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odchod firmy J. </a:t>
                      </a:r>
                      <a:r>
                        <a:rPr lang="cs-CZ" sz="2400" b="1" dirty="0" err="1">
                          <a:solidFill>
                            <a:srgbClr val="FFFF66"/>
                          </a:solidFill>
                          <a:effectLst/>
                        </a:rPr>
                        <a:t>Meinl</a:t>
                      </a:r>
                      <a:r>
                        <a:rPr lang="cs-CZ" sz="2400" b="1" dirty="0">
                          <a:solidFill>
                            <a:srgbClr val="FFFF66"/>
                          </a:solidFill>
                          <a:effectLst/>
                        </a:rPr>
                        <a:t>, Carrefour, Delvita, tlak na MSP, rozvoj menších formátů (saturace trhu)</a:t>
                      </a:r>
                      <a:endParaRPr lang="cs-CZ" sz="24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97" marR="8997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911" y="128528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898672" y="169255"/>
            <a:ext cx="8006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Transformace  českého MO – etapizace cca do r. 2005</a:t>
            </a:r>
            <a:endParaRPr lang="cs-CZ" sz="28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053997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1C96151-7A43-4935-A07C-CBF239079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1381" y="94904"/>
            <a:ext cx="7958138" cy="785812"/>
          </a:xfrm>
          <a:solidFill>
            <a:srgbClr val="FFFF99"/>
          </a:solidFill>
          <a:ln w="381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cs-CZ" altLang="cs-CZ" sz="2800" b="1" dirty="0">
                <a:solidFill>
                  <a:srgbClr val="993300"/>
                </a:solidFill>
              </a:rPr>
              <a:t>Transformace – vývoj internacionalizace v ČR</a:t>
            </a:r>
          </a:p>
        </p:txBody>
      </p:sp>
      <p:sp>
        <p:nvSpPr>
          <p:cNvPr id="8195" name="TextovéPole 4">
            <a:extLst>
              <a:ext uri="{FF2B5EF4-FFF2-40B4-BE49-F238E27FC236}">
                <a16:creationId xmlns:a16="http://schemas.microsoft.com/office/drawing/2014/main" id="{427A0455-A76A-480B-B7BA-B086D3B20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307" y="995721"/>
            <a:ext cx="9456234" cy="16319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000" b="1" dirty="0">
                <a:solidFill>
                  <a:srgbClr val="008080"/>
                </a:solidFill>
                <a:latin typeface="Arial" panose="020B0604020202020204" pitchFamily="34" charset="0"/>
              </a:rPr>
              <a:t>Dvě vlny vstupu zahraničních řetězců potvrzuje i vývoj PZI i vývoj podílu na obratu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000" b="1" dirty="0">
                <a:solidFill>
                  <a:srgbClr val="008080"/>
                </a:solidFill>
                <a:latin typeface="Arial" panose="020B0604020202020204" pitchFamily="34" charset="0"/>
              </a:rPr>
              <a:t>Podíl zboží z dovozu na maloobchodním obratu v %: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latin typeface="Arial" panose="020B0604020202020204" pitchFamily="34" charset="0"/>
              </a:rPr>
              <a:t>  1990 (9,9), 1995 (15,5), 1998 (30-40)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8471F033-7892-4C9D-89A0-A620D112E4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173614"/>
              </p:ext>
            </p:extLst>
          </p:nvPr>
        </p:nvGraphicFramePr>
        <p:xfrm>
          <a:off x="1578517" y="3227569"/>
          <a:ext cx="795813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7" name="TextovéPole 5">
            <a:extLst>
              <a:ext uri="{FF2B5EF4-FFF2-40B4-BE49-F238E27FC236}">
                <a16:creationId xmlns:a16="http://schemas.microsoft.com/office/drawing/2014/main" id="{389E6412-2FBA-45B5-A110-BE130C413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967" y="2742676"/>
            <a:ext cx="5329238" cy="3698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80808"/>
                </a:solidFill>
                <a:latin typeface="Arial" panose="020B0604020202020204" pitchFamily="34" charset="0"/>
              </a:rPr>
              <a:t>Podíl zahraničních firem na obratu TOP 10 a 50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10B8EC4-DF1E-42F9-9C4A-D9AAA4BFD7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911" y="128528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>
            <a:extLst>
              <a:ext uri="{FF2B5EF4-FFF2-40B4-BE49-F238E27FC236}">
                <a16:creationId xmlns:a16="http://schemas.microsoft.com/office/drawing/2014/main" id="{3E36678F-D537-474D-95D9-94CCA1317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854" y="1773045"/>
            <a:ext cx="9362959" cy="475158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5" name="Text Box 5">
            <a:extLst>
              <a:ext uri="{FF2B5EF4-FFF2-40B4-BE49-F238E27FC236}">
                <a16:creationId xmlns:a16="http://schemas.microsoft.com/office/drawing/2014/main" id="{6F4288A1-4781-4D8F-96C5-C910AAF76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404813"/>
            <a:ext cx="8208962" cy="1200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2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Míra internacionalizace</a:t>
            </a:r>
            <a:br>
              <a:rPr lang="cs-CZ" sz="2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cs-CZ" sz="2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Vývoj podílu zahraničních firem na obratu TOP 10 v letech 1993-03 v % - ČR a SR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1AACBF-49B6-44FC-9B59-7AB3593B47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911" y="128528"/>
            <a:ext cx="1464833" cy="112789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FBCC9C3-372B-40BD-8B94-F5C1714F75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311" y="280928"/>
            <a:ext cx="1464833" cy="112789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92931" y="1539647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Vývojové trendy </a:t>
            </a:r>
          </a:p>
          <a:p>
            <a:r>
              <a:rPr lang="cs-CZ" sz="4000" b="1" dirty="0"/>
              <a:t>v obchodě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9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</a:t>
            </a:r>
            <a:r>
              <a:rPr lang="cs-CZ" altLang="cs-CZ" sz="2400" b="1" i="1" dirty="0">
                <a:solidFill>
                  <a:srgbClr val="002060"/>
                </a:solidFill>
              </a:rPr>
              <a:t>vymezit podstatné znaky obchodu, maloobchodu ve světě, v Evropě a </a:t>
            </a:r>
          </a:p>
          <a:p>
            <a:pPr marL="0" indent="0" algn="ctr">
              <a:buNone/>
            </a:pPr>
            <a:r>
              <a:rPr lang="cs-CZ" altLang="cs-CZ" sz="2400" b="1" i="1" dirty="0">
                <a:solidFill>
                  <a:srgbClr val="002060"/>
                </a:solidFill>
              </a:rPr>
              <a:t>v ČR</a:t>
            </a: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>
            <a:extLst>
              <a:ext uri="{FF2B5EF4-FFF2-40B4-BE49-F238E27FC236}">
                <a16:creationId xmlns:a16="http://schemas.microsoft.com/office/drawing/2014/main" id="{20232F3D-87A9-4A60-8D8F-C4888D24E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322" y="231967"/>
            <a:ext cx="8358187" cy="596900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endParaRPr lang="cs-CZ" sz="3200" b="1" dirty="0">
              <a:solidFill>
                <a:schemeClr val="tx2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cs-CZ" sz="2800" b="1" dirty="0">
                <a:solidFill>
                  <a:srgbClr val="993300"/>
                </a:solidFill>
                <a:latin typeface="Arial" charset="0"/>
              </a:rPr>
              <a:t>Transformace – koncentrace v ČR</a:t>
            </a: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endParaRPr lang="cs-CZ" sz="32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algn="ctr" eaLnBrk="1" hangingPunct="1">
              <a:defRPr/>
            </a:pPr>
            <a:endParaRPr lang="cs-CZ" sz="32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B5E37692-EE3E-4338-B3D9-2F986728E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6" y="1357313"/>
            <a:ext cx="2917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0245" name="TextovéPole 7">
            <a:extLst>
              <a:ext uri="{FF2B5EF4-FFF2-40B4-BE49-F238E27FC236}">
                <a16:creationId xmlns:a16="http://schemas.microsoft.com/office/drawing/2014/main" id="{E32AFC4F-780E-4054-9557-511D8EE05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322" y="2176861"/>
            <a:ext cx="3911444" cy="2246313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FFFF66"/>
                </a:solidFill>
                <a:latin typeface="Arial" panose="020B0604020202020204" pitchFamily="34" charset="0"/>
              </a:rPr>
              <a:t>Organizační koncentrace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FFFF66"/>
                </a:solidFill>
                <a:latin typeface="Arial" panose="020B0604020202020204" pitchFamily="34" charset="0"/>
              </a:rPr>
              <a:t>    Integrace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FFFF66"/>
                </a:solidFill>
                <a:latin typeface="Arial" panose="020B0604020202020204" pitchFamily="34" charset="0"/>
              </a:rPr>
              <a:t>    - vysoce integrované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FFFF66"/>
                </a:solidFill>
                <a:latin typeface="Arial" panose="020B0604020202020204" pitchFamily="34" charset="0"/>
              </a:rPr>
              <a:t>       firmy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FFFF66"/>
                </a:solidFill>
                <a:latin typeface="Arial" panose="020B0604020202020204" pitchFamily="34" charset="0"/>
              </a:rPr>
              <a:t>    - vertikální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FFFF66"/>
                </a:solidFill>
                <a:latin typeface="Arial" panose="020B0604020202020204" pitchFamily="34" charset="0"/>
              </a:rPr>
              <a:t>       a horizontální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FFFF66"/>
                </a:solidFill>
                <a:latin typeface="Arial" panose="020B0604020202020204" pitchFamily="34" charset="0"/>
              </a:rPr>
              <a:t>       kooperace</a:t>
            </a:r>
          </a:p>
        </p:txBody>
      </p:sp>
      <p:sp>
        <p:nvSpPr>
          <p:cNvPr id="9" name="Šipka doprava 8">
            <a:extLst>
              <a:ext uri="{FF2B5EF4-FFF2-40B4-BE49-F238E27FC236}">
                <a16:creationId xmlns:a16="http://schemas.microsoft.com/office/drawing/2014/main" id="{7E0E3BBF-D717-4A79-AA28-0F146D7F4E4F}"/>
              </a:ext>
            </a:extLst>
          </p:cNvPr>
          <p:cNvSpPr/>
          <p:nvPr/>
        </p:nvSpPr>
        <p:spPr>
          <a:xfrm>
            <a:off x="1419806" y="5198013"/>
            <a:ext cx="977900" cy="484188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pic>
        <p:nvPicPr>
          <p:cNvPr id="8194" name="Picture 2" descr="HLAVNÍ TRENDY ROKU 2006 koncentrace trhu nabrala prudce ...">
            <a:extLst>
              <a:ext uri="{FF2B5EF4-FFF2-40B4-BE49-F238E27FC236}">
                <a16:creationId xmlns:a16="http://schemas.microsoft.com/office/drawing/2014/main" id="{E40E9F24-18F2-4E33-A1D2-28DA77BAC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245" y="917836"/>
            <a:ext cx="7327434" cy="567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>
            <a:extLst>
              <a:ext uri="{FF2B5EF4-FFF2-40B4-BE49-F238E27FC236}">
                <a16:creationId xmlns:a16="http://schemas.microsoft.com/office/drawing/2014/main" id="{20232F3D-87A9-4A60-8D8F-C4888D24E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322" y="32389"/>
            <a:ext cx="8358187" cy="596900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endParaRPr lang="cs-CZ" sz="3200" b="1" dirty="0">
              <a:solidFill>
                <a:schemeClr val="tx2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cs-CZ" sz="2800" b="1" dirty="0">
                <a:solidFill>
                  <a:srgbClr val="993300"/>
                </a:solidFill>
                <a:latin typeface="Arial" charset="0"/>
              </a:rPr>
              <a:t>Transformace – koncentrace v ČR</a:t>
            </a: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endParaRPr lang="cs-CZ" sz="32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algn="ctr" eaLnBrk="1" hangingPunct="1">
              <a:defRPr/>
            </a:pPr>
            <a:endParaRPr lang="cs-CZ" sz="32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B5E37692-EE3E-4338-B3D9-2F986728E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6" y="1357313"/>
            <a:ext cx="2917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0244" name="TextovéPole 4">
            <a:extLst>
              <a:ext uri="{FF2B5EF4-FFF2-40B4-BE49-F238E27FC236}">
                <a16:creationId xmlns:a16="http://schemas.microsoft.com/office/drawing/2014/main" id="{20E27BFD-8DB6-40F4-80C2-9B228750F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7464" y="996253"/>
            <a:ext cx="7743675" cy="2246312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990000"/>
                </a:solidFill>
                <a:latin typeface="Arial" panose="020B0604020202020204" pitchFamily="34" charset="0"/>
              </a:rPr>
              <a:t>Nákupní centra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993300"/>
                </a:solidFill>
                <a:latin typeface="Arial" panose="020B0604020202020204" pitchFamily="34" charset="0"/>
              </a:rPr>
              <a:t> různá velikost a koncepce, přes 250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993300"/>
                </a:solidFill>
                <a:latin typeface="Arial" panose="020B0604020202020204" pitchFamily="34" charset="0"/>
              </a:rPr>
              <a:t>  NC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000" b="1" dirty="0">
                <a:solidFill>
                  <a:srgbClr val="993300"/>
                </a:solidFill>
                <a:latin typeface="Arial" panose="020B0604020202020204" pitchFamily="34" charset="0"/>
              </a:rPr>
              <a:t> růst neodpovídá budoucím možnostem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993300"/>
                </a:solidFill>
                <a:latin typeface="Arial" panose="020B0604020202020204" pitchFamily="34" charset="0"/>
              </a:rPr>
              <a:t>  koupěschopné poptávky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000" b="1" dirty="0">
                <a:solidFill>
                  <a:srgbClr val="993300"/>
                </a:solidFill>
                <a:latin typeface="Arial" panose="020B0604020202020204" pitchFamily="34" charset="0"/>
              </a:rPr>
              <a:t> nová konkurence: NC výroby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000" b="1" dirty="0">
                <a:solidFill>
                  <a:srgbClr val="993300"/>
                </a:solidFill>
                <a:latin typeface="Arial" panose="020B0604020202020204" pitchFamily="34" charset="0"/>
              </a:rPr>
              <a:t> lze očekávat jejich konsolidaci</a:t>
            </a:r>
            <a:endParaRPr lang="cs-CZ" altLang="cs-CZ" sz="1800" b="1" dirty="0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0246" name="TextovéPole 8">
            <a:extLst>
              <a:ext uri="{FF2B5EF4-FFF2-40B4-BE49-F238E27FC236}">
                <a16:creationId xmlns:a16="http://schemas.microsoft.com/office/drawing/2014/main" id="{43D83F39-642D-4DCE-BA1A-2947065FF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81" y="1457421"/>
            <a:ext cx="3000375" cy="132397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FFFF66"/>
                </a:solidFill>
                <a:latin typeface="Arial" panose="020B0604020202020204" pitchFamily="34" charset="0"/>
              </a:rPr>
              <a:t>Prostorová koncentrace (horizontální kooperace)</a:t>
            </a:r>
          </a:p>
        </p:txBody>
      </p:sp>
      <p:sp>
        <p:nvSpPr>
          <p:cNvPr id="11" name="Šipka doprava 10">
            <a:extLst>
              <a:ext uri="{FF2B5EF4-FFF2-40B4-BE49-F238E27FC236}">
                <a16:creationId xmlns:a16="http://schemas.microsoft.com/office/drawing/2014/main" id="{DBC558CF-FE35-4F48-A51C-05ECF04B6C20}"/>
              </a:ext>
            </a:extLst>
          </p:cNvPr>
          <p:cNvSpPr/>
          <p:nvPr/>
        </p:nvSpPr>
        <p:spPr>
          <a:xfrm>
            <a:off x="1531318" y="3364783"/>
            <a:ext cx="977900" cy="484187"/>
          </a:xfrm>
          <a:prstGeom prst="rightArrow">
            <a:avLst/>
          </a:prstGeom>
          <a:solidFill>
            <a:schemeClr val="tx2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pic>
        <p:nvPicPr>
          <p:cNvPr id="11266" name="Picture 2" descr="Londýn otevírá největší nákupní centrum v Evropě - Aktuálně.cz">
            <a:extLst>
              <a:ext uri="{FF2B5EF4-FFF2-40B4-BE49-F238E27FC236}">
                <a16:creationId xmlns:a16="http://schemas.microsoft.com/office/drawing/2014/main" id="{DD6AF035-B7A4-4F5D-90E5-92FD4E747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464" y="3429000"/>
            <a:ext cx="6791092" cy="315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054556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>
            <a:extLst>
              <a:ext uri="{FF2B5EF4-FFF2-40B4-BE49-F238E27FC236}">
                <a16:creationId xmlns:a16="http://schemas.microsoft.com/office/drawing/2014/main" id="{B0F022D3-99D9-42F3-8CC1-32F22F3E0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2" y="188187"/>
            <a:ext cx="7702550" cy="1071563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endParaRPr lang="cs-CZ" sz="2800" b="1" dirty="0">
              <a:solidFill>
                <a:schemeClr val="tx2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cs-CZ" sz="2800" b="1" dirty="0">
                <a:solidFill>
                  <a:srgbClr val="993300"/>
                </a:solidFill>
                <a:latin typeface="Arial" charset="0"/>
              </a:rPr>
              <a:t>Soudobé trendy v ČR- provozní koncentrace, sortimentní koncentrace</a:t>
            </a: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br>
              <a:rPr lang="cs-CZ" sz="3200" b="1" dirty="0">
                <a:solidFill>
                  <a:schemeClr val="tx2"/>
                </a:solidFill>
                <a:latin typeface="Arial" charset="0"/>
              </a:rPr>
            </a:br>
            <a:endParaRPr lang="cs-CZ" sz="32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algn="ctr" eaLnBrk="1" hangingPunct="1">
              <a:defRPr/>
            </a:pPr>
            <a:endParaRPr lang="cs-CZ" sz="32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220" name="Obdélník 6">
            <a:extLst>
              <a:ext uri="{FF2B5EF4-FFF2-40B4-BE49-F238E27FC236}">
                <a16:creationId xmlns:a16="http://schemas.microsoft.com/office/drawing/2014/main" id="{4575D64D-53F7-48E5-B869-D38F47F03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941" y="1439849"/>
            <a:ext cx="9637093" cy="1261884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400" b="1" dirty="0">
                <a:solidFill>
                  <a:srgbClr val="FFFF66"/>
                </a:solidFill>
                <a:latin typeface="Arial" charset="0"/>
              </a:rPr>
              <a:t>Nové formy MOJ, naplňování HMO, pokles produktivity práce na </a:t>
            </a:r>
            <a:r>
              <a:rPr lang="cs-CZ" sz="2400" b="1" dirty="0">
                <a:solidFill>
                  <a:srgbClr val="FFFF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cs-CZ" sz="2400" b="1" baseline="30000" dirty="0">
                <a:solidFill>
                  <a:srgbClr val="FFFF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2400" b="1" dirty="0">
                <a:solidFill>
                  <a:srgbClr val="FFFF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800" b="1" dirty="0">
                <a:solidFill>
                  <a:srgbClr val="FFFF66"/>
                </a:solidFill>
                <a:latin typeface="+mj-lt"/>
                <a:ea typeface="Calibri" pitchFamily="34" charset="0"/>
                <a:cs typeface="Times New Roman" pitchFamily="18" charset="0"/>
              </a:rPr>
              <a:t>prodej. plochy</a:t>
            </a:r>
            <a:r>
              <a:rPr lang="cs-CZ" sz="2800" b="1" dirty="0">
                <a:solidFill>
                  <a:srgbClr val="FFFF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cs-CZ" sz="2400" b="1" dirty="0">
                <a:solidFill>
                  <a:srgbClr val="FFFF66"/>
                </a:solidFill>
                <a:latin typeface="Arial" charset="0"/>
              </a:rPr>
              <a:t>rozvoj velkoplošných prodejen podpořen novými technologiemi (elektronizace pohybu zboží)</a:t>
            </a:r>
            <a:endParaRPr lang="cs-CZ" b="1" dirty="0">
              <a:solidFill>
                <a:srgbClr val="FFFF66"/>
              </a:solidFill>
              <a:latin typeface="Arial" charset="0"/>
            </a:endParaRPr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59E364F2-8C17-48A7-959B-9C189BBB5E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5923107"/>
              </p:ext>
            </p:extLst>
          </p:nvPr>
        </p:nvGraphicFramePr>
        <p:xfrm>
          <a:off x="6881818" y="3000372"/>
          <a:ext cx="474890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373B0AE1-2AF7-4A7D-9116-0DED6FC6E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084762"/>
              </p:ext>
            </p:extLst>
          </p:nvPr>
        </p:nvGraphicFramePr>
        <p:xfrm>
          <a:off x="1240941" y="3000375"/>
          <a:ext cx="5283684" cy="3614738"/>
        </p:xfrm>
        <a:graphic>
          <a:graphicData uri="http://schemas.openxmlformats.org/drawingml/2006/table">
            <a:tbl>
              <a:tblPr/>
              <a:tblGrid>
                <a:gridCol w="1472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0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Ukazatel 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1989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1998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2002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Počty prodejen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43 781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99 000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142 000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Prům. vel. MOJ </a:t>
                      </a: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 m</a:t>
                      </a:r>
                      <a:r>
                        <a:rPr lang="cs-CZ" sz="2000" b="1" baseline="30000" dirty="0">
                          <a:solidFill>
                            <a:srgbClr val="9933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78,4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70,7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95,1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2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Plošný  standard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 </a:t>
                      </a: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cs-CZ" sz="2000" b="1" baseline="30000" dirty="0">
                          <a:solidFill>
                            <a:srgbClr val="9933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330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686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1330 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Obslužný standard (G)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21,1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13,6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99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13,2</a:t>
                      </a:r>
                      <a:endParaRPr lang="cs-CZ" sz="2000" b="1" dirty="0">
                        <a:solidFill>
                          <a:srgbClr val="99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4483" y="505299"/>
            <a:ext cx="9713131" cy="4540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 dirty="0"/>
            </a:br>
            <a:r>
              <a:rPr lang="cs-CZ" sz="11200" b="1" dirty="0">
                <a:solidFill>
                  <a:srgbClr val="008080"/>
                </a:solidFill>
              </a:rPr>
              <a:t>Český maloobchod - vize 2020</a:t>
            </a:r>
            <a:endParaRPr lang="cs-CZ" sz="11200" dirty="0">
              <a:solidFill>
                <a:srgbClr val="008080"/>
              </a:solidFill>
            </a:endParaRP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5646A6F5-5ADA-4A6B-BC01-CF58E43C9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635" y="58955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17" name="Plátno 133">
            <a:extLst>
              <a:ext uri="{FF2B5EF4-FFF2-40B4-BE49-F238E27FC236}">
                <a16:creationId xmlns:a16="http://schemas.microsoft.com/office/drawing/2014/main" id="{AF5E0B4B-18B2-4CFE-BF2C-F870042E62B6}"/>
              </a:ext>
            </a:extLst>
          </p:cNvPr>
          <p:cNvGrpSpPr/>
          <p:nvPr/>
        </p:nvGrpSpPr>
        <p:grpSpPr>
          <a:xfrm>
            <a:off x="737755" y="1236521"/>
            <a:ext cx="9331036" cy="5351309"/>
            <a:chOff x="0" y="0"/>
            <a:chExt cx="5486400" cy="3200400"/>
          </a:xfrm>
        </p:grpSpPr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AC08A1DB-3CF2-4DA8-B062-23EC54B0BFD1}"/>
                </a:ext>
              </a:extLst>
            </p:cNvPr>
            <p:cNvSpPr/>
            <p:nvPr/>
          </p:nvSpPr>
          <p:spPr>
            <a:xfrm>
              <a:off x="0" y="0"/>
              <a:ext cx="5486400" cy="3200400"/>
            </a:xfrm>
            <a:prstGeom prst="rect">
              <a:avLst/>
            </a:prstGeom>
          </p:spPr>
        </p:sp>
        <p:sp>
          <p:nvSpPr>
            <p:cNvPr id="19" name="Textové pole 120">
              <a:extLst>
                <a:ext uri="{FF2B5EF4-FFF2-40B4-BE49-F238E27FC236}">
                  <a16:creationId xmlns:a16="http://schemas.microsoft.com/office/drawing/2014/main" id="{197CDC52-1976-43C0-AD12-51F6C2248721}"/>
                </a:ext>
              </a:extLst>
            </p:cNvPr>
            <p:cNvSpPr txBox="1"/>
            <p:nvPr/>
          </p:nvSpPr>
          <p:spPr>
            <a:xfrm>
              <a:off x="95250" y="38100"/>
              <a:ext cx="2247900" cy="9525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15000"/>
                </a:lnSpc>
                <a:spcBef>
                  <a:spcPts val="425"/>
                </a:spcBef>
                <a:spcAft>
                  <a:spcPts val="1000"/>
                </a:spcAft>
              </a:pPr>
              <a:r>
                <a:rPr lang="cs-CZ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Vývoj trhu a formátů – konsolidace, convenience, kvalitní specialisté, Category management…</a:t>
              </a:r>
              <a:endPara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ové pole 62">
              <a:extLst>
                <a:ext uri="{FF2B5EF4-FFF2-40B4-BE49-F238E27FC236}">
                  <a16:creationId xmlns:a16="http://schemas.microsoft.com/office/drawing/2014/main" id="{651E52BA-7070-419D-9C07-1AFC971C920E}"/>
                </a:ext>
              </a:extLst>
            </p:cNvPr>
            <p:cNvSpPr txBox="1"/>
            <p:nvPr/>
          </p:nvSpPr>
          <p:spPr>
            <a:xfrm>
              <a:off x="114300" y="1077254"/>
              <a:ext cx="2238375" cy="935355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2880" algn="ctr">
                <a:lnSpc>
                  <a:spcPct val="115000"/>
                </a:lnSpc>
                <a:spcBef>
                  <a:spcPts val="425"/>
                </a:spcBef>
                <a:spcAft>
                  <a:spcPts val="1000"/>
                </a:spcAft>
              </a:pPr>
              <a:r>
                <a:rPr lang="cs-CZ" sz="2000" b="1" dirty="0">
                  <a:effectLst/>
                  <a:ea typeface="Calibri" panose="020F0502020204030204" pitchFamily="34" charset="0"/>
                </a:rPr>
                <a:t>Obchod jako služba – zážitek, sociální funkce obchodu, personalizace nabídky…</a:t>
              </a:r>
              <a:endPara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ové pole 62">
              <a:extLst>
                <a:ext uri="{FF2B5EF4-FFF2-40B4-BE49-F238E27FC236}">
                  <a16:creationId xmlns:a16="http://schemas.microsoft.com/office/drawing/2014/main" id="{1A590A15-76AE-4285-9477-FFFF08C7F84A}"/>
                </a:ext>
              </a:extLst>
            </p:cNvPr>
            <p:cNvSpPr txBox="1"/>
            <p:nvPr/>
          </p:nvSpPr>
          <p:spPr>
            <a:xfrm>
              <a:off x="114300" y="2170724"/>
              <a:ext cx="2209800" cy="734401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3515" algn="ctr">
                <a:spcBef>
                  <a:spcPts val="425"/>
                </a:spcBef>
                <a:spcAft>
                  <a:spcPts val="0"/>
                </a:spcAft>
              </a:pPr>
              <a:r>
                <a:rPr lang="cs-CZ" sz="2000" b="1" dirty="0">
                  <a:effectLst/>
                  <a:ea typeface="Calibri" panose="020F0502020204030204" pitchFamily="34" charset="0"/>
                </a:rPr>
                <a:t>Rostoucí náročnost zákazníků – služby, komfort, zážitek…</a:t>
              </a:r>
              <a:endPara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ové pole 62">
              <a:extLst>
                <a:ext uri="{FF2B5EF4-FFF2-40B4-BE49-F238E27FC236}">
                  <a16:creationId xmlns:a16="http://schemas.microsoft.com/office/drawing/2014/main" id="{A22BF911-3DBD-442A-AF9E-FEA831A38644}"/>
                </a:ext>
              </a:extLst>
            </p:cNvPr>
            <p:cNvSpPr txBox="1"/>
            <p:nvPr/>
          </p:nvSpPr>
          <p:spPr>
            <a:xfrm>
              <a:off x="3248025" y="57150"/>
              <a:ext cx="2066925" cy="866775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2880" algn="ctr">
                <a:lnSpc>
                  <a:spcPct val="115000"/>
                </a:lnSpc>
                <a:spcBef>
                  <a:spcPts val="425"/>
                </a:spcBef>
                <a:spcAft>
                  <a:spcPts val="1000"/>
                </a:spcAft>
              </a:pPr>
              <a:r>
                <a:rPr lang="cs-CZ" sz="2000" b="1" dirty="0">
                  <a:effectLst/>
                  <a:ea typeface="Calibri" panose="020F0502020204030204" pitchFamily="34" charset="0"/>
                </a:rPr>
                <a:t>Omnichannel, offline/online integrace, generace s mobilem, úspora času</a:t>
              </a:r>
              <a:endPara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ové pole 62">
              <a:extLst>
                <a:ext uri="{FF2B5EF4-FFF2-40B4-BE49-F238E27FC236}">
                  <a16:creationId xmlns:a16="http://schemas.microsoft.com/office/drawing/2014/main" id="{F020BA99-ACAC-4BB3-8CFF-84691769F4FE}"/>
                </a:ext>
              </a:extLst>
            </p:cNvPr>
            <p:cNvSpPr txBox="1"/>
            <p:nvPr/>
          </p:nvSpPr>
          <p:spPr>
            <a:xfrm>
              <a:off x="3248025" y="1057275"/>
              <a:ext cx="2105025" cy="867705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2880" algn="ctr">
                <a:lnSpc>
                  <a:spcPct val="115000"/>
                </a:lnSpc>
                <a:spcBef>
                  <a:spcPts val="425"/>
                </a:spcBef>
                <a:spcAft>
                  <a:spcPts val="1000"/>
                </a:spcAft>
              </a:pPr>
              <a:r>
                <a:rPr lang="cs-CZ" sz="2000" b="1" dirty="0">
                  <a:effectLst/>
                  <a:ea typeface="Calibri" panose="020F0502020204030204" pitchFamily="34" charset="0"/>
                </a:rPr>
                <a:t>Rozvoj vztahů s dodavateli – zapojování do mezinárodní distribuce</a:t>
              </a:r>
              <a:endPara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ové pole 62">
              <a:extLst>
                <a:ext uri="{FF2B5EF4-FFF2-40B4-BE49-F238E27FC236}">
                  <a16:creationId xmlns:a16="http://schemas.microsoft.com/office/drawing/2014/main" id="{A49881D1-4546-4B54-BEC0-BAF0CFFD533E}"/>
                </a:ext>
              </a:extLst>
            </p:cNvPr>
            <p:cNvSpPr txBox="1"/>
            <p:nvPr/>
          </p:nvSpPr>
          <p:spPr>
            <a:xfrm>
              <a:off x="3486150" y="2152651"/>
              <a:ext cx="1838325" cy="771524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2880" algn="ctr">
                <a:lnSpc>
                  <a:spcPct val="115000"/>
                </a:lnSpc>
                <a:spcBef>
                  <a:spcPts val="425"/>
                </a:spcBef>
                <a:spcAft>
                  <a:spcPts val="1000"/>
                </a:spcAft>
              </a:pPr>
              <a:r>
                <a:rPr lang="cs-CZ" sz="2000" b="1" dirty="0">
                  <a:effectLst/>
                  <a:ea typeface="Calibri" panose="020F0502020204030204" pitchFamily="34" charset="0"/>
                </a:rPr>
                <a:t>Lidé</a:t>
              </a:r>
              <a:endPara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182880" algn="ctr">
                <a:lnSpc>
                  <a:spcPct val="115000"/>
                </a:lnSpc>
                <a:spcBef>
                  <a:spcPts val="425"/>
                </a:spcBef>
                <a:spcAft>
                  <a:spcPts val="1000"/>
                </a:spcAft>
              </a:pPr>
              <a:r>
                <a:rPr lang="cs-CZ" sz="2000" b="1" dirty="0">
                  <a:effectLst/>
                  <a:ea typeface="Calibri" panose="020F0502020204030204" pitchFamily="34" charset="0"/>
                </a:rPr>
                <a:t>- hrozba i příležitost</a:t>
              </a:r>
              <a:endPara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Šipka doprava 131">
              <a:extLst>
                <a:ext uri="{FF2B5EF4-FFF2-40B4-BE49-F238E27FC236}">
                  <a16:creationId xmlns:a16="http://schemas.microsoft.com/office/drawing/2014/main" id="{B0B25375-9234-4B5A-870C-C2C9A45CB673}"/>
                </a:ext>
              </a:extLst>
            </p:cNvPr>
            <p:cNvSpPr/>
            <p:nvPr/>
          </p:nvSpPr>
          <p:spPr>
            <a:xfrm>
              <a:off x="2543175" y="2295524"/>
              <a:ext cx="828675" cy="285751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pic>
          <p:nvPicPr>
            <p:cNvPr id="26" name="Picture 523" descr="C:\Users\Martin\AppData\Local\Microsoft\Windows\INetCache\Content.Word\76818.png">
              <a:extLst>
                <a:ext uri="{FF2B5EF4-FFF2-40B4-BE49-F238E27FC236}">
                  <a16:creationId xmlns:a16="http://schemas.microsoft.com/office/drawing/2014/main" id="{57B2D5CC-133E-407F-A6BB-CC1BEF76FA8D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4525" y="562905"/>
              <a:ext cx="1362075" cy="13620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Rectangle 18">
            <a:extLst>
              <a:ext uri="{FF2B5EF4-FFF2-40B4-BE49-F238E27FC236}">
                <a16:creationId xmlns:a16="http://schemas.microsoft.com/office/drawing/2014/main" id="{BF3D4DC6-4070-4DC5-AE8D-EE7552CAF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10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08350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ovéPole 1"/>
          <p:cNvSpPr txBox="1">
            <a:spLocks noChangeArrowheads="1"/>
          </p:cNvSpPr>
          <p:nvPr/>
        </p:nvSpPr>
        <p:spPr bwMode="auto">
          <a:xfrm>
            <a:off x="689736" y="1166842"/>
            <a:ext cx="9713131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u="sng" dirty="0">
                <a:solidFill>
                  <a:srgbClr val="008080"/>
                </a:solidFill>
              </a:rPr>
              <a:t>Vývoj trhu a formátů (prodejen):</a:t>
            </a:r>
            <a:endParaRPr lang="cs-CZ" altLang="cs-CZ" sz="2400" u="sng" dirty="0">
              <a:solidFill>
                <a:srgbClr val="008080"/>
              </a:solidFill>
            </a:endParaRPr>
          </a:p>
          <a:p>
            <a:r>
              <a:rPr lang="cs-CZ" altLang="cs-CZ" sz="2400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FF0000"/>
                </a:solidFill>
              </a:rPr>
              <a:t>konsolidace</a:t>
            </a:r>
            <a:r>
              <a:rPr lang="cs-CZ" altLang="cs-CZ" sz="2400" dirty="0">
                <a:solidFill>
                  <a:srgbClr val="C0000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obchodního trhu v e-</a:t>
            </a:r>
            <a:r>
              <a:rPr lang="cs-CZ" altLang="cs-CZ" sz="2400" dirty="0" err="1">
                <a:solidFill>
                  <a:srgbClr val="008080"/>
                </a:solidFill>
              </a:rPr>
              <a:t>commerze</a:t>
            </a:r>
            <a:r>
              <a:rPr lang="cs-CZ" altLang="cs-CZ" sz="2400" dirty="0">
                <a:solidFill>
                  <a:srgbClr val="008080"/>
                </a:solidFill>
              </a:rPr>
              <a:t> i v klasickém kamenném obchodě, dotýká se to spíše menších firem,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FF0000"/>
                </a:solidFill>
              </a:rPr>
              <a:t>sblížení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supermarketů a diskontů, zmenšování ploch hypermarketů, 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rozvoj typu </a:t>
            </a:r>
            <a:r>
              <a:rPr lang="cs-CZ" altLang="cs-CZ" sz="2400" b="1" dirty="0">
                <a:solidFill>
                  <a:srgbClr val="FF0000"/>
                </a:solidFill>
              </a:rPr>
              <a:t>convenience</a:t>
            </a:r>
            <a:r>
              <a:rPr lang="cs-CZ" altLang="cs-CZ" sz="2400" b="1" dirty="0">
                <a:solidFill>
                  <a:srgbClr val="C00000"/>
                </a:solidFill>
              </a:rPr>
              <a:t>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důraz na růst produktivity práce ne na expanzi,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růst</a:t>
            </a:r>
            <a:r>
              <a:rPr lang="cs-CZ" altLang="cs-CZ" sz="2400" dirty="0">
                <a:solidFill>
                  <a:srgbClr val="C00000"/>
                </a:solidFill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online retailu </a:t>
            </a:r>
            <a:r>
              <a:rPr lang="cs-CZ" altLang="cs-CZ" sz="2400" dirty="0">
                <a:solidFill>
                  <a:srgbClr val="008080"/>
                </a:solidFill>
              </a:rPr>
              <a:t>ve všech segmentech,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růst náročnosti </a:t>
            </a:r>
            <a:r>
              <a:rPr lang="cs-CZ" altLang="cs-CZ" sz="2400" b="1" dirty="0">
                <a:solidFill>
                  <a:srgbClr val="FF0000"/>
                </a:solidFill>
              </a:rPr>
              <a:t>Category managementu</a:t>
            </a:r>
            <a:r>
              <a:rPr lang="cs-CZ" altLang="cs-CZ" sz="2400" dirty="0">
                <a:solidFill>
                  <a:srgbClr val="C00000"/>
                </a:solidFill>
              </a:rPr>
              <a:t>, </a:t>
            </a:r>
            <a:r>
              <a:rPr lang="cs-CZ" altLang="cs-CZ" sz="2400" dirty="0">
                <a:solidFill>
                  <a:srgbClr val="008080"/>
                </a:solidFill>
              </a:rPr>
              <a:t>merchandising,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rozvoj hybridních formátů (obchod+gastronomie + další služby)</a:t>
            </a:r>
          </a:p>
          <a:p>
            <a:endParaRPr lang="cs-CZ" altLang="cs-CZ" sz="2400" dirty="0">
              <a:solidFill>
                <a:srgbClr val="008080"/>
              </a:solidFill>
            </a:endParaRP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Obchod jako služba:</a:t>
            </a:r>
            <a:endParaRPr lang="cs-CZ" altLang="cs-CZ" sz="2400" u="sng" dirty="0">
              <a:solidFill>
                <a:srgbClr val="008080"/>
              </a:solidFill>
            </a:endParaRPr>
          </a:p>
          <a:p>
            <a:r>
              <a:rPr lang="cs-CZ" altLang="cs-CZ" sz="2400" dirty="0">
                <a:solidFill>
                  <a:srgbClr val="008080"/>
                </a:solidFill>
              </a:rPr>
              <a:t>● propojení obchodu a služeb, nejen produkt, ale </a:t>
            </a:r>
            <a:r>
              <a:rPr lang="cs-CZ" altLang="cs-CZ" sz="2400" b="1" dirty="0">
                <a:solidFill>
                  <a:srgbClr val="FF0000"/>
                </a:solidFill>
              </a:rPr>
              <a:t>zážitek,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posílení</a:t>
            </a:r>
            <a:r>
              <a:rPr lang="cs-CZ" altLang="cs-CZ" sz="2400" dirty="0">
                <a:solidFill>
                  <a:srgbClr val="C00000"/>
                </a:solidFill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sociální funkce obchodu </a:t>
            </a:r>
            <a:r>
              <a:rPr lang="cs-CZ" altLang="cs-CZ" sz="2400" dirty="0">
                <a:solidFill>
                  <a:srgbClr val="008080"/>
                </a:solidFill>
              </a:rPr>
              <a:t>(místo pro setkávání lidí)</a:t>
            </a:r>
            <a:endParaRPr lang="cs-CZ" altLang="cs-CZ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85111" y="274187"/>
            <a:ext cx="9713131" cy="4540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/>
            </a:br>
            <a:r>
              <a:rPr lang="cs-CZ" sz="11200" b="1">
                <a:solidFill>
                  <a:srgbClr val="008080"/>
                </a:solidFill>
              </a:rPr>
              <a:t>Budoucnost </a:t>
            </a:r>
            <a:r>
              <a:rPr lang="cs-CZ" sz="11200" b="1" dirty="0">
                <a:solidFill>
                  <a:srgbClr val="008080"/>
                </a:solidFill>
              </a:rPr>
              <a:t>českého maloobchodu - vize 2020</a:t>
            </a:r>
            <a:endParaRPr lang="cs-CZ" sz="112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22683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ovéPole 1"/>
          <p:cNvSpPr txBox="1">
            <a:spLocks noChangeArrowheads="1"/>
          </p:cNvSpPr>
          <p:nvPr/>
        </p:nvSpPr>
        <p:spPr bwMode="auto">
          <a:xfrm>
            <a:off x="441855" y="850601"/>
            <a:ext cx="11278077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u="sng" dirty="0">
                <a:solidFill>
                  <a:srgbClr val="008080"/>
                </a:solidFill>
              </a:rPr>
              <a:t>Rostoucí náročnost zákazníků:</a:t>
            </a:r>
            <a:endParaRPr lang="cs-CZ" altLang="cs-CZ" sz="2400" u="sng" dirty="0">
              <a:solidFill>
                <a:srgbClr val="008080"/>
              </a:solidFill>
            </a:endParaRPr>
          </a:p>
          <a:p>
            <a:r>
              <a:rPr lang="cs-CZ" altLang="cs-CZ" sz="2400" dirty="0">
                <a:solidFill>
                  <a:srgbClr val="008080"/>
                </a:solidFill>
              </a:rPr>
              <a:t>● pokračující orientace </a:t>
            </a:r>
            <a:r>
              <a:rPr lang="cs-CZ" altLang="cs-CZ" sz="2400" b="1" dirty="0">
                <a:solidFill>
                  <a:srgbClr val="FF0000"/>
                </a:solidFill>
              </a:rPr>
              <a:t>na zákazníky</a:t>
            </a:r>
            <a:r>
              <a:rPr lang="cs-CZ" altLang="cs-CZ" sz="2400" dirty="0">
                <a:solidFill>
                  <a:srgbClr val="C00000"/>
                </a:solidFill>
              </a:rPr>
              <a:t>, </a:t>
            </a:r>
            <a:r>
              <a:rPr lang="cs-CZ" altLang="cs-CZ" sz="2400" dirty="0">
                <a:solidFill>
                  <a:srgbClr val="008080"/>
                </a:solidFill>
              </a:rPr>
              <a:t>roste </a:t>
            </a:r>
            <a:r>
              <a:rPr lang="cs-CZ" altLang="cs-CZ" sz="2400" b="1" dirty="0">
                <a:solidFill>
                  <a:srgbClr val="FF0000"/>
                </a:solidFill>
              </a:rPr>
              <a:t>náročnost</a:t>
            </a:r>
            <a:r>
              <a:rPr lang="cs-CZ" altLang="cs-CZ" sz="2400" dirty="0">
                <a:solidFill>
                  <a:srgbClr val="C0000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zákazníků na</a:t>
            </a:r>
            <a:r>
              <a:rPr lang="cs-CZ" altLang="cs-CZ" sz="2400" dirty="0">
                <a:solidFill>
                  <a:srgbClr val="C0000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kvalitu, služby a servis, požadavek komfortu a zážitku</a:t>
            </a:r>
          </a:p>
          <a:p>
            <a:endParaRPr lang="cs-CZ" altLang="cs-CZ" sz="2400" b="1" u="sng" dirty="0">
              <a:solidFill>
                <a:srgbClr val="008080"/>
              </a:solidFill>
            </a:endParaRP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Omnichannel, online/offline integrace: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propojení </a:t>
            </a:r>
            <a:r>
              <a:rPr lang="cs-CZ" altLang="cs-CZ" sz="2400" b="1" dirty="0">
                <a:solidFill>
                  <a:srgbClr val="FF0000"/>
                </a:solidFill>
              </a:rPr>
              <a:t>online/offline integrace</a:t>
            </a:r>
            <a:r>
              <a:rPr lang="cs-CZ" altLang="cs-CZ" sz="2400" dirty="0">
                <a:solidFill>
                  <a:srgbClr val="C00000"/>
                </a:solidFill>
              </a:rPr>
              <a:t>, </a:t>
            </a:r>
            <a:r>
              <a:rPr lang="cs-CZ" altLang="cs-CZ" sz="2400" dirty="0">
                <a:solidFill>
                  <a:srgbClr val="008080"/>
                </a:solidFill>
              </a:rPr>
              <a:t>propojení všech kontaktních kanálů</a:t>
            </a:r>
            <a:r>
              <a:rPr lang="cs-CZ" altLang="cs-CZ" sz="2400" dirty="0">
                <a:solidFill>
                  <a:srgbClr val="C00000"/>
                </a:solidFill>
              </a:rPr>
              <a:t>, 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podpora</a:t>
            </a:r>
            <a:r>
              <a:rPr lang="cs-CZ" altLang="cs-CZ" sz="2400" dirty="0">
                <a:solidFill>
                  <a:srgbClr val="C00000"/>
                </a:solidFill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generace s mobilem v ruce</a:t>
            </a:r>
            <a:r>
              <a:rPr lang="cs-CZ" altLang="cs-CZ" sz="2400" dirty="0">
                <a:solidFill>
                  <a:srgbClr val="C00000"/>
                </a:solidFill>
              </a:rPr>
              <a:t>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nákupní komfort, úspora času, rozvoj online mimo velká města.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41856" y="236012"/>
            <a:ext cx="9144000" cy="487654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 dirty="0"/>
            </a:br>
            <a:br>
              <a:rPr lang="cs-CZ" sz="3200" b="1" dirty="0"/>
            </a:br>
            <a:r>
              <a:rPr lang="cs-CZ" sz="11200" b="1" dirty="0">
                <a:solidFill>
                  <a:srgbClr val="008080"/>
                </a:solidFill>
              </a:rPr>
              <a:t>Český maloobchod - vize 2020</a:t>
            </a:r>
            <a:endParaRPr lang="cs-CZ" sz="11200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073" y="28905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A61F8B3-F585-4A9E-A268-D3654A37DCE9}"/>
              </a:ext>
            </a:extLst>
          </p:cNvPr>
          <p:cNvSpPr/>
          <p:nvPr/>
        </p:nvSpPr>
        <p:spPr>
          <a:xfrm>
            <a:off x="350043" y="4313664"/>
            <a:ext cx="11010446" cy="230832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Montserrat"/>
              </a:rPr>
              <a:t>Pro omnichannel strategii využijete všechny dostupné kanály ke komunikaci a kontaktu se zákazníkem. V rámci online jde o SEO, PPC, zbožové srovnávače, </a:t>
            </a:r>
            <a:r>
              <a:rPr lang="cs-CZ" sz="2400" dirty="0" err="1">
                <a:solidFill>
                  <a:srgbClr val="FF0000"/>
                </a:solidFill>
                <a:latin typeface="Montserrat"/>
              </a:rPr>
              <a:t>affiliate</a:t>
            </a:r>
            <a:r>
              <a:rPr lang="cs-CZ" sz="2400" dirty="0">
                <a:solidFill>
                  <a:srgbClr val="FF0000"/>
                </a:solidFill>
                <a:latin typeface="Montserrat"/>
              </a:rPr>
              <a:t>, </a:t>
            </a:r>
            <a:r>
              <a:rPr lang="cs-CZ" sz="2400" dirty="0" err="1">
                <a:solidFill>
                  <a:srgbClr val="FF0000"/>
                </a:solidFill>
                <a:latin typeface="Montserrat"/>
              </a:rPr>
              <a:t>bannerové</a:t>
            </a:r>
            <a:r>
              <a:rPr lang="cs-CZ" sz="2400" dirty="0">
                <a:solidFill>
                  <a:srgbClr val="FF0000"/>
                </a:solidFill>
                <a:latin typeface="Montserrat"/>
              </a:rPr>
              <a:t> kampaně, sociální sítě, e-mailing – to vše jak na PC, tak i v mobilu.</a:t>
            </a:r>
          </a:p>
          <a:p>
            <a:r>
              <a:rPr lang="cs-CZ" sz="2400" dirty="0">
                <a:solidFill>
                  <a:srgbClr val="FF0000"/>
                </a:solidFill>
              </a:rPr>
              <a:t>V reálném světě využijete obrazovky na prodejnách, letáky, billboardy či jiné druhy offline reklamy, PR propagaci nebo jiné využití veřejného prostoru. Seznam možností je téměř nekonečný, konzistence vašich sdělení pak povinností.</a:t>
            </a:r>
          </a:p>
        </p:txBody>
      </p:sp>
    </p:spTree>
    <p:extLst>
      <p:ext uri="{BB962C8B-B14F-4D97-AF65-F5344CB8AC3E}">
        <p14:creationId xmlns:p14="http://schemas.microsoft.com/office/powerpoint/2010/main" val="688466244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ovéPole 1"/>
          <p:cNvSpPr txBox="1">
            <a:spLocks noChangeArrowheads="1"/>
          </p:cNvSpPr>
          <p:nvPr/>
        </p:nvSpPr>
        <p:spPr bwMode="auto">
          <a:xfrm>
            <a:off x="564520" y="2088508"/>
            <a:ext cx="10178321" cy="43396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u="sng" dirty="0">
                <a:solidFill>
                  <a:srgbClr val="008080"/>
                </a:solidFill>
              </a:rPr>
              <a:t>Rozvoj vztahů s dodavateli: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zvyšování efektivnosti </a:t>
            </a:r>
            <a:r>
              <a:rPr lang="cs-CZ" altLang="cs-CZ" sz="2400" b="1" dirty="0">
                <a:solidFill>
                  <a:srgbClr val="008080"/>
                </a:solidFill>
              </a:rPr>
              <a:t>logistiky, </a:t>
            </a:r>
            <a:r>
              <a:rPr lang="cs-CZ" altLang="cs-CZ" sz="2400" dirty="0">
                <a:solidFill>
                  <a:srgbClr val="008080"/>
                </a:solidFill>
              </a:rPr>
              <a:t>budování kategorií (zkracování inovačního cyklu), </a:t>
            </a:r>
            <a:r>
              <a:rPr lang="cs-CZ" altLang="cs-CZ" sz="2400" b="1" dirty="0">
                <a:solidFill>
                  <a:srgbClr val="FF0000"/>
                </a:solidFill>
              </a:rPr>
              <a:t>online </a:t>
            </a:r>
            <a:r>
              <a:rPr lang="cs-CZ" altLang="cs-CZ" sz="2400" dirty="0">
                <a:solidFill>
                  <a:srgbClr val="008080"/>
                </a:solidFill>
              </a:rPr>
              <a:t>komunikace,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oceňování výrobců za</a:t>
            </a: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rozvoj značek</a:t>
            </a:r>
            <a:r>
              <a:rPr lang="cs-CZ" altLang="cs-CZ" sz="2400" dirty="0">
                <a:solidFill>
                  <a:srgbClr val="C00000"/>
                </a:solidFill>
              </a:rPr>
              <a:t>, </a:t>
            </a:r>
            <a:r>
              <a:rPr lang="cs-CZ" altLang="cs-CZ" sz="2400" dirty="0">
                <a:solidFill>
                  <a:srgbClr val="008080"/>
                </a:solidFill>
              </a:rPr>
              <a:t>rozvoj privátních značek,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zapojování do distribučních kanálů na evropské a globální úrovni</a:t>
            </a:r>
          </a:p>
          <a:p>
            <a:endParaRPr lang="cs-CZ" altLang="cs-CZ" sz="2400" dirty="0">
              <a:solidFill>
                <a:srgbClr val="008080"/>
              </a:solidFill>
            </a:endParaRP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Lidé, největší hrozba i příležitost: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</a:t>
            </a:r>
            <a:r>
              <a:rPr lang="cs-CZ" altLang="cs-CZ" sz="2400" dirty="0">
                <a:solidFill>
                  <a:srgbClr val="FF0000"/>
                </a:solidFill>
              </a:rPr>
              <a:t>hrozba</a:t>
            </a:r>
            <a:r>
              <a:rPr lang="cs-CZ" altLang="cs-CZ" sz="2400" dirty="0">
                <a:solidFill>
                  <a:srgbClr val="008080"/>
                </a:solidFill>
              </a:rPr>
              <a:t>- nedostatek pracovní síly, </a:t>
            </a:r>
            <a:r>
              <a:rPr lang="cs-CZ" altLang="cs-CZ" sz="2400" b="1" dirty="0">
                <a:solidFill>
                  <a:srgbClr val="FF0000"/>
                </a:solidFill>
              </a:rPr>
              <a:t>růst ceny pracovní síly,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</a:t>
            </a:r>
            <a:r>
              <a:rPr lang="cs-CZ" altLang="cs-CZ" sz="2400" dirty="0">
                <a:solidFill>
                  <a:srgbClr val="FF0000"/>
                </a:solidFill>
              </a:rPr>
              <a:t>příležitost</a:t>
            </a:r>
            <a:r>
              <a:rPr lang="cs-CZ" altLang="cs-CZ" sz="2400" dirty="0">
                <a:solidFill>
                  <a:srgbClr val="008080"/>
                </a:solidFill>
              </a:rPr>
              <a:t>-</a:t>
            </a:r>
            <a:r>
              <a:rPr lang="cs-CZ" altLang="cs-CZ" sz="2400" dirty="0">
                <a:solidFill>
                  <a:srgbClr val="C0000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rozvoj pracovní síly.</a:t>
            </a:r>
          </a:p>
          <a:p>
            <a:endParaRPr lang="cs-CZ" altLang="cs-CZ" sz="2400" dirty="0">
              <a:solidFill>
                <a:srgbClr val="008080"/>
              </a:solidFill>
            </a:endParaRPr>
          </a:p>
          <a:p>
            <a:r>
              <a:rPr lang="cs-CZ" altLang="cs-CZ" dirty="0"/>
              <a:t>https://channelworld.cz/analyzy/gfk-stale-narocnejsi-zakaznik-bude-diktovat-zmeny-v-ceskem-maloobchodu-18340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81680" y="1059791"/>
            <a:ext cx="9144000" cy="487654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 dirty="0"/>
            </a:br>
            <a:br>
              <a:rPr lang="cs-CZ" sz="3200" b="1" dirty="0"/>
            </a:br>
            <a:r>
              <a:rPr lang="cs-CZ" sz="11200" b="1" dirty="0">
                <a:solidFill>
                  <a:srgbClr val="008080"/>
                </a:solidFill>
              </a:rPr>
              <a:t>Český maloobchod - vize 2020</a:t>
            </a:r>
            <a:endParaRPr lang="cs-CZ" sz="11200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073" y="2890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297383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363308" y="420958"/>
            <a:ext cx="8066062" cy="4540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1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Český maloobchod- vize 2030</a:t>
            </a:r>
            <a:endParaRPr lang="cs-CZ" sz="11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Plátno 144">
            <a:extLst>
              <a:ext uri="{FF2B5EF4-FFF2-40B4-BE49-F238E27FC236}">
                <a16:creationId xmlns:a16="http://schemas.microsoft.com/office/drawing/2014/main" id="{15B64CC0-8EF2-42A0-951E-F4325CED28E9}"/>
              </a:ext>
            </a:extLst>
          </p:cNvPr>
          <p:cNvGrpSpPr/>
          <p:nvPr/>
        </p:nvGrpSpPr>
        <p:grpSpPr>
          <a:xfrm>
            <a:off x="581891" y="1475509"/>
            <a:ext cx="8956964" cy="5101936"/>
            <a:chOff x="0" y="0"/>
            <a:chExt cx="5486400" cy="2933700"/>
          </a:xfrm>
        </p:grpSpPr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93AB431F-AFD2-495F-8BDC-23CD75DF795F}"/>
                </a:ext>
              </a:extLst>
            </p:cNvPr>
            <p:cNvSpPr/>
            <p:nvPr/>
          </p:nvSpPr>
          <p:spPr>
            <a:xfrm>
              <a:off x="0" y="0"/>
              <a:ext cx="5486400" cy="2933700"/>
            </a:xfrm>
            <a:prstGeom prst="rect">
              <a:avLst/>
            </a:prstGeom>
          </p:spPr>
        </p:sp>
        <p:sp>
          <p:nvSpPr>
            <p:cNvPr id="9" name="Textové pole 134">
              <a:extLst>
                <a:ext uri="{FF2B5EF4-FFF2-40B4-BE49-F238E27FC236}">
                  <a16:creationId xmlns:a16="http://schemas.microsoft.com/office/drawing/2014/main" id="{93DE164E-AF31-427D-BD02-748CABE0E94E}"/>
                </a:ext>
              </a:extLst>
            </p:cNvPr>
            <p:cNvSpPr txBox="1"/>
            <p:nvPr/>
          </p:nvSpPr>
          <p:spPr>
            <a:xfrm>
              <a:off x="295275" y="38100"/>
              <a:ext cx="1657350" cy="666751"/>
            </a:xfrm>
            <a:prstGeom prst="rect">
              <a:avLst/>
            </a:prstGeom>
            <a:solidFill>
              <a:srgbClr val="FFCCCC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15000"/>
                </a:lnSpc>
                <a:spcBef>
                  <a:spcPts val="425"/>
                </a:spcBef>
                <a:spcAft>
                  <a:spcPts val="1000"/>
                </a:spcAft>
              </a:pPr>
              <a:r>
                <a:rPr lang="cs-CZ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Robotika </a:t>
              </a:r>
            </a:p>
            <a:p>
              <a:pPr indent="180340" algn="ctr">
                <a:lnSpc>
                  <a:spcPct val="115000"/>
                </a:lnSpc>
                <a:spcBef>
                  <a:spcPts val="425"/>
                </a:spcBef>
                <a:spcAft>
                  <a:spcPts val="1000"/>
                </a:spcAft>
              </a:pPr>
              <a:r>
                <a:rPr lang="cs-CZ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 </a:t>
              </a:r>
              <a:r>
                <a:rPr lang="cs-CZ" sz="200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automatitace</a:t>
              </a:r>
              <a:endPara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ové pole 62">
              <a:extLst>
                <a:ext uri="{FF2B5EF4-FFF2-40B4-BE49-F238E27FC236}">
                  <a16:creationId xmlns:a16="http://schemas.microsoft.com/office/drawing/2014/main" id="{8D0C8D0E-84AA-4E15-8F5A-7936567C37C4}"/>
                </a:ext>
              </a:extLst>
            </p:cNvPr>
            <p:cNvSpPr txBox="1"/>
            <p:nvPr/>
          </p:nvSpPr>
          <p:spPr>
            <a:xfrm>
              <a:off x="295275" y="989625"/>
              <a:ext cx="1657350" cy="400050"/>
            </a:xfrm>
            <a:prstGeom prst="rect">
              <a:avLst/>
            </a:prstGeom>
            <a:solidFill>
              <a:srgbClr val="FFCCCC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2880" algn="ctr">
                <a:lnSpc>
                  <a:spcPct val="115000"/>
                </a:lnSpc>
                <a:spcBef>
                  <a:spcPts val="425"/>
                </a:spcBef>
                <a:spcAft>
                  <a:spcPts val="1000"/>
                </a:spcAft>
              </a:pPr>
              <a:r>
                <a:rPr lang="cs-CZ" sz="2000" b="1" dirty="0">
                  <a:effectLst/>
                  <a:ea typeface="Calibri" panose="020F0502020204030204" pitchFamily="34" charset="0"/>
                </a:rPr>
                <a:t>Síla predikce</a:t>
              </a:r>
              <a:endPara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ové pole 62">
              <a:extLst>
                <a:ext uri="{FF2B5EF4-FFF2-40B4-BE49-F238E27FC236}">
                  <a16:creationId xmlns:a16="http://schemas.microsoft.com/office/drawing/2014/main" id="{9FD46051-7115-46D9-90CF-52787C2865B5}"/>
                </a:ext>
              </a:extLst>
            </p:cNvPr>
            <p:cNvSpPr txBox="1"/>
            <p:nvPr/>
          </p:nvSpPr>
          <p:spPr>
            <a:xfrm>
              <a:off x="295275" y="1742098"/>
              <a:ext cx="1657350" cy="677251"/>
            </a:xfrm>
            <a:prstGeom prst="rect">
              <a:avLst/>
            </a:prstGeom>
            <a:solidFill>
              <a:srgbClr val="FFCCCC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3515" algn="ctr">
                <a:spcBef>
                  <a:spcPts val="425"/>
                </a:spcBef>
                <a:spcAft>
                  <a:spcPts val="0"/>
                </a:spcAft>
              </a:pPr>
              <a:r>
                <a:rPr lang="cs-CZ" sz="2000" b="1" dirty="0">
                  <a:effectLst/>
                  <a:ea typeface="Calibri" panose="020F0502020204030204" pitchFamily="34" charset="0"/>
                </a:rPr>
                <a:t>Zákazník koupí co chce, kdekoliv</a:t>
              </a:r>
              <a:endPara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ové pole 62">
              <a:extLst>
                <a:ext uri="{FF2B5EF4-FFF2-40B4-BE49-F238E27FC236}">
                  <a16:creationId xmlns:a16="http://schemas.microsoft.com/office/drawing/2014/main" id="{51D06D1A-5101-4349-8E62-02D389C189E8}"/>
                </a:ext>
              </a:extLst>
            </p:cNvPr>
            <p:cNvSpPr txBox="1"/>
            <p:nvPr/>
          </p:nvSpPr>
          <p:spPr>
            <a:xfrm>
              <a:off x="3456600" y="57151"/>
              <a:ext cx="1858350" cy="704850"/>
            </a:xfrm>
            <a:prstGeom prst="rect">
              <a:avLst/>
            </a:prstGeom>
            <a:solidFill>
              <a:srgbClr val="FFCCCC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2880" algn="ctr">
                <a:lnSpc>
                  <a:spcPct val="115000"/>
                </a:lnSpc>
                <a:spcBef>
                  <a:spcPts val="425"/>
                </a:spcBef>
                <a:spcAft>
                  <a:spcPts val="1000"/>
                </a:spcAft>
              </a:pPr>
              <a:r>
                <a:rPr lang="cs-CZ" sz="2000" b="1" dirty="0">
                  <a:effectLst/>
                  <a:ea typeface="Calibri" panose="020F0502020204030204" pitchFamily="34" charset="0"/>
                </a:rPr>
                <a:t>Individualizace zákazníků dle zážitků</a:t>
              </a:r>
              <a:endPara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Textové pole 62">
              <a:extLst>
                <a:ext uri="{FF2B5EF4-FFF2-40B4-BE49-F238E27FC236}">
                  <a16:creationId xmlns:a16="http://schemas.microsoft.com/office/drawing/2014/main" id="{847DD301-E0D6-4B5E-BEDC-5836BDE11A08}"/>
                </a:ext>
              </a:extLst>
            </p:cNvPr>
            <p:cNvSpPr txBox="1"/>
            <p:nvPr/>
          </p:nvSpPr>
          <p:spPr>
            <a:xfrm>
              <a:off x="3476625" y="1057275"/>
              <a:ext cx="1876425" cy="618149"/>
            </a:xfrm>
            <a:prstGeom prst="rect">
              <a:avLst/>
            </a:prstGeom>
            <a:solidFill>
              <a:srgbClr val="FFCCCC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2880" algn="ctr">
                <a:lnSpc>
                  <a:spcPct val="115000"/>
                </a:lnSpc>
                <a:spcBef>
                  <a:spcPts val="425"/>
                </a:spcBef>
                <a:spcAft>
                  <a:spcPts val="1000"/>
                </a:spcAft>
              </a:pPr>
              <a:r>
                <a:rPr lang="cs-CZ" sz="2000" b="1" dirty="0">
                  <a:effectLst/>
                  <a:ea typeface="Calibri" panose="020F0502020204030204" pitchFamily="34" charset="0"/>
                </a:rPr>
                <a:t>Pokles osobního vlastnictví aut</a:t>
              </a:r>
              <a:endPara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ové pole 62">
              <a:extLst>
                <a:ext uri="{FF2B5EF4-FFF2-40B4-BE49-F238E27FC236}">
                  <a16:creationId xmlns:a16="http://schemas.microsoft.com/office/drawing/2014/main" id="{F95E1370-6EAE-4651-BEA8-860F5DCE7E39}"/>
                </a:ext>
              </a:extLst>
            </p:cNvPr>
            <p:cNvSpPr txBox="1"/>
            <p:nvPr/>
          </p:nvSpPr>
          <p:spPr>
            <a:xfrm>
              <a:off x="3524250" y="1827824"/>
              <a:ext cx="1743075" cy="591525"/>
            </a:xfrm>
            <a:prstGeom prst="rect">
              <a:avLst/>
            </a:prstGeom>
            <a:solidFill>
              <a:srgbClr val="FFCCCC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2880" algn="ctr">
                <a:lnSpc>
                  <a:spcPct val="115000"/>
                </a:lnSpc>
                <a:spcBef>
                  <a:spcPts val="425"/>
                </a:spcBef>
                <a:spcAft>
                  <a:spcPts val="1000"/>
                </a:spcAft>
              </a:pPr>
              <a:r>
                <a:rPr lang="cs-CZ" sz="20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Showroomy a ambasadoři značky</a:t>
              </a:r>
              <a:endPara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Šipka doprava 142">
              <a:extLst>
                <a:ext uri="{FF2B5EF4-FFF2-40B4-BE49-F238E27FC236}">
                  <a16:creationId xmlns:a16="http://schemas.microsoft.com/office/drawing/2014/main" id="{B4C7B4C1-EA6A-4E67-8321-158B20E9E7D4}"/>
                </a:ext>
              </a:extLst>
            </p:cNvPr>
            <p:cNvSpPr/>
            <p:nvPr/>
          </p:nvSpPr>
          <p:spPr>
            <a:xfrm>
              <a:off x="2171700" y="2438399"/>
              <a:ext cx="1209675" cy="266699"/>
            </a:xfrm>
            <a:prstGeom prst="rightArrow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pic>
          <p:nvPicPr>
            <p:cNvPr id="16" name="Picture 523" descr="C:\Users\Martin\AppData\Local\Microsoft\Windows\INetCache\Content.Word\76818.png">
              <a:extLst>
                <a:ext uri="{FF2B5EF4-FFF2-40B4-BE49-F238E27FC236}">
                  <a16:creationId xmlns:a16="http://schemas.microsoft.com/office/drawing/2014/main" id="{F1CF396D-FC7B-456A-B843-DD20489329D4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4525" y="562905"/>
              <a:ext cx="1362075" cy="13620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Rectangle 18">
            <a:extLst>
              <a:ext uri="{FF2B5EF4-FFF2-40B4-BE49-F238E27FC236}">
                <a16:creationId xmlns:a16="http://schemas.microsoft.com/office/drawing/2014/main" id="{5646A6F5-5ADA-4A6B-BC01-CF58E43C9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635" y="58955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508143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703" y="84023"/>
            <a:ext cx="1464833" cy="112789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40284" y="420958"/>
            <a:ext cx="8066062" cy="4540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 dirty="0"/>
            </a:br>
            <a:r>
              <a:rPr lang="cs-CZ" sz="11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Český maloobchod- vize 2030</a:t>
            </a:r>
            <a:endParaRPr lang="cs-CZ" sz="11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5646A6F5-5ADA-4A6B-BC01-CF58E43C9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635" y="58955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234A70B-B840-4C04-B474-3CCF7009016C}"/>
              </a:ext>
            </a:extLst>
          </p:cNvPr>
          <p:cNvSpPr txBox="1"/>
          <p:nvPr/>
        </p:nvSpPr>
        <p:spPr>
          <a:xfrm>
            <a:off x="219694" y="1421409"/>
            <a:ext cx="299440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Robotika a automatizace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45656F1-9A9C-4A22-A564-B72B52DB8F44}"/>
              </a:ext>
            </a:extLst>
          </p:cNvPr>
          <p:cNvSpPr txBox="1"/>
          <p:nvPr/>
        </p:nvSpPr>
        <p:spPr>
          <a:xfrm>
            <a:off x="145272" y="3858648"/>
            <a:ext cx="2994409" cy="18158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Síla predikce</a:t>
            </a:r>
          </a:p>
          <a:p>
            <a:pPr algn="ctr"/>
            <a:r>
              <a:rPr lang="cs-CZ" sz="2800" b="1" dirty="0"/>
              <a:t>Význam pro firmu</a:t>
            </a:r>
          </a:p>
          <a:p>
            <a:pPr algn="ctr"/>
            <a:r>
              <a:rPr lang="cs-CZ" sz="2800" b="1" dirty="0"/>
              <a:t>Význam pro zákazníka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C19B45E-76E3-4C5B-801C-5F959396DBF6}"/>
              </a:ext>
            </a:extLst>
          </p:cNvPr>
          <p:cNvSpPr txBox="1"/>
          <p:nvPr/>
        </p:nvSpPr>
        <p:spPr>
          <a:xfrm>
            <a:off x="3564867" y="1146824"/>
            <a:ext cx="8236648" cy="1815882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Investice do nových technologií, automatizace a robotiky -  do roku 2030 vliv na změnu v počtu nabídky pracovních míst v maloobchodu - některé lidské činnosti nahradí automatizované procesy.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2D15737-272A-4825-A872-AAB1CFBF9F44}"/>
              </a:ext>
            </a:extLst>
          </p:cNvPr>
          <p:cNvSpPr txBox="1"/>
          <p:nvPr/>
        </p:nvSpPr>
        <p:spPr>
          <a:xfrm>
            <a:off x="3523786" y="3234547"/>
            <a:ext cx="8318810" cy="353943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Firma -</a:t>
            </a:r>
            <a:r>
              <a:rPr lang="cs-CZ" sz="2800" dirty="0">
                <a:solidFill>
                  <a:srgbClr val="008080"/>
                </a:solidFill>
              </a:rPr>
              <a:t> internet - </a:t>
            </a:r>
            <a:r>
              <a:rPr lang="cs-CZ" sz="2800" b="1" dirty="0">
                <a:solidFill>
                  <a:srgbClr val="FF0000"/>
                </a:solidFill>
              </a:rPr>
              <a:t>zdroj informací </a:t>
            </a:r>
            <a:r>
              <a:rPr lang="cs-CZ" sz="2800" dirty="0">
                <a:solidFill>
                  <a:srgbClr val="008080"/>
                </a:solidFill>
              </a:rPr>
              <a:t>o nákupním chování spotřebitelů  -  díky tomu budou moci maloobchodníci předvídat požadavky zákazníků ještě předtím, než si je uvědomí sami zákazníci a výrazně se tak zdokonalí a zefektivní dodavatelský řetězec. </a:t>
            </a:r>
          </a:p>
          <a:p>
            <a:r>
              <a:rPr lang="cs-CZ" sz="2800" b="1" dirty="0">
                <a:solidFill>
                  <a:srgbClr val="008080"/>
                </a:solidFill>
              </a:rPr>
              <a:t>Zákazník </a:t>
            </a:r>
            <a:r>
              <a:rPr lang="cs-CZ" sz="2800" dirty="0">
                <a:solidFill>
                  <a:srgbClr val="008080"/>
                </a:solidFill>
              </a:rPr>
              <a:t>– dosažení plné transparentnosti informací o jejich nákupech a maloobchodníkům to pomůže plnit objednávky </a:t>
            </a:r>
            <a:r>
              <a:rPr lang="cs-CZ" sz="2800" b="1" dirty="0">
                <a:solidFill>
                  <a:srgbClr val="FF0000"/>
                </a:solidFill>
              </a:rPr>
              <a:t>efektivněji.</a:t>
            </a:r>
          </a:p>
        </p:txBody>
      </p:sp>
    </p:spTree>
    <p:extLst>
      <p:ext uri="{BB962C8B-B14F-4D97-AF65-F5344CB8AC3E}">
        <p14:creationId xmlns:p14="http://schemas.microsoft.com/office/powerpoint/2010/main" val="275464326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946" y="0"/>
            <a:ext cx="1464833" cy="112789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40284" y="420958"/>
            <a:ext cx="8066062" cy="4540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 dirty="0"/>
            </a:br>
            <a:r>
              <a:rPr lang="cs-CZ" sz="11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Český maloobchod- vize 2030</a:t>
            </a:r>
            <a:endParaRPr lang="cs-CZ" sz="11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5646A6F5-5ADA-4A6B-BC01-CF58E43C9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635" y="58955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234A70B-B840-4C04-B474-3CCF7009016C}"/>
              </a:ext>
            </a:extLst>
          </p:cNvPr>
          <p:cNvSpPr txBox="1"/>
          <p:nvPr/>
        </p:nvSpPr>
        <p:spPr>
          <a:xfrm>
            <a:off x="342358" y="1503157"/>
            <a:ext cx="299440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Zákazník koupí, co chce a kdekoliv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45656F1-9A9C-4A22-A564-B72B52DB8F44}"/>
              </a:ext>
            </a:extLst>
          </p:cNvPr>
          <p:cNvSpPr txBox="1"/>
          <p:nvPr/>
        </p:nvSpPr>
        <p:spPr>
          <a:xfrm>
            <a:off x="342358" y="2788487"/>
            <a:ext cx="2994409" cy="18158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Individualizace zákazníků dle zážitku</a:t>
            </a:r>
          </a:p>
          <a:p>
            <a:pPr algn="ctr"/>
            <a:r>
              <a:rPr lang="cs-CZ" sz="2800" b="1" dirty="0"/>
              <a:t>Jak?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B831109-F624-4803-9DDC-BCCD79B793A5}"/>
              </a:ext>
            </a:extLst>
          </p:cNvPr>
          <p:cNvSpPr txBox="1"/>
          <p:nvPr/>
        </p:nvSpPr>
        <p:spPr>
          <a:xfrm>
            <a:off x="3916631" y="1530475"/>
            <a:ext cx="7933011" cy="954107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Technologický pokrok </a:t>
            </a:r>
            <a:r>
              <a:rPr lang="cs-CZ" sz="2800" dirty="0">
                <a:solidFill>
                  <a:srgbClr val="008080"/>
                </a:solidFill>
              </a:rPr>
              <a:t>– nákup z jakéhokoliv zdroje – prodejna, e-shop, mobil …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C6908EB-FEDE-4EB6-B641-57C6141393D3}"/>
              </a:ext>
            </a:extLst>
          </p:cNvPr>
          <p:cNvSpPr txBox="1"/>
          <p:nvPr/>
        </p:nvSpPr>
        <p:spPr>
          <a:xfrm>
            <a:off x="3557239" y="2788487"/>
            <a:ext cx="8584540" cy="1815882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 </a:t>
            </a:r>
            <a:r>
              <a:rPr lang="cs-CZ" sz="2800" b="1" dirty="0">
                <a:solidFill>
                  <a:srgbClr val="008080"/>
                </a:solidFill>
              </a:rPr>
              <a:t>Znalost nákupních zvyků zákazníka </a:t>
            </a:r>
            <a:r>
              <a:rPr lang="cs-CZ" sz="2800" dirty="0">
                <a:solidFill>
                  <a:srgbClr val="008080"/>
                </a:solidFill>
              </a:rPr>
              <a:t>– volnočasové aktivity,  zájmy a preference -  konkretizace nabídky. Právě personalizace bude v maloobchodě klíčovým tahounem.</a:t>
            </a:r>
          </a:p>
          <a:p>
            <a:r>
              <a:rPr lang="cs-CZ" sz="2800" dirty="0">
                <a:solidFill>
                  <a:srgbClr val="008080"/>
                </a:solidFill>
              </a:rPr>
              <a:t>Zákazník spolutvůrce.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442FFE3-378B-4637-9493-D31E4AEFD408}"/>
              </a:ext>
            </a:extLst>
          </p:cNvPr>
          <p:cNvSpPr/>
          <p:nvPr/>
        </p:nvSpPr>
        <p:spPr>
          <a:xfrm>
            <a:off x="457199" y="5129118"/>
            <a:ext cx="1152549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Open Sans"/>
              </a:rPr>
              <a:t>N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árůst konkurence: 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rozdělení disponibilního příjmu spotřebitele.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Spotřebitelé: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touha po nových zážitcích, nabídka zážitku je součástí  utužování kontaktu se zákazníkem.</a:t>
            </a:r>
          </a:p>
        </p:txBody>
      </p:sp>
    </p:spTree>
    <p:extLst>
      <p:ext uri="{BB962C8B-B14F-4D97-AF65-F5344CB8AC3E}">
        <p14:creationId xmlns:p14="http://schemas.microsoft.com/office/powerpoint/2010/main" val="400431469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84616" y="1304441"/>
            <a:ext cx="4573076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Vývojové trendy </a:t>
            </a:r>
          </a:p>
          <a:p>
            <a:r>
              <a:rPr lang="cs-CZ" sz="4000" b="1" dirty="0"/>
              <a:t>v obchodě</a:t>
            </a:r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074080" y="2487648"/>
            <a:ext cx="5898246" cy="33735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Základní pojmy a teoretické přístupy </a:t>
            </a:r>
            <a:endParaRPr lang="cs-CZ" sz="2400" b="1" dirty="0">
              <a:solidFill>
                <a:schemeClr val="tx2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Soudobé vývojové trendy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Vývojový cyklus maloobchodu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Historické souvislosti vývoje, které předcházely transformaci (svět, Evropa, ČR)</a:t>
            </a:r>
            <a:endParaRPr lang="cs-CZ" sz="2400" b="1" dirty="0">
              <a:solidFill>
                <a:schemeClr val="tx2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Transformační období v ČR,  vize obchodu</a:t>
            </a:r>
            <a:endParaRPr lang="cs-CZ" sz="2400" b="1" dirty="0">
              <a:solidFill>
                <a:schemeClr val="tx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39565" y="2860470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49910"/>
            <a:ext cx="1464833" cy="112789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40284" y="420958"/>
            <a:ext cx="8066062" cy="4540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 dirty="0"/>
            </a:br>
            <a:r>
              <a:rPr lang="cs-CZ" sz="11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Český maloobchod- vize 2030</a:t>
            </a:r>
            <a:endParaRPr lang="cs-CZ" sz="11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5646A6F5-5ADA-4A6B-BC01-CF58E43C9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635" y="58955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234A70B-B840-4C04-B474-3CCF7009016C}"/>
              </a:ext>
            </a:extLst>
          </p:cNvPr>
          <p:cNvSpPr txBox="1"/>
          <p:nvPr/>
        </p:nvSpPr>
        <p:spPr>
          <a:xfrm>
            <a:off x="319660" y="1273607"/>
            <a:ext cx="299440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Pokles osobního vlastnictví aut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45656F1-9A9C-4A22-A564-B72B52DB8F44}"/>
              </a:ext>
            </a:extLst>
          </p:cNvPr>
          <p:cNvSpPr txBox="1"/>
          <p:nvPr/>
        </p:nvSpPr>
        <p:spPr>
          <a:xfrm>
            <a:off x="319660" y="3421929"/>
            <a:ext cx="2994409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Showroomy a ambasadoři značky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cs-CZ" sz="2400" b="1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6D564EF-1AA7-4F75-9A5A-0CAF5BDFDE70}"/>
              </a:ext>
            </a:extLst>
          </p:cNvPr>
          <p:cNvSpPr txBox="1"/>
          <p:nvPr/>
        </p:nvSpPr>
        <p:spPr>
          <a:xfrm>
            <a:off x="3579542" y="1288685"/>
            <a:ext cx="8292797" cy="954107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Osobní vlastnictví bude spíše výjimkou než standardem a automobily bez řidičů nebudou výjimkou.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63BACE8-0C97-4122-8460-2E94A793BEA8}"/>
              </a:ext>
            </a:extLst>
          </p:cNvPr>
          <p:cNvSpPr txBox="1"/>
          <p:nvPr/>
        </p:nvSpPr>
        <p:spPr>
          <a:xfrm>
            <a:off x="3579542" y="3217845"/>
            <a:ext cx="8481994" cy="2677656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Kamenné obchody budoucnosti se zaměří na předání zážitku spojeným s danou značkou. Nákup se stane zážitkem spojeným s angažovaností neboli věrností k dané značce, neboť i navzdory rychlosti a snadnosti přístupu ke zboží online, bude mít i zákazník roku 2030 touhu navštěvovat kamenné obchody.</a:t>
            </a:r>
          </a:p>
        </p:txBody>
      </p:sp>
    </p:spTree>
    <p:extLst>
      <p:ext uri="{BB962C8B-B14F-4D97-AF65-F5344CB8AC3E}">
        <p14:creationId xmlns:p14="http://schemas.microsoft.com/office/powerpoint/2010/main" val="1191793775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005" y="0"/>
            <a:ext cx="1464833" cy="112789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672683" y="155846"/>
            <a:ext cx="8066062" cy="4540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 dirty="0"/>
            </a:br>
            <a:r>
              <a:rPr lang="cs-CZ" sz="11200" b="1" dirty="0">
                <a:solidFill>
                  <a:srgbClr val="008080"/>
                </a:solidFill>
              </a:rPr>
              <a:t>Družstevní obchod v ČR - vývoj</a:t>
            </a:r>
            <a:endParaRPr lang="cs-CZ" sz="11200" dirty="0">
              <a:solidFill>
                <a:srgbClr val="008080"/>
              </a:solidFill>
            </a:endParaRP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5646A6F5-5ADA-4A6B-BC01-CF58E43C9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635" y="58955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4667DFE-2F3E-49FF-BE40-7E4C83C2788E}"/>
              </a:ext>
            </a:extLst>
          </p:cNvPr>
          <p:cNvSpPr txBox="1"/>
          <p:nvPr/>
        </p:nvSpPr>
        <p:spPr>
          <a:xfrm>
            <a:off x="108163" y="708012"/>
            <a:ext cx="12083838" cy="569386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● Od </a:t>
            </a:r>
            <a:r>
              <a:rPr lang="cs-CZ" sz="2800" b="1" dirty="0">
                <a:solidFill>
                  <a:srgbClr val="008080"/>
                </a:solidFill>
              </a:rPr>
              <a:t>19. století </a:t>
            </a:r>
            <a:r>
              <a:rPr lang="cs-CZ" sz="2800" dirty="0">
                <a:solidFill>
                  <a:srgbClr val="008080"/>
                </a:solidFill>
              </a:rPr>
              <a:t>se u nás formovalo družstevnictví pod vlivem zahraničních zkušeností.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Za </a:t>
            </a:r>
            <a:r>
              <a:rPr lang="cs-CZ" sz="2800" b="1" dirty="0">
                <a:solidFill>
                  <a:srgbClr val="008080"/>
                </a:solidFill>
              </a:rPr>
              <a:t>první republiky </a:t>
            </a:r>
            <a:r>
              <a:rPr lang="cs-CZ" sz="2800" dirty="0">
                <a:solidFill>
                  <a:srgbClr val="008080"/>
                </a:solidFill>
              </a:rPr>
              <a:t>se výrazně rozvíjela. Kromě vzniku prodejen, existovaly i vlastní výrobny a velkosklady.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Úspěšný rozvoj družstev byl narušen velkou hospodářskou krizí v 30. letech,    německou okupací a 2. světovou válkou.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● V období </a:t>
            </a:r>
            <a:r>
              <a:rPr lang="cs-CZ" sz="2800" b="1" dirty="0">
                <a:solidFill>
                  <a:srgbClr val="008080"/>
                </a:solidFill>
              </a:rPr>
              <a:t>CPE</a:t>
            </a:r>
            <a:r>
              <a:rPr lang="cs-CZ" sz="2800" dirty="0">
                <a:solidFill>
                  <a:srgbClr val="008080"/>
                </a:solidFill>
              </a:rPr>
              <a:t>, kdy probíhala rajonizace obchodu, se spotřební družstva usídlila hlavně ve venkovském prostoru.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Na konci </a:t>
            </a:r>
            <a:r>
              <a:rPr lang="cs-CZ" sz="2800" b="1" dirty="0">
                <a:solidFill>
                  <a:srgbClr val="008080"/>
                </a:solidFill>
              </a:rPr>
              <a:t>CPE</a:t>
            </a:r>
            <a:r>
              <a:rPr lang="cs-CZ" sz="2800" dirty="0">
                <a:solidFill>
                  <a:srgbClr val="008080"/>
                </a:solidFill>
              </a:rPr>
              <a:t> se družstva vracela do měst a na venkově stavěla nákupní střediska. Menší obce - pojízdné družstevní prodejny.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Po roce</a:t>
            </a:r>
            <a:r>
              <a:rPr lang="cs-CZ" sz="2800" b="1" dirty="0">
                <a:solidFill>
                  <a:srgbClr val="008080"/>
                </a:solidFill>
              </a:rPr>
              <a:t> 1989 </a:t>
            </a:r>
            <a:r>
              <a:rPr lang="cs-CZ" sz="2800" dirty="0">
                <a:solidFill>
                  <a:srgbClr val="008080"/>
                </a:solidFill>
              </a:rPr>
              <a:t>byla transformace družstev oslabena v důsledku restitucí, které ve svých důsledcích omezovaly aktivity družstev, snížení majetku. Silná zahraniční konkurence s moderními prodejnami silně poznamenala družstevnictví.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D774D33-5B01-4D79-9B91-B5463CFFC013}"/>
              </a:ext>
            </a:extLst>
          </p:cNvPr>
          <p:cNvSpPr/>
          <p:nvPr/>
        </p:nvSpPr>
        <p:spPr>
          <a:xfrm>
            <a:off x="590748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2493379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317" y="45924"/>
            <a:ext cx="1464833" cy="112789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672683" y="155846"/>
            <a:ext cx="8066062" cy="4540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 dirty="0"/>
            </a:br>
            <a:r>
              <a:rPr lang="cs-CZ" sz="11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Družstevní obchod v ČR- současnost</a:t>
            </a:r>
            <a:endParaRPr lang="cs-CZ" sz="11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7F828A5-2CEA-45CA-B522-9926CCC8F445}"/>
              </a:ext>
            </a:extLst>
          </p:cNvPr>
          <p:cNvSpPr txBox="1"/>
          <p:nvPr/>
        </p:nvSpPr>
        <p:spPr>
          <a:xfrm>
            <a:off x="392151" y="930350"/>
            <a:ext cx="11407697" cy="440120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Sdružen ve Svazu českých a moravských spotřebních družstev (SČMSD) a vystupuje pod společnou značkou COOP. </a:t>
            </a:r>
          </a:p>
          <a:p>
            <a:endParaRPr lang="cs-CZ" sz="2800" dirty="0">
              <a:solidFill>
                <a:srgbClr val="008080"/>
              </a:solidFill>
            </a:endParaRPr>
          </a:p>
          <a:p>
            <a:r>
              <a:rPr lang="cs-CZ" sz="2800" dirty="0">
                <a:solidFill>
                  <a:srgbClr val="008080"/>
                </a:solidFill>
              </a:rPr>
              <a:t>Skupina COOP si formulovala strategii a následující cíle:</a:t>
            </a:r>
          </a:p>
          <a:p>
            <a:endParaRPr lang="cs-CZ" sz="2800" dirty="0">
              <a:solidFill>
                <a:srgbClr val="008080"/>
              </a:solidFill>
            </a:endParaRPr>
          </a:p>
          <a:p>
            <a:r>
              <a:rPr lang="cs-CZ" sz="2800" dirty="0">
                <a:solidFill>
                  <a:srgbClr val="008080"/>
                </a:solidFill>
              </a:rPr>
              <a:t>● získání stálých zákazníků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kladení důrazu na prodejnu, jako základní článek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uspořádání prodejen do maloobchodních řetězců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integrace centrálního nákupu a zefektivnění celé logistiky zásobování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vytvoření jednotné informační databáze. </a:t>
            </a:r>
          </a:p>
        </p:txBody>
      </p:sp>
      <p:pic>
        <p:nvPicPr>
          <p:cNvPr id="1026" name="Picture 2" descr="Výsledek obrázku pro COOP v ČR">
            <a:extLst>
              <a:ext uri="{FF2B5EF4-FFF2-40B4-BE49-F238E27FC236}">
                <a16:creationId xmlns:a16="http://schemas.microsoft.com/office/drawing/2014/main" id="{EF6FE774-EB05-4E11-8CE2-3218F27A6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254" y="1526445"/>
            <a:ext cx="2524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OOP v ČR z webu www.skupina.coop">
            <a:extLst>
              <a:ext uri="{FF2B5EF4-FFF2-40B4-BE49-F238E27FC236}">
                <a16:creationId xmlns:a16="http://schemas.microsoft.com/office/drawing/2014/main" id="{64717593-49B8-4BB2-B485-C74F324B7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8745" y="2742458"/>
            <a:ext cx="1705672" cy="158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skupina.coop/skins/coop/img/coop-club.png">
            <a:extLst>
              <a:ext uri="{FF2B5EF4-FFF2-40B4-BE49-F238E27FC236}">
                <a16:creationId xmlns:a16="http://schemas.microsoft.com/office/drawing/2014/main" id="{38CC10D2-63F5-41BB-A2D5-F05566100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169" y="5487265"/>
            <a:ext cx="3269165" cy="105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728427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317" y="45924"/>
            <a:ext cx="1464833" cy="112789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672683" y="155846"/>
            <a:ext cx="8066062" cy="4540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 dirty="0"/>
            </a:br>
            <a:r>
              <a:rPr lang="cs-CZ" sz="11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Družstevní obchod v ČR- současnost</a:t>
            </a:r>
            <a:endParaRPr lang="cs-CZ" sz="11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5646A6F5-5ADA-4A6B-BC01-CF58E43C9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635" y="58955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7F828A5-2CEA-45CA-B522-9926CCC8F445}"/>
              </a:ext>
            </a:extLst>
          </p:cNvPr>
          <p:cNvSpPr txBox="1"/>
          <p:nvPr/>
        </p:nvSpPr>
        <p:spPr>
          <a:xfrm>
            <a:off x="392151" y="930350"/>
            <a:ext cx="11407697" cy="440120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Sdružuje: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46 spotřebních družstev, která provozují dohromady cca 2 500 prodejen s celkovou prodejní plochou okolo 400 000 m</a:t>
            </a:r>
            <a:r>
              <a:rPr lang="cs-CZ" sz="2800" baseline="30000" dirty="0">
                <a:solidFill>
                  <a:srgbClr val="008080"/>
                </a:solidFill>
              </a:rPr>
              <a:t>2</a:t>
            </a:r>
            <a:r>
              <a:rPr lang="cs-CZ" sz="2800" dirty="0">
                <a:solidFill>
                  <a:srgbClr val="008080"/>
                </a:solidFill>
              </a:rPr>
              <a:t> a zaměstnávají přes 13 000 lidí.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 více než 400 prodejen: obchodní řetězce COOP TUTY, COOP TIP, COOP TERNO a COOP DISKONT.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dále provozuje 8 středních odborných škol, manažerský institut a vlastního mobilního virtuálního operátora COOP Mobil.</a:t>
            </a:r>
            <a:r>
              <a:rPr lang="cs-CZ" sz="2800" dirty="0"/>
              <a:t> 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008080"/>
                </a:solidFill>
              </a:rPr>
              <a:t>služby zákazníkům </a:t>
            </a:r>
            <a:r>
              <a:rPr lang="cs-CZ" sz="2800" dirty="0">
                <a:solidFill>
                  <a:srgbClr val="008080"/>
                </a:solidFill>
              </a:rPr>
              <a:t>– COOP mobil, </a:t>
            </a:r>
            <a:r>
              <a:rPr lang="cs-CZ" sz="2800" dirty="0" err="1">
                <a:solidFill>
                  <a:srgbClr val="008080"/>
                </a:solidFill>
              </a:rPr>
              <a:t>cashback</a:t>
            </a:r>
            <a:r>
              <a:rPr lang="cs-CZ" sz="2800" dirty="0">
                <a:solidFill>
                  <a:srgbClr val="008080"/>
                </a:solidFill>
              </a:rPr>
              <a:t>, platba složenek, poštovní služby, COOP Dobrá karta, platba kartou a dobíjení telefonů, výrobky COOP Itálie, společná věc COOP – ekologie, automatická prodejna Strakonice.</a:t>
            </a:r>
          </a:p>
        </p:txBody>
      </p:sp>
      <p:pic>
        <p:nvPicPr>
          <p:cNvPr id="1026" name="Picture 2" descr="Výsledek obrázku pro COOP v ČR">
            <a:extLst>
              <a:ext uri="{FF2B5EF4-FFF2-40B4-BE49-F238E27FC236}">
                <a16:creationId xmlns:a16="http://schemas.microsoft.com/office/drawing/2014/main" id="{EF6FE774-EB05-4E11-8CE2-3218F27A6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8486" y="6170202"/>
            <a:ext cx="1631362" cy="62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obra-karta">
            <a:extLst>
              <a:ext uri="{FF2B5EF4-FFF2-40B4-BE49-F238E27FC236}">
                <a16:creationId xmlns:a16="http://schemas.microsoft.com/office/drawing/2014/main" id="{A7319479-1F84-4A63-8207-EF28C0152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026" y="5560602"/>
            <a:ext cx="18573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imkarta">
            <a:extLst>
              <a:ext uri="{FF2B5EF4-FFF2-40B4-BE49-F238E27FC236}">
                <a16:creationId xmlns:a16="http://schemas.microsoft.com/office/drawing/2014/main" id="{4F74C0C6-9272-4EE6-B915-0A548297A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084" y="5439621"/>
            <a:ext cx="2631688" cy="1351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971384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kupina.coop/data/filemanager-upload/Tiskove%20zpravy/strakonice/6O1B0681.jpg">
            <a:extLst>
              <a:ext uri="{FF2B5EF4-FFF2-40B4-BE49-F238E27FC236}">
                <a16:creationId xmlns:a16="http://schemas.microsoft.com/office/drawing/2014/main" id="{BC895D44-2EC6-4255-8F9E-344B7865A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195" y="713678"/>
            <a:ext cx="5831159" cy="402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679B272-6FDF-446D-B7BD-7315834B2C26}"/>
              </a:ext>
            </a:extLst>
          </p:cNvPr>
          <p:cNvSpPr txBox="1"/>
          <p:nvPr/>
        </p:nvSpPr>
        <p:spPr>
          <a:xfrm>
            <a:off x="479503" y="462098"/>
            <a:ext cx="4906536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Strakonice – první automatizovaná prodejna v ČR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6FF5857-6CAC-4FA0-8FD7-581D581250A5}"/>
              </a:ext>
            </a:extLst>
          </p:cNvPr>
          <p:cNvSpPr/>
          <p:nvPr/>
        </p:nvSpPr>
        <p:spPr>
          <a:xfrm>
            <a:off x="479503" y="1838852"/>
            <a:ext cx="503663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</a:rPr>
              <a:t>Nový koncept pro střední a menší města:</a:t>
            </a:r>
          </a:p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</a:rPr>
              <a:t>umožňuje zákazníkům nakupovat doslova kdykoliv.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B89AC32-B656-4068-B992-A29C0265F3E2}"/>
              </a:ext>
            </a:extLst>
          </p:cNvPr>
          <p:cNvSpPr txBox="1"/>
          <p:nvPr/>
        </p:nvSpPr>
        <p:spPr>
          <a:xfrm>
            <a:off x="607742" y="4000604"/>
            <a:ext cx="4650058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Provozní doba: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Standardní otevírací doba (SOD)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Mimo SOD – zákazník potřebuje platební kartu, bankovní identitu a stažení speciální aplikace.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86A70C0-40B5-4EE7-8BE8-82A7D59976F4}"/>
              </a:ext>
            </a:extLst>
          </p:cNvPr>
          <p:cNvSpPr/>
          <p:nvPr/>
        </p:nvSpPr>
        <p:spPr>
          <a:xfrm>
            <a:off x="5824654" y="573752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https://www.skupina.coop/coop-otevrel-ve-strakonicich-prvni-automatickou-prodejnu-v-ceske-republice</a:t>
            </a:r>
          </a:p>
        </p:txBody>
      </p:sp>
    </p:spTree>
    <p:extLst>
      <p:ext uri="{BB962C8B-B14F-4D97-AF65-F5344CB8AC3E}">
        <p14:creationId xmlns:p14="http://schemas.microsoft.com/office/powerpoint/2010/main" val="27901100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2209800" y="333375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703389" y="1611314"/>
            <a:ext cx="8785225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cs-CZ" altLang="cs-CZ" sz="2400" b="1" dirty="0"/>
              <a:t>V obchodě působí </a:t>
            </a:r>
            <a:r>
              <a:rPr lang="cs-CZ" altLang="cs-CZ" sz="2400" b="1" dirty="0">
                <a:solidFill>
                  <a:srgbClr val="FF0000"/>
                </a:solidFill>
              </a:rPr>
              <a:t>vývojové trendy </a:t>
            </a:r>
            <a:r>
              <a:rPr lang="cs-CZ" altLang="cs-CZ" sz="2400" b="1" dirty="0"/>
              <a:t>(koncentrace a tržní dominance, internacionalizace, silná konkurence, diverzifikace a vše směřuje ke globalizovanému trhu.</a:t>
            </a:r>
          </a:p>
          <a:p>
            <a:pPr>
              <a:buFontTx/>
              <a:buChar char="-"/>
            </a:pPr>
            <a:r>
              <a:rPr lang="cs-CZ" altLang="cs-CZ" sz="2400" b="1" dirty="0"/>
              <a:t>Obchod ve světě má své </a:t>
            </a:r>
            <a:r>
              <a:rPr lang="cs-CZ" altLang="cs-CZ" sz="2400" b="1" dirty="0">
                <a:solidFill>
                  <a:srgbClr val="FF0000"/>
                </a:solidFill>
              </a:rPr>
              <a:t>historické mezníky</a:t>
            </a:r>
            <a:r>
              <a:rPr lang="cs-CZ" altLang="cs-CZ" sz="2400" b="1" dirty="0"/>
              <a:t>.</a:t>
            </a:r>
          </a:p>
          <a:p>
            <a:pPr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</a:rPr>
              <a:t>Evropský obchod </a:t>
            </a:r>
            <a:r>
              <a:rPr lang="cs-CZ" altLang="cs-CZ" sz="2400" b="1" dirty="0"/>
              <a:t>potvrzuje všechny vývojové trendy.</a:t>
            </a:r>
          </a:p>
          <a:p>
            <a:pPr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</a:rPr>
              <a:t>Český obchod </a:t>
            </a:r>
            <a:r>
              <a:rPr lang="cs-CZ" altLang="cs-CZ" sz="2400" b="1" dirty="0"/>
              <a:t>se historicky odlišně odvíjel, po roce 1989 zde však nastoupily všechny vývojové trendy – etapizace transformace.</a:t>
            </a:r>
          </a:p>
          <a:p>
            <a:pPr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</a:rPr>
              <a:t>Budoucnost českého obchodu </a:t>
            </a:r>
            <a:r>
              <a:rPr lang="cs-CZ" altLang="cs-CZ" sz="2400" b="1" dirty="0"/>
              <a:t>– trh a prodejny, obchod jako služba, růst náročnosti zákazníků, integrace a omnichannel, rozvoj vztahů s dodavateli, lidé-hrozba i příležitost.</a:t>
            </a:r>
          </a:p>
          <a:p>
            <a:pPr>
              <a:buFontTx/>
              <a:buChar char="-"/>
            </a:pPr>
            <a:r>
              <a:rPr lang="cs-CZ" altLang="cs-CZ" sz="2400" b="1" dirty="0"/>
              <a:t>Družstevní obchod v ČR</a:t>
            </a:r>
          </a:p>
        </p:txBody>
      </p:sp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4"/>
          <p:cNvSpPr>
            <a:spLocks noGrp="1" noChangeArrowheads="1"/>
          </p:cNvSpPr>
          <p:nvPr>
            <p:ph type="title"/>
          </p:nvPr>
        </p:nvSpPr>
        <p:spPr>
          <a:xfrm>
            <a:off x="1042194" y="76017"/>
            <a:ext cx="8229600" cy="480143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600" b="1" dirty="0">
                <a:solidFill>
                  <a:schemeClr val="bg2">
                    <a:lumMod val="25000"/>
                  </a:schemeClr>
                </a:solidFill>
              </a:rPr>
              <a:t>Charakter obchodu ve světě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965325" y="2603500"/>
            <a:ext cx="8540750" cy="4470400"/>
          </a:xfrm>
        </p:spPr>
        <p:txBody>
          <a:bodyPr/>
          <a:lstStyle/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665656" y="714106"/>
            <a:ext cx="6989763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cs-CZ" sz="28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Historické mezníky vývoje obchodu</a:t>
            </a:r>
          </a:p>
          <a:p>
            <a:pPr eaLnBrk="1" hangingPunct="1">
              <a:defRPr/>
            </a:pPr>
            <a:endParaRPr lang="cs-CZ" dirty="0">
              <a:latin typeface="Arial" charset="0"/>
            </a:endParaRP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876716" y="1513918"/>
            <a:ext cx="10717967" cy="45858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historicky patřil obchod dlouhodobě k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MSP</a:t>
            </a: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endParaRPr lang="cs-CZ" sz="2400" b="1" dirty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endParaRPr lang="cs-CZ" sz="2400" b="1" dirty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endParaRPr lang="cs-CZ" sz="2400" b="1" dirty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endParaRPr lang="cs-CZ" sz="2400" b="1" dirty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endParaRPr lang="cs-CZ" sz="2400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endParaRPr lang="cs-CZ" sz="2400" b="1" dirty="0">
              <a:solidFill>
                <a:schemeClr val="bg2">
                  <a:lumMod val="25000"/>
                </a:schemeClr>
              </a:solidFill>
              <a:latin typeface="Arial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počátkem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20. let minulého stol.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 začínající </a:t>
            </a:r>
          </a:p>
          <a:p>
            <a:pPr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   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koncentrace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 obchodu,</a:t>
            </a: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(první SM  v 30. letech, menší nákupní centra…</a:t>
            </a: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po 2. světové válce 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významné změny v životní  úrovni obyvatelstva, trh spotřebitele (vědeckotechnická revoluce)</a:t>
            </a:r>
            <a:r>
              <a:rPr lang="cs-CZ" sz="2800" b="1" dirty="0">
                <a:solidFill>
                  <a:srgbClr val="C00000"/>
                </a:solidFill>
                <a:latin typeface="Arial" charset="0"/>
              </a:rPr>
              <a:t>   </a:t>
            </a:r>
            <a:endParaRPr lang="cs-CZ" sz="2400" dirty="0">
              <a:latin typeface="Arial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32FD766F-CBA5-4306-8A5B-F98630D7431D}"/>
              </a:ext>
            </a:extLst>
          </p:cNvPr>
          <p:cNvSpPr txBox="1"/>
          <p:nvPr/>
        </p:nvSpPr>
        <p:spPr>
          <a:xfrm>
            <a:off x="1132629" y="6240026"/>
            <a:ext cx="9756949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Typické zejména pro zavedené tržní ekonomiky, pozor na regionální rozdíly.</a:t>
            </a:r>
          </a:p>
        </p:txBody>
      </p:sp>
      <p:pic>
        <p:nvPicPr>
          <p:cNvPr id="1026" name="Picture 2" descr="Studie: Malé obchody začínají táhnout, rozhodující je cena zboží | E15.cz">
            <a:extLst>
              <a:ext uri="{FF2B5EF4-FFF2-40B4-BE49-F238E27FC236}">
                <a16:creationId xmlns:a16="http://schemas.microsoft.com/office/drawing/2014/main" id="{0BE00A65-4ED9-48CB-9542-C83953DA7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395" y="1967961"/>
            <a:ext cx="2347032" cy="131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ww.zlin.estranky.cz - Baťův systém (Batismus) - Typická malá prodejna Baťa">
            <a:extLst>
              <a:ext uri="{FF2B5EF4-FFF2-40B4-BE49-F238E27FC236}">
                <a16:creationId xmlns:a16="http://schemas.microsoft.com/office/drawing/2014/main" id="{673F84A6-8EB1-4D7E-AA69-9616366F6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148" y="208281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how Object - Dům služby Baťa / Radegastovna">
            <a:extLst>
              <a:ext uri="{FF2B5EF4-FFF2-40B4-BE49-F238E27FC236}">
                <a16:creationId xmlns:a16="http://schemas.microsoft.com/office/drawing/2014/main" id="{1A7C1C22-E909-4B96-A703-BF22DCFFC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189" y="2732568"/>
            <a:ext cx="3468210" cy="220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40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4"/>
          <p:cNvSpPr>
            <a:spLocks noGrp="1" noChangeArrowheads="1"/>
          </p:cNvSpPr>
          <p:nvPr>
            <p:ph type="title"/>
          </p:nvPr>
        </p:nvSpPr>
        <p:spPr>
          <a:xfrm>
            <a:off x="1042194" y="76017"/>
            <a:ext cx="8229600" cy="785813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Charakter obchodu ve světě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965325" y="2603500"/>
            <a:ext cx="8540750" cy="4470400"/>
          </a:xfrm>
        </p:spPr>
        <p:txBody>
          <a:bodyPr/>
          <a:lstStyle/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662112" y="976576"/>
            <a:ext cx="6989763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cs-CZ" sz="28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Historické mezníky vývoje obchodu</a:t>
            </a:r>
          </a:p>
          <a:p>
            <a:pPr eaLnBrk="1" hangingPunct="1">
              <a:defRPr/>
            </a:pPr>
            <a:endParaRPr lang="cs-CZ" dirty="0">
              <a:latin typeface="Arial" charset="0"/>
            </a:endParaRP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1042194" y="1849480"/>
            <a:ext cx="10717967" cy="3847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v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60. a 70. letech 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kvalitativní změny v růstu OO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(růst velikosti)</a:t>
            </a:r>
          </a:p>
          <a:p>
            <a:pPr>
              <a:tabLst>
                <a:tab pos="228600" algn="l"/>
              </a:tabLst>
              <a:defRPr/>
            </a:pP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 </a:t>
            </a:r>
          </a:p>
          <a:p>
            <a:pPr>
              <a:tabLst>
                <a:tab pos="228600" algn="l"/>
              </a:tabLst>
              <a:defRPr/>
            </a:pP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endParaRPr lang="cs-CZ" sz="2400" b="1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od 60 let – stěhování obchodu  </a:t>
            </a:r>
          </a:p>
          <a:p>
            <a:pPr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         na periferii (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nákupní centra</a:t>
            </a: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) </a:t>
            </a:r>
          </a:p>
          <a:p>
            <a:pPr>
              <a:tabLst>
                <a:tab pos="228600" algn="l"/>
              </a:tabLst>
              <a:defRPr/>
            </a:pPr>
            <a:endParaRPr lang="cs-CZ" sz="2400" b="1" dirty="0">
              <a:solidFill>
                <a:srgbClr val="008080"/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90. léta- zážitkový prodej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(např. spojení kulturních akcí s prodejem…</a:t>
            </a: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Dny země, </a:t>
            </a:r>
            <a:r>
              <a:rPr lang="cs-CZ" sz="2400" b="1" dirty="0" err="1">
                <a:solidFill>
                  <a:srgbClr val="FF0000"/>
                </a:solidFill>
                <a:latin typeface="Arial" charset="0"/>
              </a:rPr>
              <a:t>Oktoberfest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…)</a:t>
            </a: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endParaRPr lang="cs-CZ" sz="2400" b="1" dirty="0">
              <a:solidFill>
                <a:srgbClr val="FF0000"/>
              </a:solidFill>
              <a:latin typeface="Arial" charset="0"/>
            </a:endParaRPr>
          </a:p>
          <a:p>
            <a:pPr>
              <a:tabLst>
                <a:tab pos="228600" algn="l"/>
              </a:tabLst>
              <a:defRPr/>
            </a:pPr>
            <a:r>
              <a:rPr lang="cs-CZ" sz="2800" b="1" dirty="0">
                <a:solidFill>
                  <a:srgbClr val="C00000"/>
                </a:solidFill>
                <a:latin typeface="Arial" charset="0"/>
              </a:rPr>
              <a:t>   </a:t>
            </a:r>
            <a:endParaRPr lang="cs-CZ" sz="2400" dirty="0">
              <a:latin typeface="Arial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170A4F4A-5F2C-4140-96DE-9ED945A2C672}"/>
              </a:ext>
            </a:extLst>
          </p:cNvPr>
          <p:cNvSpPr/>
          <p:nvPr/>
        </p:nvSpPr>
        <p:spPr>
          <a:xfrm>
            <a:off x="425840" y="5788243"/>
            <a:ext cx="58079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dirty="0">
                <a:hlinkClick r:id="rId4"/>
              </a:rPr>
              <a:t>https://www.firmy.cz/Obchody-a-obchudky/Hypermarkety-supermarkety-a-obchodni-domy/Nakupni-centra</a:t>
            </a:r>
            <a:endParaRPr lang="cs-CZ" b="1" dirty="0">
              <a:solidFill>
                <a:srgbClr val="008080"/>
              </a:solidFill>
              <a:latin typeface="Arial" charset="0"/>
            </a:endParaRPr>
          </a:p>
        </p:txBody>
      </p:sp>
      <p:pic>
        <p:nvPicPr>
          <p:cNvPr id="2050" name="Picture 2" descr="Odbory přitvrzují: I nákupní centra, kde zůstanou na svátek otevřené jen  malé obchody, poruší zákon - Aktuálně.cz">
            <a:extLst>
              <a:ext uri="{FF2B5EF4-FFF2-40B4-BE49-F238E27FC236}">
                <a16:creationId xmlns:a16="http://schemas.microsoft.com/office/drawing/2014/main" id="{B7E1B905-AA6B-4466-A567-02F56DCDB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581" y="2603500"/>
            <a:ext cx="2166248" cy="121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en země, Oficiální stránky statutárního města Karviná">
            <a:extLst>
              <a:ext uri="{FF2B5EF4-FFF2-40B4-BE49-F238E27FC236}">
                <a16:creationId xmlns:a16="http://schemas.microsoft.com/office/drawing/2014/main" id="{09B6B1E5-F243-4FB5-B902-DAD897592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873" y="4451420"/>
            <a:ext cx="4139465" cy="233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080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446633" y="410552"/>
            <a:ext cx="4176713" cy="517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8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Evropa - současnost</a:t>
            </a:r>
          </a:p>
          <a:p>
            <a:endParaRPr lang="cs-CZ" altLang="cs-CZ" dirty="0"/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439987" y="1245785"/>
            <a:ext cx="11156925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nesmírná </a:t>
            </a:r>
            <a:r>
              <a:rPr lang="cs-CZ" altLang="cs-CZ" sz="2400" b="1" dirty="0">
                <a:solidFill>
                  <a:srgbClr val="FF0000"/>
                </a:solidFill>
              </a:rPr>
              <a:t>provozní a prostorová koncentrace </a:t>
            </a:r>
            <a:r>
              <a:rPr lang="cs-CZ" altLang="cs-CZ" sz="2400" b="1" dirty="0">
                <a:solidFill>
                  <a:srgbClr val="C00000"/>
                </a:solidFill>
              </a:rPr>
              <a:t> (</a:t>
            </a:r>
            <a:r>
              <a:rPr lang="cs-CZ" altLang="cs-CZ" sz="2400" b="1" dirty="0" err="1">
                <a:solidFill>
                  <a:srgbClr val="C00000"/>
                </a:solidFill>
              </a:rPr>
              <a:t>megafúze</a:t>
            </a:r>
            <a:r>
              <a:rPr lang="cs-CZ" altLang="cs-CZ" sz="2400" b="1" dirty="0">
                <a:solidFill>
                  <a:srgbClr val="C00000"/>
                </a:solidFill>
              </a:rPr>
              <a:t>), konsolidace trhu, expanze i oslabování některých firem</a:t>
            </a:r>
          </a:p>
          <a:p>
            <a:pPr eaLnBrk="1" hangingPunct="1"/>
            <a:endParaRPr lang="cs-CZ" altLang="cs-CZ" sz="2400" b="1" dirty="0">
              <a:solidFill>
                <a:srgbClr val="C00000"/>
              </a:solidFill>
            </a:endParaRP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nejvyšší stupeň vertikální kooperace, </a:t>
            </a:r>
            <a:r>
              <a:rPr lang="cs-CZ" altLang="cs-CZ" sz="2400" b="1" dirty="0">
                <a:solidFill>
                  <a:srgbClr val="FF0000"/>
                </a:solidFill>
              </a:rPr>
              <a:t>eurokooperace</a:t>
            </a:r>
            <a:endParaRPr lang="cs-CZ" altLang="cs-CZ" sz="2400" b="1" dirty="0">
              <a:solidFill>
                <a:srgbClr val="C00000"/>
              </a:solidFill>
            </a:endParaRPr>
          </a:p>
          <a:p>
            <a:pPr eaLnBrk="1" hangingPunct="1">
              <a:buFontTx/>
              <a:buChar char="•"/>
            </a:pPr>
            <a:endParaRPr lang="cs-CZ" altLang="cs-CZ" sz="2400" b="1" dirty="0">
              <a:solidFill>
                <a:srgbClr val="C00000"/>
              </a:solidFill>
            </a:endParaRP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dramatický růst internacionalizace – </a:t>
            </a:r>
            <a:r>
              <a:rPr lang="cs-CZ" altLang="cs-CZ" sz="2400" b="1" dirty="0">
                <a:solidFill>
                  <a:srgbClr val="FF0000"/>
                </a:solidFill>
              </a:rPr>
              <a:t>eurofinalisté</a:t>
            </a:r>
            <a:r>
              <a:rPr lang="cs-CZ" altLang="cs-CZ" sz="2400" b="1" dirty="0">
                <a:solidFill>
                  <a:srgbClr val="C00000"/>
                </a:solidFill>
              </a:rPr>
              <a:t>, sílící konkurence, rychlost změn</a:t>
            </a:r>
          </a:p>
          <a:p>
            <a:pPr eaLnBrk="1" hangingPunct="1">
              <a:buFontTx/>
              <a:buChar char="•"/>
            </a:pPr>
            <a:endParaRPr lang="cs-CZ" altLang="cs-CZ" sz="2400" b="1" dirty="0">
              <a:solidFill>
                <a:srgbClr val="C00000"/>
              </a:solidFill>
            </a:endParaRP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nástup </a:t>
            </a:r>
            <a:r>
              <a:rPr lang="cs-CZ" altLang="cs-CZ" sz="2400" b="1" dirty="0">
                <a:solidFill>
                  <a:srgbClr val="FF0000"/>
                </a:solidFill>
              </a:rPr>
              <a:t>nové generace spotřebitelů</a:t>
            </a:r>
            <a:r>
              <a:rPr lang="cs-CZ" altLang="cs-CZ" sz="2400" b="1" dirty="0">
                <a:solidFill>
                  <a:srgbClr val="C00000"/>
                </a:solidFill>
              </a:rPr>
              <a:t>, požadavek zážitků, emoce, život na síti, generace Z</a:t>
            </a:r>
          </a:p>
          <a:p>
            <a:pPr eaLnBrk="1" hangingPunct="1">
              <a:buFontTx/>
              <a:buChar char="•"/>
            </a:pPr>
            <a:endParaRPr lang="cs-CZ" altLang="cs-CZ" sz="2400" b="1" dirty="0">
              <a:solidFill>
                <a:srgbClr val="C00000"/>
              </a:solidFill>
            </a:endParaRP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promyšlená marketingová </a:t>
            </a:r>
            <a:r>
              <a:rPr lang="cs-CZ" altLang="cs-CZ" sz="2400" b="1" dirty="0">
                <a:solidFill>
                  <a:srgbClr val="FF0000"/>
                </a:solidFill>
              </a:rPr>
              <a:t>strategie</a:t>
            </a:r>
            <a:r>
              <a:rPr lang="cs-CZ" altLang="cs-CZ" sz="2400" b="1" dirty="0">
                <a:solidFill>
                  <a:srgbClr val="C00000"/>
                </a:solidFill>
              </a:rPr>
              <a:t>, nejen velké firmy, ale i malé (ministrategii)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561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390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446633" y="410552"/>
            <a:ext cx="4176713" cy="517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8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Evropa - současnost</a:t>
            </a:r>
          </a:p>
          <a:p>
            <a:endParaRPr lang="cs-CZ" altLang="cs-CZ" dirty="0"/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439987" y="928077"/>
            <a:ext cx="11597407" cy="5909310"/>
          </a:xfrm>
          <a:prstGeom prst="rect">
            <a:avLst/>
          </a:prstGeom>
          <a:solidFill>
            <a:srgbClr val="FFFF99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>
                <a:solidFill>
                  <a:srgbClr val="C00000"/>
                </a:solidFill>
              </a:rPr>
              <a:t>Promyšlená marketingová </a:t>
            </a:r>
            <a:r>
              <a:rPr lang="cs-CZ" altLang="cs-CZ" sz="2400" b="1" dirty="0">
                <a:solidFill>
                  <a:srgbClr val="FF0000"/>
                </a:solidFill>
              </a:rPr>
              <a:t>strategie</a:t>
            </a:r>
            <a:r>
              <a:rPr lang="cs-CZ" altLang="cs-CZ" sz="2400" b="1" dirty="0">
                <a:solidFill>
                  <a:srgbClr val="C00000"/>
                </a:solidFill>
              </a:rPr>
              <a:t>, nejen velké firmy, ale i malé </a:t>
            </a:r>
          </a:p>
          <a:p>
            <a:pPr algn="ctr" eaLnBrk="1" hangingPunct="1"/>
            <a:r>
              <a:rPr lang="cs-CZ" sz="2800" b="1" dirty="0"/>
              <a:t>Globus otevřel Fresh, malý formát pro každodenní nákupy – </a:t>
            </a:r>
            <a:r>
              <a:rPr lang="cs-CZ" sz="2800" b="1" dirty="0">
                <a:solidFill>
                  <a:srgbClr val="FF0000"/>
                </a:solidFill>
              </a:rPr>
              <a:t>případová studie</a:t>
            </a:r>
          </a:p>
          <a:p>
            <a:r>
              <a:rPr lang="cs-CZ" sz="2400" dirty="0">
                <a:solidFill>
                  <a:srgbClr val="008080"/>
                </a:solidFill>
              </a:rPr>
              <a:t>Na ploše 238 metrů čtverečních si mohou zákazníci vybírat z bohaté nabídky sortimentu čerstvých řeznických a pekárenských potravin vlastní výroby, hotová jídla z restaurace, ovoce a zeleninu, produkty z řady zdravého světa a koloniální zboží.</a:t>
            </a:r>
          </a:p>
          <a:p>
            <a:pPr algn="just"/>
            <a:r>
              <a:rPr lang="cs-CZ" sz="2400" i="1" dirty="0">
                <a:solidFill>
                  <a:srgbClr val="008080"/>
                </a:solidFill>
              </a:rPr>
              <a:t>„V malých prodejnách přibližujeme náš sortiment lidem v jejich místě bydliště. V této prodejně lidé mohou pořídit potraviny od čerstvého pečiva ke snídani přes vydatný oběd až po chutnou večeři. Jde o potraviny ve vysoké kvalitě od našich pekařů, řezníků a kuchařů. Z </a:t>
            </a:r>
            <a:r>
              <a:rPr lang="cs-CZ" sz="2400" i="1" dirty="0" err="1">
                <a:solidFill>
                  <a:srgbClr val="008080"/>
                </a:solidFill>
              </a:rPr>
              <a:t>Freshe</a:t>
            </a:r>
            <a:r>
              <a:rPr lang="cs-CZ" sz="2400" i="1" dirty="0">
                <a:solidFill>
                  <a:srgbClr val="008080"/>
                </a:solidFill>
              </a:rPr>
              <a:t> si mohou zákazníci také odnést čerstvou kávu v kelímku nebo rovnou hotový oběd v krabičce,“</a:t>
            </a:r>
            <a:r>
              <a:rPr lang="cs-CZ" sz="2400" dirty="0">
                <a:solidFill>
                  <a:srgbClr val="008080"/>
                </a:solidFill>
              </a:rPr>
              <a:t> řekla Aneta Turnovská, tisková mluvčí společnosti Globus. Doplnila, že obchod je přímo navázán na hypermarket na pražském Zličíně, ze kterého je několikrát denně čerstvým zbožím zásobován. Zákazníci se v Globus Fresh ve Stodůlkách setkají s pultem pečiva a cukrářských výrobků, se samoobslužnou zónou a samoobslužnými pokladnami. </a:t>
            </a:r>
            <a:r>
              <a:rPr lang="cs-CZ" sz="1000" dirty="0">
                <a:solidFill>
                  <a:srgbClr val="008080"/>
                </a:solidFill>
              </a:rPr>
              <a:t>https://retailnews.cz/aktualne/globus-otevrel-fresh-maly-format-pro-kazdodenni-nakupy/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561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011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446632" y="410552"/>
            <a:ext cx="8109349" cy="517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8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Evropa – současnost – generace Z, </a:t>
            </a:r>
            <a:r>
              <a:rPr lang="cs-CZ" alt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praxe</a:t>
            </a:r>
          </a:p>
          <a:p>
            <a:endParaRPr lang="cs-CZ" altLang="cs-CZ" dirty="0"/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439987" y="1245785"/>
            <a:ext cx="11156925" cy="5262979"/>
          </a:xfrm>
          <a:prstGeom prst="rect">
            <a:avLst/>
          </a:prstGeom>
          <a:solidFill>
            <a:srgbClr val="FFFF99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>
                <a:solidFill>
                  <a:srgbClr val="C00000"/>
                </a:solidFill>
              </a:rPr>
              <a:t>Nástup </a:t>
            </a:r>
            <a:r>
              <a:rPr lang="cs-CZ" altLang="cs-CZ" sz="2400" b="1" dirty="0">
                <a:solidFill>
                  <a:srgbClr val="FF0000"/>
                </a:solidFill>
              </a:rPr>
              <a:t>nové generace spotřebitelů</a:t>
            </a:r>
            <a:r>
              <a:rPr lang="cs-CZ" altLang="cs-CZ" sz="2400" b="1" dirty="0">
                <a:solidFill>
                  <a:srgbClr val="C00000"/>
                </a:solidFill>
              </a:rPr>
              <a:t>, požadavek zážitků, emoce, život na síti, generace Z</a:t>
            </a:r>
          </a:p>
          <a:p>
            <a:r>
              <a:rPr lang="cs-CZ" sz="2400" dirty="0">
                <a:solidFill>
                  <a:srgbClr val="008080"/>
                </a:solidFill>
              </a:rPr>
              <a:t>Je narozena cca mezi lety 1995 až 2010. Na pracovním trhu začínají hledat své uplatnění právě teď. </a:t>
            </a:r>
          </a:p>
          <a:p>
            <a:pPr algn="just"/>
            <a:r>
              <a:rPr lang="cs-CZ" sz="2400" dirty="0">
                <a:solidFill>
                  <a:srgbClr val="008080"/>
                </a:solidFill>
              </a:rPr>
              <a:t>Tvoří jednu třetinu světové populace a v roce 2020 už představovali ve světě 40 procent zákazníků. Říká se jim v angličtině "</a:t>
            </a:r>
            <a:r>
              <a:rPr lang="cs-CZ" sz="2400" dirty="0" err="1">
                <a:solidFill>
                  <a:srgbClr val="008080"/>
                </a:solidFill>
              </a:rPr>
              <a:t>digital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  <a:r>
              <a:rPr lang="cs-CZ" sz="2400" dirty="0" err="1">
                <a:solidFill>
                  <a:srgbClr val="008080"/>
                </a:solidFill>
              </a:rPr>
              <a:t>natives</a:t>
            </a:r>
            <a:r>
              <a:rPr lang="cs-CZ" sz="2400" dirty="0">
                <a:solidFill>
                  <a:srgbClr val="008080"/>
                </a:solidFill>
              </a:rPr>
              <a:t>", narodili se do digitálního světa. </a:t>
            </a:r>
          </a:p>
          <a:p>
            <a:pPr algn="just"/>
            <a:r>
              <a:rPr lang="cs-CZ" sz="2400" dirty="0">
                <a:solidFill>
                  <a:srgbClr val="008080"/>
                </a:solidFill>
              </a:rPr>
              <a:t>Víc jim záleží na ochraně životního prostředí, chtějí v práci větší volnost a flexibilitu, důležitá je pro ně finanční svoboda. Za odměnu ale dokážou tvrdě pracovat – podle vlastních slov tvrději než kterákoliv generace před nimi.</a:t>
            </a:r>
          </a:p>
          <a:p>
            <a:pPr algn="just"/>
            <a:r>
              <a:rPr lang="cs-CZ" sz="2400" dirty="0">
                <a:solidFill>
                  <a:srgbClr val="008080"/>
                </a:solidFill>
              </a:rPr>
              <a:t>Nákup offline i online. Nové nákupní metody. Impulzívní. Nižší zájem o značky.</a:t>
            </a:r>
          </a:p>
          <a:p>
            <a:pPr algn="just"/>
            <a:r>
              <a:rPr lang="cs-CZ" sz="2400" dirty="0">
                <a:solidFill>
                  <a:srgbClr val="008080"/>
                </a:solidFill>
              </a:rPr>
              <a:t> Je náročná, vyhledává rozšířené digitální nástroje, má ráda vizuální prvky, dá při rozhodování na </a:t>
            </a:r>
            <a:r>
              <a:rPr lang="cs-CZ" sz="2400" dirty="0" err="1">
                <a:solidFill>
                  <a:srgbClr val="008080"/>
                </a:solidFill>
              </a:rPr>
              <a:t>influencery</a:t>
            </a:r>
            <a:r>
              <a:rPr lang="cs-CZ" sz="2400" dirty="0">
                <a:solidFill>
                  <a:srgbClr val="008080"/>
                </a:solidFill>
              </a:rPr>
              <a:t>, je ve svém nákupním chování impulzivní a ochotně si připlatí za rychlost dodání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561" y="0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A740923-2F64-4443-946E-A8F756A3C87E}"/>
              </a:ext>
            </a:extLst>
          </p:cNvPr>
          <p:cNvSpPr/>
          <p:nvPr/>
        </p:nvSpPr>
        <p:spPr>
          <a:xfrm>
            <a:off x="325477" y="6488668"/>
            <a:ext cx="10979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https://zpravy.aktualne.cz/ekonomika/generace/r~27f3c502640211ec8fa20cc47ab5f122/</a:t>
            </a:r>
            <a:endParaRPr lang="cs-CZ" alt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19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305956" y="129600"/>
            <a:ext cx="4176713" cy="517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8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Evropa - současnost</a:t>
            </a:r>
          </a:p>
          <a:p>
            <a:endParaRPr lang="cs-CZ" altLang="cs-CZ" dirty="0"/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517537" y="1127893"/>
            <a:ext cx="11156925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 změny struktury </a:t>
            </a:r>
            <a:r>
              <a:rPr lang="cs-CZ" altLang="cs-CZ" sz="2400" b="1" dirty="0">
                <a:solidFill>
                  <a:srgbClr val="FF0000"/>
                </a:solidFill>
              </a:rPr>
              <a:t>maloobchodní sítě</a:t>
            </a:r>
            <a:r>
              <a:rPr lang="cs-CZ" altLang="cs-CZ" sz="2400" b="1" dirty="0">
                <a:solidFill>
                  <a:srgbClr val="C00000"/>
                </a:solidFill>
              </a:rPr>
              <a:t>, inovace prodejen a NC, remodeling </a:t>
            </a:r>
          </a:p>
          <a:p>
            <a:pPr eaLnBrk="1" hangingPunct="1">
              <a:buFontTx/>
              <a:buChar char="•"/>
            </a:pPr>
            <a:endParaRPr lang="cs-CZ" altLang="cs-CZ" sz="2400" b="1" dirty="0">
              <a:solidFill>
                <a:srgbClr val="C00000"/>
              </a:solidFill>
            </a:endParaRP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 rozvoj </a:t>
            </a:r>
            <a:r>
              <a:rPr lang="cs-CZ" altLang="cs-CZ" sz="2400" b="1" dirty="0">
                <a:solidFill>
                  <a:srgbClr val="FF0000"/>
                </a:solidFill>
              </a:rPr>
              <a:t>technologií, </a:t>
            </a:r>
            <a:r>
              <a:rPr lang="cs-CZ" altLang="cs-CZ" sz="2400" b="1" dirty="0">
                <a:solidFill>
                  <a:srgbClr val="C00000"/>
                </a:solidFill>
              </a:rPr>
              <a:t>zkracování inovačních cyklů,</a:t>
            </a: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C00000"/>
                </a:solidFill>
              </a:rPr>
              <a:t>potravinářský MO investuje do technologií LED a chladící techniky….</a:t>
            </a:r>
          </a:p>
          <a:p>
            <a:pPr eaLnBrk="1" hangingPunct="1">
              <a:buFontTx/>
              <a:buChar char="•"/>
            </a:pPr>
            <a:endParaRPr lang="cs-CZ" altLang="cs-CZ" sz="2400" b="1" dirty="0">
              <a:solidFill>
                <a:srgbClr val="C00000"/>
              </a:solidFill>
            </a:endParaRP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 daří se </a:t>
            </a:r>
            <a:r>
              <a:rPr lang="cs-CZ" altLang="cs-CZ" sz="2400" b="1" dirty="0">
                <a:solidFill>
                  <a:srgbClr val="FF0000"/>
                </a:solidFill>
              </a:rPr>
              <a:t>el. obchodu</a:t>
            </a:r>
            <a:r>
              <a:rPr lang="cs-CZ" altLang="cs-CZ" sz="2400" b="1" dirty="0">
                <a:solidFill>
                  <a:srgbClr val="C00000"/>
                </a:solidFill>
              </a:rPr>
              <a:t>, vliv kupní síly, podíl na maloobchodním obratu v % je např.: (2016)</a:t>
            </a:r>
          </a:p>
          <a:p>
            <a:pPr marL="342900" indent="-342900" eaLnBrk="1" hangingPunct="1"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</a:rPr>
              <a:t>VB (16,8), Rakousko (11,9), Německo (11,7), Francie (9,2), Slovensko (7,6), ČR (7,1),  Polsko (5,2), Itálie (5,8), Španělsko – (5,7), Rusko (3,5), Turecko (3,5).</a:t>
            </a:r>
          </a:p>
          <a:p>
            <a:pPr marL="342900" indent="-342900" eaLnBrk="1" hangingPunct="1">
              <a:buFontTx/>
              <a:buChar char="-"/>
            </a:pPr>
            <a:r>
              <a:rPr lang="cs-CZ" altLang="cs-CZ" sz="2400" b="1" dirty="0" err="1">
                <a:solidFill>
                  <a:srgbClr val="FF0000"/>
                </a:solidFill>
              </a:rPr>
              <a:t>Covidová</a:t>
            </a:r>
            <a:r>
              <a:rPr lang="cs-CZ" altLang="cs-CZ" sz="2400" b="1" dirty="0">
                <a:solidFill>
                  <a:srgbClr val="FF0000"/>
                </a:solidFill>
              </a:rPr>
              <a:t> pandemie posílila elektronický obchod.</a:t>
            </a:r>
          </a:p>
          <a:p>
            <a:pPr marL="342900" indent="-342900"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</a:rPr>
              <a:t>2023- ČR má nejvíce e-shopů na 1 obyv., </a:t>
            </a:r>
          </a:p>
          <a:p>
            <a:pPr marL="342900" indent="-342900">
              <a:buFontTx/>
              <a:buChar char="-"/>
            </a:pPr>
            <a:r>
              <a:rPr lang="cs-CZ" altLang="cs-CZ" sz="1000" b="1" dirty="0">
                <a:solidFill>
                  <a:srgbClr val="FF0000"/>
                </a:solidFill>
              </a:rPr>
              <a:t>https://www.fintag.cz/2023/01/20/90-obratu-v-online-maloobchodu-ovlada-1-obchodniku/https://www.csas.cz/cs/firmy/articles/e-commerce-trendy-na-trhu-kde-se-rocne-protoci-4-biliony-dolaru</a:t>
            </a:r>
            <a:endParaRPr lang="cs-CZ" altLang="cs-CZ" sz="1000" b="1" dirty="0">
              <a:solidFill>
                <a:srgbClr val="C0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561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9021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prsky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  <a:fontScheme name="Paprsk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prsky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  <a:fontScheme name="Paprsk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3013</Words>
  <Application>Microsoft Office PowerPoint</Application>
  <PresentationFormat>Širokoúhlá obrazovka</PresentationFormat>
  <Paragraphs>547</Paragraphs>
  <Slides>35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4" baseType="lpstr">
      <vt:lpstr>Arial</vt:lpstr>
      <vt:lpstr>Calibri</vt:lpstr>
      <vt:lpstr>Calibri Light</vt:lpstr>
      <vt:lpstr>Montserrat</vt:lpstr>
      <vt:lpstr>Open Sans</vt:lpstr>
      <vt:lpstr>Times New Roman</vt:lpstr>
      <vt:lpstr>Wingdings</vt:lpstr>
      <vt:lpstr>Wingdings 2</vt:lpstr>
      <vt:lpstr>Motiv Office</vt:lpstr>
      <vt:lpstr>  Obchodní organizace</vt:lpstr>
      <vt:lpstr>Prezentace aplikace PowerPoint</vt:lpstr>
      <vt:lpstr>Prezentace aplikace PowerPoint</vt:lpstr>
      <vt:lpstr>Charakter obchodu ve světě</vt:lpstr>
      <vt:lpstr>Charakter obchodu ve světě</vt:lpstr>
      <vt:lpstr>Prezentace aplikace PowerPoint</vt:lpstr>
      <vt:lpstr>Prezentace aplikace PowerPoint</vt:lpstr>
      <vt:lpstr>Prezentace aplikace PowerPoint</vt:lpstr>
      <vt:lpstr>Prezentace aplikace PowerPoint</vt:lpstr>
      <vt:lpstr>Zákonitosti vývoje maloobchodního trhu</vt:lpstr>
      <vt:lpstr>Engelův  zákon</vt:lpstr>
      <vt:lpstr>Podíl výdajů za potraviny (Eurostat)</vt:lpstr>
      <vt:lpstr>Prezentace aplikace PowerPoint</vt:lpstr>
      <vt:lpstr>Prezentace aplikace PowerPoint</vt:lpstr>
      <vt:lpstr>Priority maloobchodního podnikání v jednotlivých fázích vývoje maloobchodního trhu (co převažuje)</vt:lpstr>
      <vt:lpstr>Charakter obchodu v ČR - historické souvislosti </vt:lpstr>
      <vt:lpstr>Prezentace aplikace PowerPoint</vt:lpstr>
      <vt:lpstr>Transformace – vývoj internacionalizace v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206</cp:revision>
  <dcterms:created xsi:type="dcterms:W3CDTF">2016-11-25T20:36:16Z</dcterms:created>
  <dcterms:modified xsi:type="dcterms:W3CDTF">2023-02-02T10:43:31Z</dcterms:modified>
</cp:coreProperties>
</file>