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55" r:id="rId5"/>
    <p:sldId id="356" r:id="rId6"/>
    <p:sldId id="357" r:id="rId7"/>
    <p:sldId id="383" r:id="rId8"/>
    <p:sldId id="359" r:id="rId9"/>
    <p:sldId id="360" r:id="rId10"/>
    <p:sldId id="361" r:id="rId11"/>
    <p:sldId id="392" r:id="rId12"/>
    <p:sldId id="362" r:id="rId13"/>
    <p:sldId id="363" r:id="rId14"/>
    <p:sldId id="384" r:id="rId15"/>
    <p:sldId id="364" r:id="rId16"/>
    <p:sldId id="366" r:id="rId17"/>
    <p:sldId id="365" r:id="rId18"/>
    <p:sldId id="380" r:id="rId19"/>
    <p:sldId id="378" r:id="rId20"/>
    <p:sldId id="381" r:id="rId21"/>
    <p:sldId id="368" r:id="rId22"/>
    <p:sldId id="386" r:id="rId23"/>
    <p:sldId id="390" r:id="rId24"/>
    <p:sldId id="387" r:id="rId25"/>
    <p:sldId id="388" r:id="rId26"/>
    <p:sldId id="369" r:id="rId27"/>
    <p:sldId id="385" r:id="rId28"/>
    <p:sldId id="370" r:id="rId29"/>
    <p:sldId id="371" r:id="rId30"/>
    <p:sldId id="382" r:id="rId31"/>
    <p:sldId id="393" r:id="rId32"/>
    <p:sldId id="394" r:id="rId33"/>
    <p:sldId id="395" r:id="rId34"/>
    <p:sldId id="396" r:id="rId35"/>
    <p:sldId id="397" r:id="rId36"/>
    <p:sldId id="372" r:id="rId37"/>
  </p:sldIdLst>
  <p:sldSz cx="12192000" cy="6858000"/>
  <p:notesSz cx="6858000" cy="9144000"/>
  <p:custDataLst>
    <p:tags r:id="rId3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70" d="100"/>
          <a:sy n="70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4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F324C-C25D-40C7-9B2D-9084EEA3F2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48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altLang="cs-CZ" sz="5400" b="1" dirty="0"/>
              <a:t>Organizování a modelování organizačních struktur v obchodě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7"/>
          <p:cNvGrpSpPr>
            <a:grpSpLocks/>
          </p:cNvGrpSpPr>
          <p:nvPr/>
        </p:nvGrpSpPr>
        <p:grpSpPr bwMode="auto">
          <a:xfrm>
            <a:off x="494676" y="200025"/>
            <a:ext cx="9574214" cy="6629896"/>
            <a:chOff x="1584" y="8064"/>
            <a:chExt cx="8208" cy="6685"/>
          </a:xfrm>
        </p:grpSpPr>
        <p:sp>
          <p:nvSpPr>
            <p:cNvPr id="11269" name="Text Box 36"/>
            <p:cNvSpPr txBox="1">
              <a:spLocks noChangeArrowheads="1"/>
            </p:cNvSpPr>
            <p:nvPr/>
          </p:nvSpPr>
          <p:spPr bwMode="auto">
            <a:xfrm>
              <a:off x="1584" y="8064"/>
              <a:ext cx="1011" cy="435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ředitel</a:t>
              </a:r>
              <a:endParaRPr lang="cs-CZ" altLang="cs-CZ" sz="16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70" name="Text Box 35"/>
            <p:cNvSpPr txBox="1">
              <a:spLocks noChangeArrowheads="1"/>
            </p:cNvSpPr>
            <p:nvPr/>
          </p:nvSpPr>
          <p:spPr bwMode="auto">
            <a:xfrm>
              <a:off x="3747" y="8931"/>
              <a:ext cx="2592" cy="129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štábní útvary centrály: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1" name="Text Box 34"/>
            <p:cNvSpPr txBox="1">
              <a:spLocks noChangeArrowheads="1"/>
            </p:cNvSpPr>
            <p:nvPr/>
          </p:nvSpPr>
          <p:spPr bwMode="auto">
            <a:xfrm>
              <a:off x="7779" y="12531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výcvik personálu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2" name="Text Box 33"/>
            <p:cNvSpPr txBox="1">
              <a:spLocks noChangeArrowheads="1"/>
            </p:cNvSpPr>
            <p:nvPr/>
          </p:nvSpPr>
          <p:spPr bwMode="auto">
            <a:xfrm>
              <a:off x="7779" y="1181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  <a:tab pos="449263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ceny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3" name="Text Box 32"/>
            <p:cNvSpPr txBox="1">
              <a:spLocks noChangeArrowheads="1"/>
            </p:cNvSpPr>
            <p:nvPr/>
          </p:nvSpPr>
          <p:spPr bwMode="auto">
            <a:xfrm>
              <a:off x="7779" y="11091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propagace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4" name="Text Box 31"/>
            <p:cNvSpPr txBox="1">
              <a:spLocks noChangeArrowheads="1"/>
            </p:cNvSpPr>
            <p:nvPr/>
          </p:nvSpPr>
          <p:spPr bwMode="auto">
            <a:xfrm>
              <a:off x="7779" y="10083"/>
              <a:ext cx="1584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organizace</a:t>
              </a:r>
              <a:endParaRPr lang="cs-CZ" altLang="cs-CZ" sz="1600" dirty="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a řízení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prodeje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7779" y="9363"/>
              <a:ext cx="1584" cy="4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nákup</a:t>
              </a:r>
              <a:endParaRPr lang="cs-CZ" altLang="cs-CZ" sz="1600">
                <a:latin typeface="Arial" panose="020B0604020202020204" pitchFamily="34" charset="0"/>
              </a:endParaRPr>
            </a:p>
          </p:txBody>
        </p:sp>
        <p:sp>
          <p:nvSpPr>
            <p:cNvPr id="11276" name="Text Box 29"/>
            <p:cNvSpPr txBox="1">
              <a:spLocks noChangeArrowheads="1"/>
            </p:cNvSpPr>
            <p:nvPr/>
          </p:nvSpPr>
          <p:spPr bwMode="auto">
            <a:xfrm>
              <a:off x="3747" y="11667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manažer pro střední</a:t>
              </a:r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Čechy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1277" name="Text Box 28"/>
            <p:cNvSpPr txBox="1">
              <a:spLocks noChangeArrowheads="1"/>
            </p:cNvSpPr>
            <p:nvPr/>
          </p:nvSpPr>
          <p:spPr bwMode="auto">
            <a:xfrm>
              <a:off x="3747" y="12675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jižní Čechy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8" name="Text Box 27"/>
            <p:cNvSpPr txBox="1">
              <a:spLocks noChangeArrowheads="1"/>
            </p:cNvSpPr>
            <p:nvPr/>
          </p:nvSpPr>
          <p:spPr bwMode="auto">
            <a:xfrm>
              <a:off x="3747" y="10659"/>
              <a:ext cx="2592" cy="5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manažer pro Prahu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79" name="Text Box 26"/>
            <p:cNvSpPr txBox="1">
              <a:spLocks noChangeArrowheads="1"/>
            </p:cNvSpPr>
            <p:nvPr/>
          </p:nvSpPr>
          <p:spPr bwMode="auto">
            <a:xfrm>
              <a:off x="3747" y="13683"/>
              <a:ext cx="3018" cy="10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tabLst>
                  <a:tab pos="228600" algn="l"/>
                </a:tabLst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služby: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výzkum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 kontrola</a:t>
              </a:r>
              <a:endParaRPr lang="cs-CZ" altLang="cs-CZ" sz="1600"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centrální</a:t>
              </a:r>
              <a:r>
                <a:rPr lang="cs-CZ" altLang="cs-CZ" sz="1600">
                  <a:latin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financování atd.</a:t>
              </a:r>
              <a:endParaRPr lang="cs-CZ" altLang="cs-CZ" sz="1600" b="1">
                <a:latin typeface="Arial" panose="020B0604020202020204" pitchFamily="34" charset="0"/>
              </a:endParaRPr>
            </a:p>
          </p:txBody>
        </p:sp>
        <p:sp>
          <p:nvSpPr>
            <p:cNvPr id="11280" name="Line 25"/>
            <p:cNvSpPr>
              <a:spLocks noChangeShapeType="1"/>
            </p:cNvSpPr>
            <p:nvPr/>
          </p:nvSpPr>
          <p:spPr bwMode="auto">
            <a:xfrm>
              <a:off x="2019" y="8499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>
              <a:off x="2019" y="14259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 flipH="1">
              <a:off x="2019" y="1094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3" name="Line 22"/>
            <p:cNvSpPr>
              <a:spLocks noChangeShapeType="1"/>
            </p:cNvSpPr>
            <p:nvPr/>
          </p:nvSpPr>
          <p:spPr bwMode="auto">
            <a:xfrm>
              <a:off x="2019" y="9507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4" name="Line 21"/>
            <p:cNvSpPr>
              <a:spLocks noChangeShapeType="1"/>
            </p:cNvSpPr>
            <p:nvPr/>
          </p:nvSpPr>
          <p:spPr bwMode="auto">
            <a:xfrm>
              <a:off x="2019" y="11955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2019" y="12963"/>
              <a:ext cx="17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6" name="Line 19"/>
            <p:cNvSpPr>
              <a:spLocks noChangeShapeType="1"/>
            </p:cNvSpPr>
            <p:nvPr/>
          </p:nvSpPr>
          <p:spPr bwMode="auto">
            <a:xfrm>
              <a:off x="6339" y="10947"/>
              <a:ext cx="10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7" name="Line 18"/>
            <p:cNvSpPr>
              <a:spLocks noChangeShapeType="1"/>
            </p:cNvSpPr>
            <p:nvPr/>
          </p:nvSpPr>
          <p:spPr bwMode="auto">
            <a:xfrm>
              <a:off x="7347" y="9651"/>
              <a:ext cx="0" cy="31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8" name="Line 17"/>
            <p:cNvSpPr>
              <a:spLocks noChangeShapeType="1"/>
            </p:cNvSpPr>
            <p:nvPr/>
          </p:nvSpPr>
          <p:spPr bwMode="auto">
            <a:xfrm>
              <a:off x="7347" y="965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89" name="Line 16"/>
            <p:cNvSpPr>
              <a:spLocks noChangeShapeType="1"/>
            </p:cNvSpPr>
            <p:nvPr/>
          </p:nvSpPr>
          <p:spPr bwMode="auto">
            <a:xfrm>
              <a:off x="7347" y="12819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0" name="Line 15"/>
            <p:cNvSpPr>
              <a:spLocks noChangeShapeType="1"/>
            </p:cNvSpPr>
            <p:nvPr/>
          </p:nvSpPr>
          <p:spPr bwMode="auto">
            <a:xfrm flipH="1">
              <a:off x="7347" y="10371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1" name="Line 14"/>
            <p:cNvSpPr>
              <a:spLocks noChangeShapeType="1"/>
            </p:cNvSpPr>
            <p:nvPr/>
          </p:nvSpPr>
          <p:spPr bwMode="auto">
            <a:xfrm flipH="1">
              <a:off x="7347" y="1123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2" name="Line 13"/>
            <p:cNvSpPr>
              <a:spLocks noChangeShapeType="1"/>
            </p:cNvSpPr>
            <p:nvPr/>
          </p:nvSpPr>
          <p:spPr bwMode="auto">
            <a:xfrm flipH="1">
              <a:off x="7347" y="11955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3" name="Line 12"/>
            <p:cNvSpPr>
              <a:spLocks noChangeShapeType="1"/>
            </p:cNvSpPr>
            <p:nvPr/>
          </p:nvSpPr>
          <p:spPr bwMode="auto">
            <a:xfrm>
              <a:off x="7056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4" name="Line 11"/>
            <p:cNvSpPr>
              <a:spLocks noChangeShapeType="1"/>
            </p:cNvSpPr>
            <p:nvPr/>
          </p:nvSpPr>
          <p:spPr bwMode="auto">
            <a:xfrm>
              <a:off x="7056" y="8928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5" name="Line 10"/>
            <p:cNvSpPr>
              <a:spLocks noChangeShapeType="1"/>
            </p:cNvSpPr>
            <p:nvPr/>
          </p:nvSpPr>
          <p:spPr bwMode="auto">
            <a:xfrm>
              <a:off x="9792" y="8928"/>
              <a:ext cx="0" cy="48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6" name="Line 9"/>
            <p:cNvSpPr>
              <a:spLocks noChangeShapeType="1"/>
            </p:cNvSpPr>
            <p:nvPr/>
          </p:nvSpPr>
          <p:spPr bwMode="auto">
            <a:xfrm flipH="1">
              <a:off x="7056" y="13824"/>
              <a:ext cx="27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97" name="Text Box 8"/>
            <p:cNvSpPr txBox="1">
              <a:spLocks noChangeArrowheads="1"/>
            </p:cNvSpPr>
            <p:nvPr/>
          </p:nvSpPr>
          <p:spPr bwMode="auto">
            <a:xfrm>
              <a:off x="7488" y="8496"/>
              <a:ext cx="1872" cy="432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82800" b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Profit - Centrum</a:t>
              </a:r>
              <a:endParaRPr lang="cs-CZ" altLang="cs-CZ" sz="16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267" name="Rectangle 50"/>
          <p:cNvSpPr>
            <a:spLocks noChangeArrowheads="1"/>
          </p:cNvSpPr>
          <p:nvPr/>
        </p:nvSpPr>
        <p:spPr bwMode="auto">
          <a:xfrm>
            <a:off x="1555750" y="1302822"/>
            <a:ext cx="6386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49263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1268" name="Text Box 51"/>
          <p:cNvSpPr txBox="1">
            <a:spLocks noChangeArrowheads="1"/>
          </p:cNvSpPr>
          <p:nvPr/>
        </p:nvSpPr>
        <p:spPr bwMode="auto">
          <a:xfrm>
            <a:off x="2552700" y="0"/>
            <a:ext cx="81153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Příklad organizační struktury s PC (věcná dělba práce dle oblastí)</a:t>
            </a: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5AD90C7-78FE-4385-9491-BC61B122B5AD}"/>
              </a:ext>
            </a:extLst>
          </p:cNvPr>
          <p:cNvSpPr txBox="1"/>
          <p:nvPr/>
        </p:nvSpPr>
        <p:spPr>
          <a:xfrm>
            <a:off x="10267950" y="3059261"/>
            <a:ext cx="153352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Středisko maloobchodu</a:t>
            </a:r>
          </a:p>
          <a:p>
            <a:r>
              <a:rPr lang="cs-CZ" dirty="0"/>
              <a:t>Středisko velkoobchodu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A496773-AD0B-418B-91E0-69D74480ED3D}"/>
              </a:ext>
            </a:extLst>
          </p:cNvPr>
          <p:cNvSpPr txBox="1"/>
          <p:nvPr/>
        </p:nvSpPr>
        <p:spPr>
          <a:xfrm>
            <a:off x="100484" y="924448"/>
            <a:ext cx="783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 </a:t>
            </a:r>
          </a:p>
        </p:txBody>
      </p:sp>
    </p:spTree>
    <p:extLst>
      <p:ext uri="{BB962C8B-B14F-4D97-AF65-F5344CB8AC3E}">
        <p14:creationId xmlns:p14="http://schemas.microsoft.com/office/powerpoint/2010/main" val="200130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4557" y="214313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91826" y="1941531"/>
            <a:ext cx="10761974" cy="3880967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Zaměstnanci nejsou již jen objektem řízení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spoluúčast – většinou finanční povaha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zaměstnanecké akcie,</a:t>
            </a:r>
          </a:p>
          <a:p>
            <a:pPr>
              <a:buFontTx/>
              <a:buChar char="-"/>
            </a:pPr>
            <a:r>
              <a:rPr lang="cs-CZ" altLang="cs-CZ" b="1" dirty="0">
                <a:solidFill>
                  <a:srgbClr val="008080"/>
                </a:solidFill>
              </a:rPr>
              <a:t>podnikové penzijní fondy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FF0000"/>
                </a:solidFill>
              </a:rPr>
              <a:t>Příklady: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solidFill>
                  <a:srgbClr val="FF0000"/>
                </a:solidFill>
              </a:rPr>
              <a:t>Japonsko, VB, Francie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velké a úspěšné nadnárodní podniky - Microsoft, Toyota, …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6164" y="269091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8068072" y="62072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6651CD-72F5-4AD8-82D0-2987E3B2300F}"/>
              </a:ext>
            </a:extLst>
          </p:cNvPr>
          <p:cNvSpPr txBox="1"/>
          <p:nvPr/>
        </p:nvSpPr>
        <p:spPr>
          <a:xfrm>
            <a:off x="834557" y="949038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666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3177" y="652855"/>
            <a:ext cx="8640423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 Centrum - hospodářské středisko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0764" y="2019982"/>
            <a:ext cx="9145248" cy="3744912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měřitelné vstupy a výstupy,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účtování za vnitropodnikové ceny s ostatními PC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hodnocení dle zisku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vymezené pravomoci vedoucího podnikovými směrnicemi a financemi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 PC rozhoduje o dodavatelích, cenách, formách podpory prodeje, distribuci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8080"/>
                </a:solidFill>
              </a:rPr>
              <a:t>investice řeší centrála.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0F20A7A-41C1-4D68-9124-E4C056296194}"/>
              </a:ext>
            </a:extLst>
          </p:cNvPr>
          <p:cNvSpPr txBox="1"/>
          <p:nvPr/>
        </p:nvSpPr>
        <p:spPr>
          <a:xfrm>
            <a:off x="1113177" y="1285767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  <p:pic>
        <p:nvPicPr>
          <p:cNvPr id="6" name="Picture 5" descr="j0412590">
            <a:extLst>
              <a:ext uri="{FF2B5EF4-FFF2-40B4-BE49-F238E27FC236}">
                <a16:creationId xmlns:a16="http://schemas.microsoft.com/office/drawing/2014/main" id="{E06DE6A0-935F-43F0-B379-B051EBDA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82213" y="1811337"/>
            <a:ext cx="2109787" cy="1617663"/>
          </a:xfrm>
          <a:prstGeom prst="rect">
            <a:avLst/>
          </a:prstGeom>
          <a:noFill/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8073266A-05D3-468F-B87B-221A7F3F1325}"/>
              </a:ext>
            </a:extLst>
          </p:cNvPr>
          <p:cNvSpPr/>
          <p:nvPr/>
        </p:nvSpPr>
        <p:spPr>
          <a:xfrm>
            <a:off x="7436988" y="1093106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864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6113" y="581828"/>
            <a:ext cx="8721947" cy="358775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 Centrum - hospodářské středisko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02" y="1702901"/>
            <a:ext cx="8721947" cy="21874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Pozitiva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posílení zainteresovanosti pracovníků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růst výkonů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cs-CZ" sz="2800" b="1" kern="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stanovení míry samostatnosti.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Tx/>
              <a:buChar char="-"/>
              <a:defRPr/>
            </a:pPr>
            <a:endParaRPr lang="cs-CZ" sz="2400" b="1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6980EBA7-648F-497C-8496-F7B6E0A5B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02" y="4051600"/>
            <a:ext cx="8721947" cy="2462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Negativa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rozhodování dobré pro PC ne pro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preference menšího rizika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vylepšování ročního výsledku.</a:t>
            </a:r>
          </a:p>
        </p:txBody>
      </p:sp>
      <p:pic>
        <p:nvPicPr>
          <p:cNvPr id="1026" name="Picture 2" descr="Plus Podepsat Zelená - Vektorová grafika zdarma na Pixabay">
            <a:extLst>
              <a:ext uri="{FF2B5EF4-FFF2-40B4-BE49-F238E27FC236}">
                <a16:creationId xmlns:a16="http://schemas.microsoft.com/office/drawing/2014/main" id="{DCFDDB89-FF4A-4F6D-A161-A899776D7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212" y="1829637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naménko Minus Negativní klipartové obrázky">
            <a:extLst>
              <a:ext uri="{FF2B5EF4-FFF2-40B4-BE49-F238E27FC236}">
                <a16:creationId xmlns:a16="http://schemas.microsoft.com/office/drawing/2014/main" id="{CCDD85A8-582A-40E4-8250-4BAFA5D06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212" y="42111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737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245" y="754346"/>
            <a:ext cx="7793037" cy="36036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Nákladové středisko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245" y="2256514"/>
            <a:ext cx="10085135" cy="3591627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Nákladová střediska sledují pouze náklady a jejich nepřekračování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Vyskytují se ve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správních </a:t>
            </a: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dalších činnostech organizací, které nevykazují žádné výnosy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např. o tyto oblasti - školicí střediska, IT oddělení,  oddělení kvality, finanční oddělení apod. </a:t>
            </a:r>
            <a:endParaRPr lang="cs-CZ" altLang="cs-CZ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3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46953" y="247349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fáze (integrační)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73482" y="2287518"/>
            <a:ext cx="4982289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Růst díky koordinaci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u="sng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organizace a koordinace všech organizačních jednotek firmy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samostatných divizí nebo založení dceřiných společností s vlastní právní subjektivitou.</a:t>
            </a:r>
            <a:endParaRPr lang="cs-CZ" alt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1" name="Picture 6" descr="AG001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28" y="174936"/>
            <a:ext cx="2879725" cy="1368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24EFEDD-28DD-4A51-AFB9-DBCD9908E3AE}"/>
              </a:ext>
            </a:extLst>
          </p:cNvPr>
          <p:cNvSpPr txBox="1"/>
          <p:nvPr/>
        </p:nvSpPr>
        <p:spPr>
          <a:xfrm>
            <a:off x="580686" y="163911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Prostřední stupeň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9F7A8D6D-1BED-46FC-8336-45F7F19F5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9957" y="1832929"/>
            <a:ext cx="5066671" cy="4431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Krize správy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Rozmístění OJ po celém světě neumožňuje strategické řízení z centrály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Složitá organizační struktura a kapitálové vazby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TOP management - Bariéry získání relevantních informací o obchodech.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endParaRPr lang="cs-CZ" altLang="cs-CZ" sz="2000" b="1" dirty="0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F6CA98F4-801F-4674-9277-8A12F102E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3029" y="594217"/>
            <a:ext cx="1105591" cy="1007788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" name="Veselý obličej 9">
            <a:extLst>
              <a:ext uri="{FF2B5EF4-FFF2-40B4-BE49-F238E27FC236}">
                <a16:creationId xmlns:a16="http://schemas.microsoft.com/office/drawing/2014/main" id="{D4FA9C9C-7D66-4471-9066-04A3FD549C1A}"/>
              </a:ext>
            </a:extLst>
          </p:cNvPr>
          <p:cNvSpPr/>
          <p:nvPr/>
        </p:nvSpPr>
        <p:spPr>
          <a:xfrm>
            <a:off x="1166757" y="65400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94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58106" y="486168"/>
            <a:ext cx="7793038" cy="693737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Znaky divize</a:t>
            </a:r>
            <a:r>
              <a:rPr lang="cs-CZ" alt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641" y="1375098"/>
            <a:ext cx="9867965" cy="3282950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Věcná dělba práce (nejčastěji sortiment, zákazník, velké organizace volí územní přístup)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Odpovědnost  za nákup a prodej, vybavenost  potřebnými správními útvary od plánování, marketingu, ekonomiky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   až po personální oddělení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Expanzivní strategie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Funguje jako finanční holding nebo řídící holding.</a:t>
            </a: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F62ABE8-5559-48BD-8683-8AA3F43E6F0C}"/>
              </a:ext>
            </a:extLst>
          </p:cNvPr>
          <p:cNvSpPr txBox="1"/>
          <p:nvPr/>
        </p:nvSpPr>
        <p:spPr>
          <a:xfrm>
            <a:off x="1064641" y="4979225"/>
            <a:ext cx="9867966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Finanční holding </a:t>
            </a:r>
            <a:r>
              <a:rPr lang="cs-CZ" sz="2400" dirty="0">
                <a:solidFill>
                  <a:srgbClr val="FF0000"/>
                </a:solidFill>
              </a:rPr>
              <a:t>může sdružovat více předmětů podnikání – není třeba jejich činnosti koordinovat</a:t>
            </a:r>
          </a:p>
          <a:p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Řídící holding má jeden předmět podnikání – je koordinován ! (organizační, ekonomická koordinace)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ACEBEF0B-7A3E-420C-BD1B-EBBCAEFFFA42}"/>
              </a:ext>
            </a:extLst>
          </p:cNvPr>
          <p:cNvSpPr/>
          <p:nvPr/>
        </p:nvSpPr>
        <p:spPr>
          <a:xfrm>
            <a:off x="4231504" y="36310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6" descr="AG00120_">
            <a:extLst>
              <a:ext uri="{FF2B5EF4-FFF2-40B4-BE49-F238E27FC236}">
                <a16:creationId xmlns:a16="http://schemas.microsoft.com/office/drawing/2014/main" id="{BB9A595A-2776-4592-9E5D-AA5522ADAC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102" y="87690"/>
            <a:ext cx="2346919" cy="91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690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3"/>
          <p:cNvSpPr>
            <a:spLocks noChangeArrowheads="1"/>
          </p:cNvSpPr>
          <p:nvPr/>
        </p:nvSpPr>
        <p:spPr bwMode="auto">
          <a:xfrm>
            <a:off x="1992314" y="103188"/>
            <a:ext cx="777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Příklad divizionální struktury maloobchodní firmy – sortimentní zaměření - </a:t>
            </a:r>
            <a:r>
              <a:rPr lang="cs-CZ" alt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praxe</a:t>
            </a:r>
            <a:endParaRPr lang="cs-CZ" altLang="cs-CZ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1919289" y="765175"/>
            <a:ext cx="7991475" cy="5689600"/>
            <a:chOff x="720" y="7776"/>
            <a:chExt cx="9504" cy="5184"/>
          </a:xfrm>
          <a:solidFill>
            <a:srgbClr val="008080"/>
          </a:solidFill>
        </p:grpSpPr>
        <p:sp>
          <p:nvSpPr>
            <p:cNvPr id="15365" name="Text Box 42"/>
            <p:cNvSpPr txBox="1">
              <a:spLocks noChangeArrowheads="1"/>
            </p:cNvSpPr>
            <p:nvPr/>
          </p:nvSpPr>
          <p:spPr bwMode="auto">
            <a:xfrm>
              <a:off x="7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5366" name="Group 37"/>
            <p:cNvGrpSpPr>
              <a:grpSpLocks/>
            </p:cNvGrpSpPr>
            <p:nvPr/>
          </p:nvGrpSpPr>
          <p:grpSpPr bwMode="auto">
            <a:xfrm>
              <a:off x="1152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9" name="Line 4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0" name="Line 4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1" name="Line 3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402" name="Line 3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7" name="Group 32"/>
            <p:cNvGrpSpPr>
              <a:grpSpLocks/>
            </p:cNvGrpSpPr>
            <p:nvPr/>
          </p:nvGrpSpPr>
          <p:grpSpPr bwMode="auto">
            <a:xfrm>
              <a:off x="3600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5" name="Line 36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6" name="Line 35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7" name="Line 34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8" name="Line 33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368" name="Group 27"/>
            <p:cNvGrpSpPr>
              <a:grpSpLocks/>
            </p:cNvGrpSpPr>
            <p:nvPr/>
          </p:nvGrpSpPr>
          <p:grpSpPr bwMode="auto">
            <a:xfrm>
              <a:off x="8496" y="9792"/>
              <a:ext cx="1152" cy="2448"/>
              <a:chOff x="1008" y="9792"/>
              <a:chExt cx="1152" cy="2448"/>
            </a:xfrm>
            <a:grpFill/>
          </p:grpSpPr>
          <p:sp>
            <p:nvSpPr>
              <p:cNvPr id="15391" name="Line 31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2" name="Line 30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3" name="Line 29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  <p:sp>
            <p:nvSpPr>
              <p:cNvPr id="15394" name="Line 28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369" name="Text Box 26"/>
            <p:cNvSpPr txBox="1">
              <a:spLocks noChangeArrowheads="1"/>
            </p:cNvSpPr>
            <p:nvPr/>
          </p:nvSpPr>
          <p:spPr bwMode="auto">
            <a:xfrm>
              <a:off x="115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0" name="Text Box 25"/>
            <p:cNvSpPr txBox="1">
              <a:spLocks noChangeArrowheads="1"/>
            </p:cNvSpPr>
            <p:nvPr/>
          </p:nvSpPr>
          <p:spPr bwMode="auto">
            <a:xfrm>
              <a:off x="6768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1" name="Text Box 24"/>
            <p:cNvSpPr txBox="1">
              <a:spLocks noChangeArrowheads="1"/>
            </p:cNvSpPr>
            <p:nvPr/>
          </p:nvSpPr>
          <p:spPr bwMode="auto">
            <a:xfrm>
              <a:off x="5472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</a:t>
              </a: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2" name="Text Box 23"/>
            <p:cNvSpPr txBox="1">
              <a:spLocks noChangeArrowheads="1"/>
            </p:cNvSpPr>
            <p:nvPr/>
          </p:nvSpPr>
          <p:spPr bwMode="auto">
            <a:xfrm>
              <a:off x="3600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3" name="Text Box 22"/>
            <p:cNvSpPr txBox="1">
              <a:spLocks noChangeArrowheads="1"/>
            </p:cNvSpPr>
            <p:nvPr/>
          </p:nvSpPr>
          <p:spPr bwMode="auto">
            <a:xfrm>
              <a:off x="8496" y="9360"/>
              <a:ext cx="1152" cy="43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2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74" name="Line 21"/>
            <p:cNvSpPr>
              <a:spLocks noChangeShapeType="1"/>
            </p:cNvSpPr>
            <p:nvPr/>
          </p:nvSpPr>
          <p:spPr bwMode="auto">
            <a:xfrm flipV="1">
              <a:off x="6048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5" name="Line 20"/>
            <p:cNvSpPr>
              <a:spLocks noChangeShapeType="1"/>
            </p:cNvSpPr>
            <p:nvPr/>
          </p:nvSpPr>
          <p:spPr bwMode="auto">
            <a:xfrm flipV="1">
              <a:off x="7344" y="9792"/>
              <a:ext cx="0" cy="244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6" name="Line 19"/>
            <p:cNvSpPr>
              <a:spLocks noChangeShapeType="1"/>
            </p:cNvSpPr>
            <p:nvPr/>
          </p:nvSpPr>
          <p:spPr bwMode="auto">
            <a:xfrm>
              <a:off x="7344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7" name="Line 18"/>
            <p:cNvSpPr>
              <a:spLocks noChangeShapeType="1"/>
            </p:cNvSpPr>
            <p:nvPr/>
          </p:nvSpPr>
          <p:spPr bwMode="auto">
            <a:xfrm>
              <a:off x="9072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8" name="Line 17"/>
            <p:cNvSpPr>
              <a:spLocks noChangeShapeType="1"/>
            </p:cNvSpPr>
            <p:nvPr/>
          </p:nvSpPr>
          <p:spPr bwMode="auto">
            <a:xfrm>
              <a:off x="604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79" name="Line 16"/>
            <p:cNvSpPr>
              <a:spLocks noChangeShapeType="1"/>
            </p:cNvSpPr>
            <p:nvPr/>
          </p:nvSpPr>
          <p:spPr bwMode="auto">
            <a:xfrm>
              <a:off x="4176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0" name="Line 15"/>
            <p:cNvSpPr>
              <a:spLocks noChangeShapeType="1"/>
            </p:cNvSpPr>
            <p:nvPr/>
          </p:nvSpPr>
          <p:spPr bwMode="auto">
            <a:xfrm>
              <a:off x="1728" y="8928"/>
              <a:ext cx="734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1" name="Line 14"/>
            <p:cNvSpPr>
              <a:spLocks noChangeShapeType="1"/>
            </p:cNvSpPr>
            <p:nvPr/>
          </p:nvSpPr>
          <p:spPr bwMode="auto">
            <a:xfrm flipV="1">
              <a:off x="1728" y="8928"/>
              <a:ext cx="0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2" name="Line 13"/>
            <p:cNvSpPr>
              <a:spLocks noChangeShapeType="1"/>
            </p:cNvSpPr>
            <p:nvPr/>
          </p:nvSpPr>
          <p:spPr bwMode="auto">
            <a:xfrm flipV="1">
              <a:off x="5328" y="8352"/>
              <a:ext cx="0" cy="57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383" name="Text Box 12"/>
            <p:cNvSpPr txBox="1">
              <a:spLocks noChangeArrowheads="1"/>
            </p:cNvSpPr>
            <p:nvPr/>
          </p:nvSpPr>
          <p:spPr bwMode="auto">
            <a:xfrm>
              <a:off x="4320" y="7776"/>
              <a:ext cx="2016" cy="57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4" name="Text Box 11"/>
            <p:cNvSpPr txBox="1">
              <a:spLocks noChangeArrowheads="1"/>
            </p:cNvSpPr>
            <p:nvPr/>
          </p:nvSpPr>
          <p:spPr bwMode="auto">
            <a:xfrm>
              <a:off x="8064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5" name="Text Box 10"/>
            <p:cNvSpPr txBox="1">
              <a:spLocks noChangeArrowheads="1"/>
            </p:cNvSpPr>
            <p:nvPr/>
          </p:nvSpPr>
          <p:spPr bwMode="auto">
            <a:xfrm>
              <a:off x="92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6" name="Text Box 9"/>
            <p:cNvSpPr txBox="1">
              <a:spLocks noChangeArrowheads="1"/>
            </p:cNvSpPr>
            <p:nvPr/>
          </p:nvSpPr>
          <p:spPr bwMode="auto">
            <a:xfrm>
              <a:off x="187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7" name="Text Box 8"/>
            <p:cNvSpPr txBox="1">
              <a:spLocks noChangeArrowheads="1"/>
            </p:cNvSpPr>
            <p:nvPr/>
          </p:nvSpPr>
          <p:spPr bwMode="auto">
            <a:xfrm>
              <a:off x="3168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8" name="Text Box 7"/>
            <p:cNvSpPr txBox="1">
              <a:spLocks noChangeArrowheads="1"/>
            </p:cNvSpPr>
            <p:nvPr/>
          </p:nvSpPr>
          <p:spPr bwMode="auto">
            <a:xfrm>
              <a:off x="4320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9" name="Text Box 6"/>
            <p:cNvSpPr txBox="1">
              <a:spLocks noChangeArrowheads="1"/>
            </p:cNvSpPr>
            <p:nvPr/>
          </p:nvSpPr>
          <p:spPr bwMode="auto">
            <a:xfrm>
              <a:off x="5616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200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90" name="Text Box 5"/>
            <p:cNvSpPr txBox="1">
              <a:spLocks noChangeArrowheads="1"/>
            </p:cNvSpPr>
            <p:nvPr/>
          </p:nvSpPr>
          <p:spPr bwMode="auto">
            <a:xfrm>
              <a:off x="6912" y="12240"/>
              <a:ext cx="1008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special.</a:t>
              </a:r>
              <a:endParaRPr lang="cs-CZ" altLang="cs-CZ" sz="1100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5364" name="Rectangle 58"/>
          <p:cNvSpPr>
            <a:spLocks noChangeArrowheads="1"/>
          </p:cNvSpPr>
          <p:nvPr/>
        </p:nvSpPr>
        <p:spPr bwMode="auto">
          <a:xfrm>
            <a:off x="1562101" y="18139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43" name="Obráze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id="{3EB7B4D8-29E9-4F18-AFC9-2936EA87E6F6}"/>
              </a:ext>
            </a:extLst>
          </p:cNvPr>
          <p:cNvSpPr txBox="1"/>
          <p:nvPr/>
        </p:nvSpPr>
        <p:spPr>
          <a:xfrm>
            <a:off x="492913" y="888355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3368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07849" y="1442859"/>
            <a:ext cx="2796836" cy="12311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566546" y="2433481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33458" y="1442859"/>
            <a:ext cx="4152275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Centralizace určitých činností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Mandátový systém</a:t>
            </a:r>
          </a:p>
          <a:p>
            <a:r>
              <a:rPr lang="cs-CZ" sz="2800" dirty="0">
                <a:solidFill>
                  <a:srgbClr val="008080"/>
                </a:solidFill>
              </a:rPr>
              <a:t>Vyčlenění společných činností do zvláštní divize</a:t>
            </a:r>
          </a:p>
          <a:p>
            <a:endParaRPr lang="cs-C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833" y="3743864"/>
            <a:ext cx="2648852" cy="123110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96000" y="4153257"/>
            <a:ext cx="4152275" cy="25237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Vnitropodnikové plánování</a:t>
            </a:r>
          </a:p>
          <a:p>
            <a:r>
              <a:rPr lang="cs-CZ" sz="2800" dirty="0">
                <a:solidFill>
                  <a:srgbClr val="008080"/>
                </a:solidFill>
              </a:rPr>
              <a:t>Sestavování rozpočtů</a:t>
            </a:r>
          </a:p>
          <a:p>
            <a:r>
              <a:rPr lang="cs-CZ" sz="2800" dirty="0">
                <a:solidFill>
                  <a:srgbClr val="008080"/>
                </a:solidFill>
              </a:rPr>
              <a:t>Zadávání závazných ukazatelů</a:t>
            </a:r>
          </a:p>
          <a:p>
            <a:r>
              <a:rPr lang="cs-CZ" sz="2800" dirty="0">
                <a:solidFill>
                  <a:srgbClr val="008080"/>
                </a:solidFill>
              </a:rPr>
              <a:t>Organizace nákupů</a:t>
            </a:r>
          </a:p>
          <a:p>
            <a:endParaRPr lang="cs-CZ" dirty="0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3597818" y="5054778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4604482-D08B-4359-B92C-9D42271BC15B}"/>
              </a:ext>
            </a:extLst>
          </p:cNvPr>
          <p:cNvSpPr txBox="1"/>
          <p:nvPr/>
        </p:nvSpPr>
        <p:spPr>
          <a:xfrm>
            <a:off x="755833" y="180975"/>
            <a:ext cx="6492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Jak koordinovat činnosti?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3D2DCAC-B6ED-4079-B7E5-44E27DEA5EE0}"/>
              </a:ext>
            </a:extLst>
          </p:cNvPr>
          <p:cNvSpPr txBox="1"/>
          <p:nvPr/>
        </p:nvSpPr>
        <p:spPr>
          <a:xfrm>
            <a:off x="5674241" y="265538"/>
            <a:ext cx="84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  <a:r>
              <a:rPr lang="cs-CZ" b="1" dirty="0"/>
              <a:t> </a:t>
            </a:r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29A8388F-D169-405B-B572-688D9ABA7D6C}"/>
              </a:ext>
            </a:extLst>
          </p:cNvPr>
          <p:cNvSpPr/>
          <p:nvPr/>
        </p:nvSpPr>
        <p:spPr>
          <a:xfrm>
            <a:off x="7966472" y="18097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29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833" y="98755"/>
            <a:ext cx="396081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koordinace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675591" y="1329860"/>
            <a:ext cx="10148341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Centralizace určitých činností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-  některé činnosti jako např. nákup a skladování zboží  v centrálním skladu, vytváření finančních rezerv se zajišťuje společně prostřednictvím centrály.</a:t>
            </a:r>
          </a:p>
        </p:txBody>
      </p:sp>
      <p:sp>
        <p:nvSpPr>
          <p:cNvPr id="17416" name="Line 14"/>
          <p:cNvSpPr>
            <a:spLocks noChangeShapeType="1"/>
          </p:cNvSpPr>
          <p:nvPr/>
        </p:nvSpPr>
        <p:spPr bwMode="auto">
          <a:xfrm>
            <a:off x="3728490" y="353945"/>
            <a:ext cx="2305050" cy="72072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3CBDC0FF-1898-4576-8D25-52D48234B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11" y="3236452"/>
            <a:ext cx="10068099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Mandátový systém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-</a:t>
            </a:r>
            <a:r>
              <a:rPr lang="cs-CZ" altLang="cs-CZ" sz="2400" b="1" dirty="0">
                <a:solidFill>
                  <a:srgbClr val="008080"/>
                </a:solidFill>
              </a:rPr>
              <a:t> určitou činnost můžeme z hospodárných důvodů zařadit do některé divize, přičemž tato ji bude zajišťovat pro všechny (např. projektování prodejen).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A9E27597-5CAE-4C35-A011-C200044BB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711" y="5014985"/>
            <a:ext cx="10068099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Vyčlenění společných činností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do zvláštní divize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- např. vznik divize pouze pro maloobchodní činnost, velkoobchodní činnost nebo dopravní činnosti.</a:t>
            </a:r>
          </a:p>
        </p:txBody>
      </p:sp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E520D4F3-D3C8-451B-BF20-42DF27129210}"/>
              </a:ext>
            </a:extLst>
          </p:cNvPr>
          <p:cNvSpPr/>
          <p:nvPr/>
        </p:nvSpPr>
        <p:spPr>
          <a:xfrm>
            <a:off x="8924084" y="25710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40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3764" y="2758086"/>
            <a:ext cx="5736093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Cílem přednášky je </a:t>
            </a:r>
            <a:r>
              <a:rPr lang="cs-CZ" sz="2400" b="1" i="1" dirty="0">
                <a:solidFill>
                  <a:srgbClr val="008080"/>
                </a:solidFill>
              </a:rPr>
              <a:t>charakterizovat fáze vývoje obchodních organizací 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8080"/>
                </a:solidFill>
              </a:rPr>
              <a:t>a identifikovat příčiny krizí a možnosti růstu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534551"/>
            <a:ext cx="35772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dirty="0"/>
              <a:t>Organizování </a:t>
            </a:r>
          </a:p>
          <a:p>
            <a:r>
              <a:rPr lang="cs-CZ" altLang="cs-CZ" sz="4000" dirty="0"/>
              <a:t>a modelování organizačních struktur v obchodě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5033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Ekonomická koordinace:</a:t>
            </a:r>
          </a:p>
        </p:txBody>
      </p:sp>
      <p:sp>
        <p:nvSpPr>
          <p:cNvPr id="18435" name="Rectangle 8"/>
          <p:cNvSpPr>
            <a:spLocks noChangeArrowheads="1"/>
          </p:cNvSpPr>
          <p:nvPr/>
        </p:nvSpPr>
        <p:spPr bwMode="auto">
          <a:xfrm>
            <a:off x="6618042" y="1272283"/>
            <a:ext cx="3675063" cy="954107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vnitropodnikové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5718724" y="2723724"/>
            <a:ext cx="2736850" cy="13696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sestavování rozpočtů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3913313" y="4587915"/>
            <a:ext cx="6070136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zadávání závazných ukazatelů (např. zisk, náklady, centrální tvorba cen apod.)</a:t>
            </a:r>
          </a:p>
        </p:txBody>
      </p:sp>
      <p:sp>
        <p:nvSpPr>
          <p:cNvPr id="18439" name="Line 15"/>
          <p:cNvSpPr>
            <a:spLocks noChangeShapeType="1"/>
          </p:cNvSpPr>
          <p:nvPr/>
        </p:nvSpPr>
        <p:spPr bwMode="auto">
          <a:xfrm>
            <a:off x="5214693" y="1358107"/>
            <a:ext cx="1008062" cy="7143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16"/>
          <p:cNvSpPr>
            <a:spLocks noChangeShapeType="1"/>
          </p:cNvSpPr>
          <p:nvPr/>
        </p:nvSpPr>
        <p:spPr bwMode="auto">
          <a:xfrm>
            <a:off x="2419332" y="1727994"/>
            <a:ext cx="2376487" cy="1081087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Line 17"/>
          <p:cNvSpPr>
            <a:spLocks noChangeShapeType="1"/>
          </p:cNvSpPr>
          <p:nvPr/>
        </p:nvSpPr>
        <p:spPr bwMode="auto">
          <a:xfrm>
            <a:off x="1123139" y="1779627"/>
            <a:ext cx="2592387" cy="2808288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10" name="Veselý obličej 9">
            <a:extLst>
              <a:ext uri="{FF2B5EF4-FFF2-40B4-BE49-F238E27FC236}">
                <a16:creationId xmlns:a16="http://schemas.microsoft.com/office/drawing/2014/main" id="{23B5F69F-FBBB-405C-B8CF-0913180599AB}"/>
              </a:ext>
            </a:extLst>
          </p:cNvPr>
          <p:cNvSpPr/>
          <p:nvPr/>
        </p:nvSpPr>
        <p:spPr>
          <a:xfrm>
            <a:off x="8532198" y="8156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48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17375" y="360115"/>
            <a:ext cx="78250" cy="170768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582545" y="2431465"/>
            <a:ext cx="7908311" cy="3754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Organizace nákupu: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-centralizovaný nákup (centrála nakupuje ve velkém)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-decentralizovaný nákup (na úrovni každé autonomní jednotky)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-kombinovaný nákup (nakupuje centrála i autonomní jednotka v regionu)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A50512C7-9453-4E43-AB54-BC3C301B30D6}"/>
              </a:ext>
            </a:extLst>
          </p:cNvPr>
          <p:cNvSpPr/>
          <p:nvPr/>
        </p:nvSpPr>
        <p:spPr>
          <a:xfrm>
            <a:off x="8642731" y="42824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Jak má vypadat můj fitness NÁKUP | Aktin">
            <a:extLst>
              <a:ext uri="{FF2B5EF4-FFF2-40B4-BE49-F238E27FC236}">
                <a16:creationId xmlns:a16="http://schemas.microsoft.com/office/drawing/2014/main" id="{1397AA44-F8F4-4FB9-A495-1F377E07A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931" y="311273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306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17375" y="360115"/>
            <a:ext cx="7025" cy="782885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482321" y="1178045"/>
            <a:ext cx="8296182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Centralizovaný nákup - výhody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– centrální útvar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Příznivější dodací podmínky, využít množstevní rabaty a optimalizovat logistické řešení. To příznivě působí na náklady na udržení zásob.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Způsob přidělování zboží divizím z centrálního skladu má charakter: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standardní automatické objednávky (pro zboží nepodléhající příliš sezónním vlivům a módě)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osobního objednávání módního a sezónního zboží vedoucími divizí. </a:t>
            </a:r>
          </a:p>
          <a:p>
            <a:pPr marL="457200" indent="-457200">
              <a:spcBef>
                <a:spcPct val="5000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Př.: COOP CENTRUM, COOP MORAVA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188" y="50152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874BF3D-0C1F-4E61-B005-E03C56180E41}"/>
              </a:ext>
            </a:extLst>
          </p:cNvPr>
          <p:cNvSpPr/>
          <p:nvPr/>
        </p:nvSpPr>
        <p:spPr>
          <a:xfrm>
            <a:off x="8562343" y="26364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Jak má vypadat můj fitness NÁKUP | Aktin">
            <a:extLst>
              <a:ext uri="{FF2B5EF4-FFF2-40B4-BE49-F238E27FC236}">
                <a16:creationId xmlns:a16="http://schemas.microsoft.com/office/drawing/2014/main" id="{28EEBE42-66A4-4264-897B-803A3891B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175" y="299705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054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745950" y="269090"/>
            <a:ext cx="26075" cy="1127893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897395" y="2094665"/>
            <a:ext cx="729062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Centralizovaný nákup - nevýhody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menší pružnost při řešení změn potřeb;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vyšší opatřovací náklady (dopravné, manipulační náklady);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zdlouhavější informační toky;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• časově náročná spolupráce mezi decentralizovanými jednotkami a centralizovaným nákupem. 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pic>
        <p:nvPicPr>
          <p:cNvPr id="4098" name="Picture 2" descr="Jak má vypadat můj fitness NÁKUP | Aktin">
            <a:extLst>
              <a:ext uri="{FF2B5EF4-FFF2-40B4-BE49-F238E27FC236}">
                <a16:creationId xmlns:a16="http://schemas.microsoft.com/office/drawing/2014/main" id="{33644A51-68E0-47AC-B768-72F8EC771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811" y="2710805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552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540469" y="661260"/>
            <a:ext cx="2396357" cy="0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465381" y="1249307"/>
            <a:ext cx="10780255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Decentralizovaný nákup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dirty="0"/>
              <a:t>-  </a:t>
            </a:r>
            <a:r>
              <a:rPr lang="cs-CZ" dirty="0">
                <a:solidFill>
                  <a:srgbClr val="008080"/>
                </a:solidFill>
              </a:rPr>
              <a:t>Každá vnitřní jednotka (divize, filiálka, případně i prodejna) si nakupuje zboží samostatně, zpravidla v rámci svého akčního rádia.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65825"/>
            <a:ext cx="1464833" cy="1127893"/>
          </a:xfrm>
          <a:prstGeom prst="rect">
            <a:avLst/>
          </a:prstGeom>
        </p:spPr>
      </p:pic>
      <p:pic>
        <p:nvPicPr>
          <p:cNvPr id="1026" name="Picture 2" descr="CHCETE MÍT PŘI NÁKUPU JISTOTU, ŽE JSTE SI VYBRALI KVALITNÍ A POCTIVÉ  VÝROBKY Z DOMÁCÍ PRODUKCE? - Regionální potravina">
            <a:extLst>
              <a:ext uri="{FF2B5EF4-FFF2-40B4-BE49-F238E27FC236}">
                <a16:creationId xmlns:a16="http://schemas.microsoft.com/office/drawing/2014/main" id="{2868DA72-FCBA-43A2-ABB9-4358DEF2D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" y="4145677"/>
            <a:ext cx="9480331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834310FF-0AC0-4943-A926-A88320508E86}"/>
              </a:ext>
            </a:extLst>
          </p:cNvPr>
          <p:cNvSpPr/>
          <p:nvPr/>
        </p:nvSpPr>
        <p:spPr>
          <a:xfrm>
            <a:off x="8883891" y="19530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874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897395" y="360115"/>
            <a:ext cx="3121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nákupu</a:t>
            </a:r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>
            <a:off x="4631168" y="594913"/>
            <a:ext cx="1464832" cy="182854"/>
          </a:xfrm>
          <a:prstGeom prst="line">
            <a:avLst/>
          </a:prstGeom>
          <a:noFill/>
          <a:ln w="762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2" name="Text Box 18"/>
          <p:cNvSpPr txBox="1">
            <a:spLocks noChangeArrowheads="1"/>
          </p:cNvSpPr>
          <p:nvPr/>
        </p:nvSpPr>
        <p:spPr bwMode="auto">
          <a:xfrm>
            <a:off x="514349" y="1167080"/>
            <a:ext cx="10780255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Kombinovaný  nákup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Preferují zejména velké maloobchodní společnosti s provozními jednotkami, které jsou rozptýlené na velkém území. </a:t>
            </a:r>
          </a:p>
          <a:p>
            <a:pPr>
              <a:spcBef>
                <a:spcPct val="5000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Centralizovaný nákup doplňuje decentralizovaný systém, který je založen na přímých dodávkách týkajícího se rychle kazícího se zboží, případně zboží regionálního charakteru, který je odrazem tradic a zvyklostí lokality.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pic>
        <p:nvPicPr>
          <p:cNvPr id="6" name="Picture 2" descr="CHCETE MÍT PŘI NÁKUPU JISTOTU, ŽE JSTE SI VYBRALI KVALITNÍ A POCTIVÉ  VÝROBKY Z DOMÁCÍ PRODUKCE? - Regionální potravina">
            <a:extLst>
              <a:ext uri="{FF2B5EF4-FFF2-40B4-BE49-F238E27FC236}">
                <a16:creationId xmlns:a16="http://schemas.microsoft.com/office/drawing/2014/main" id="{542EB606-0758-4C8F-A341-9F00A2A69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648" y="4497848"/>
            <a:ext cx="4382812" cy="193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Šipka: dolů 1">
            <a:extLst>
              <a:ext uri="{FF2B5EF4-FFF2-40B4-BE49-F238E27FC236}">
                <a16:creationId xmlns:a16="http://schemas.microsoft.com/office/drawing/2014/main" id="{0FEB7393-236D-446D-996E-2BE89F461FD6}"/>
              </a:ext>
            </a:extLst>
          </p:cNvPr>
          <p:cNvSpPr/>
          <p:nvPr/>
        </p:nvSpPr>
        <p:spPr>
          <a:xfrm>
            <a:off x="8376745" y="3972910"/>
            <a:ext cx="651641" cy="430924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06ED76C6-1DF5-4C1F-81EC-2EDEFC9B031F}"/>
              </a:ext>
            </a:extLst>
          </p:cNvPr>
          <p:cNvSpPr/>
          <p:nvPr/>
        </p:nvSpPr>
        <p:spPr>
          <a:xfrm>
            <a:off x="2657775" y="4066926"/>
            <a:ext cx="651641" cy="430924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3F99D0-E5B7-4038-82E5-67D7F07304A5}"/>
              </a:ext>
            </a:extLst>
          </p:cNvPr>
          <p:cNvSpPr txBox="1"/>
          <p:nvPr/>
        </p:nvSpPr>
        <p:spPr>
          <a:xfrm>
            <a:off x="1744718" y="5106145"/>
            <a:ext cx="2781347" cy="58477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Centrální útvar</a:t>
            </a:r>
          </a:p>
        </p:txBody>
      </p:sp>
      <p:pic>
        <p:nvPicPr>
          <p:cNvPr id="2050" name="Picture 2" descr="Plus Podepsat Zelená - Vektorová grafika zdarma na Pixabay">
            <a:extLst>
              <a:ext uri="{FF2B5EF4-FFF2-40B4-BE49-F238E27FC236}">
                <a16:creationId xmlns:a16="http://schemas.microsoft.com/office/drawing/2014/main" id="{8565EFF2-67D3-4C5B-B3F4-5A44E551E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068" y="4497850"/>
            <a:ext cx="1807779" cy="161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B10E1CCE-4A17-46FC-87CA-4D6366134718}"/>
              </a:ext>
            </a:extLst>
          </p:cNvPr>
          <p:cNvSpPr/>
          <p:nvPr/>
        </p:nvSpPr>
        <p:spPr>
          <a:xfrm>
            <a:off x="8649929" y="14494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23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697" y="20498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(poslední fáze 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1260" y="1390587"/>
            <a:ext cx="11289480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</a:t>
            </a:r>
            <a:r>
              <a:rPr lang="cs-CZ" altLang="cs-CZ" sz="2400" b="1" dirty="0">
                <a:solidFill>
                  <a:srgbClr val="008080"/>
                </a:solidFill>
              </a:rPr>
              <a:t>(díky dobře formulované strategii)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vznik strategických podnikatelských jednotek (</a:t>
            </a:r>
            <a:r>
              <a:rPr lang="cs-CZ" altLang="cs-CZ" sz="2400" b="1" dirty="0" err="1">
                <a:solidFill>
                  <a:srgbClr val="008080"/>
                </a:solidFill>
              </a:rPr>
              <a:t>Strategy</a:t>
            </a:r>
            <a:r>
              <a:rPr lang="cs-CZ" altLang="cs-CZ" sz="2400" b="1" dirty="0">
                <a:solidFill>
                  <a:srgbClr val="008080"/>
                </a:solidFill>
              </a:rPr>
              <a:t> Business </a:t>
            </a:r>
            <a:r>
              <a:rPr lang="cs-CZ" altLang="cs-CZ" sz="2400" b="1" dirty="0" err="1">
                <a:solidFill>
                  <a:srgbClr val="008080"/>
                </a:solidFill>
              </a:rPr>
              <a:t>Units</a:t>
            </a:r>
            <a:r>
              <a:rPr lang="cs-CZ" altLang="cs-CZ" sz="2400" b="1" dirty="0">
                <a:solidFill>
                  <a:srgbClr val="008080"/>
                </a:solidFill>
              </a:rPr>
              <a:t> - SBU)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prováděno i na úrovni nižší než centrální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 k zákazníkovi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strategické plánování je blíže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konkrétnímu zahraničnímu trhu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008080"/>
                </a:solidFill>
              </a:rPr>
              <a:t>specifická konkurence.</a:t>
            </a: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857" y="332495"/>
            <a:ext cx="2342356" cy="7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470" y="74027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9542D962-3C13-4D88-BC37-A8D12B6E43E1}"/>
              </a:ext>
            </a:extLst>
          </p:cNvPr>
          <p:cNvSpPr/>
          <p:nvPr/>
        </p:nvSpPr>
        <p:spPr>
          <a:xfrm>
            <a:off x="9447213" y="13116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4BC962-7C51-46E4-A26C-3AF1E68FB0F0}"/>
              </a:ext>
            </a:extLst>
          </p:cNvPr>
          <p:cNvSpPr txBox="1"/>
          <p:nvPr/>
        </p:nvSpPr>
        <p:spPr>
          <a:xfrm>
            <a:off x="752475" y="772307"/>
            <a:ext cx="2609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Nejvyšší stupeň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0795B26-9C4A-476E-AD02-CD23B9569B7F}"/>
              </a:ext>
            </a:extLst>
          </p:cNvPr>
          <p:cNvSpPr txBox="1"/>
          <p:nvPr/>
        </p:nvSpPr>
        <p:spPr>
          <a:xfrm>
            <a:off x="598625" y="4244080"/>
            <a:ext cx="11012678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  <a:buClrTx/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Praxe:</a:t>
            </a:r>
          </a:p>
          <a:p>
            <a:pPr algn="just">
              <a:spcBef>
                <a:spcPct val="0"/>
              </a:spcBef>
              <a:buClrTx/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typické pro multinacionální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Walmart-dokonce na různých trzích podniká pod jinými jmény (ve Spojeném království jako ASDA, v Mexiku jako Walmex, v Japonsku jako Seiyu).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a transnacionální firmy </a:t>
            </a:r>
            <a:r>
              <a:rPr lang="cs-CZ" altLang="cs-CZ" sz="2400" dirty="0">
                <a:solidFill>
                  <a:srgbClr val="FF000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C&amp;A, prodávající oblečení v různých zemích, v nichž zastává různé postavení).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9963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2632" y="833037"/>
            <a:ext cx="8620125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82730" y="2746673"/>
            <a:ext cx="11289480" cy="32808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b="1" cap="small" dirty="0">
                <a:solidFill>
                  <a:srgbClr val="FF0000"/>
                </a:solidFill>
              </a:rPr>
              <a:t>Vznik SBU: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celých divizí se stejným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spojením určitých částí divizí se stejným tržním segmentem</a:t>
            </a:r>
          </a:p>
          <a:p>
            <a:r>
              <a:rPr lang="cs-CZ" dirty="0">
                <a:solidFill>
                  <a:srgbClr val="008080"/>
                </a:solidFill>
              </a:rPr>
              <a:t> nové SBU mohou být totožné s divizemi nebo dceřinými společnostmi.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19460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456" y="984198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23FC408-A0B9-4383-A10B-4BF50C7175BA}"/>
              </a:ext>
            </a:extLst>
          </p:cNvPr>
          <p:cNvSpPr/>
          <p:nvPr/>
        </p:nvSpPr>
        <p:spPr>
          <a:xfrm>
            <a:off x="9352757" y="105325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DD2287D-92BE-476F-AF74-A71EB7353B13}"/>
              </a:ext>
            </a:extLst>
          </p:cNvPr>
          <p:cNvSpPr txBox="1"/>
          <p:nvPr/>
        </p:nvSpPr>
        <p:spPr>
          <a:xfrm>
            <a:off x="885825" y="1526774"/>
            <a:ext cx="3240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557728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0"/>
          <p:cNvSpPr>
            <a:spLocks noChangeArrowheads="1"/>
          </p:cNvSpPr>
          <p:nvPr/>
        </p:nvSpPr>
        <p:spPr bwMode="auto">
          <a:xfrm>
            <a:off x="1038225" y="51921"/>
            <a:ext cx="920750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Možné varianty vytvoření SBU 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</a:rPr>
              <a:t>v OO</a:t>
            </a:r>
            <a:r>
              <a:rPr lang="cs-CZ" alt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reorganizací divizionální struktury - </a:t>
            </a:r>
            <a:r>
              <a:rPr lang="cs-CZ" alt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praxe</a:t>
            </a:r>
            <a:endParaRPr lang="cs-CZ" altLang="cs-CZ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1700504" y="892351"/>
            <a:ext cx="8208962" cy="5761037"/>
            <a:chOff x="1152" y="2592"/>
            <a:chExt cx="10080" cy="6336"/>
          </a:xfrm>
        </p:grpSpPr>
        <p:sp>
          <p:nvSpPr>
            <p:cNvPr id="20485" name="Text Box 49"/>
            <p:cNvSpPr txBox="1">
              <a:spLocks noChangeArrowheads="1"/>
            </p:cNvSpPr>
            <p:nvPr/>
          </p:nvSpPr>
          <p:spPr bwMode="auto">
            <a:xfrm>
              <a:off x="12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A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486" name="Group 44"/>
            <p:cNvGrpSpPr>
              <a:grpSpLocks/>
            </p:cNvGrpSpPr>
            <p:nvPr/>
          </p:nvGrpSpPr>
          <p:grpSpPr bwMode="auto">
            <a:xfrm>
              <a:off x="1728" y="4608"/>
              <a:ext cx="1152" cy="2448"/>
              <a:chOff x="1008" y="9792"/>
              <a:chExt cx="1152" cy="2448"/>
            </a:xfrm>
          </p:grpSpPr>
          <p:sp>
            <p:nvSpPr>
              <p:cNvPr id="20526" name="Line 4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8" name="Line 4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9" name="Line 4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7" name="Group 39"/>
            <p:cNvGrpSpPr>
              <a:grpSpLocks/>
            </p:cNvGrpSpPr>
            <p:nvPr/>
          </p:nvGrpSpPr>
          <p:grpSpPr bwMode="auto">
            <a:xfrm>
              <a:off x="4176" y="4608"/>
              <a:ext cx="1152" cy="2448"/>
              <a:chOff x="1008" y="9792"/>
              <a:chExt cx="1152" cy="2448"/>
            </a:xfrm>
          </p:grpSpPr>
          <p:sp>
            <p:nvSpPr>
              <p:cNvPr id="20522" name="Line 43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3" name="Line 42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4" name="Line 41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5" name="Line 40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0488" name="Group 34"/>
            <p:cNvGrpSpPr>
              <a:grpSpLocks/>
            </p:cNvGrpSpPr>
            <p:nvPr/>
          </p:nvGrpSpPr>
          <p:grpSpPr bwMode="auto">
            <a:xfrm>
              <a:off x="9360" y="4608"/>
              <a:ext cx="1152" cy="2448"/>
              <a:chOff x="1008" y="9792"/>
              <a:chExt cx="1152" cy="2448"/>
            </a:xfrm>
          </p:grpSpPr>
          <p:sp>
            <p:nvSpPr>
              <p:cNvPr id="20518" name="Line 38"/>
              <p:cNvSpPr>
                <a:spLocks noChangeShapeType="1"/>
              </p:cNvSpPr>
              <p:nvPr/>
            </p:nvSpPr>
            <p:spPr bwMode="auto">
              <a:xfrm flipV="1">
                <a:off x="1008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19" name="Line 37"/>
              <p:cNvSpPr>
                <a:spLocks noChangeShapeType="1"/>
              </p:cNvSpPr>
              <p:nvPr/>
            </p:nvSpPr>
            <p:spPr bwMode="auto">
              <a:xfrm>
                <a:off x="1008" y="11088"/>
                <a:ext cx="11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0" name="Line 36"/>
              <p:cNvSpPr>
                <a:spLocks noChangeShapeType="1"/>
              </p:cNvSpPr>
              <p:nvPr/>
            </p:nvSpPr>
            <p:spPr bwMode="auto">
              <a:xfrm>
                <a:off x="2160" y="11088"/>
                <a:ext cx="0" cy="115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21" name="Line 35"/>
              <p:cNvSpPr>
                <a:spLocks noChangeShapeType="1"/>
              </p:cNvSpPr>
              <p:nvPr/>
            </p:nvSpPr>
            <p:spPr bwMode="auto">
              <a:xfrm flipV="1">
                <a:off x="1584" y="9792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89" name="Text Box 33"/>
            <p:cNvSpPr txBox="1">
              <a:spLocks noChangeArrowheads="1"/>
            </p:cNvSpPr>
            <p:nvPr/>
          </p:nvSpPr>
          <p:spPr bwMode="auto">
            <a:xfrm>
              <a:off x="1728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1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0" name="Text Box 32"/>
            <p:cNvSpPr txBox="1">
              <a:spLocks noChangeArrowheads="1"/>
            </p:cNvSpPr>
            <p:nvPr/>
          </p:nvSpPr>
          <p:spPr bwMode="auto">
            <a:xfrm>
              <a:off x="77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4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1" name="Text Box 31"/>
            <p:cNvSpPr txBox="1">
              <a:spLocks noChangeArrowheads="1"/>
            </p:cNvSpPr>
            <p:nvPr/>
          </p:nvSpPr>
          <p:spPr bwMode="auto">
            <a:xfrm>
              <a:off x="6192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3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2" name="Text Box 30"/>
            <p:cNvSpPr txBox="1">
              <a:spLocks noChangeArrowheads="1"/>
            </p:cNvSpPr>
            <p:nvPr/>
          </p:nvSpPr>
          <p:spPr bwMode="auto">
            <a:xfrm>
              <a:off x="4176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2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3" name="Text Box 29"/>
            <p:cNvSpPr txBox="1">
              <a:spLocks noChangeArrowheads="1"/>
            </p:cNvSpPr>
            <p:nvPr/>
          </p:nvSpPr>
          <p:spPr bwMode="auto">
            <a:xfrm>
              <a:off x="9360" y="4176"/>
              <a:ext cx="1152" cy="432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000" rIns="54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DIVIZE 5</a:t>
              </a:r>
              <a:endParaRPr lang="cs-CZ" alt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494" name="Line 28"/>
            <p:cNvSpPr>
              <a:spLocks noChangeShapeType="1"/>
            </p:cNvSpPr>
            <p:nvPr/>
          </p:nvSpPr>
          <p:spPr bwMode="auto">
            <a:xfrm flipV="1">
              <a:off x="6768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Line 27"/>
            <p:cNvSpPr>
              <a:spLocks noChangeShapeType="1"/>
            </p:cNvSpPr>
            <p:nvPr/>
          </p:nvSpPr>
          <p:spPr bwMode="auto">
            <a:xfrm flipV="1">
              <a:off x="8352" y="4608"/>
              <a:ext cx="0" cy="244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Line 26"/>
            <p:cNvSpPr>
              <a:spLocks noChangeShapeType="1"/>
            </p:cNvSpPr>
            <p:nvPr/>
          </p:nvSpPr>
          <p:spPr bwMode="auto">
            <a:xfrm>
              <a:off x="83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7" name="Line 25"/>
            <p:cNvSpPr>
              <a:spLocks noChangeShapeType="1"/>
            </p:cNvSpPr>
            <p:nvPr/>
          </p:nvSpPr>
          <p:spPr bwMode="auto">
            <a:xfrm>
              <a:off x="9936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8" name="Line 24"/>
            <p:cNvSpPr>
              <a:spLocks noChangeShapeType="1"/>
            </p:cNvSpPr>
            <p:nvPr/>
          </p:nvSpPr>
          <p:spPr bwMode="auto">
            <a:xfrm>
              <a:off x="6768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3"/>
            <p:cNvSpPr>
              <a:spLocks noChangeShapeType="1"/>
            </p:cNvSpPr>
            <p:nvPr/>
          </p:nvSpPr>
          <p:spPr bwMode="auto">
            <a:xfrm>
              <a:off x="4752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2"/>
            <p:cNvSpPr>
              <a:spLocks noChangeShapeType="1"/>
            </p:cNvSpPr>
            <p:nvPr/>
          </p:nvSpPr>
          <p:spPr bwMode="auto">
            <a:xfrm>
              <a:off x="2304" y="3744"/>
              <a:ext cx="73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 flipV="1">
              <a:off x="2304" y="3744"/>
              <a:ext cx="0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2" name="Line 20"/>
            <p:cNvSpPr>
              <a:spLocks noChangeShapeType="1"/>
            </p:cNvSpPr>
            <p:nvPr/>
          </p:nvSpPr>
          <p:spPr bwMode="auto">
            <a:xfrm flipV="1">
              <a:off x="5904" y="3168"/>
              <a:ext cx="0" cy="5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03" name="Text Box 19"/>
            <p:cNvSpPr txBox="1">
              <a:spLocks noChangeArrowheads="1"/>
            </p:cNvSpPr>
            <p:nvPr/>
          </p:nvSpPr>
          <p:spPr bwMode="auto">
            <a:xfrm>
              <a:off x="4896" y="2592"/>
              <a:ext cx="2016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CENTRÁLA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20504" name="Text Box 18"/>
            <p:cNvSpPr txBox="1">
              <a:spLocks noChangeArrowheads="1"/>
            </p:cNvSpPr>
            <p:nvPr/>
          </p:nvSpPr>
          <p:spPr bwMode="auto">
            <a:xfrm>
              <a:off x="892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5" name="Text Box 17"/>
            <p:cNvSpPr txBox="1">
              <a:spLocks noChangeArrowheads="1"/>
            </p:cNvSpPr>
            <p:nvPr/>
          </p:nvSpPr>
          <p:spPr bwMode="auto">
            <a:xfrm>
              <a:off x="10080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800" dirty="0">
                  <a:solidFill>
                    <a:schemeClr val="bg1"/>
                  </a:solidFill>
                </a:rPr>
                <a:t>………</a:t>
              </a:r>
            </a:p>
          </p:txBody>
        </p:sp>
        <p:sp>
          <p:nvSpPr>
            <p:cNvPr id="20506" name="Text Box 16"/>
            <p:cNvSpPr txBox="1">
              <a:spLocks noChangeArrowheads="1"/>
            </p:cNvSpPr>
            <p:nvPr/>
          </p:nvSpPr>
          <p:spPr bwMode="auto">
            <a:xfrm>
              <a:off x="2448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7" name="Text Box 15"/>
            <p:cNvSpPr txBox="1">
              <a:spLocks noChangeArrowheads="1"/>
            </p:cNvSpPr>
            <p:nvPr/>
          </p:nvSpPr>
          <p:spPr bwMode="auto">
            <a:xfrm>
              <a:off x="3744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diskontní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8" name="Text Box 14"/>
            <p:cNvSpPr txBox="1">
              <a:spLocks noChangeArrowheads="1"/>
            </p:cNvSpPr>
            <p:nvPr/>
          </p:nvSpPr>
          <p:spPr bwMode="auto">
            <a:xfrm>
              <a:off x="489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B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09" name="Text Box 13"/>
            <p:cNvSpPr txBox="1">
              <a:spLocks noChangeArrowheads="1"/>
            </p:cNvSpPr>
            <p:nvPr/>
          </p:nvSpPr>
          <p:spPr bwMode="auto">
            <a:xfrm>
              <a:off x="6336" y="7056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C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0" name="Text Box 12"/>
            <p:cNvSpPr txBox="1">
              <a:spLocks noChangeArrowheads="1"/>
            </p:cNvSpPr>
            <p:nvPr/>
          </p:nvSpPr>
          <p:spPr bwMode="auto">
            <a:xfrm>
              <a:off x="7704" y="7053"/>
              <a:ext cx="1008" cy="72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rIns="360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 err="1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special</a:t>
              </a: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cs-CZ" altLang="cs-CZ" sz="11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dirty="0">
                  <a:solidFill>
                    <a:schemeClr val="bg1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PJ sort. D</a:t>
              </a:r>
              <a:endParaRPr lang="cs-CZ" altLang="cs-CZ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511" name="Text Box 11"/>
            <p:cNvSpPr txBox="1">
              <a:spLocks noChangeArrowheads="1"/>
            </p:cNvSpPr>
            <p:nvPr/>
          </p:nvSpPr>
          <p:spPr bwMode="auto">
            <a:xfrm>
              <a:off x="1296" y="8352"/>
              <a:ext cx="950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>
                  <a:latin typeface="Arial" panose="020B0604020202020204" pitchFamily="34" charset="0"/>
                  <a:cs typeface="Times New Roman" panose="02020603050405020304" pitchFamily="18" charset="0"/>
                </a:rPr>
                <a:t>SBU 1                        SBU 2                           SBU  3                SBU 4                          SBU 5</a:t>
              </a:r>
              <a:endParaRPr lang="cs-CZ" altLang="cs-CZ" sz="1800">
                <a:latin typeface="Arial" panose="020B0604020202020204" pitchFamily="34" charset="0"/>
              </a:endParaRPr>
            </a:p>
          </p:txBody>
        </p:sp>
        <p:sp>
          <p:nvSpPr>
            <p:cNvPr id="20512" name="Rectangle 10"/>
            <p:cNvSpPr>
              <a:spLocks noChangeArrowheads="1"/>
            </p:cNvSpPr>
            <p:nvPr/>
          </p:nvSpPr>
          <p:spPr bwMode="auto">
            <a:xfrm>
              <a:off x="1152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3" name="Rectangle 9"/>
            <p:cNvSpPr>
              <a:spLocks noChangeArrowheads="1"/>
            </p:cNvSpPr>
            <p:nvPr/>
          </p:nvSpPr>
          <p:spPr bwMode="auto">
            <a:xfrm>
              <a:off x="4896" y="6480"/>
              <a:ext cx="1152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4" name="Rectangle 8"/>
            <p:cNvSpPr>
              <a:spLocks noChangeArrowheads="1"/>
            </p:cNvSpPr>
            <p:nvPr/>
          </p:nvSpPr>
          <p:spPr bwMode="auto">
            <a:xfrm>
              <a:off x="2448" y="6480"/>
              <a:ext cx="2304" cy="230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5" name="Rectangle 7"/>
            <p:cNvSpPr>
              <a:spLocks noChangeArrowheads="1"/>
            </p:cNvSpPr>
            <p:nvPr/>
          </p:nvSpPr>
          <p:spPr bwMode="auto">
            <a:xfrm>
              <a:off x="6192" y="4032"/>
              <a:ext cx="1296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6" name="Rectangle 6"/>
            <p:cNvSpPr>
              <a:spLocks noChangeArrowheads="1"/>
            </p:cNvSpPr>
            <p:nvPr/>
          </p:nvSpPr>
          <p:spPr bwMode="auto">
            <a:xfrm>
              <a:off x="7632" y="4032"/>
              <a:ext cx="3600" cy="47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20517" name="Line 5"/>
            <p:cNvSpPr>
              <a:spLocks noChangeShapeType="1"/>
            </p:cNvSpPr>
            <p:nvPr/>
          </p:nvSpPr>
          <p:spPr bwMode="auto">
            <a:xfrm flipH="1">
              <a:off x="9504" y="3744"/>
              <a:ext cx="4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84" name="Rectangle 66"/>
          <p:cNvSpPr>
            <a:spLocks noChangeArrowheads="1"/>
          </p:cNvSpPr>
          <p:nvPr/>
        </p:nvSpPr>
        <p:spPr bwMode="auto">
          <a:xfrm>
            <a:off x="1608139" y="1594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pic>
        <p:nvPicPr>
          <p:cNvPr id="50" name="Obrázek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51" name="Veselý obličej 50">
            <a:extLst>
              <a:ext uri="{FF2B5EF4-FFF2-40B4-BE49-F238E27FC236}">
                <a16:creationId xmlns:a16="http://schemas.microsoft.com/office/drawing/2014/main" id="{D71A9B44-CA97-4A9B-B874-36D2DF6C03B6}"/>
              </a:ext>
            </a:extLst>
          </p:cNvPr>
          <p:cNvSpPr/>
          <p:nvPr/>
        </p:nvSpPr>
        <p:spPr>
          <a:xfrm>
            <a:off x="8777925" y="60843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28F82D8-E910-4257-B1C6-008F959FD38A}"/>
              </a:ext>
            </a:extLst>
          </p:cNvPr>
          <p:cNvSpPr txBox="1"/>
          <p:nvPr/>
        </p:nvSpPr>
        <p:spPr>
          <a:xfrm>
            <a:off x="542611" y="833037"/>
            <a:ext cx="17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</a:t>
            </a:r>
          </a:p>
        </p:txBody>
      </p:sp>
    </p:spTree>
    <p:extLst>
      <p:ext uri="{BB962C8B-B14F-4D97-AF65-F5344CB8AC3E}">
        <p14:creationId xmlns:p14="http://schemas.microsoft.com/office/powerpoint/2010/main" val="3027205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9445100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organizace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81050" y="2710531"/>
            <a:ext cx="10252040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nerozlišují domácí a zahraniční divize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zahrnují </a:t>
            </a:r>
            <a:r>
              <a:rPr lang="cs-CZ" altLang="cs-CZ" sz="2800" b="1" dirty="0">
                <a:solidFill>
                  <a:srgbClr val="FF0000"/>
                </a:solidFill>
              </a:rPr>
              <a:t>globální strategické podnikatelské jednotky</a:t>
            </a:r>
            <a:r>
              <a:rPr lang="cs-CZ" altLang="cs-CZ" sz="2800" b="1" dirty="0">
                <a:solidFill>
                  <a:srgbClr val="008080"/>
                </a:solidFill>
              </a:rPr>
              <a:t>, centrální vedení a centrální služby, regionální a místní vedení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 globální značky, standardizace prodeje.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(z TOP 10 Amazon, Alibaba, Mc. </a:t>
            </a:r>
            <a:r>
              <a:rPr lang="cs-CZ" altLang="cs-CZ" sz="2800" b="1" dirty="0" err="1">
                <a:solidFill>
                  <a:srgbClr val="FF0000"/>
                </a:solidFill>
              </a:rPr>
              <a:t>Donalds</a:t>
            </a:r>
            <a:r>
              <a:rPr lang="cs-CZ" altLang="cs-CZ" sz="2800" b="1" dirty="0">
                <a:solidFill>
                  <a:srgbClr val="FF0000"/>
                </a:solidFill>
              </a:rPr>
              <a:t>…)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endParaRPr lang="cs-CZ" altLang="cs-CZ" sz="2800" b="1" dirty="0">
              <a:solidFill>
                <a:srgbClr val="FF0000"/>
              </a:solidFill>
            </a:endParaRP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07" y="1225230"/>
            <a:ext cx="32400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0666ECEA-298F-43EA-99D0-D3F5821C4C55}"/>
              </a:ext>
            </a:extLst>
          </p:cNvPr>
          <p:cNvSpPr/>
          <p:nvPr/>
        </p:nvSpPr>
        <p:spPr>
          <a:xfrm>
            <a:off x="8828407" y="1137940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C2F81DC-9170-40BD-978E-C5E4659E1A26}"/>
              </a:ext>
            </a:extLst>
          </p:cNvPr>
          <p:cNvSpPr txBox="1"/>
          <p:nvPr/>
        </p:nvSpPr>
        <p:spPr>
          <a:xfrm>
            <a:off x="781050" y="1590675"/>
            <a:ext cx="340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Nejvyšší stupeň</a:t>
            </a:r>
          </a:p>
        </p:txBody>
      </p:sp>
    </p:spTree>
    <p:extLst>
      <p:ext uri="{BB962C8B-B14F-4D97-AF65-F5344CB8AC3E}">
        <p14:creationId xmlns:p14="http://schemas.microsoft.com/office/powerpoint/2010/main" val="20438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89531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/>
              <a:t>Organizování </a:t>
            </a:r>
          </a:p>
          <a:p>
            <a:pPr algn="l"/>
            <a:r>
              <a:rPr lang="cs-CZ" altLang="cs-CZ" sz="4000" b="1" dirty="0"/>
              <a:t>a modelování organizačních struktur v obchodě</a:t>
            </a:r>
            <a:endParaRPr lang="cs-CZ" sz="4000" b="1" dirty="0"/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8"/>
            <a:ext cx="6046958" cy="2534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>
                <a:solidFill>
                  <a:srgbClr val="008080"/>
                </a:solidFill>
              </a:rPr>
              <a:t>Základní fáze organizačního vývoje obchodní organizace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Vlastní generace organizace obchodní firmy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Fáze vývoje a jejich charakteristika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4001934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3810" y="531493"/>
            <a:ext cx="9889410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5.fáze vývoje (integrační)-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organizace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69326" y="2163145"/>
            <a:ext cx="10653347" cy="26776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Růst  </a:t>
            </a:r>
            <a:r>
              <a:rPr lang="cs-CZ" altLang="cs-CZ" sz="2800" b="1" dirty="0">
                <a:solidFill>
                  <a:srgbClr val="008080"/>
                </a:solidFill>
              </a:rPr>
              <a:t>globální značky, standardizace prodeje,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  <a:r>
              <a:rPr lang="cs-CZ" altLang="cs-CZ" sz="2800" b="1" i="1" dirty="0">
                <a:solidFill>
                  <a:srgbClr val="008080"/>
                </a:solidFill>
              </a:rPr>
              <a:t>centrální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formuluje strategická rozhodnutí a poskytuje je svým pobočkám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800" b="1" i="1" dirty="0">
                <a:solidFill>
                  <a:srgbClr val="008080"/>
                </a:solidFill>
              </a:rPr>
              <a:t>regionální vedení </a:t>
            </a:r>
            <a:r>
              <a:rPr lang="cs-CZ" altLang="cs-CZ" sz="2800" b="1" dirty="0">
                <a:solidFill>
                  <a:srgbClr val="008080"/>
                </a:solidFill>
              </a:rPr>
              <a:t>rozvíjí místní trh, případně ho přizpůsobuje místním podmínkám, pokud nebudou narušeny strategické principy firmy.</a:t>
            </a:r>
          </a:p>
        </p:txBody>
      </p:sp>
      <p:pic>
        <p:nvPicPr>
          <p:cNvPr id="21508" name="Picture 8" descr="j02362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68" y="1060060"/>
            <a:ext cx="3240087" cy="77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9267273" y="108158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CD70E4C-6A06-411C-BB42-F2B139011DAA}"/>
              </a:ext>
            </a:extLst>
          </p:cNvPr>
          <p:cNvCxnSpPr/>
          <p:nvPr/>
        </p:nvCxnSpPr>
        <p:spPr>
          <a:xfrm>
            <a:off x="228600" y="4819650"/>
            <a:ext cx="0" cy="112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61A3F1-4521-426B-B6FC-DF54AD01214F}"/>
              </a:ext>
            </a:extLst>
          </p:cNvPr>
          <p:cNvSpPr txBox="1"/>
          <p:nvPr/>
        </p:nvSpPr>
        <p:spPr>
          <a:xfrm>
            <a:off x="623810" y="1463355"/>
            <a:ext cx="270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Nejvyšší stupeň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7E50C93-EEBC-42D5-BD8D-ADD39CB1AE51}"/>
              </a:ext>
            </a:extLst>
          </p:cNvPr>
          <p:cNvSpPr txBox="1"/>
          <p:nvPr/>
        </p:nvSpPr>
        <p:spPr>
          <a:xfrm>
            <a:off x="769326" y="4932981"/>
            <a:ext cx="10601225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cs-CZ" altLang="cs-CZ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Př.: Mc Donald, IKEA, Bennetton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Přizpůsobení trhu Mc Donald: </a:t>
            </a:r>
            <a:r>
              <a:rPr lang="cs-CZ" sz="2400" dirty="0">
                <a:solidFill>
                  <a:srgbClr val="FF0000"/>
                </a:solidFill>
              </a:rPr>
              <a:t>Francie-oblíbené saláty a čerstvé ovoce, Vídeň-místní káva Mc Café, Indie-skopový Mahárádža Mac, Japonsko-Tatsua Burger, Saudská Arábie-sendvič Mc Arabia.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995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historický vývoj –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433753" y="1194560"/>
            <a:ext cx="11601450" cy="5189113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1884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Pionýrská a organizační fáze</a:t>
            </a:r>
          </a:p>
          <a:p>
            <a:r>
              <a:rPr lang="cs-CZ" sz="2400" dirty="0"/>
              <a:t> Michael </a:t>
            </a:r>
            <a:r>
              <a:rPr lang="cs-CZ" sz="2400" dirty="0" err="1"/>
              <a:t>Marks</a:t>
            </a:r>
            <a:r>
              <a:rPr lang="cs-CZ" sz="2400" dirty="0"/>
              <a:t> otevřel stánek v malebném anglickém Leedsu. </a:t>
            </a:r>
          </a:p>
          <a:p>
            <a:r>
              <a:rPr lang="cs-CZ" sz="2400" dirty="0"/>
              <a:t> Pár let nato se spojil s Thomasem </a:t>
            </a:r>
            <a:r>
              <a:rPr lang="cs-CZ" sz="2400" dirty="0" err="1"/>
              <a:t>Spencerem</a:t>
            </a:r>
            <a:r>
              <a:rPr lang="cs-CZ" sz="2400" dirty="0"/>
              <a:t>, který do obchodu investoval tehdy nemalou částku 300 liber, a obchod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byl na světě.</a:t>
            </a:r>
          </a:p>
          <a:p>
            <a:r>
              <a:rPr lang="cs-CZ" sz="2400" dirty="0"/>
              <a:t> Rychle prosperoval a další pobočky na sebe nenechaly dlouho čekat. </a:t>
            </a:r>
          </a:p>
          <a:p>
            <a:r>
              <a:rPr lang="cs-CZ" sz="2400" dirty="0"/>
              <a:t> V roce 1903 pak společnost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vznikla oficiálně.</a:t>
            </a:r>
          </a:p>
          <a:p>
            <a:pPr>
              <a:buNone/>
            </a:pPr>
            <a:r>
              <a:rPr lang="cs-CZ" sz="2400" b="1" dirty="0"/>
              <a:t>1934</a:t>
            </a:r>
          </a:p>
          <a:p>
            <a:r>
              <a:rPr lang="cs-CZ" sz="2400" dirty="0"/>
              <a:t> Obchodům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se dařilo, přežily velkou hospodářskou krizi i válku.</a:t>
            </a:r>
          </a:p>
          <a:p>
            <a:r>
              <a:rPr lang="cs-CZ" sz="2400" dirty="0"/>
              <a:t> Díky nabídce kvalitního oblečení za cenu, kterou si lidé moli dovolit i v této těžké době. </a:t>
            </a:r>
          </a:p>
          <a:p>
            <a:r>
              <a:rPr lang="cs-CZ" sz="2400" dirty="0"/>
              <a:t> První britský prodejce s vlastní vědeckou laboratoří pro vývoj nových materiálů.</a:t>
            </a:r>
          </a:p>
          <a:p>
            <a:endParaRPr lang="cs-CZ" altLang="cs-CZ" sz="24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03" y="2061"/>
            <a:ext cx="914400" cy="759939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9830197" y="13352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41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</a:rPr>
              <a:t> – historický vývoj – případová studie 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85725" y="306866"/>
            <a:ext cx="11811000" cy="6666440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b="1" dirty="0"/>
              <a:t> 1947 </a:t>
            </a:r>
          </a:p>
          <a:p>
            <a:r>
              <a:rPr lang="cs-CZ" sz="2400" dirty="0"/>
              <a:t> Na trhu s potravinami to nebylo zrovna jednoduché. Druhá světová válka znamenala ve Velké Británii zavedení přídělového systému. Ten se ale nevztahoval na restaurace, a tak lidé začali více jíst venku.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nelenil a do roku 1947 vytvořil uvnitř svých prodejen 82 kaváren.</a:t>
            </a:r>
          </a:p>
          <a:p>
            <a:r>
              <a:rPr lang="cs-CZ" sz="2400" dirty="0"/>
              <a:t>Jako úplně první obchod na svých výrobcích prokázal čerstvost tím, že uvedl datum spotřeby.</a:t>
            </a:r>
          </a:p>
          <a:p>
            <a:r>
              <a:rPr lang="cs-CZ" sz="2400" dirty="0"/>
              <a:t>1947 představil svou pilotní kolekci spodního prádla. V 50. a 60. letech experimentoval v oblasti výroby textilií a vyvinul nové odolné tkaniny.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sz="2400" b="1" dirty="0"/>
              <a:t> 1972           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Integrační fáze</a:t>
            </a:r>
          </a:p>
          <a:p>
            <a:r>
              <a:rPr lang="cs-CZ" sz="2400" dirty="0"/>
              <a:t> V 70. letech se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poprvé podíval za hranice. </a:t>
            </a:r>
          </a:p>
          <a:p>
            <a:r>
              <a:rPr lang="cs-CZ" sz="2400" dirty="0"/>
              <a:t> Dalším průkopnickým počinem bylo představení mražených potravin roku 1972.</a:t>
            </a:r>
          </a:p>
          <a:p>
            <a:r>
              <a:rPr lang="cs-CZ" sz="2400" dirty="0"/>
              <a:t> První obchody mimo Británii otevřel v Kanadě a ve Francii. V 80. a 90. letech pak začal spolupracovat se známými designéry a upevnil svoji pozici na poli módy.</a:t>
            </a:r>
          </a:p>
          <a:p>
            <a:r>
              <a:rPr lang="cs-CZ" sz="2400" dirty="0"/>
              <a:t> Zahájil spolupráci s první supermodelkou – tváří kampaně se stala Claudia </a:t>
            </a:r>
            <a:r>
              <a:rPr lang="cs-CZ" sz="2400" dirty="0" err="1"/>
              <a:t>Schiffer</a:t>
            </a:r>
            <a:r>
              <a:rPr lang="cs-CZ" sz="2400" dirty="0"/>
              <a:t>. Ve spolupráci se známými osobnostmi pokračujeme dodnes.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-9697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016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747" y="123684"/>
            <a:ext cx="8620125" cy="69373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Marks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alt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Spencer</a:t>
            </a:r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dnes – </a:t>
            </a:r>
            <a:r>
              <a:rPr lang="cs-CZ" alt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80975" y="1105632"/>
            <a:ext cx="11601450" cy="5336846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 No a dnes? </a:t>
            </a:r>
          </a:p>
          <a:p>
            <a:r>
              <a:rPr lang="cs-CZ" sz="2400" dirty="0"/>
              <a:t> Dnes je svět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 tvořen 480 prodejnami </a:t>
            </a:r>
          </a:p>
          <a:p>
            <a:r>
              <a:rPr lang="cs-CZ" sz="2400" dirty="0"/>
              <a:t> v 59 zemích po celé Evropě, na Středním východě a v Asii,  jedna je dokonce až na Bermudách, působí i v ČR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Pandemie významně narušila byznys kamenných prodejen po celém světě. S jejími dopady bojuje i britský řetězec </a:t>
            </a:r>
            <a:r>
              <a:rPr lang="cs-CZ" sz="2400" dirty="0" err="1">
                <a:solidFill>
                  <a:srgbClr val="FF0000"/>
                </a:solidFill>
              </a:rPr>
              <a:t>Marks</a:t>
            </a:r>
            <a:r>
              <a:rPr lang="cs-CZ" sz="2400" dirty="0">
                <a:solidFill>
                  <a:srgbClr val="FF0000"/>
                </a:solidFill>
              </a:rPr>
              <a:t> &amp; </a:t>
            </a:r>
            <a:r>
              <a:rPr lang="cs-CZ" sz="2400" dirty="0" err="1">
                <a:solidFill>
                  <a:srgbClr val="FF0000"/>
                </a:solidFill>
              </a:rPr>
              <a:t>Spencer</a:t>
            </a:r>
            <a:r>
              <a:rPr lang="cs-CZ" sz="2400" dirty="0">
                <a:solidFill>
                  <a:srgbClr val="FF0000"/>
                </a:solidFill>
              </a:rPr>
              <a:t>, který oznámil propouštění. Jeho hlavním plánem je přejít do online prostředí.</a:t>
            </a:r>
          </a:p>
          <a:p>
            <a:r>
              <a:rPr lang="cs-CZ" sz="2400" dirty="0"/>
              <a:t>Na kamenné prodejny s oděvy udeřila </a:t>
            </a:r>
            <a:r>
              <a:rPr lang="cs-CZ" sz="2400" dirty="0" err="1"/>
              <a:t>koronavirová</a:t>
            </a:r>
            <a:r>
              <a:rPr lang="cs-CZ" sz="2400" dirty="0"/>
              <a:t> nákaza obzvláště ničivě a po celém světě. Prodejci módy a obuvi v současnosti končí i v českých obchodních centrech. „Z Česka se nedávno stáhl třeba francouzský oděvní řetězec </a:t>
            </a:r>
            <a:r>
              <a:rPr lang="cs-CZ" sz="2400" dirty="0" err="1"/>
              <a:t>Camaieu</a:t>
            </a:r>
            <a:r>
              <a:rPr lang="cs-CZ" sz="2400" dirty="0"/>
              <a:t>, jenž tu provozoval skoro třicet kamenných obchodů. 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r>
              <a:rPr lang="cs-CZ" sz="2400" dirty="0"/>
              <a:t> Blíže: https://marks-and-spencer.jobs.cz/#section-6</a:t>
            </a:r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762853" y="290959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1612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95275" y="1391573"/>
            <a:ext cx="11601450" cy="474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DÚ č. 2 </a:t>
            </a:r>
          </a:p>
          <a:p>
            <a:r>
              <a:rPr lang="cs-CZ" sz="2400" dirty="0"/>
              <a:t> Najděte na maloobchodním trhu firmu, která si prošla všemi vývojovými fázemi od pionýrské až po integrační  - expandovala v určitém tržním segmentu doma a pak v zahraničí. </a:t>
            </a:r>
          </a:p>
          <a:p>
            <a:r>
              <a:rPr lang="cs-CZ" sz="2400" dirty="0"/>
              <a:t> Charakterizujte její historický vývoj a současnou situaci. Vliv pandemie. </a:t>
            </a:r>
          </a:p>
          <a:p>
            <a:r>
              <a:rPr lang="cs-CZ" sz="2400" dirty="0"/>
              <a:t> Podle vzoru firmy </a:t>
            </a:r>
            <a:r>
              <a:rPr lang="cs-CZ" sz="2400" dirty="0" err="1"/>
              <a:t>Marks</a:t>
            </a:r>
            <a:r>
              <a:rPr lang="cs-CZ" sz="2400" dirty="0"/>
              <a:t> &amp; </a:t>
            </a:r>
            <a:r>
              <a:rPr lang="cs-CZ" sz="2400" dirty="0" err="1"/>
              <a:t>Spencer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r>
              <a:rPr lang="cs-CZ" sz="2400" dirty="0"/>
              <a:t> Úkoly můžete odevzdávat do IS do odevzdávárny. </a:t>
            </a:r>
          </a:p>
          <a:p>
            <a:r>
              <a:rPr lang="cs-CZ" sz="2400" dirty="0"/>
              <a:t> Dokument označte názvem: Příjmení DÚ2</a:t>
            </a:r>
          </a:p>
          <a:p>
            <a:r>
              <a:rPr lang="cs-CZ" sz="2400" dirty="0"/>
              <a:t>Termín odevzdání do 31.3.</a:t>
            </a:r>
          </a:p>
          <a:p>
            <a:endParaRPr lang="cs-CZ" sz="2400" dirty="0"/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638631" y="18618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815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95275" y="523958"/>
            <a:ext cx="11601450" cy="61493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</a:t>
            </a:r>
            <a:r>
              <a:rPr lang="cs-CZ" sz="2400" b="1" dirty="0"/>
              <a:t>Informace k průběžnému testu:</a:t>
            </a:r>
          </a:p>
          <a:p>
            <a:r>
              <a:rPr lang="cs-CZ" sz="2400" i="1" dirty="0"/>
              <a:t> blíží se termín průběžného testu (8. výukový týden), jak jste byli informování  na začátku semestru.</a:t>
            </a:r>
            <a:endParaRPr lang="cs-CZ" sz="2400" dirty="0"/>
          </a:p>
          <a:p>
            <a:pPr>
              <a:buNone/>
            </a:pPr>
            <a:r>
              <a:rPr lang="cs-CZ" sz="2400" i="1" dirty="0"/>
              <a:t>Připomínáme, že:</a:t>
            </a:r>
            <a:endParaRPr lang="cs-CZ" sz="2400" dirty="0"/>
          </a:p>
          <a:p>
            <a:r>
              <a:rPr lang="cs-CZ" sz="2400" i="1" dirty="0"/>
              <a:t> test se bude týkat 1.-6. tématu,</a:t>
            </a:r>
            <a:endParaRPr lang="cs-CZ" sz="2400" dirty="0"/>
          </a:p>
          <a:p>
            <a:r>
              <a:rPr lang="cs-CZ" sz="2400" i="1" dirty="0"/>
              <a:t> online test bude obsahovat jen testové otázky,</a:t>
            </a:r>
            <a:endParaRPr lang="cs-CZ" sz="2400" dirty="0"/>
          </a:p>
          <a:p>
            <a:r>
              <a:rPr lang="cs-CZ" sz="2400" i="1" dirty="0"/>
              <a:t> modelové úlohy nebudou zařazovány, ale jen věcné otázky k této problematice,</a:t>
            </a:r>
            <a:endParaRPr lang="cs-CZ" sz="2400" dirty="0"/>
          </a:p>
          <a:p>
            <a:r>
              <a:rPr lang="cs-CZ" sz="2400" i="1" dirty="0"/>
              <a:t> test bude obsahovat 10 otázek za 2 body,</a:t>
            </a:r>
          </a:p>
          <a:p>
            <a:r>
              <a:rPr lang="cs-CZ" sz="2400" i="1" dirty="0"/>
              <a:t> čas k absolvování je 12 minut.</a:t>
            </a:r>
            <a:endParaRPr lang="cs-CZ" sz="2400" dirty="0"/>
          </a:p>
          <a:p>
            <a:endParaRPr lang="cs-CZ" sz="2400" dirty="0"/>
          </a:p>
          <a:p>
            <a:r>
              <a:rPr lang="cs-CZ" sz="2400" i="1"/>
              <a:t> Konkrétní </a:t>
            </a:r>
            <a:r>
              <a:rPr lang="cs-CZ" sz="2400" i="1" dirty="0"/>
              <a:t>termín upřesníme včas.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4FD15CE1-4AE8-4618-A1A7-8A9A675DD3D0}"/>
              </a:ext>
            </a:extLst>
          </p:cNvPr>
          <p:cNvSpPr/>
          <p:nvPr/>
        </p:nvSpPr>
        <p:spPr>
          <a:xfrm>
            <a:off x="10638631" y="186184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872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přednášky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20926"/>
            <a:ext cx="8775700" cy="3285396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Základní fáze organizačního vývoje obchodní organizace </a:t>
            </a:r>
            <a:r>
              <a:rPr lang="cs-CZ" altLang="cs-CZ" b="1" dirty="0">
                <a:solidFill>
                  <a:srgbClr val="FF0000"/>
                </a:solidFill>
              </a:rPr>
              <a:t>(pionýrská, organizační a integrační)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Vlastní generace organizace obchodní firmy </a:t>
            </a:r>
            <a:r>
              <a:rPr lang="cs-CZ" altLang="cs-CZ" b="1" dirty="0">
                <a:solidFill>
                  <a:srgbClr val="FF0000"/>
                </a:solidFill>
              </a:rPr>
              <a:t>(střídání období krizí a období růstu)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Fáze vývoje a jejich charakteristika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Specifika vývoje obchodní organizace</a:t>
            </a:r>
            <a:r>
              <a:rPr lang="cs-CZ" altLang="cs-CZ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2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841199" y="985142"/>
            <a:ext cx="1655762" cy="720725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Pionýrská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fáze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558126" y="985142"/>
            <a:ext cx="1655763" cy="720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Organizační fáze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307166" y="989022"/>
            <a:ext cx="4769208" cy="7350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latin typeface="Arial" panose="020B0604020202020204" pitchFamily="34" charset="0"/>
                <a:cs typeface="Times New Roman" panose="02020603050405020304" pitchFamily="18" charset="0"/>
              </a:rPr>
              <a:t>Integrační fáze</a:t>
            </a:r>
            <a:endParaRPr lang="cs-CZ" altLang="cs-CZ" sz="2000" b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>
              <a:latin typeface="Arial" panose="020B0604020202020204" pitchFamily="34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524001" y="2610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524000" y="2795589"/>
            <a:ext cx="10985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>
                <a:latin typeface="Arial" panose="020B0604020202020204" pitchFamily="34" charset="0"/>
              </a:rPr>
            </a:br>
            <a:endParaRPr lang="cs-CZ" altLang="cs-CZ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cs-CZ" altLang="cs-CZ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903923" y="250366"/>
            <a:ext cx="7920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Základní fáze organizačního vývoje OO 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134912" y="2114020"/>
            <a:ext cx="8941462" cy="4752975"/>
            <a:chOff x="1440" y="3984"/>
            <a:chExt cx="8640" cy="6240"/>
          </a:xfrm>
        </p:grpSpPr>
        <p:grpSp>
          <p:nvGrpSpPr>
            <p:cNvPr id="5132" name="Group 11"/>
            <p:cNvGrpSpPr>
              <a:grpSpLocks/>
            </p:cNvGrpSpPr>
            <p:nvPr/>
          </p:nvGrpSpPr>
          <p:grpSpPr bwMode="auto">
            <a:xfrm>
              <a:off x="1440" y="3984"/>
              <a:ext cx="8640" cy="5376"/>
              <a:chOff x="1440" y="3984"/>
              <a:chExt cx="8640" cy="5376"/>
            </a:xfrm>
          </p:grpSpPr>
          <p:sp>
            <p:nvSpPr>
              <p:cNvPr id="5134" name="Rectangle 12"/>
              <p:cNvSpPr>
                <a:spLocks noChangeArrowheads="1"/>
              </p:cNvSpPr>
              <p:nvPr/>
            </p:nvSpPr>
            <p:spPr bwMode="auto">
              <a:xfrm>
                <a:off x="2160" y="5136"/>
                <a:ext cx="1584" cy="3636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5" name="Rectangle 13"/>
              <p:cNvSpPr>
                <a:spLocks noChangeArrowheads="1"/>
              </p:cNvSpPr>
              <p:nvPr/>
            </p:nvSpPr>
            <p:spPr bwMode="auto">
              <a:xfrm>
                <a:off x="3744" y="5136"/>
                <a:ext cx="1584" cy="3636"/>
              </a:xfrm>
              <a:prstGeom prst="rect">
                <a:avLst/>
              </a:prstGeom>
              <a:solidFill>
                <a:srgbClr val="66FF33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6" name="Rectangle 14"/>
              <p:cNvSpPr>
                <a:spLocks noChangeArrowheads="1"/>
              </p:cNvSpPr>
              <p:nvPr/>
            </p:nvSpPr>
            <p:spPr bwMode="auto">
              <a:xfrm>
                <a:off x="5328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7" name="Rectangle 15"/>
              <p:cNvSpPr>
                <a:spLocks noChangeArrowheads="1"/>
              </p:cNvSpPr>
              <p:nvPr/>
            </p:nvSpPr>
            <p:spPr bwMode="auto">
              <a:xfrm>
                <a:off x="6912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8" name="Rectangle 16"/>
              <p:cNvSpPr>
                <a:spLocks noChangeArrowheads="1"/>
              </p:cNvSpPr>
              <p:nvPr/>
            </p:nvSpPr>
            <p:spPr bwMode="auto">
              <a:xfrm>
                <a:off x="8496" y="5136"/>
                <a:ext cx="1584" cy="363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800"/>
              </a:p>
            </p:txBody>
          </p:sp>
          <p:sp>
            <p:nvSpPr>
              <p:cNvPr id="5139" name="Line 17"/>
              <p:cNvSpPr>
                <a:spLocks noChangeShapeType="1"/>
              </p:cNvSpPr>
              <p:nvPr/>
            </p:nvSpPr>
            <p:spPr bwMode="auto">
              <a:xfrm flipV="1">
                <a:off x="2160" y="5136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0" name="Line 18"/>
              <p:cNvSpPr>
                <a:spLocks noChangeShapeType="1"/>
              </p:cNvSpPr>
              <p:nvPr/>
            </p:nvSpPr>
            <p:spPr bwMode="auto">
              <a:xfrm>
                <a:off x="8208" y="5136"/>
                <a:ext cx="187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1" name="Text Box 19"/>
              <p:cNvSpPr txBox="1">
                <a:spLocks noChangeArrowheads="1"/>
              </p:cNvSpPr>
              <p:nvPr/>
            </p:nvSpPr>
            <p:spPr bwMode="auto">
              <a:xfrm>
                <a:off x="2160" y="3984"/>
                <a:ext cx="7488" cy="10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lvl="1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2000" b="1"/>
                  <a:t>Generace organizace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cs-CZ" altLang="cs-CZ" sz="1200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800"/>
                  <a:t>    </a:t>
                </a:r>
                <a:r>
                  <a:rPr lang="cs-CZ" altLang="cs-CZ" sz="1800" b="1"/>
                  <a:t>fáze 1</a:t>
                </a:r>
                <a:r>
                  <a:rPr lang="cs-CZ" altLang="cs-CZ" sz="1400" b="1"/>
                  <a:t>               </a:t>
                </a:r>
                <a:r>
                  <a:rPr lang="cs-CZ" altLang="cs-CZ" sz="1800" b="1"/>
                  <a:t>fáze 2            fáze 3            fáze 4              fáze 5   </a:t>
                </a:r>
                <a:r>
                  <a:rPr lang="cs-CZ" altLang="cs-CZ" sz="1400" b="1"/>
                  <a:t> </a:t>
                </a:r>
                <a:endParaRPr lang="cs-CZ" altLang="cs-CZ" sz="1800"/>
              </a:p>
            </p:txBody>
          </p:sp>
          <p:sp>
            <p:nvSpPr>
              <p:cNvPr id="5142" name="Text Box 20"/>
              <p:cNvSpPr txBox="1">
                <a:spLocks noChangeArrowheads="1"/>
              </p:cNvSpPr>
              <p:nvPr/>
            </p:nvSpPr>
            <p:spPr bwMode="auto">
              <a:xfrm>
                <a:off x="1440" y="5280"/>
                <a:ext cx="576" cy="14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velikost</a:t>
                </a:r>
                <a:endParaRPr lang="cs-CZ" altLang="cs-CZ" sz="1800"/>
              </a:p>
            </p:txBody>
          </p:sp>
          <p:sp>
            <p:nvSpPr>
              <p:cNvPr id="5143" name="Line 21"/>
              <p:cNvSpPr>
                <a:spLocks noChangeShapeType="1"/>
              </p:cNvSpPr>
              <p:nvPr/>
            </p:nvSpPr>
            <p:spPr bwMode="auto">
              <a:xfrm>
                <a:off x="3168" y="7908"/>
                <a:ext cx="144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4" name="Line 22"/>
              <p:cNvSpPr>
                <a:spLocks noChangeShapeType="1"/>
              </p:cNvSpPr>
              <p:nvPr/>
            </p:nvSpPr>
            <p:spPr bwMode="auto">
              <a:xfrm flipV="1">
                <a:off x="3312" y="7620"/>
                <a:ext cx="144" cy="43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5" name="Line 23"/>
              <p:cNvSpPr>
                <a:spLocks noChangeShapeType="1"/>
              </p:cNvSpPr>
              <p:nvPr/>
            </p:nvSpPr>
            <p:spPr bwMode="auto">
              <a:xfrm>
                <a:off x="3456" y="7620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6" name="Line 24"/>
              <p:cNvSpPr>
                <a:spLocks noChangeShapeType="1"/>
              </p:cNvSpPr>
              <p:nvPr/>
            </p:nvSpPr>
            <p:spPr bwMode="auto">
              <a:xfrm flipV="1">
                <a:off x="3024" y="7908"/>
                <a:ext cx="144" cy="28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7" name="Line 25"/>
              <p:cNvSpPr>
                <a:spLocks noChangeShapeType="1"/>
              </p:cNvSpPr>
              <p:nvPr/>
            </p:nvSpPr>
            <p:spPr bwMode="auto">
              <a:xfrm>
                <a:off x="2016" y="7620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148" name="Group 26"/>
              <p:cNvGrpSpPr>
                <a:grpSpLocks/>
              </p:cNvGrpSpPr>
              <p:nvPr/>
            </p:nvGrpSpPr>
            <p:grpSpPr bwMode="auto">
              <a:xfrm>
                <a:off x="5184" y="6180"/>
                <a:ext cx="1584" cy="1008"/>
                <a:chOff x="2160" y="8640"/>
                <a:chExt cx="1584" cy="1008"/>
              </a:xfrm>
            </p:grpSpPr>
            <p:sp>
              <p:nvSpPr>
                <p:cNvPr id="517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8" name="Line 28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0" name="Line 30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82" name="Line 32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49" name="Group 33"/>
              <p:cNvGrpSpPr>
                <a:grpSpLocks/>
              </p:cNvGrpSpPr>
              <p:nvPr/>
            </p:nvGrpSpPr>
            <p:grpSpPr bwMode="auto">
              <a:xfrm>
                <a:off x="6768" y="5460"/>
                <a:ext cx="1584" cy="1008"/>
                <a:chOff x="2160" y="8640"/>
                <a:chExt cx="1584" cy="1008"/>
              </a:xfrm>
            </p:grpSpPr>
            <p:sp>
              <p:nvSpPr>
                <p:cNvPr id="517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2" name="Line 35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4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5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6" name="Line 39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50" name="Group 40"/>
              <p:cNvGrpSpPr>
                <a:grpSpLocks/>
              </p:cNvGrpSpPr>
              <p:nvPr/>
            </p:nvGrpSpPr>
            <p:grpSpPr bwMode="auto">
              <a:xfrm>
                <a:off x="3600" y="6900"/>
                <a:ext cx="1584" cy="1008"/>
                <a:chOff x="2160" y="8640"/>
                <a:chExt cx="1584" cy="1008"/>
              </a:xfrm>
            </p:grpSpPr>
            <p:sp>
              <p:nvSpPr>
                <p:cNvPr id="516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304" y="9216"/>
                  <a:ext cx="86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6" name="Line 42"/>
                <p:cNvSpPr>
                  <a:spLocks noChangeShapeType="1"/>
                </p:cNvSpPr>
                <p:nvPr/>
              </p:nvSpPr>
              <p:spPr bwMode="auto">
                <a:xfrm>
                  <a:off x="3312" y="8928"/>
                  <a:ext cx="144" cy="14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3456" y="8640"/>
                  <a:ext cx="144" cy="43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8" name="Line 44"/>
                <p:cNvSpPr>
                  <a:spLocks noChangeShapeType="1"/>
                </p:cNvSpPr>
                <p:nvPr/>
              </p:nvSpPr>
              <p:spPr bwMode="auto">
                <a:xfrm>
                  <a:off x="3600" y="8640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69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168" y="8928"/>
                  <a:ext cx="144" cy="28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70" name="Line 46"/>
                <p:cNvSpPr>
                  <a:spLocks noChangeShapeType="1"/>
                </p:cNvSpPr>
                <p:nvPr/>
              </p:nvSpPr>
              <p:spPr bwMode="auto">
                <a:xfrm>
                  <a:off x="2160" y="8640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5151" name="Line 47"/>
              <p:cNvSpPr>
                <a:spLocks noChangeShapeType="1"/>
              </p:cNvSpPr>
              <p:nvPr/>
            </p:nvSpPr>
            <p:spPr bwMode="auto">
              <a:xfrm flipH="1">
                <a:off x="6768" y="646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2" name="Line 48"/>
              <p:cNvSpPr>
                <a:spLocks noChangeShapeType="1"/>
              </p:cNvSpPr>
              <p:nvPr/>
            </p:nvSpPr>
            <p:spPr bwMode="auto">
              <a:xfrm flipH="1">
                <a:off x="5184" y="718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49"/>
              <p:cNvSpPr>
                <a:spLocks noChangeShapeType="1"/>
              </p:cNvSpPr>
              <p:nvPr/>
            </p:nvSpPr>
            <p:spPr bwMode="auto">
              <a:xfrm>
                <a:off x="8352" y="574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50"/>
              <p:cNvSpPr>
                <a:spLocks noChangeShapeType="1"/>
              </p:cNvSpPr>
              <p:nvPr/>
            </p:nvSpPr>
            <p:spPr bwMode="auto">
              <a:xfrm flipV="1">
                <a:off x="8496" y="5172"/>
                <a:ext cx="158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51"/>
              <p:cNvSpPr>
                <a:spLocks noChangeShapeType="1"/>
              </p:cNvSpPr>
              <p:nvPr/>
            </p:nvSpPr>
            <p:spPr bwMode="auto">
              <a:xfrm>
                <a:off x="3600" y="7908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52"/>
              <p:cNvSpPr>
                <a:spLocks noChangeShapeType="1"/>
              </p:cNvSpPr>
              <p:nvPr/>
            </p:nvSpPr>
            <p:spPr bwMode="auto">
              <a:xfrm flipV="1">
                <a:off x="2160" y="8196"/>
                <a:ext cx="864" cy="5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7" name="Text Box 53"/>
              <p:cNvSpPr txBox="1">
                <a:spLocks noChangeArrowheads="1"/>
              </p:cNvSpPr>
              <p:nvPr/>
            </p:nvSpPr>
            <p:spPr bwMode="auto">
              <a:xfrm>
                <a:off x="2160" y="734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1: krize vedení</a:t>
                </a:r>
                <a:endParaRPr lang="cs-CZ" altLang="cs-CZ" sz="1400"/>
              </a:p>
            </p:txBody>
          </p:sp>
          <p:sp>
            <p:nvSpPr>
              <p:cNvPr id="5158" name="Text Box 54"/>
              <p:cNvSpPr txBox="1">
                <a:spLocks noChangeArrowheads="1"/>
              </p:cNvSpPr>
              <p:nvPr/>
            </p:nvSpPr>
            <p:spPr bwMode="auto">
              <a:xfrm>
                <a:off x="3744" y="6768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2: krize řízení</a:t>
                </a:r>
                <a:endParaRPr lang="cs-CZ" altLang="cs-CZ" sz="1600"/>
              </a:p>
            </p:txBody>
          </p:sp>
          <p:sp>
            <p:nvSpPr>
              <p:cNvPr id="5159" name="Text Box 55"/>
              <p:cNvSpPr txBox="1">
                <a:spLocks noChangeArrowheads="1"/>
              </p:cNvSpPr>
              <p:nvPr/>
            </p:nvSpPr>
            <p:spPr bwMode="auto">
              <a:xfrm>
                <a:off x="5328" y="5760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3: krize kontroly</a:t>
                </a:r>
                <a:endParaRPr lang="cs-CZ" altLang="cs-CZ" sz="1600"/>
              </a:p>
            </p:txBody>
          </p:sp>
          <p:sp>
            <p:nvSpPr>
              <p:cNvPr id="5160" name="Text Box 56"/>
              <p:cNvSpPr txBox="1">
                <a:spLocks noChangeArrowheads="1"/>
              </p:cNvSpPr>
              <p:nvPr/>
            </p:nvSpPr>
            <p:spPr bwMode="auto">
              <a:xfrm>
                <a:off x="6912" y="5184"/>
                <a:ext cx="1152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600" b="1"/>
                  <a:t>4: krize správy</a:t>
                </a:r>
                <a:endParaRPr lang="cs-CZ" altLang="cs-CZ" sz="1600"/>
              </a:p>
            </p:txBody>
          </p:sp>
          <p:sp>
            <p:nvSpPr>
              <p:cNvPr id="5161" name="Text Box 57"/>
              <p:cNvSpPr txBox="1">
                <a:spLocks noChangeArrowheads="1"/>
              </p:cNvSpPr>
              <p:nvPr/>
            </p:nvSpPr>
            <p:spPr bwMode="auto">
              <a:xfrm>
                <a:off x="6912" y="648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4: růst díky koordinaci</a:t>
                </a:r>
                <a:endParaRPr lang="cs-CZ" altLang="cs-CZ" sz="1800"/>
              </a:p>
            </p:txBody>
          </p:sp>
          <p:sp>
            <p:nvSpPr>
              <p:cNvPr id="5162" name="Text Box 58"/>
              <p:cNvSpPr txBox="1">
                <a:spLocks noChangeArrowheads="1"/>
              </p:cNvSpPr>
              <p:nvPr/>
            </p:nvSpPr>
            <p:spPr bwMode="auto">
              <a:xfrm>
                <a:off x="5328" y="7200"/>
                <a:ext cx="1569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3: růst díky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decentralizaci</a:t>
                </a:r>
                <a:endParaRPr lang="cs-CZ" altLang="cs-CZ" sz="1800"/>
              </a:p>
            </p:txBody>
          </p:sp>
          <p:sp>
            <p:nvSpPr>
              <p:cNvPr id="5163" name="Text Box 59"/>
              <p:cNvSpPr txBox="1">
                <a:spLocks noChangeArrowheads="1"/>
              </p:cNvSpPr>
              <p:nvPr/>
            </p:nvSpPr>
            <p:spPr bwMode="auto">
              <a:xfrm>
                <a:off x="3744" y="792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2: růst díky řízení</a:t>
                </a:r>
                <a:endParaRPr lang="cs-CZ" altLang="cs-CZ" sz="1800"/>
              </a:p>
            </p:txBody>
          </p:sp>
          <p:sp>
            <p:nvSpPr>
              <p:cNvPr id="5164" name="Text Box 60"/>
              <p:cNvSpPr txBox="1">
                <a:spLocks noChangeArrowheads="1"/>
              </p:cNvSpPr>
              <p:nvPr/>
            </p:nvSpPr>
            <p:spPr bwMode="auto">
              <a:xfrm>
                <a:off x="8496" y="5760"/>
                <a:ext cx="1440" cy="1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cs-CZ" altLang="cs-CZ" sz="1400" b="1"/>
                  <a:t>5: růst díky strategii</a:t>
                </a:r>
                <a:endParaRPr lang="cs-CZ" altLang="cs-CZ" sz="1800"/>
              </a:p>
            </p:txBody>
          </p:sp>
        </p:grpSp>
        <p:sp>
          <p:nvSpPr>
            <p:cNvPr id="5133" name="Text Box 61"/>
            <p:cNvSpPr txBox="1">
              <a:spLocks noChangeArrowheads="1"/>
            </p:cNvSpPr>
            <p:nvPr/>
          </p:nvSpPr>
          <p:spPr bwMode="auto">
            <a:xfrm>
              <a:off x="2304" y="878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1: růst díky kreativitě</a:t>
              </a:r>
              <a:endParaRPr lang="cs-CZ" altLang="cs-CZ" sz="1600"/>
            </a:p>
          </p:txBody>
        </p:sp>
      </p:grpSp>
      <p:sp>
        <p:nvSpPr>
          <p:cNvPr id="5129" name="TextovéPole 59"/>
          <p:cNvSpPr txBox="1">
            <a:spLocks noChangeArrowheads="1"/>
          </p:cNvSpPr>
          <p:nvPr/>
        </p:nvSpPr>
        <p:spPr bwMode="auto">
          <a:xfrm>
            <a:off x="4810178" y="5954149"/>
            <a:ext cx="1214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HS</a:t>
            </a:r>
          </a:p>
        </p:txBody>
      </p:sp>
      <p:sp>
        <p:nvSpPr>
          <p:cNvPr id="5130" name="TextovéPole 60"/>
          <p:cNvSpPr txBox="1">
            <a:spLocks noChangeArrowheads="1"/>
          </p:cNvSpPr>
          <p:nvPr/>
        </p:nvSpPr>
        <p:spPr bwMode="auto">
          <a:xfrm>
            <a:off x="6167387" y="5980382"/>
            <a:ext cx="121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Divize…</a:t>
            </a:r>
          </a:p>
        </p:txBody>
      </p:sp>
      <p:sp>
        <p:nvSpPr>
          <p:cNvPr id="5131" name="TextovéPole 61"/>
          <p:cNvSpPr txBox="1">
            <a:spLocks noChangeArrowheads="1"/>
          </p:cNvSpPr>
          <p:nvPr/>
        </p:nvSpPr>
        <p:spPr bwMode="auto">
          <a:xfrm>
            <a:off x="7650452" y="5980938"/>
            <a:ext cx="1791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/>
              <a:t>SBU, GSBU</a:t>
            </a:r>
          </a:p>
        </p:txBody>
      </p:sp>
      <p:pic>
        <p:nvPicPr>
          <p:cNvPr id="63" name="Obrázek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561" y="2670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2664" y="260350"/>
            <a:ext cx="7793038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fáze (pionýrská</a:t>
            </a: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628650" y="3650470"/>
            <a:ext cx="5114925" cy="2769989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kreativitě majitele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Podnik se zvětšuje, rostou výkony  (tržby)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Zvětšuje se počet provozních jednotek (prodejen, skladů)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8080"/>
                </a:solidFill>
              </a:rPr>
              <a:t>Liniová struktura - vedoucí řídí pracovníky.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7419923" y="3681440"/>
            <a:ext cx="3889375" cy="252412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vedení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Nezvládnutí řízení celého podniku majitelem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Potřeba dalších pracovníků.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6149" name="Picture 9" descr="j028359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687" y="882650"/>
            <a:ext cx="3097212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10"/>
          <p:cNvSpPr>
            <a:spLocks noChangeArrowheads="1"/>
          </p:cNvSpPr>
          <p:nvPr/>
        </p:nvSpPr>
        <p:spPr bwMode="auto">
          <a:xfrm>
            <a:off x="8775702" y="1638300"/>
            <a:ext cx="1657350" cy="1439862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  <p:sp>
        <p:nvSpPr>
          <p:cNvPr id="8" name="Veselý obličej 7">
            <a:extLst>
              <a:ext uri="{FF2B5EF4-FFF2-40B4-BE49-F238E27FC236}">
                <a16:creationId xmlns:a16="http://schemas.microsoft.com/office/drawing/2014/main" id="{E9902990-1746-45EB-BF46-7290E247884F}"/>
              </a:ext>
            </a:extLst>
          </p:cNvPr>
          <p:cNvSpPr/>
          <p:nvPr/>
        </p:nvSpPr>
        <p:spPr>
          <a:xfrm>
            <a:off x="982664" y="2014147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3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86114" y="-30145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24392" y="1117939"/>
            <a:ext cx="5723443" cy="5558445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- dělbě práce, kompetencím, pravomocím, vymezení odpovědnosti pracovníků, způsobu odměňování a kontroly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Zorganizování firmy: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Funkcionální organizační struktura (liniově štábní struktura)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Využívání jednotlivých marketingových nástrojů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Propracovanější roční plány či delší predikce. </a:t>
            </a:r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48" y="165100"/>
            <a:ext cx="1644998" cy="60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800" y="76318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AF7C5AB6-6035-4155-B6F1-D60D13A460DA}"/>
              </a:ext>
            </a:extLst>
          </p:cNvPr>
          <p:cNvSpPr/>
          <p:nvPr/>
        </p:nvSpPr>
        <p:spPr>
          <a:xfrm>
            <a:off x="2071714" y="183065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D8FD3FE-9573-4500-B26C-34B2C823E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562" y="770055"/>
            <a:ext cx="5723443" cy="6001643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Přetížení TOP managementu, růst počtu pracovníků na středním stupni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Neúnosnost rozpětí řízení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Snižuje se kontrola, pomalý tok informací, nepružné řízení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Pokles motivace pracovníků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Konflikty způsobuje silné konkurenční prostředí a proměnlivé potřeby zákazníků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Konflikty mezi finančním a marketingovým oddělením.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A53F2173-FC8E-40CD-82A4-659EA236E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318" y="148932"/>
            <a:ext cx="995362" cy="982663"/>
          </a:xfrm>
          <a:prstGeom prst="smileyFace">
            <a:avLst>
              <a:gd name="adj" fmla="val -46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8893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5332" y="218231"/>
            <a:ext cx="7793037" cy="69373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fáze (organizační)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45332" y="1416702"/>
            <a:ext cx="10986955" cy="2456057"/>
          </a:xfrm>
          <a:prstGeom prst="rect">
            <a:avLst/>
          </a:prstGeom>
          <a:solidFill>
            <a:srgbClr val="66FF33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/>
              <a:t> </a:t>
            </a:r>
            <a:r>
              <a:rPr lang="cs-CZ" sz="2400" b="1" dirty="0">
                <a:solidFill>
                  <a:srgbClr val="008080"/>
                </a:solidFill>
              </a:rPr>
              <a:t>Funkcionální organizace je výhodná za určitých okolností:</a:t>
            </a:r>
          </a:p>
          <a:p>
            <a:pPr lvl="0"/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Existuje-li v relativně stabilním prostředí, </a:t>
            </a:r>
            <a:r>
              <a:rPr lang="cs-CZ" sz="2400" b="1" dirty="0">
                <a:solidFill>
                  <a:srgbClr val="008080"/>
                </a:solidFill>
              </a:rPr>
              <a:t>kde je nižší konkurence, s nepříliš velkými změnami v poptávce a struktuře potřeb dodavatelů a odběratelů.</a:t>
            </a:r>
          </a:p>
          <a:p>
            <a:pPr lvl="0"/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Má-li firma nižší počet stupňů řízení</a:t>
            </a:r>
            <a:r>
              <a:rPr lang="cs-CZ" sz="2400" b="1" dirty="0">
                <a:solidFill>
                  <a:srgbClr val="008080"/>
                </a:solidFill>
              </a:rPr>
              <a:t>. Hluboká dělba práce totiž koncentruje rozhodovací pravomoci do rukou TOP managementu.</a:t>
            </a:r>
            <a:endParaRPr lang="cs-CZ" altLang="cs-CZ" sz="2800" b="1" dirty="0"/>
          </a:p>
        </p:txBody>
      </p:sp>
      <p:pic>
        <p:nvPicPr>
          <p:cNvPr id="7173" name="Picture 6" descr="j03518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471" y="132505"/>
            <a:ext cx="223202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C34E34C4-5C70-408A-BDA6-0E20AE105698}"/>
              </a:ext>
            </a:extLst>
          </p:cNvPr>
          <p:cNvSpPr/>
          <p:nvPr/>
        </p:nvSpPr>
        <p:spPr>
          <a:xfrm>
            <a:off x="8744347" y="392261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id="{37D80C29-29D0-4C05-B5A7-49166B60485B}"/>
              </a:ext>
            </a:extLst>
          </p:cNvPr>
          <p:cNvSpPr/>
          <p:nvPr/>
        </p:nvSpPr>
        <p:spPr>
          <a:xfrm>
            <a:off x="907518" y="4085265"/>
            <a:ext cx="3286125" cy="2365777"/>
          </a:xfrm>
          <a:prstGeom prst="triangle">
            <a:avLst>
              <a:gd name="adj" fmla="val 49388"/>
            </a:avLst>
          </a:prstGeom>
          <a:solidFill>
            <a:srgbClr val="FFFFCC"/>
          </a:solidFill>
          <a:ln w="38100">
            <a:solidFill>
              <a:srgbClr val="33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Vývojový diagram: vyjmutí 8">
            <a:extLst>
              <a:ext uri="{FF2B5EF4-FFF2-40B4-BE49-F238E27FC236}">
                <a16:creationId xmlns:a16="http://schemas.microsoft.com/office/drawing/2014/main" id="{25477ECC-DE94-4035-9A31-0A06621CD51D}"/>
              </a:ext>
            </a:extLst>
          </p:cNvPr>
          <p:cNvSpPr/>
          <p:nvPr/>
        </p:nvSpPr>
        <p:spPr>
          <a:xfrm>
            <a:off x="7084088" y="3982800"/>
            <a:ext cx="3604972" cy="1251900"/>
          </a:xfrm>
          <a:prstGeom prst="flowChartExtract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Lichoběžník 9">
            <a:extLst>
              <a:ext uri="{FF2B5EF4-FFF2-40B4-BE49-F238E27FC236}">
                <a16:creationId xmlns:a16="http://schemas.microsoft.com/office/drawing/2014/main" id="{0EDD0D3E-3610-49E3-84CF-8796FEF4C558}"/>
              </a:ext>
            </a:extLst>
          </p:cNvPr>
          <p:cNvSpPr/>
          <p:nvPr/>
        </p:nvSpPr>
        <p:spPr>
          <a:xfrm>
            <a:off x="7744039" y="5234700"/>
            <a:ext cx="2285069" cy="1309478"/>
          </a:xfrm>
          <a:prstGeom prst="trapezoid">
            <a:avLst/>
          </a:prstGeom>
          <a:solidFill>
            <a:srgbClr val="FFFFCC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BE3A787C-B579-41FF-9EF4-36F57D70C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03" y="4019617"/>
            <a:ext cx="1944688" cy="36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/>
              <a:t>optimální stav</a:t>
            </a:r>
          </a:p>
        </p:txBody>
      </p:sp>
      <p:sp>
        <p:nvSpPr>
          <p:cNvPr id="12" name="Obdélník 3">
            <a:extLst>
              <a:ext uri="{FF2B5EF4-FFF2-40B4-BE49-F238E27FC236}">
                <a16:creationId xmlns:a16="http://schemas.microsoft.com/office/drawing/2014/main" id="{2B98B47A-B59D-4268-98EF-2D2017929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3222" y="3962419"/>
            <a:ext cx="222885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cs-CZ" altLang="cs-CZ" b="1" dirty="0">
                <a:solidFill>
                  <a:srgbClr val="FF0000"/>
                </a:solidFill>
              </a:rPr>
              <a:t>reálný stav – častá 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2">
            <a:extLst>
              <a:ext uri="{FF2B5EF4-FFF2-40B4-BE49-F238E27FC236}">
                <a16:creationId xmlns:a16="http://schemas.microsoft.com/office/drawing/2014/main" id="{550C2F8B-7B05-438A-BDA9-C68693C5D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376" y="3982800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TOP</a:t>
            </a:r>
          </a:p>
        </p:txBody>
      </p:sp>
      <p:sp>
        <p:nvSpPr>
          <p:cNvPr id="14" name="TextovéPole 3">
            <a:extLst>
              <a:ext uri="{FF2B5EF4-FFF2-40B4-BE49-F238E27FC236}">
                <a16:creationId xmlns:a16="http://schemas.microsoft.com/office/drawing/2014/main" id="{890C67BE-464D-4218-BE29-8F406541E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382" y="4831243"/>
            <a:ext cx="2305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Střední stupeň</a:t>
            </a:r>
          </a:p>
        </p:txBody>
      </p:sp>
      <p:sp>
        <p:nvSpPr>
          <p:cNvPr id="15" name="TextovéPole 5">
            <a:extLst>
              <a:ext uri="{FF2B5EF4-FFF2-40B4-BE49-F238E27FC236}">
                <a16:creationId xmlns:a16="http://schemas.microsoft.com/office/drawing/2014/main" id="{A8D77E57-5C29-40D4-A5B4-B18BF4087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962" y="5904798"/>
            <a:ext cx="1944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Základní stupeň</a:t>
            </a:r>
          </a:p>
        </p:txBody>
      </p:sp>
    </p:spTree>
    <p:extLst>
      <p:ext uri="{BB962C8B-B14F-4D97-AF65-F5344CB8AC3E}">
        <p14:creationId xmlns:p14="http://schemas.microsoft.com/office/powerpoint/2010/main" val="235638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494675" y="78007"/>
            <a:ext cx="927599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228600" algn="l"/>
                <a:tab pos="449263" algn="l"/>
              </a:tabLs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Příklad funkcionální organizace maloobchodní firmy - 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985441" y="922978"/>
            <a:ext cx="8785225" cy="5949950"/>
            <a:chOff x="1584" y="1440"/>
            <a:chExt cx="9072" cy="9504"/>
          </a:xfrm>
        </p:grpSpPr>
        <p:sp>
          <p:nvSpPr>
            <p:cNvPr id="9220" name="Text Box 6"/>
            <p:cNvSpPr txBox="1">
              <a:spLocks noChangeArrowheads="1"/>
            </p:cNvSpPr>
            <p:nvPr/>
          </p:nvSpPr>
          <p:spPr bwMode="auto">
            <a:xfrm>
              <a:off x="1728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provozu</a:t>
              </a:r>
              <a:endParaRPr lang="cs-CZ" altLang="cs-CZ" sz="1800" b="1"/>
            </a:p>
          </p:txBody>
        </p:sp>
        <p:sp>
          <p:nvSpPr>
            <p:cNvPr id="9221" name="Text Box 7"/>
            <p:cNvSpPr txBox="1">
              <a:spLocks noChangeArrowheads="1"/>
            </p:cNvSpPr>
            <p:nvPr/>
          </p:nvSpPr>
          <p:spPr bwMode="auto">
            <a:xfrm>
              <a:off x="3600" y="9936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 jakosti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zboží</a:t>
              </a:r>
              <a:endParaRPr lang="cs-CZ" altLang="cs-CZ" sz="1800" b="1"/>
            </a:p>
          </p:txBody>
        </p:sp>
        <p:sp>
          <p:nvSpPr>
            <p:cNvPr id="9222" name="Text Box 8"/>
            <p:cNvSpPr txBox="1">
              <a:spLocks noChangeArrowheads="1"/>
            </p:cNvSpPr>
            <p:nvPr/>
          </p:nvSpPr>
          <p:spPr bwMode="auto">
            <a:xfrm>
              <a:off x="1728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oblastní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vedoucí</a:t>
              </a:r>
              <a:endParaRPr lang="cs-CZ" altLang="cs-CZ" sz="1800" b="1"/>
            </a:p>
          </p:txBody>
        </p:sp>
        <p:sp>
          <p:nvSpPr>
            <p:cNvPr id="9223" name="Text Box 9"/>
            <p:cNvSpPr txBox="1">
              <a:spLocks noChangeArrowheads="1"/>
            </p:cNvSpPr>
            <p:nvPr/>
          </p:nvSpPr>
          <p:spPr bwMode="auto">
            <a:xfrm>
              <a:off x="3600" y="3024"/>
              <a:ext cx="1440" cy="720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organizace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řízení</a:t>
              </a:r>
              <a:endParaRPr lang="cs-CZ" altLang="cs-CZ" sz="1800"/>
            </a:p>
          </p:txBody>
        </p:sp>
        <p:sp>
          <p:nvSpPr>
            <p:cNvPr id="9224" name="Text Box 10"/>
            <p:cNvSpPr txBox="1">
              <a:spLocks noChangeArrowheads="1"/>
            </p:cNvSpPr>
            <p:nvPr/>
          </p:nvSpPr>
          <p:spPr bwMode="auto">
            <a:xfrm>
              <a:off x="3600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marketing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25" name="Text Box 11"/>
            <p:cNvSpPr txBox="1">
              <a:spLocks noChangeArrowheads="1"/>
            </p:cNvSpPr>
            <p:nvPr/>
          </p:nvSpPr>
          <p:spPr bwMode="auto">
            <a:xfrm>
              <a:off x="3600" y="6048"/>
              <a:ext cx="1440" cy="723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cenová politika</a:t>
              </a:r>
              <a:endParaRPr lang="cs-CZ" altLang="cs-CZ" sz="1800" b="1"/>
            </a:p>
          </p:txBody>
        </p:sp>
        <p:sp>
          <p:nvSpPr>
            <p:cNvPr id="9226" name="Text Box 12"/>
            <p:cNvSpPr txBox="1">
              <a:spLocks noChangeArrowheads="1"/>
            </p:cNvSpPr>
            <p:nvPr/>
          </p:nvSpPr>
          <p:spPr bwMode="auto">
            <a:xfrm>
              <a:off x="3600" y="705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46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propagace         a PR</a:t>
              </a:r>
              <a:endParaRPr lang="cs-CZ" altLang="cs-CZ" sz="1800" b="1"/>
            </a:p>
          </p:txBody>
        </p:sp>
        <p:sp>
          <p:nvSpPr>
            <p:cNvPr id="9227" name="Text Box 13"/>
            <p:cNvSpPr txBox="1">
              <a:spLocks noChangeArrowheads="1"/>
            </p:cNvSpPr>
            <p:nvPr/>
          </p:nvSpPr>
          <p:spPr bwMode="auto">
            <a:xfrm>
              <a:off x="1728" y="720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A</a:t>
              </a:r>
              <a:endParaRPr lang="cs-CZ" altLang="cs-CZ" sz="1800" b="1"/>
            </a:p>
          </p:txBody>
        </p:sp>
        <p:sp>
          <p:nvSpPr>
            <p:cNvPr id="9228" name="Text Box 14"/>
            <p:cNvSpPr txBox="1">
              <a:spLocks noChangeArrowheads="1"/>
            </p:cNvSpPr>
            <p:nvPr/>
          </p:nvSpPr>
          <p:spPr bwMode="auto">
            <a:xfrm>
              <a:off x="3600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výzkum trhu</a:t>
              </a:r>
              <a:endParaRPr lang="cs-CZ" altLang="cs-CZ" sz="1800" b="1"/>
            </a:p>
          </p:txBody>
        </p:sp>
        <p:sp>
          <p:nvSpPr>
            <p:cNvPr id="9229" name="Text Box 15"/>
            <p:cNvSpPr txBox="1">
              <a:spLocks noChangeArrowheads="1"/>
            </p:cNvSpPr>
            <p:nvPr/>
          </p:nvSpPr>
          <p:spPr bwMode="auto">
            <a:xfrm>
              <a:off x="1728" y="820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B</a:t>
              </a:r>
              <a:endParaRPr lang="cs-CZ" altLang="cs-CZ" sz="1800" b="1"/>
            </a:p>
          </p:txBody>
        </p:sp>
        <p:sp>
          <p:nvSpPr>
            <p:cNvPr id="9230" name="Text Box 16"/>
            <p:cNvSpPr txBox="1">
              <a:spLocks noChangeArrowheads="1"/>
            </p:cNvSpPr>
            <p:nvPr/>
          </p:nvSpPr>
          <p:spPr bwMode="auto">
            <a:xfrm>
              <a:off x="1728" y="9216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skupina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MOJ C</a:t>
              </a:r>
              <a:endParaRPr lang="cs-CZ" altLang="cs-CZ" sz="1800" b="1"/>
            </a:p>
          </p:txBody>
        </p:sp>
        <p:sp>
          <p:nvSpPr>
            <p:cNvPr id="9231" name="Text Box 17"/>
            <p:cNvSpPr txBox="1">
              <a:spLocks noChangeArrowheads="1"/>
            </p:cNvSpPr>
            <p:nvPr/>
          </p:nvSpPr>
          <p:spPr bwMode="auto">
            <a:xfrm>
              <a:off x="1728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118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prodej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2" name="Text Box 18"/>
            <p:cNvSpPr txBox="1">
              <a:spLocks noChangeArrowheads="1"/>
            </p:cNvSpPr>
            <p:nvPr/>
          </p:nvSpPr>
          <p:spPr bwMode="auto">
            <a:xfrm>
              <a:off x="3600" y="907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dovoz</a:t>
              </a:r>
              <a:endParaRPr lang="cs-CZ" altLang="cs-CZ" sz="1800" b="1"/>
            </a:p>
          </p:txBody>
        </p:sp>
        <p:sp>
          <p:nvSpPr>
            <p:cNvPr id="9233" name="Text Box 19"/>
            <p:cNvSpPr txBox="1">
              <a:spLocks noChangeArrowheads="1"/>
            </p:cNvSpPr>
            <p:nvPr/>
          </p:nvSpPr>
          <p:spPr bwMode="auto">
            <a:xfrm>
              <a:off x="3600" y="806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nákup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 tuzemska</a:t>
              </a:r>
              <a:endParaRPr lang="cs-CZ" altLang="cs-CZ" sz="1800" b="1"/>
            </a:p>
          </p:txBody>
        </p:sp>
        <p:sp>
          <p:nvSpPr>
            <p:cNvPr id="9234" name="Text Box 20"/>
            <p:cNvSpPr txBox="1">
              <a:spLocks noChangeArrowheads="1"/>
            </p:cNvSpPr>
            <p:nvPr/>
          </p:nvSpPr>
          <p:spPr bwMode="auto">
            <a:xfrm>
              <a:off x="5472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logistika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35" name="Text Box 21"/>
            <p:cNvSpPr txBox="1">
              <a:spLocks noChangeArrowheads="1"/>
            </p:cNvSpPr>
            <p:nvPr/>
          </p:nvSpPr>
          <p:spPr bwMode="auto">
            <a:xfrm>
              <a:off x="5472" y="7200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doprava</a:t>
              </a:r>
              <a:endParaRPr lang="cs-CZ" altLang="cs-CZ" sz="1800" b="1"/>
            </a:p>
          </p:txBody>
        </p:sp>
        <p:sp>
          <p:nvSpPr>
            <p:cNvPr id="9236" name="Text Box 22"/>
            <p:cNvSpPr txBox="1">
              <a:spLocks noChangeArrowheads="1"/>
            </p:cNvSpPr>
            <p:nvPr/>
          </p:nvSpPr>
          <p:spPr bwMode="auto">
            <a:xfrm>
              <a:off x="5472" y="8064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automatické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zpracování dat</a:t>
              </a:r>
              <a:endParaRPr lang="cs-CZ" altLang="cs-CZ" sz="1800" b="1"/>
            </a:p>
          </p:txBody>
        </p:sp>
        <p:sp>
          <p:nvSpPr>
            <p:cNvPr id="9237" name="Text Box 23"/>
            <p:cNvSpPr txBox="1">
              <a:spLocks noChangeArrowheads="1"/>
            </p:cNvSpPr>
            <p:nvPr/>
          </p:nvSpPr>
          <p:spPr bwMode="auto">
            <a:xfrm>
              <a:off x="5472" y="619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údržba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opravy</a:t>
              </a:r>
              <a:endParaRPr lang="cs-CZ" altLang="cs-CZ" sz="1800" b="1"/>
            </a:p>
          </p:txBody>
        </p:sp>
        <p:sp>
          <p:nvSpPr>
            <p:cNvPr id="9238" name="Text Box 24"/>
            <p:cNvSpPr txBox="1">
              <a:spLocks noChangeArrowheads="1"/>
            </p:cNvSpPr>
            <p:nvPr/>
          </p:nvSpPr>
          <p:spPr bwMode="auto">
            <a:xfrm>
              <a:off x="5472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tvorba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MO sítě</a:t>
              </a:r>
              <a:endParaRPr lang="cs-CZ" altLang="cs-CZ" sz="1800" b="1"/>
            </a:p>
          </p:txBody>
        </p:sp>
        <p:sp>
          <p:nvSpPr>
            <p:cNvPr id="9239" name="Text Box 25"/>
            <p:cNvSpPr txBox="1">
              <a:spLocks noChangeArrowheads="1"/>
            </p:cNvSpPr>
            <p:nvPr/>
          </p:nvSpPr>
          <p:spPr bwMode="auto">
            <a:xfrm>
              <a:off x="7344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ekonom.,</a:t>
              </a:r>
              <a:r>
                <a:rPr lang="cs-CZ" altLang="cs-CZ" sz="1200" b="1" dirty="0" err="1">
                  <a:solidFill>
                    <a:schemeClr val="bg1"/>
                  </a:solidFill>
                </a:rPr>
                <a:t>fin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0" name="Text Box 26"/>
            <p:cNvSpPr txBox="1">
              <a:spLocks noChangeArrowheads="1"/>
            </p:cNvSpPr>
            <p:nvPr/>
          </p:nvSpPr>
          <p:spPr bwMode="auto">
            <a:xfrm>
              <a:off x="7344" y="5184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plánování</a:t>
              </a:r>
              <a:endParaRPr lang="cs-CZ" altLang="cs-CZ" sz="1800" b="1"/>
            </a:p>
          </p:txBody>
        </p:sp>
        <p:sp>
          <p:nvSpPr>
            <p:cNvPr id="9241" name="Text Box 27"/>
            <p:cNvSpPr txBox="1">
              <a:spLocks noChangeArrowheads="1"/>
            </p:cNvSpPr>
            <p:nvPr/>
          </p:nvSpPr>
          <p:spPr bwMode="auto">
            <a:xfrm>
              <a:off x="7344" y="6048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financování</a:t>
              </a:r>
              <a:endParaRPr lang="cs-CZ" altLang="cs-CZ" sz="1800" b="1"/>
            </a:p>
          </p:txBody>
        </p:sp>
        <p:sp>
          <p:nvSpPr>
            <p:cNvPr id="9242" name="Text Box 28"/>
            <p:cNvSpPr txBox="1">
              <a:spLocks noChangeArrowheads="1"/>
            </p:cNvSpPr>
            <p:nvPr/>
          </p:nvSpPr>
          <p:spPr bwMode="auto">
            <a:xfrm>
              <a:off x="7344" y="6912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účetnictví</a:t>
              </a:r>
              <a:endParaRPr lang="cs-CZ" altLang="cs-CZ" sz="1800" b="1"/>
            </a:p>
          </p:txBody>
        </p:sp>
        <p:sp>
          <p:nvSpPr>
            <p:cNvPr id="9243" name="Text Box 29"/>
            <p:cNvSpPr txBox="1">
              <a:spLocks noChangeArrowheads="1"/>
            </p:cNvSpPr>
            <p:nvPr/>
          </p:nvSpPr>
          <p:spPr bwMode="auto">
            <a:xfrm>
              <a:off x="7344" y="7776"/>
              <a:ext cx="1440" cy="57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mzdy</a:t>
              </a:r>
              <a:endParaRPr lang="cs-CZ" altLang="cs-CZ" sz="1800" b="1"/>
            </a:p>
          </p:txBody>
        </p:sp>
        <p:sp>
          <p:nvSpPr>
            <p:cNvPr id="9244" name="Text Box 30"/>
            <p:cNvSpPr txBox="1">
              <a:spLocks noChangeArrowheads="1"/>
            </p:cNvSpPr>
            <p:nvPr/>
          </p:nvSpPr>
          <p:spPr bwMode="auto">
            <a:xfrm>
              <a:off x="7344" y="8640"/>
              <a:ext cx="1440" cy="100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statistika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  operativní evidence</a:t>
              </a:r>
              <a:endParaRPr lang="cs-CZ" altLang="cs-CZ" sz="1800" b="1"/>
            </a:p>
          </p:txBody>
        </p:sp>
        <p:sp>
          <p:nvSpPr>
            <p:cNvPr id="9245" name="Text Box 31"/>
            <p:cNvSpPr txBox="1">
              <a:spLocks noChangeArrowheads="1"/>
            </p:cNvSpPr>
            <p:nvPr/>
          </p:nvSpPr>
          <p:spPr bwMode="auto">
            <a:xfrm>
              <a:off x="9216" y="432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 err="1">
                  <a:solidFill>
                    <a:schemeClr val="bg1"/>
                  </a:solidFill>
                </a:rPr>
                <a:t>personal</a:t>
              </a:r>
              <a:r>
                <a:rPr lang="cs-CZ" altLang="cs-CZ" sz="1200" b="1" dirty="0">
                  <a:solidFill>
                    <a:schemeClr val="bg1"/>
                  </a:solidFill>
                </a:rPr>
                <a:t>.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46" name="Text Box 32"/>
            <p:cNvSpPr txBox="1">
              <a:spLocks noChangeArrowheads="1"/>
            </p:cNvSpPr>
            <p:nvPr/>
          </p:nvSpPr>
          <p:spPr bwMode="auto">
            <a:xfrm>
              <a:off x="9216" y="7632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výchova,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vzdělávání</a:t>
              </a:r>
              <a:endParaRPr lang="cs-CZ" altLang="cs-CZ" sz="1800" b="1"/>
            </a:p>
          </p:txBody>
        </p:sp>
        <p:sp>
          <p:nvSpPr>
            <p:cNvPr id="9247" name="Text Box 33"/>
            <p:cNvSpPr txBox="1">
              <a:spLocks noChangeArrowheads="1"/>
            </p:cNvSpPr>
            <p:nvPr/>
          </p:nvSpPr>
          <p:spPr bwMode="auto">
            <a:xfrm>
              <a:off x="9216" y="6192"/>
              <a:ext cx="1440" cy="1152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výběr, hodnocení a odměňování pracovníků</a:t>
              </a:r>
              <a:endParaRPr lang="cs-CZ" altLang="cs-CZ" sz="1800" b="1"/>
            </a:p>
          </p:txBody>
        </p:sp>
        <p:sp>
          <p:nvSpPr>
            <p:cNvPr id="9248" name="Text Box 34"/>
            <p:cNvSpPr txBox="1">
              <a:spLocks noChangeArrowheads="1"/>
            </p:cNvSpPr>
            <p:nvPr/>
          </p:nvSpPr>
          <p:spPr bwMode="auto">
            <a:xfrm>
              <a:off x="9216" y="5184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osobní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agendy</a:t>
              </a:r>
              <a:endParaRPr lang="cs-CZ" altLang="cs-CZ" sz="1800" b="1"/>
            </a:p>
          </p:txBody>
        </p:sp>
        <p:sp>
          <p:nvSpPr>
            <p:cNvPr id="9249" name="Text Box 35"/>
            <p:cNvSpPr txBox="1">
              <a:spLocks noChangeArrowheads="1"/>
            </p:cNvSpPr>
            <p:nvPr/>
          </p:nvSpPr>
          <p:spPr bwMode="auto">
            <a:xfrm>
              <a:off x="9216" y="8640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sociální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služby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1"/>
            </a:p>
          </p:txBody>
        </p:sp>
        <p:sp>
          <p:nvSpPr>
            <p:cNvPr id="9250" name="Text Box 36"/>
            <p:cNvSpPr txBox="1">
              <a:spLocks noChangeArrowheads="1"/>
            </p:cNvSpPr>
            <p:nvPr/>
          </p:nvSpPr>
          <p:spPr bwMode="auto">
            <a:xfrm>
              <a:off x="9216" y="9648"/>
              <a:ext cx="1440" cy="720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pracovní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podmínky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9251" name="Text Box 37"/>
            <p:cNvSpPr txBox="1">
              <a:spLocks noChangeArrowheads="1"/>
            </p:cNvSpPr>
            <p:nvPr/>
          </p:nvSpPr>
          <p:spPr bwMode="auto">
            <a:xfrm>
              <a:off x="5472" y="1440"/>
              <a:ext cx="1440" cy="576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>
                  <a:solidFill>
                    <a:schemeClr val="bg1"/>
                  </a:solidFill>
                </a:rPr>
                <a:t>ředitel</a:t>
              </a:r>
              <a:endParaRPr lang="cs-CZ" altLang="cs-CZ" sz="1800" dirty="0">
                <a:solidFill>
                  <a:schemeClr val="bg1"/>
                </a:solidFill>
              </a:endParaRPr>
            </a:p>
          </p:txBody>
        </p:sp>
        <p:sp>
          <p:nvSpPr>
            <p:cNvPr id="9252" name="Text Box 38"/>
            <p:cNvSpPr txBox="1">
              <a:spLocks noChangeArrowheads="1"/>
            </p:cNvSpPr>
            <p:nvPr/>
          </p:nvSpPr>
          <p:spPr bwMode="auto">
            <a:xfrm>
              <a:off x="7344" y="3024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právník</a:t>
              </a:r>
              <a:endParaRPr lang="cs-CZ" altLang="cs-CZ" sz="1800"/>
            </a:p>
          </p:txBody>
        </p:sp>
        <p:sp>
          <p:nvSpPr>
            <p:cNvPr id="9253" name="Text Box 39"/>
            <p:cNvSpPr txBox="1">
              <a:spLocks noChangeArrowheads="1"/>
            </p:cNvSpPr>
            <p:nvPr/>
          </p:nvSpPr>
          <p:spPr bwMode="auto">
            <a:xfrm>
              <a:off x="3600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kontrola</a:t>
              </a:r>
              <a:endParaRPr lang="cs-CZ" altLang="cs-CZ" sz="1800"/>
            </a:p>
          </p:txBody>
        </p:sp>
        <p:sp>
          <p:nvSpPr>
            <p:cNvPr id="9254" name="Text Box 40"/>
            <p:cNvSpPr txBox="1">
              <a:spLocks noChangeArrowheads="1"/>
            </p:cNvSpPr>
            <p:nvPr/>
          </p:nvSpPr>
          <p:spPr bwMode="auto">
            <a:xfrm>
              <a:off x="7344" y="2160"/>
              <a:ext cx="1440" cy="576"/>
            </a:xfrm>
            <a:prstGeom prst="rect">
              <a:avLst/>
            </a:prstGeom>
            <a:solidFill>
              <a:srgbClr val="66FF3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8280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sekretariát</a:t>
              </a:r>
              <a:endParaRPr lang="cs-CZ" altLang="cs-CZ" sz="1800"/>
            </a:p>
          </p:txBody>
        </p:sp>
        <p:sp>
          <p:nvSpPr>
            <p:cNvPr id="9255" name="Line 41"/>
            <p:cNvSpPr>
              <a:spLocks noChangeShapeType="1"/>
            </p:cNvSpPr>
            <p:nvPr/>
          </p:nvSpPr>
          <p:spPr bwMode="auto">
            <a:xfrm>
              <a:off x="9072" y="4608"/>
              <a:ext cx="0" cy="54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6" name="Line 42"/>
            <p:cNvSpPr>
              <a:spLocks noChangeShapeType="1"/>
            </p:cNvSpPr>
            <p:nvPr/>
          </p:nvSpPr>
          <p:spPr bwMode="auto">
            <a:xfrm>
              <a:off x="9072" y="100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7" name="Line 43"/>
            <p:cNvSpPr>
              <a:spLocks noChangeShapeType="1"/>
            </p:cNvSpPr>
            <p:nvPr/>
          </p:nvSpPr>
          <p:spPr bwMode="auto">
            <a:xfrm>
              <a:off x="9072" y="56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8" name="Line 44"/>
            <p:cNvSpPr>
              <a:spLocks noChangeShapeType="1"/>
            </p:cNvSpPr>
            <p:nvPr/>
          </p:nvSpPr>
          <p:spPr bwMode="auto">
            <a:xfrm>
              <a:off x="9072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9" name="Line 45"/>
            <p:cNvSpPr>
              <a:spLocks noChangeShapeType="1"/>
            </p:cNvSpPr>
            <p:nvPr/>
          </p:nvSpPr>
          <p:spPr bwMode="auto">
            <a:xfrm>
              <a:off x="9072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0" name="Line 46"/>
            <p:cNvSpPr>
              <a:spLocks noChangeShapeType="1"/>
            </p:cNvSpPr>
            <p:nvPr/>
          </p:nvSpPr>
          <p:spPr bwMode="auto">
            <a:xfrm>
              <a:off x="9072" y="90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1" name="Line 47"/>
            <p:cNvSpPr>
              <a:spLocks noChangeShapeType="1"/>
            </p:cNvSpPr>
            <p:nvPr/>
          </p:nvSpPr>
          <p:spPr bwMode="auto">
            <a:xfrm>
              <a:off x="9072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2" name="Line 48"/>
            <p:cNvSpPr>
              <a:spLocks noChangeShapeType="1"/>
            </p:cNvSpPr>
            <p:nvPr/>
          </p:nvSpPr>
          <p:spPr bwMode="auto">
            <a:xfrm>
              <a:off x="7200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3" name="Line 49"/>
            <p:cNvSpPr>
              <a:spLocks noChangeShapeType="1"/>
            </p:cNvSpPr>
            <p:nvPr/>
          </p:nvSpPr>
          <p:spPr bwMode="auto">
            <a:xfrm>
              <a:off x="7200" y="921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4" name="Line 50"/>
            <p:cNvSpPr>
              <a:spLocks noChangeShapeType="1"/>
            </p:cNvSpPr>
            <p:nvPr/>
          </p:nvSpPr>
          <p:spPr bwMode="auto">
            <a:xfrm>
              <a:off x="7200" y="4608"/>
              <a:ext cx="0" cy="46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5" name="Line 51"/>
            <p:cNvSpPr>
              <a:spLocks noChangeShapeType="1"/>
            </p:cNvSpPr>
            <p:nvPr/>
          </p:nvSpPr>
          <p:spPr bwMode="auto">
            <a:xfrm>
              <a:off x="7200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6" name="Line 52"/>
            <p:cNvSpPr>
              <a:spLocks noChangeShapeType="1"/>
            </p:cNvSpPr>
            <p:nvPr/>
          </p:nvSpPr>
          <p:spPr bwMode="auto">
            <a:xfrm>
              <a:off x="7200" y="720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7" name="Line 53"/>
            <p:cNvSpPr>
              <a:spLocks noChangeShapeType="1"/>
            </p:cNvSpPr>
            <p:nvPr/>
          </p:nvSpPr>
          <p:spPr bwMode="auto">
            <a:xfrm>
              <a:off x="7200" y="806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8" name="Line 54"/>
            <p:cNvSpPr>
              <a:spLocks noChangeShapeType="1"/>
            </p:cNvSpPr>
            <p:nvPr/>
          </p:nvSpPr>
          <p:spPr bwMode="auto">
            <a:xfrm>
              <a:off x="7200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9" name="Line 55"/>
            <p:cNvSpPr>
              <a:spLocks noChangeShapeType="1"/>
            </p:cNvSpPr>
            <p:nvPr/>
          </p:nvSpPr>
          <p:spPr bwMode="auto">
            <a:xfrm>
              <a:off x="5328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0" name="Line 56"/>
            <p:cNvSpPr>
              <a:spLocks noChangeShapeType="1"/>
            </p:cNvSpPr>
            <p:nvPr/>
          </p:nvSpPr>
          <p:spPr bwMode="auto">
            <a:xfrm>
              <a:off x="5328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1" name="Line 57"/>
            <p:cNvSpPr>
              <a:spLocks noChangeShapeType="1"/>
            </p:cNvSpPr>
            <p:nvPr/>
          </p:nvSpPr>
          <p:spPr bwMode="auto">
            <a:xfrm>
              <a:off x="5328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2" name="Line 58"/>
            <p:cNvSpPr>
              <a:spLocks noChangeShapeType="1"/>
            </p:cNvSpPr>
            <p:nvPr/>
          </p:nvSpPr>
          <p:spPr bwMode="auto">
            <a:xfrm>
              <a:off x="5328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3" name="Line 59"/>
            <p:cNvSpPr>
              <a:spLocks noChangeShapeType="1"/>
            </p:cNvSpPr>
            <p:nvPr/>
          </p:nvSpPr>
          <p:spPr bwMode="auto">
            <a:xfrm>
              <a:off x="5328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4" name="Line 60"/>
            <p:cNvSpPr>
              <a:spLocks noChangeShapeType="1"/>
            </p:cNvSpPr>
            <p:nvPr/>
          </p:nvSpPr>
          <p:spPr bwMode="auto">
            <a:xfrm>
              <a:off x="5328" y="4608"/>
              <a:ext cx="0" cy="38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5" name="Line 61"/>
            <p:cNvSpPr>
              <a:spLocks noChangeShapeType="1"/>
            </p:cNvSpPr>
            <p:nvPr/>
          </p:nvSpPr>
          <p:spPr bwMode="auto">
            <a:xfrm>
              <a:off x="3456" y="633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6" name="Line 62"/>
            <p:cNvSpPr>
              <a:spLocks noChangeShapeType="1"/>
            </p:cNvSpPr>
            <p:nvPr/>
          </p:nvSpPr>
          <p:spPr bwMode="auto">
            <a:xfrm>
              <a:off x="3456" y="734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7" name="Line 63"/>
            <p:cNvSpPr>
              <a:spLocks noChangeShapeType="1"/>
            </p:cNvSpPr>
            <p:nvPr/>
          </p:nvSpPr>
          <p:spPr bwMode="auto">
            <a:xfrm>
              <a:off x="3456" y="835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8" name="Line 64"/>
            <p:cNvSpPr>
              <a:spLocks noChangeShapeType="1"/>
            </p:cNvSpPr>
            <p:nvPr/>
          </p:nvSpPr>
          <p:spPr bwMode="auto">
            <a:xfrm>
              <a:off x="3456" y="103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9" name="Line 65"/>
            <p:cNvSpPr>
              <a:spLocks noChangeShapeType="1"/>
            </p:cNvSpPr>
            <p:nvPr/>
          </p:nvSpPr>
          <p:spPr bwMode="auto">
            <a:xfrm>
              <a:off x="3456" y="936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0" name="Line 66"/>
            <p:cNvSpPr>
              <a:spLocks noChangeShapeType="1"/>
            </p:cNvSpPr>
            <p:nvPr/>
          </p:nvSpPr>
          <p:spPr bwMode="auto">
            <a:xfrm>
              <a:off x="3456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1" name="Line 67"/>
            <p:cNvSpPr>
              <a:spLocks noChangeShapeType="1"/>
            </p:cNvSpPr>
            <p:nvPr/>
          </p:nvSpPr>
          <p:spPr bwMode="auto">
            <a:xfrm>
              <a:off x="3456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2" name="Line 68"/>
            <p:cNvSpPr>
              <a:spLocks noChangeShapeType="1"/>
            </p:cNvSpPr>
            <p:nvPr/>
          </p:nvSpPr>
          <p:spPr bwMode="auto">
            <a:xfrm>
              <a:off x="3456" y="4608"/>
              <a:ext cx="0" cy="5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3" name="Line 69"/>
            <p:cNvSpPr>
              <a:spLocks noChangeShapeType="1"/>
            </p:cNvSpPr>
            <p:nvPr/>
          </p:nvSpPr>
          <p:spPr bwMode="auto">
            <a:xfrm>
              <a:off x="1584" y="8496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4" name="Line 70"/>
            <p:cNvSpPr>
              <a:spLocks noChangeShapeType="1"/>
            </p:cNvSpPr>
            <p:nvPr/>
          </p:nvSpPr>
          <p:spPr bwMode="auto">
            <a:xfrm>
              <a:off x="1584" y="9504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5" name="Line 71"/>
            <p:cNvSpPr>
              <a:spLocks noChangeShapeType="1"/>
            </p:cNvSpPr>
            <p:nvPr/>
          </p:nvSpPr>
          <p:spPr bwMode="auto">
            <a:xfrm>
              <a:off x="1584" y="748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6" name="Line 72"/>
            <p:cNvSpPr>
              <a:spLocks noChangeShapeType="1"/>
            </p:cNvSpPr>
            <p:nvPr/>
          </p:nvSpPr>
          <p:spPr bwMode="auto">
            <a:xfrm>
              <a:off x="1584" y="676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7" name="Line 73"/>
            <p:cNvSpPr>
              <a:spLocks noChangeShapeType="1"/>
            </p:cNvSpPr>
            <p:nvPr/>
          </p:nvSpPr>
          <p:spPr bwMode="auto">
            <a:xfrm>
              <a:off x="1584" y="6480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8" name="Line 74"/>
            <p:cNvSpPr>
              <a:spLocks noChangeShapeType="1"/>
            </p:cNvSpPr>
            <p:nvPr/>
          </p:nvSpPr>
          <p:spPr bwMode="auto">
            <a:xfrm>
              <a:off x="1584" y="4608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9" name="Line 75"/>
            <p:cNvSpPr>
              <a:spLocks noChangeShapeType="1"/>
            </p:cNvSpPr>
            <p:nvPr/>
          </p:nvSpPr>
          <p:spPr bwMode="auto">
            <a:xfrm>
              <a:off x="1584" y="5472"/>
              <a:ext cx="1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0" name="Line 76"/>
            <p:cNvSpPr>
              <a:spLocks noChangeShapeType="1"/>
            </p:cNvSpPr>
            <p:nvPr/>
          </p:nvSpPr>
          <p:spPr bwMode="auto">
            <a:xfrm>
              <a:off x="1584" y="4608"/>
              <a:ext cx="0" cy="18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1" name="Line 77"/>
            <p:cNvSpPr>
              <a:spLocks noChangeShapeType="1"/>
            </p:cNvSpPr>
            <p:nvPr/>
          </p:nvSpPr>
          <p:spPr bwMode="auto">
            <a:xfrm>
              <a:off x="1584" y="6768"/>
              <a:ext cx="0" cy="2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2" name="Line 78"/>
            <p:cNvSpPr>
              <a:spLocks noChangeShapeType="1"/>
            </p:cNvSpPr>
            <p:nvPr/>
          </p:nvSpPr>
          <p:spPr bwMode="auto">
            <a:xfrm>
              <a:off x="2304" y="4032"/>
              <a:ext cx="7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3" name="Line 79"/>
            <p:cNvSpPr>
              <a:spLocks noChangeShapeType="1"/>
            </p:cNvSpPr>
            <p:nvPr/>
          </p:nvSpPr>
          <p:spPr bwMode="auto">
            <a:xfrm>
              <a:off x="6192" y="2016"/>
              <a:ext cx="0" cy="23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4" name="Line 80"/>
            <p:cNvSpPr>
              <a:spLocks noChangeShapeType="1"/>
            </p:cNvSpPr>
            <p:nvPr/>
          </p:nvSpPr>
          <p:spPr bwMode="auto">
            <a:xfrm>
              <a:off x="5040" y="2448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5" name="Line 81"/>
            <p:cNvSpPr>
              <a:spLocks noChangeShapeType="1"/>
            </p:cNvSpPr>
            <p:nvPr/>
          </p:nvSpPr>
          <p:spPr bwMode="auto">
            <a:xfrm>
              <a:off x="5040" y="3312"/>
              <a:ext cx="230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6" name="Line 82"/>
            <p:cNvSpPr>
              <a:spLocks noChangeShapeType="1"/>
            </p:cNvSpPr>
            <p:nvPr/>
          </p:nvSpPr>
          <p:spPr bwMode="auto">
            <a:xfrm>
              <a:off x="230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7" name="Line 83"/>
            <p:cNvSpPr>
              <a:spLocks noChangeShapeType="1"/>
            </p:cNvSpPr>
            <p:nvPr/>
          </p:nvSpPr>
          <p:spPr bwMode="auto">
            <a:xfrm>
              <a:off x="9936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8" name="Line 84"/>
            <p:cNvSpPr>
              <a:spLocks noChangeShapeType="1"/>
            </p:cNvSpPr>
            <p:nvPr/>
          </p:nvSpPr>
          <p:spPr bwMode="auto">
            <a:xfrm>
              <a:off x="8064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9" name="Line 85"/>
            <p:cNvSpPr>
              <a:spLocks noChangeShapeType="1"/>
            </p:cNvSpPr>
            <p:nvPr/>
          </p:nvSpPr>
          <p:spPr bwMode="auto">
            <a:xfrm>
              <a:off x="4320" y="4032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84" name="Obrázek 8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2A8BAE8-5ECE-4C18-A63E-642B7B513F7C}"/>
              </a:ext>
            </a:extLst>
          </p:cNvPr>
          <p:cNvSpPr txBox="1"/>
          <p:nvPr/>
        </p:nvSpPr>
        <p:spPr>
          <a:xfrm>
            <a:off x="10177431" y="2583128"/>
            <a:ext cx="1824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Rostoucí střední stupeň</a:t>
            </a:r>
          </a:p>
        </p:txBody>
      </p:sp>
    </p:spTree>
    <p:extLst>
      <p:ext uri="{BB962C8B-B14F-4D97-AF65-F5344CB8AC3E}">
        <p14:creationId xmlns:p14="http://schemas.microsoft.com/office/powerpoint/2010/main" val="323627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27070" y="186762"/>
            <a:ext cx="9633420" cy="6223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fáze (integrační)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2611" y="1587190"/>
            <a:ext cx="5575627" cy="5084048"/>
          </a:xfr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Růst díky decentralizaci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Tržní expanze (získání významného postavení v určitém segmentu)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Přesun některých rozhodnutí z centrály na nižší články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Věcná dělba práce (podle výrobků, trhů, zákazníků, oblasti…)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Zaměstnanci nejsou již jen objektem řízení - spoluúčast na  řízení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Vznik autonomních celků - </a:t>
            </a:r>
            <a:r>
              <a:rPr lang="cs-CZ" altLang="cs-CZ" sz="2400" b="1" dirty="0">
                <a:solidFill>
                  <a:srgbClr val="FF0000"/>
                </a:solidFill>
              </a:rPr>
              <a:t>hospodářská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střediska </a:t>
            </a:r>
            <a:r>
              <a:rPr lang="cs-CZ" altLang="cs-CZ" sz="2400" b="1" dirty="0">
                <a:solidFill>
                  <a:srgbClr val="008080"/>
                </a:solidFill>
              </a:rPr>
              <a:t>– Profit Centra (PC – středisko maloobchodu) nebo </a:t>
            </a:r>
            <a:r>
              <a:rPr lang="cs-CZ" altLang="cs-CZ" sz="2400" b="1" dirty="0">
                <a:solidFill>
                  <a:srgbClr val="FF0000"/>
                </a:solidFill>
              </a:rPr>
              <a:t>nákladová střediska </a:t>
            </a:r>
            <a:r>
              <a:rPr lang="cs-CZ" altLang="cs-CZ" sz="2400" b="1" dirty="0">
                <a:solidFill>
                  <a:srgbClr val="008080"/>
                </a:solidFill>
              </a:rPr>
              <a:t>(mají jen náklady).</a:t>
            </a:r>
          </a:p>
        </p:txBody>
      </p:sp>
      <p:pic>
        <p:nvPicPr>
          <p:cNvPr id="10245" name="Picture 5" descr="j04125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7283" y="24205"/>
            <a:ext cx="2109787" cy="1617663"/>
          </a:xfr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220" y="269091"/>
            <a:ext cx="1464833" cy="1127893"/>
          </a:xfrm>
          <a:prstGeom prst="rect">
            <a:avLst/>
          </a:prstGeom>
        </p:spPr>
      </p:pic>
      <p:sp>
        <p:nvSpPr>
          <p:cNvPr id="6" name="Veselý obličej 5">
            <a:extLst>
              <a:ext uri="{FF2B5EF4-FFF2-40B4-BE49-F238E27FC236}">
                <a16:creationId xmlns:a16="http://schemas.microsoft.com/office/drawing/2014/main" id="{B752A54A-EEEA-450B-A0CD-B031B44D4C69}"/>
              </a:ext>
            </a:extLst>
          </p:cNvPr>
          <p:cNvSpPr/>
          <p:nvPr/>
        </p:nvSpPr>
        <p:spPr>
          <a:xfrm>
            <a:off x="594061" y="448918"/>
            <a:ext cx="914400" cy="91440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39EF4B-C3DB-4E68-AB6C-BB805DE7EE53}"/>
              </a:ext>
            </a:extLst>
          </p:cNvPr>
          <p:cNvSpPr txBox="1"/>
          <p:nvPr/>
        </p:nvSpPr>
        <p:spPr>
          <a:xfrm>
            <a:off x="374665" y="80082"/>
            <a:ext cx="3070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Nejnižší stupeň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28A0440B-EE32-4802-B633-256E9437C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458" y="497912"/>
            <a:ext cx="1120604" cy="1010371"/>
          </a:xfrm>
          <a:prstGeom prst="smileyFace">
            <a:avLst>
              <a:gd name="adj" fmla="val -465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53CD076-612A-4412-9C2D-9EFBCFC3F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347" y="1819433"/>
            <a:ext cx="4776866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3399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Krize kontroly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Velké množství překrývajících se hospodářských středisek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Konkurence mezi hospodářskými středisky- poškozující celou firmu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366624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ad8e01d-bfb6-457f-a4f5-a93d7956d5ac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2341</Words>
  <Application>Microsoft Office PowerPoint</Application>
  <PresentationFormat>Širokoúhlá obrazovka</PresentationFormat>
  <Paragraphs>403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  Organizování a modelování organizačních struktur v obchodě</vt:lpstr>
      <vt:lpstr>Prezentace aplikace PowerPoint</vt:lpstr>
      <vt:lpstr>Prezentace aplikace PowerPoint</vt:lpstr>
      <vt:lpstr>Prezentace aplikace PowerPoint</vt:lpstr>
      <vt:lpstr>1. fáze (pionýrská)</vt:lpstr>
      <vt:lpstr>2. fáze (organizační)</vt:lpstr>
      <vt:lpstr>2. fáze (organizační)</vt:lpstr>
      <vt:lpstr>Prezentace aplikace PowerPoint</vt:lpstr>
      <vt:lpstr>3. fáze (integrační)</vt:lpstr>
      <vt:lpstr>Prezentace aplikace PowerPoint</vt:lpstr>
      <vt:lpstr>3. fáze (integrační)</vt:lpstr>
      <vt:lpstr>Profit Centrum - hospodářské středisko</vt:lpstr>
      <vt:lpstr>Profit Centrum - hospodářské středisko</vt:lpstr>
      <vt:lpstr>Nákladové středisko </vt:lpstr>
      <vt:lpstr>4. fáze (integrační)</vt:lpstr>
      <vt:lpstr>Znaky divize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5.fáze vývoje (poslední fáze integrační)</vt:lpstr>
      <vt:lpstr>5.fáze vývoje (integrační)</vt:lpstr>
      <vt:lpstr>Prezentace aplikace PowerPoint</vt:lpstr>
      <vt:lpstr>5.fáze vývoje (integrační)- globální organizace</vt:lpstr>
      <vt:lpstr>5.fáze vývoje (integrační)- globální organizace</vt:lpstr>
      <vt:lpstr>Marks &amp; Spencer – historický vývoj – případová studie </vt:lpstr>
      <vt:lpstr>Marks &amp; Spencer – historický vývoj – případová studie </vt:lpstr>
      <vt:lpstr>Marks &amp; Spencer – dnes – případová studie 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student</cp:lastModifiedBy>
  <cp:revision>197</cp:revision>
  <dcterms:created xsi:type="dcterms:W3CDTF">2016-11-25T20:36:16Z</dcterms:created>
  <dcterms:modified xsi:type="dcterms:W3CDTF">2023-03-21T09:24:53Z</dcterms:modified>
</cp:coreProperties>
</file>