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7" r:id="rId2"/>
    <p:sldId id="258" r:id="rId3"/>
    <p:sldId id="263" r:id="rId4"/>
    <p:sldId id="358" r:id="rId5"/>
    <p:sldId id="386" r:id="rId6"/>
    <p:sldId id="359" r:id="rId7"/>
    <p:sldId id="370" r:id="rId8"/>
    <p:sldId id="360" r:id="rId9"/>
    <p:sldId id="377" r:id="rId10"/>
    <p:sldId id="387" r:id="rId11"/>
    <p:sldId id="389" r:id="rId12"/>
    <p:sldId id="361" r:id="rId13"/>
    <p:sldId id="339" r:id="rId14"/>
    <p:sldId id="379" r:id="rId15"/>
    <p:sldId id="380" r:id="rId16"/>
    <p:sldId id="362" r:id="rId17"/>
    <p:sldId id="371" r:id="rId18"/>
    <p:sldId id="373" r:id="rId19"/>
    <p:sldId id="363" r:id="rId20"/>
    <p:sldId id="372" r:id="rId21"/>
    <p:sldId id="374" r:id="rId22"/>
    <p:sldId id="364" r:id="rId23"/>
    <p:sldId id="365" r:id="rId24"/>
    <p:sldId id="366" r:id="rId25"/>
    <p:sldId id="381" r:id="rId26"/>
    <p:sldId id="375" r:id="rId27"/>
    <p:sldId id="368" r:id="rId28"/>
    <p:sldId id="369" r:id="rId29"/>
    <p:sldId id="382" r:id="rId30"/>
    <p:sldId id="384" r:id="rId31"/>
    <p:sldId id="385" r:id="rId32"/>
    <p:sldId id="324" r:id="rId33"/>
  </p:sldIdLst>
  <p:sldSz cx="12192000" cy="6858000"/>
  <p:notesSz cx="6858000" cy="9144000"/>
  <p:custDataLst>
    <p:tags r:id="rId35"/>
  </p:custDataLst>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008080"/>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74" autoAdjust="0"/>
    <p:restoredTop sz="92336" autoAdjust="0"/>
  </p:normalViewPr>
  <p:slideViewPr>
    <p:cSldViewPr snapToGrid="0">
      <p:cViewPr varScale="1">
        <p:scale>
          <a:sx n="70" d="100"/>
          <a:sy n="70" d="100"/>
        </p:scale>
        <p:origin x="5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gs" Target="tags/tag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6BA824-12C1-4D2A-8701-A8D9592850D3}" type="datetimeFigureOut">
              <a:rPr lang="cs-CZ" smtClean="0"/>
              <a:t>11.04.2023</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15905E-F08C-4E22-BC16-58B332AD2767}" type="slidenum">
              <a:rPr lang="cs-CZ" smtClean="0"/>
              <a:t>‹#›</a:t>
            </a:fld>
            <a:endParaRPr lang="cs-CZ"/>
          </a:p>
        </p:txBody>
      </p:sp>
    </p:spTree>
    <p:extLst>
      <p:ext uri="{BB962C8B-B14F-4D97-AF65-F5344CB8AC3E}">
        <p14:creationId xmlns:p14="http://schemas.microsoft.com/office/powerpoint/2010/main" val="680229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1F15905E-F08C-4E22-BC16-58B332AD2767}" type="slidenum">
              <a:rPr lang="cs-CZ" smtClean="0"/>
              <a:t>2</a:t>
            </a:fld>
            <a:endParaRPr lang="cs-CZ"/>
          </a:p>
        </p:txBody>
      </p:sp>
    </p:spTree>
    <p:extLst>
      <p:ext uri="{BB962C8B-B14F-4D97-AF65-F5344CB8AC3E}">
        <p14:creationId xmlns:p14="http://schemas.microsoft.com/office/powerpoint/2010/main" val="28171774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1F15905E-F08C-4E22-BC16-58B332AD2767}" type="slidenum">
              <a:rPr lang="cs-CZ" smtClean="0"/>
              <a:t>26</a:t>
            </a:fld>
            <a:endParaRPr lang="cs-CZ"/>
          </a:p>
        </p:txBody>
      </p:sp>
    </p:spTree>
    <p:extLst>
      <p:ext uri="{BB962C8B-B14F-4D97-AF65-F5344CB8AC3E}">
        <p14:creationId xmlns:p14="http://schemas.microsoft.com/office/powerpoint/2010/main" val="38015525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11.04.2023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11.04.2023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11.04.2023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Nadpis, text a 2 obsahy">
    <p:spTree>
      <p:nvGrpSpPr>
        <p:cNvPr id="1" name=""/>
        <p:cNvGrpSpPr/>
        <p:nvPr/>
      </p:nvGrpSpPr>
      <p:grpSpPr>
        <a:xfrm>
          <a:off x="0" y="0"/>
          <a:ext cx="0" cy="0"/>
          <a:chOff x="0" y="0"/>
          <a:chExt cx="0" cy="0"/>
        </a:xfrm>
      </p:grpSpPr>
      <p:sp>
        <p:nvSpPr>
          <p:cNvPr id="2" name="Nadpis 1"/>
          <p:cNvSpPr>
            <a:spLocks noGrp="1"/>
          </p:cNvSpPr>
          <p:nvPr>
            <p:ph type="title"/>
          </p:nvPr>
        </p:nvSpPr>
        <p:spPr>
          <a:xfrm>
            <a:off x="914400" y="609600"/>
            <a:ext cx="10363200" cy="11430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914400" y="1981200"/>
            <a:ext cx="5080000" cy="41148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quarter" idx="2"/>
          </p:nvPr>
        </p:nvSpPr>
        <p:spPr>
          <a:xfrm>
            <a:off x="6197600" y="1981200"/>
            <a:ext cx="5080000" cy="19812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obsah 4"/>
          <p:cNvSpPr>
            <a:spLocks noGrp="1"/>
          </p:cNvSpPr>
          <p:nvPr>
            <p:ph sz="quarter" idx="3"/>
          </p:nvPr>
        </p:nvSpPr>
        <p:spPr>
          <a:xfrm>
            <a:off x="6197600" y="4114800"/>
            <a:ext cx="5080000" cy="19812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datum 9"/>
          <p:cNvSpPr>
            <a:spLocks noGrp="1"/>
          </p:cNvSpPr>
          <p:nvPr>
            <p:ph type="dt" sz="half" idx="10"/>
          </p:nvPr>
        </p:nvSpPr>
        <p:spPr/>
        <p:txBody>
          <a:bodyPr/>
          <a:lstStyle>
            <a:lvl1pPr>
              <a:defRPr/>
            </a:lvl1pPr>
          </a:lstStyle>
          <a:p>
            <a:pPr>
              <a:defRPr/>
            </a:pPr>
            <a:endParaRPr lang="cs-CZ"/>
          </a:p>
        </p:txBody>
      </p:sp>
      <p:sp>
        <p:nvSpPr>
          <p:cNvPr id="7" name="Zástupný symbol pro zápatí 21"/>
          <p:cNvSpPr>
            <a:spLocks noGrp="1"/>
          </p:cNvSpPr>
          <p:nvPr>
            <p:ph type="ftr" sz="quarter" idx="11"/>
          </p:nvPr>
        </p:nvSpPr>
        <p:spPr/>
        <p:txBody>
          <a:bodyPr/>
          <a:lstStyle>
            <a:lvl1pPr>
              <a:defRPr/>
            </a:lvl1pPr>
          </a:lstStyle>
          <a:p>
            <a:pPr>
              <a:defRPr/>
            </a:pPr>
            <a:endParaRPr lang="cs-CZ"/>
          </a:p>
        </p:txBody>
      </p:sp>
      <p:sp>
        <p:nvSpPr>
          <p:cNvPr id="8" name="Zástupný symbol pro číslo snímku 17"/>
          <p:cNvSpPr>
            <a:spLocks noGrp="1"/>
          </p:cNvSpPr>
          <p:nvPr>
            <p:ph type="sldNum" sz="quarter" idx="12"/>
          </p:nvPr>
        </p:nvSpPr>
        <p:spPr/>
        <p:txBody>
          <a:bodyPr/>
          <a:lstStyle>
            <a:lvl1pPr>
              <a:defRPr/>
            </a:lvl1pPr>
          </a:lstStyle>
          <a:p>
            <a:pPr>
              <a:defRPr/>
            </a:pPr>
            <a:fld id="{FD82835F-7BC4-4113-BF76-130B1DD00129}" type="slidenum">
              <a:rPr lang="cs-CZ" altLang="cs-CZ"/>
              <a:pPr>
                <a:defRPr/>
              </a:pPr>
              <a:t>‹#›</a:t>
            </a:fld>
            <a:endParaRPr lang="cs-CZ" altLang="cs-CZ" dirty="0"/>
          </a:p>
        </p:txBody>
      </p:sp>
    </p:spTree>
    <p:extLst>
      <p:ext uri="{BB962C8B-B14F-4D97-AF65-F5344CB8AC3E}">
        <p14:creationId xmlns:p14="http://schemas.microsoft.com/office/powerpoint/2010/main" val="3066479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11.04.2023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11.04.2023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11.04.2023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11.04.2023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11.04.2023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11.04.2023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11.04.2023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11.04.2023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11.04.2023</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mediaguru.cz/clanky/2022/01/platy-navysi-i-kaufland-zakladni-mzda-bude-26-tisic-kc/" TargetMode="External"/><Relationship Id="rId2" Type="http://schemas.openxmlformats.org/officeDocument/2006/relationships/hyperlink" Target="https://news.youradio.cz/tema/prumerna-mzda-v-maloobchodu-se-podle-odboru-letos-zvysila-na-18-tisic-korun-18942" TargetMode="External"/><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gi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gi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2"/>
            <a:ext cx="6816757" cy="3804169"/>
          </a:xfrm>
          <a:prstGeom prst="rect">
            <a:avLst/>
          </a:prstGeom>
        </p:spPr>
        <p:txBody>
          <a:bodyPr anchor="t">
            <a:normAutofit/>
          </a:bodyPr>
          <a:lstStyle/>
          <a:p>
            <a:pPr algn="ctr"/>
            <a:br>
              <a:rPr lang="cs-CZ" sz="5400" dirty="0">
                <a:solidFill>
                  <a:schemeClr val="bg1"/>
                </a:solidFill>
              </a:rPr>
            </a:br>
            <a:br>
              <a:rPr lang="cs-CZ" sz="5400" dirty="0">
                <a:solidFill>
                  <a:schemeClr val="bg1"/>
                </a:solidFill>
              </a:rPr>
            </a:br>
            <a:r>
              <a:rPr lang="cs-CZ" altLang="cs-CZ" sz="5400" b="1" dirty="0"/>
              <a:t>Mzdové systémy v obchodě </a:t>
            </a:r>
            <a:br>
              <a:rPr lang="cs-CZ" altLang="cs-CZ" sz="5400" b="1" dirty="0"/>
            </a:br>
            <a:r>
              <a:rPr lang="cs-CZ" altLang="cs-CZ" sz="5400" b="1" dirty="0"/>
              <a:t>a pracovní motivace</a:t>
            </a:r>
            <a:r>
              <a:rPr lang="cs-CZ" altLang="cs-CZ" sz="5400" dirty="0"/>
              <a:t> </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Halina </a:t>
            </a:r>
            <a:r>
              <a:rPr lang="cs-CZ" altLang="cs-CZ" sz="1200" b="1" dirty="0" err="1">
                <a:solidFill>
                  <a:srgbClr val="307871"/>
                </a:solidFill>
                <a:latin typeface="Times New Roman" panose="02020603050405020304" pitchFamily="18" charset="0"/>
                <a:cs typeface="Times New Roman" panose="02020603050405020304" pitchFamily="18" charset="0"/>
              </a:rPr>
              <a:t>Starzyczná</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a:solidFill>
                  <a:srgbClr val="307871"/>
                </a:solidFill>
                <a:latin typeface="Times New Roman" panose="02020603050405020304" pitchFamily="18" charset="0"/>
                <a:cs typeface="Times New Roman" panose="02020603050405020304" pitchFamily="18" charset="0"/>
              </a:rPr>
              <a:t>Garant předmětu</a:t>
            </a:r>
          </a:p>
          <a:p>
            <a:pPr algn="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rrowheads="1"/>
          </p:cNvSpPr>
          <p:nvPr>
            <p:ph type="title"/>
          </p:nvPr>
        </p:nvSpPr>
        <p:spPr>
          <a:xfrm>
            <a:off x="677681" y="397344"/>
            <a:ext cx="8723494" cy="917106"/>
          </a:xfrm>
        </p:spPr>
        <p:txBody>
          <a:bodyPr>
            <a:normAutofit fontScale="90000"/>
          </a:bodyPr>
          <a:lstStyle/>
          <a:p>
            <a:pPr algn="ctr">
              <a:defRPr/>
            </a:pPr>
            <a:r>
              <a:rPr kumimoji="1" lang="cs-CZ" altLang="cs-CZ" sz="3200" b="1" dirty="0">
                <a:solidFill>
                  <a:srgbClr val="FF0000"/>
                </a:solidFill>
                <a:latin typeface="Arial" panose="020B0604020202020204" pitchFamily="34" charset="0"/>
                <a:cs typeface="Arial" panose="020B0604020202020204" pitchFamily="34" charset="0"/>
              </a:rPr>
              <a:t>Případová studie </a:t>
            </a:r>
            <a:r>
              <a:rPr kumimoji="1" lang="cs-CZ" altLang="cs-CZ" sz="3200" b="1" dirty="0">
                <a:solidFill>
                  <a:srgbClr val="008080"/>
                </a:solidFill>
                <a:latin typeface="Arial" panose="020B0604020202020204" pitchFamily="34" charset="0"/>
                <a:cs typeface="Arial" panose="020B0604020202020204" pitchFamily="34" charset="0"/>
              </a:rPr>
              <a:t>- regionální rozdíly ve mzdách v ČR jsou velké (2018)</a:t>
            </a:r>
            <a:endParaRPr lang="cs-CZ" sz="3200" b="1" dirty="0">
              <a:solidFill>
                <a:srgbClr val="008080"/>
              </a:solidFill>
              <a:latin typeface="Arial" panose="020B0604020202020204" pitchFamily="34" charset="0"/>
              <a:cs typeface="Arial" panose="020B0604020202020204" pitchFamily="34" charset="0"/>
            </a:endParaRPr>
          </a:p>
        </p:txBody>
      </p:sp>
      <p:sp>
        <p:nvSpPr>
          <p:cNvPr id="98307" name="Rectangle 3"/>
          <p:cNvSpPr>
            <a:spLocks noGrp="1" noRot="1" noChangeArrowheads="1"/>
          </p:cNvSpPr>
          <p:nvPr>
            <p:ph type="body" idx="1"/>
          </p:nvPr>
        </p:nvSpPr>
        <p:spPr>
          <a:xfrm>
            <a:off x="479685" y="1530273"/>
            <a:ext cx="9895539" cy="4191000"/>
          </a:xfrm>
          <a:solidFill>
            <a:srgbClr val="FFFFCC"/>
          </a:solidFill>
        </p:spPr>
        <p:txBody>
          <a:bodyPr>
            <a:normAutofit/>
          </a:bodyPr>
          <a:lstStyle/>
          <a:p>
            <a:pPr lvl="1">
              <a:spcBef>
                <a:spcPct val="0"/>
              </a:spcBef>
              <a:buFont typeface="Symbol" panose="05050102010706020507" pitchFamily="18" charset="2"/>
              <a:buChar char="·"/>
            </a:pPr>
            <a:r>
              <a:rPr lang="cs-CZ" altLang="cs-CZ" b="1" dirty="0">
                <a:solidFill>
                  <a:srgbClr val="008080"/>
                </a:solidFill>
              </a:rPr>
              <a:t>Exkluzivní postavení </a:t>
            </a:r>
            <a:r>
              <a:rPr lang="cs-CZ" altLang="cs-CZ" b="1" dirty="0">
                <a:solidFill>
                  <a:srgbClr val="FF0000"/>
                </a:solidFill>
              </a:rPr>
              <a:t>hlavního města:</a:t>
            </a:r>
          </a:p>
          <a:p>
            <a:pPr lvl="1">
              <a:spcBef>
                <a:spcPct val="0"/>
              </a:spcBef>
              <a:buFont typeface="Symbol" panose="05050102010706020507" pitchFamily="18" charset="2"/>
              <a:buChar char="·"/>
            </a:pPr>
            <a:r>
              <a:rPr lang="cs-CZ" altLang="cs-CZ" sz="2800" b="1" dirty="0">
                <a:solidFill>
                  <a:srgbClr val="008080"/>
                </a:solidFill>
              </a:rPr>
              <a:t>Rozdíl 30 % (u celkové průměrné mzdy)</a:t>
            </a:r>
          </a:p>
          <a:p>
            <a:pPr lvl="1">
              <a:spcBef>
                <a:spcPct val="0"/>
              </a:spcBef>
              <a:buFont typeface="Symbol" panose="05050102010706020507" pitchFamily="18" charset="2"/>
              <a:buChar char="·"/>
            </a:pPr>
            <a:r>
              <a:rPr lang="cs-CZ" altLang="cs-CZ" sz="2800" b="1" dirty="0">
                <a:solidFill>
                  <a:srgbClr val="008080"/>
                </a:solidFill>
              </a:rPr>
              <a:t>Rozdíl 43  (u </a:t>
            </a:r>
            <a:r>
              <a:rPr lang="cs-CZ" altLang="cs-CZ" sz="2800" b="1" dirty="0" err="1">
                <a:solidFill>
                  <a:srgbClr val="008080"/>
                </a:solidFill>
              </a:rPr>
              <a:t>prům</a:t>
            </a:r>
            <a:r>
              <a:rPr lang="cs-CZ" altLang="cs-CZ" sz="2800" b="1" dirty="0">
                <a:solidFill>
                  <a:srgbClr val="008080"/>
                </a:solidFill>
              </a:rPr>
              <a:t>. mzdy v obchodě)</a:t>
            </a:r>
          </a:p>
          <a:p>
            <a:pPr lvl="1">
              <a:spcBef>
                <a:spcPct val="0"/>
              </a:spcBef>
              <a:buFont typeface="Symbol" panose="05050102010706020507" pitchFamily="18" charset="2"/>
              <a:buChar char="·"/>
            </a:pPr>
            <a:endParaRPr lang="cs-CZ" dirty="0"/>
          </a:p>
          <a:p>
            <a:pPr lvl="1" algn="just">
              <a:spcBef>
                <a:spcPct val="0"/>
              </a:spcBef>
              <a:buFont typeface="Symbol" panose="05050102010706020507" pitchFamily="18" charset="2"/>
              <a:buChar char="·"/>
            </a:pPr>
            <a:r>
              <a:rPr lang="cs-CZ" dirty="0">
                <a:solidFill>
                  <a:srgbClr val="008080"/>
                </a:solidFill>
              </a:rPr>
              <a:t>Práce v obchodě všeobecně patří v České republice k méně atraktivním z pohledu odměňování zaměstnanců, především v retailu, kde celkové mzdové ohodnocení představuje jen 79% hodnotu mezd ve velkoobchodu.</a:t>
            </a:r>
          </a:p>
          <a:p>
            <a:pPr lvl="1" algn="just">
              <a:spcBef>
                <a:spcPct val="0"/>
              </a:spcBef>
              <a:buFont typeface="Symbol" panose="05050102010706020507" pitchFamily="18" charset="2"/>
              <a:buChar char="·"/>
            </a:pPr>
            <a:endParaRPr lang="cs-CZ" dirty="0"/>
          </a:p>
          <a:p>
            <a:pPr lvl="1" algn="just">
              <a:spcBef>
                <a:spcPct val="0"/>
              </a:spcBef>
              <a:buFont typeface="Symbol" panose="05050102010706020507" pitchFamily="18" charset="2"/>
              <a:buChar char="·"/>
            </a:pPr>
            <a:r>
              <a:rPr lang="cs-CZ" dirty="0">
                <a:solidFill>
                  <a:srgbClr val="008080"/>
                </a:solidFill>
              </a:rPr>
              <a:t>Regiony, kde je cena práce v obchodě z dlouhodobého hlediska nejnižší, je Karlovarský a Liberecký kraj. Oproti výdělkům v Praze dosahují platové rozdíly od 11 500 do 12 700 Kč.“</a:t>
            </a:r>
          </a:p>
          <a:p>
            <a:pPr lvl="1" algn="just">
              <a:spcBef>
                <a:spcPct val="0"/>
              </a:spcBef>
              <a:buFont typeface="Symbol" panose="05050102010706020507" pitchFamily="18" charset="2"/>
              <a:buChar char="·"/>
            </a:pPr>
            <a:endParaRPr lang="cs-CZ" altLang="cs-CZ" b="1" dirty="0">
              <a:solidFill>
                <a:srgbClr val="008080"/>
              </a:solidFill>
            </a:endParaRPr>
          </a:p>
          <a:p>
            <a:pPr eaLnBrk="1" hangingPunct="1">
              <a:lnSpc>
                <a:spcPct val="80000"/>
              </a:lnSpc>
              <a:defRPr/>
            </a:pPr>
            <a:endParaRPr lang="cs-CZ"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2" name="Obdélník 1">
            <a:extLst>
              <a:ext uri="{FF2B5EF4-FFF2-40B4-BE49-F238E27FC236}">
                <a16:creationId xmlns:a16="http://schemas.microsoft.com/office/drawing/2014/main" id="{3614665C-E9E5-44D1-A450-7693706B2711}"/>
              </a:ext>
            </a:extLst>
          </p:cNvPr>
          <p:cNvSpPr/>
          <p:nvPr/>
        </p:nvSpPr>
        <p:spPr>
          <a:xfrm>
            <a:off x="885825" y="6137490"/>
            <a:ext cx="10906125" cy="646331"/>
          </a:xfrm>
          <a:prstGeom prst="rect">
            <a:avLst/>
          </a:prstGeom>
        </p:spPr>
        <p:txBody>
          <a:bodyPr wrap="square">
            <a:spAutoFit/>
          </a:bodyPr>
          <a:lstStyle/>
          <a:p>
            <a:r>
              <a:rPr lang="cs-CZ" dirty="0"/>
              <a:t>https://www.investujeme.cz/tiskove-zpravy/regionalni-rozdily-ve-mzdach-oblasti-obchodu-jsou-velke-vydelky-praze-jsou-az-43-vyssi-nez-regionech/</a:t>
            </a:r>
          </a:p>
        </p:txBody>
      </p:sp>
    </p:spTree>
    <p:extLst>
      <p:ext uri="{BB962C8B-B14F-4D97-AF65-F5344CB8AC3E}">
        <p14:creationId xmlns:p14="http://schemas.microsoft.com/office/powerpoint/2010/main" val="1368748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rrowheads="1"/>
          </p:cNvSpPr>
          <p:nvPr>
            <p:ph type="title"/>
          </p:nvPr>
        </p:nvSpPr>
        <p:spPr>
          <a:xfrm>
            <a:off x="1096781" y="559269"/>
            <a:ext cx="7980544" cy="592138"/>
          </a:xfrm>
        </p:spPr>
        <p:txBody>
          <a:bodyPr>
            <a:normAutofit fontScale="90000"/>
          </a:bodyPr>
          <a:lstStyle/>
          <a:p>
            <a:pPr>
              <a:defRPr/>
            </a:pPr>
            <a:r>
              <a:rPr kumimoji="1" lang="cs-CZ" altLang="cs-CZ" sz="3200" b="1" dirty="0">
                <a:solidFill>
                  <a:srgbClr val="008080"/>
                </a:solidFill>
                <a:latin typeface="Arial" panose="020B0604020202020204" pitchFamily="34" charset="0"/>
                <a:cs typeface="Arial" panose="020B0604020202020204" pitchFamily="34" charset="0"/>
              </a:rPr>
              <a:t>Regionální rozdíly v odměňování v obchodě</a:t>
            </a:r>
            <a:endParaRPr lang="cs-CZ" sz="3200" b="1" dirty="0">
              <a:solidFill>
                <a:srgbClr val="008080"/>
              </a:solidFill>
              <a:latin typeface="Arial" panose="020B0604020202020204" pitchFamily="34" charset="0"/>
              <a:cs typeface="Arial" panose="020B0604020202020204" pitchFamily="34" charset="0"/>
            </a:endParaRP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5" name="Obdélník 4">
            <a:extLst>
              <a:ext uri="{FF2B5EF4-FFF2-40B4-BE49-F238E27FC236}">
                <a16:creationId xmlns:a16="http://schemas.microsoft.com/office/drawing/2014/main" id="{98E01A25-3706-45E2-8ACB-75B77FB5C826}"/>
              </a:ext>
            </a:extLst>
          </p:cNvPr>
          <p:cNvSpPr/>
          <p:nvPr/>
        </p:nvSpPr>
        <p:spPr>
          <a:xfrm>
            <a:off x="2867025" y="6024962"/>
            <a:ext cx="8372884" cy="385362"/>
          </a:xfrm>
          <a:prstGeom prst="rect">
            <a:avLst/>
          </a:prstGeom>
        </p:spPr>
        <p:txBody>
          <a:bodyPr wrap="square">
            <a:spAutoFit/>
          </a:bodyPr>
          <a:lstStyle/>
          <a:p>
            <a:pPr indent="180340" algn="ctr">
              <a:lnSpc>
                <a:spcPct val="115000"/>
              </a:lnSpc>
              <a:spcBef>
                <a:spcPts val="1200"/>
              </a:spcBef>
              <a:spcAft>
                <a:spcPts val="1200"/>
              </a:spcAft>
            </a:pPr>
            <a:r>
              <a:rPr lang="cs-CZ" dirty="0">
                <a:latin typeface="Times New Roman" panose="02020603050405020304" pitchFamily="18" charset="0"/>
                <a:ea typeface="Calibri" panose="020F0502020204030204" pitchFamily="34" charset="0"/>
                <a:cs typeface="Times New Roman" panose="02020603050405020304" pitchFamily="18" charset="0"/>
              </a:rPr>
              <a:t>Zdroj: Paylab Salary Report, 2017</a:t>
            </a:r>
            <a:endParaRPr lang="cs-CZ" sz="2800" dirty="0">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3074" name="Picture 2" descr="https://www.investujeme.cz/wp-content/uploads/2018/02/Profesia2-490x347.jpg">
            <a:extLst>
              <a:ext uri="{FF2B5EF4-FFF2-40B4-BE49-F238E27FC236}">
                <a16:creationId xmlns:a16="http://schemas.microsoft.com/office/drawing/2014/main" id="{3A663A90-93EF-4F79-9A5C-8F89E34C777D}"/>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619250" y="1375410"/>
            <a:ext cx="8077200" cy="5008245"/>
          </a:xfrm>
          <a:prstGeom prst="rect">
            <a:avLst/>
          </a:prstGeom>
          <a:noFill/>
          <a:extLst>
            <a:ext uri="{909E8E84-426E-40DD-AFC4-6F175D3DCCD1}">
              <a14:hiddenFill xmlns:a14="http://schemas.microsoft.com/office/drawing/2010/main">
                <a:solidFill>
                  <a:srgbClr val="FFFFFF"/>
                </a:solidFill>
              </a14:hiddenFill>
            </a:ext>
          </a:extLst>
        </p:spPr>
      </p:pic>
      <p:sp>
        <p:nvSpPr>
          <p:cNvPr id="7" name="Obdélník 6">
            <a:extLst>
              <a:ext uri="{FF2B5EF4-FFF2-40B4-BE49-F238E27FC236}">
                <a16:creationId xmlns:a16="http://schemas.microsoft.com/office/drawing/2014/main" id="{798383D0-CB96-4BF8-9A96-01CBBDD59531}"/>
              </a:ext>
            </a:extLst>
          </p:cNvPr>
          <p:cNvSpPr/>
          <p:nvPr/>
        </p:nvSpPr>
        <p:spPr>
          <a:xfrm>
            <a:off x="10267949" y="3167493"/>
            <a:ext cx="1590675" cy="2215991"/>
          </a:xfrm>
          <a:prstGeom prst="rect">
            <a:avLst/>
          </a:prstGeom>
        </p:spPr>
        <p:txBody>
          <a:bodyPr wrap="square">
            <a:spAutoFit/>
          </a:bodyPr>
          <a:lstStyle/>
          <a:p>
            <a:r>
              <a:rPr lang="cs-CZ" dirty="0"/>
              <a:t>https://www.investujeme.cz/tiskove-zpravy/</a:t>
            </a:r>
            <a:r>
              <a:rPr lang="cs-CZ" sz="1200" dirty="0"/>
              <a:t>regionalni-rozdily-ve-mzdach-oblasti-obchodu-jsou-velke-vydelky-praze-jsou-az-43-vyssi-nez-regionech</a:t>
            </a:r>
            <a:r>
              <a:rPr lang="cs-CZ" dirty="0"/>
              <a:t>/</a:t>
            </a:r>
          </a:p>
        </p:txBody>
      </p:sp>
    </p:spTree>
    <p:extLst>
      <p:ext uri="{BB962C8B-B14F-4D97-AF65-F5344CB8AC3E}">
        <p14:creationId xmlns:p14="http://schemas.microsoft.com/office/powerpoint/2010/main" val="35119026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04538" y="134784"/>
            <a:ext cx="8001000" cy="887413"/>
          </a:xfrm>
          <a:solidFill>
            <a:schemeClr val="bg1">
              <a:lumMod val="20000"/>
              <a:lumOff val="80000"/>
            </a:schemeClr>
          </a:solidFill>
          <a:ln w="38100">
            <a:solidFill>
              <a:srgbClr val="008080"/>
            </a:solidFill>
          </a:ln>
        </p:spPr>
        <p:txBody>
          <a:bodyPr>
            <a:normAutofit/>
          </a:bodyPr>
          <a:lstStyle/>
          <a:p>
            <a:pPr algn="ctr">
              <a:defRPr/>
            </a:pPr>
            <a:r>
              <a:rPr lang="cs-CZ" sz="3200" dirty="0">
                <a:solidFill>
                  <a:srgbClr val="008080"/>
                </a:solidFill>
                <a:latin typeface="Arial" panose="020B0604020202020204" pitchFamily="34" charset="0"/>
                <a:cs typeface="Arial" panose="020B0604020202020204" pitchFamily="34" charset="0"/>
              </a:rPr>
              <a:t>Reálná situace v maloobchodě ČR </a:t>
            </a:r>
          </a:p>
        </p:txBody>
      </p:sp>
      <p:sp>
        <p:nvSpPr>
          <p:cNvPr id="3" name="TextovéPole 2"/>
          <p:cNvSpPr txBox="1"/>
          <p:nvPr/>
        </p:nvSpPr>
        <p:spPr>
          <a:xfrm>
            <a:off x="701824" y="1022197"/>
            <a:ext cx="10538085" cy="5663089"/>
          </a:xfrm>
          <a:prstGeom prst="rect">
            <a:avLst/>
          </a:prstGeom>
          <a:solidFill>
            <a:srgbClr val="FFFFCC"/>
          </a:solidFill>
        </p:spPr>
        <p:txBody>
          <a:bodyPr wrap="square">
            <a:spAutoFit/>
          </a:bodyPr>
          <a:lstStyle/>
          <a:p>
            <a:pPr>
              <a:defRPr/>
            </a:pPr>
            <a:r>
              <a:rPr lang="cs-CZ" sz="2800" b="1" dirty="0">
                <a:solidFill>
                  <a:srgbClr val="008080"/>
                </a:solidFill>
              </a:rPr>
              <a:t>Situace v maloobchodě se v posledních letech mění k lepšímu:</a:t>
            </a:r>
          </a:p>
          <a:p>
            <a:pPr marL="285750" indent="-285750">
              <a:buFontTx/>
              <a:buChar char="-"/>
              <a:defRPr/>
            </a:pPr>
            <a:r>
              <a:rPr lang="cs-CZ" sz="2800" b="1" dirty="0">
                <a:solidFill>
                  <a:srgbClr val="008080"/>
                </a:solidFill>
              </a:rPr>
              <a:t>Nejlepší situace je ve velkých podnicích (</a:t>
            </a:r>
            <a:r>
              <a:rPr lang="cs-CZ" sz="2800" b="1" dirty="0">
                <a:solidFill>
                  <a:srgbClr val="FF0000"/>
                </a:solidFill>
              </a:rPr>
              <a:t>Kaufland, </a:t>
            </a:r>
            <a:r>
              <a:rPr lang="cs-CZ" sz="2800" b="1" dirty="0" err="1">
                <a:solidFill>
                  <a:srgbClr val="FF0000"/>
                </a:solidFill>
              </a:rPr>
              <a:t>Lidl</a:t>
            </a:r>
            <a:r>
              <a:rPr lang="cs-CZ" sz="2800" b="1" dirty="0">
                <a:solidFill>
                  <a:srgbClr val="FF0000"/>
                </a:solidFill>
              </a:rPr>
              <a:t>, Penny market, Albert </a:t>
            </a:r>
            <a:r>
              <a:rPr lang="cs-CZ" sz="2800" b="1" dirty="0">
                <a:solidFill>
                  <a:srgbClr val="008080"/>
                </a:solidFill>
              </a:rPr>
              <a:t>…).</a:t>
            </a:r>
          </a:p>
          <a:p>
            <a:pPr marL="285750" indent="-285750">
              <a:buFontTx/>
              <a:buChar char="-"/>
              <a:defRPr/>
            </a:pPr>
            <a:r>
              <a:rPr lang="cs-CZ" sz="2800" b="1" dirty="0">
                <a:solidFill>
                  <a:srgbClr val="008080"/>
                </a:solidFill>
              </a:rPr>
              <a:t>Nástupní platy u vybraných pozic:</a:t>
            </a:r>
          </a:p>
          <a:p>
            <a:pPr marL="285750" indent="-285750">
              <a:buFontTx/>
              <a:buChar char="-"/>
              <a:defRPr/>
            </a:pPr>
            <a:r>
              <a:rPr lang="cs-CZ" sz="2800" b="1" dirty="0">
                <a:solidFill>
                  <a:srgbClr val="008080"/>
                </a:solidFill>
              </a:rPr>
              <a:t>Kaufland (prodavač 26 000,-), Lidl (pokladní a prodavač 29 700,- (2022).</a:t>
            </a:r>
          </a:p>
          <a:p>
            <a:pPr marL="285750" indent="-285750">
              <a:buFontTx/>
              <a:buChar char="-"/>
              <a:defRPr/>
            </a:pPr>
            <a:r>
              <a:rPr lang="cs-CZ" sz="2800" b="1" dirty="0">
                <a:solidFill>
                  <a:srgbClr val="008080"/>
                </a:solidFill>
              </a:rPr>
              <a:t>Benefity Kaufland:</a:t>
            </a:r>
          </a:p>
          <a:p>
            <a:pPr marL="285750" indent="-285750">
              <a:buFontTx/>
              <a:buChar char="-"/>
              <a:defRPr/>
            </a:pPr>
            <a:r>
              <a:rPr lang="cs-CZ" sz="2000" b="1" dirty="0">
                <a:solidFill>
                  <a:srgbClr val="FF0000"/>
                </a:solidFill>
              </a:rPr>
              <a:t>Např. den placeného volna navíc pro rodiče prvňáčků v první školní den, den placeného volna během vánočních svátků pro zaměstnance v provozu, příplatky za noční směny, příspěvek na stravování i na sportovní aktivity, ocenění při pracovních jubileích, vánoční balíček, balíček pro rodiče novorozenců, tisícikorunový příspěvek na svatební kytici i při narození dítěte…</a:t>
            </a:r>
          </a:p>
          <a:p>
            <a:pPr marL="285750" indent="-285750">
              <a:buFontTx/>
              <a:buChar char="-"/>
              <a:defRPr/>
            </a:pPr>
            <a:r>
              <a:rPr lang="cs-CZ" sz="2800" b="1" dirty="0">
                <a:solidFill>
                  <a:srgbClr val="008080"/>
                </a:solidFill>
              </a:rPr>
              <a:t>U českých řetězců je situace horší (např. český textilní řetězec Vesna – 18 000Kč /2018/ z toho prodavačky cca 14 500 /2019/).</a:t>
            </a:r>
          </a:p>
          <a:p>
            <a:pPr marL="285750" indent="-285750">
              <a:buFontTx/>
              <a:buChar char="-"/>
              <a:defRPr/>
            </a:pPr>
            <a:r>
              <a:rPr lang="cs-CZ" sz="1000" b="1" dirty="0">
                <a:solidFill>
                  <a:srgbClr val="008080"/>
                </a:solidFill>
              </a:rPr>
              <a:t>Zdroj:  </a:t>
            </a:r>
            <a:r>
              <a:rPr lang="cs-CZ" sz="1000" b="1" dirty="0">
                <a:solidFill>
                  <a:srgbClr val="008080"/>
                </a:solidFill>
                <a:hlinkClick r:id="rId2"/>
              </a:rPr>
              <a:t>https://news.youradio.cz/tema/prumerna-mzda-v-maloobchodu-se-podle-odboru-letos-zvysila-na-18-tisic-korun-18942</a:t>
            </a:r>
            <a:endParaRPr lang="cs-CZ" sz="1000" b="1" dirty="0">
              <a:solidFill>
                <a:srgbClr val="008080"/>
              </a:solidFill>
            </a:endParaRPr>
          </a:p>
          <a:p>
            <a:pPr marL="285750" indent="-285750">
              <a:buFontTx/>
              <a:buChar char="-"/>
              <a:defRPr/>
            </a:pPr>
            <a:r>
              <a:rPr lang="cs-CZ" sz="1000" b="1" dirty="0">
                <a:solidFill>
                  <a:srgbClr val="008080"/>
                </a:solidFill>
                <a:hlinkClick r:id="rId3"/>
              </a:rPr>
              <a:t>https://www.mediaguru.cz/clanky/2022/01/platy-navysi-i-kaufland-zakladni-mzda-bude-26-tisic-kc/</a:t>
            </a:r>
            <a:endParaRPr lang="cs-CZ" sz="1000" b="1" dirty="0">
              <a:solidFill>
                <a:srgbClr val="008080"/>
              </a:solidFill>
            </a:endParaRPr>
          </a:p>
          <a:p>
            <a:pPr marL="285750" indent="-285750">
              <a:buFontTx/>
              <a:buChar char="-"/>
              <a:defRPr/>
            </a:pPr>
            <a:r>
              <a:rPr lang="cs-CZ" sz="1000" b="1" dirty="0">
                <a:solidFill>
                  <a:srgbClr val="008080"/>
                </a:solidFill>
              </a:rPr>
              <a:t>https://hradecky.denik.cz/podnikani/platy-ve-vesne-jsou-stale-na-hranici-bidy-20190105.html</a:t>
            </a:r>
          </a:p>
        </p:txBody>
      </p:sp>
      <p:pic>
        <p:nvPicPr>
          <p:cNvPr id="4" name="Obrázek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2545039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rrowheads="1"/>
          </p:cNvSpPr>
          <p:nvPr>
            <p:ph type="title"/>
          </p:nvPr>
        </p:nvSpPr>
        <p:spPr>
          <a:xfrm>
            <a:off x="1096781" y="559269"/>
            <a:ext cx="6053527" cy="592138"/>
          </a:xfrm>
        </p:spPr>
        <p:txBody>
          <a:bodyPr>
            <a:normAutofit/>
          </a:bodyPr>
          <a:lstStyle/>
          <a:p>
            <a:pPr>
              <a:defRPr/>
            </a:pPr>
            <a:r>
              <a:rPr kumimoji="1" lang="cs-CZ" altLang="cs-CZ" sz="3200" b="1" dirty="0">
                <a:solidFill>
                  <a:srgbClr val="008080"/>
                </a:solidFill>
                <a:latin typeface="Arial" panose="020B0604020202020204" pitchFamily="34" charset="0"/>
                <a:cs typeface="Arial" panose="020B0604020202020204" pitchFamily="34" charset="0"/>
              </a:rPr>
              <a:t>Požadavky na mzdový systém</a:t>
            </a:r>
            <a:endParaRPr lang="cs-CZ" sz="3200" b="1" dirty="0">
              <a:solidFill>
                <a:srgbClr val="008080"/>
              </a:solidFill>
              <a:latin typeface="Arial" panose="020B0604020202020204" pitchFamily="34" charset="0"/>
              <a:cs typeface="Arial" panose="020B0604020202020204" pitchFamily="34" charset="0"/>
            </a:endParaRPr>
          </a:p>
        </p:txBody>
      </p:sp>
      <p:sp>
        <p:nvSpPr>
          <p:cNvPr id="98307" name="Rectangle 3"/>
          <p:cNvSpPr>
            <a:spLocks noGrp="1" noRot="1" noChangeArrowheads="1"/>
          </p:cNvSpPr>
          <p:nvPr>
            <p:ph type="body" idx="1"/>
          </p:nvPr>
        </p:nvSpPr>
        <p:spPr>
          <a:xfrm>
            <a:off x="479685" y="1530273"/>
            <a:ext cx="9895539" cy="4191000"/>
          </a:xfrm>
          <a:solidFill>
            <a:schemeClr val="accent6">
              <a:lumMod val="20000"/>
              <a:lumOff val="80000"/>
            </a:schemeClr>
          </a:solidFill>
        </p:spPr>
        <p:txBody>
          <a:bodyPr>
            <a:normAutofit/>
          </a:bodyPr>
          <a:lstStyle/>
          <a:p>
            <a:pPr lvl="1">
              <a:spcBef>
                <a:spcPct val="0"/>
              </a:spcBef>
              <a:buFont typeface="Symbol" panose="05050102010706020507" pitchFamily="18" charset="2"/>
              <a:buChar char="·"/>
            </a:pPr>
            <a:r>
              <a:rPr lang="cs-CZ" altLang="cs-CZ" b="1" dirty="0">
                <a:solidFill>
                  <a:srgbClr val="008080"/>
                </a:solidFill>
                <a:latin typeface="Arial" panose="020B0604020202020204" pitchFamily="34" charset="0"/>
              </a:rPr>
              <a:t> </a:t>
            </a:r>
            <a:r>
              <a:rPr lang="cs-CZ" altLang="cs-CZ" sz="2800" b="1" dirty="0">
                <a:solidFill>
                  <a:srgbClr val="008080"/>
                </a:solidFill>
                <a:latin typeface="Arial" panose="020B0604020202020204" pitchFamily="34" charset="0"/>
              </a:rPr>
              <a:t>objektivní kritéria  </a:t>
            </a:r>
            <a:r>
              <a:rPr lang="cs-CZ" altLang="cs-CZ" sz="2800" dirty="0">
                <a:solidFill>
                  <a:srgbClr val="008080"/>
                </a:solidFill>
                <a:latin typeface="Arial" panose="020B0604020202020204" pitchFamily="34" charset="0"/>
              </a:rPr>
              <a:t>odměňování pro jednotlivé sociálně-profesní skupiny</a:t>
            </a:r>
          </a:p>
          <a:p>
            <a:pPr lvl="1">
              <a:spcBef>
                <a:spcPct val="0"/>
              </a:spcBef>
              <a:buFont typeface="Symbol" panose="05050102010706020507" pitchFamily="18" charset="2"/>
              <a:buChar char="·"/>
            </a:pPr>
            <a:endParaRPr lang="cs-CZ" altLang="cs-CZ" sz="2800" b="1" dirty="0">
              <a:solidFill>
                <a:srgbClr val="008080"/>
              </a:solidFill>
              <a:latin typeface="Arial" panose="020B0604020202020204" pitchFamily="34" charset="0"/>
            </a:endParaRPr>
          </a:p>
          <a:p>
            <a:pPr lvl="1">
              <a:spcBef>
                <a:spcPct val="0"/>
              </a:spcBef>
              <a:buFont typeface="Symbol" panose="05050102010706020507" pitchFamily="18" charset="2"/>
              <a:buChar char="·"/>
            </a:pPr>
            <a:r>
              <a:rPr lang="cs-CZ" altLang="cs-CZ" sz="2800" b="1" dirty="0">
                <a:solidFill>
                  <a:srgbClr val="008080"/>
                </a:solidFill>
                <a:latin typeface="Arial" panose="020B0604020202020204" pitchFamily="34" charset="0"/>
              </a:rPr>
              <a:t> diferencování mezd </a:t>
            </a:r>
            <a:r>
              <a:rPr lang="cs-CZ" altLang="cs-CZ" sz="2800" dirty="0">
                <a:solidFill>
                  <a:srgbClr val="008080"/>
                </a:solidFill>
                <a:latin typeface="Arial" panose="020B0604020202020204" pitchFamily="34" charset="0"/>
              </a:rPr>
              <a:t>pro  nejlepší a nejhorší pracovníky</a:t>
            </a:r>
          </a:p>
          <a:p>
            <a:pPr lvl="1">
              <a:spcBef>
                <a:spcPct val="0"/>
              </a:spcBef>
              <a:buFont typeface="Symbol" panose="05050102010706020507" pitchFamily="18" charset="2"/>
              <a:buChar char="·"/>
            </a:pPr>
            <a:endParaRPr lang="cs-CZ" altLang="cs-CZ" sz="2800" dirty="0">
              <a:solidFill>
                <a:srgbClr val="008080"/>
              </a:solidFill>
              <a:latin typeface="Arial" panose="020B0604020202020204" pitchFamily="34" charset="0"/>
            </a:endParaRPr>
          </a:p>
          <a:p>
            <a:pPr lvl="1">
              <a:spcBef>
                <a:spcPct val="0"/>
              </a:spcBef>
              <a:buFont typeface="Symbol" panose="05050102010706020507" pitchFamily="18" charset="2"/>
              <a:buChar char="·"/>
            </a:pPr>
            <a:r>
              <a:rPr lang="cs-CZ" altLang="cs-CZ" sz="2800" b="1" dirty="0">
                <a:solidFill>
                  <a:srgbClr val="008080"/>
                </a:solidFill>
                <a:latin typeface="Arial" panose="020B0604020202020204" pitchFamily="34" charset="0"/>
              </a:rPr>
              <a:t>plánování kritérií </a:t>
            </a:r>
            <a:r>
              <a:rPr lang="cs-CZ" altLang="cs-CZ" sz="2800" dirty="0">
                <a:solidFill>
                  <a:srgbClr val="008080"/>
                </a:solidFill>
                <a:latin typeface="Arial" panose="020B0604020202020204" pitchFamily="34" charset="0"/>
              </a:rPr>
              <a:t>pro platový postup</a:t>
            </a:r>
          </a:p>
          <a:p>
            <a:pPr lvl="1">
              <a:spcBef>
                <a:spcPct val="0"/>
              </a:spcBef>
              <a:buFont typeface="Symbol" panose="05050102010706020507" pitchFamily="18" charset="2"/>
              <a:buChar char="·"/>
            </a:pPr>
            <a:endParaRPr lang="cs-CZ" altLang="cs-CZ" sz="2800" dirty="0">
              <a:solidFill>
                <a:srgbClr val="008080"/>
              </a:solidFill>
              <a:latin typeface="Arial" panose="020B0604020202020204" pitchFamily="34" charset="0"/>
            </a:endParaRPr>
          </a:p>
          <a:p>
            <a:pPr lvl="1">
              <a:spcBef>
                <a:spcPct val="0"/>
              </a:spcBef>
              <a:buFont typeface="Symbol" panose="05050102010706020507" pitchFamily="18" charset="2"/>
              <a:buChar char="·"/>
            </a:pPr>
            <a:r>
              <a:rPr lang="cs-CZ" altLang="cs-CZ" sz="2800" b="1" dirty="0">
                <a:solidFill>
                  <a:srgbClr val="008080"/>
                </a:solidFill>
                <a:latin typeface="Arial" panose="020B0604020202020204" pitchFamily="34" charset="0"/>
              </a:rPr>
              <a:t>mimořádné odměny </a:t>
            </a:r>
            <a:r>
              <a:rPr lang="cs-CZ" altLang="cs-CZ" sz="2800" dirty="0">
                <a:solidFill>
                  <a:srgbClr val="008080"/>
                </a:solidFill>
                <a:latin typeface="Arial" panose="020B0604020202020204" pitchFamily="34" charset="0"/>
              </a:rPr>
              <a:t>pro mimořádné výkony</a:t>
            </a:r>
          </a:p>
          <a:p>
            <a:pPr lvl="1">
              <a:spcBef>
                <a:spcPct val="0"/>
              </a:spcBef>
              <a:buFont typeface="Symbol" panose="05050102010706020507" pitchFamily="18" charset="2"/>
              <a:buChar char="·"/>
            </a:pPr>
            <a:endParaRPr lang="cs-CZ" altLang="cs-CZ" sz="2800" dirty="0">
              <a:solidFill>
                <a:srgbClr val="008080"/>
              </a:solidFill>
              <a:latin typeface="Arial" panose="020B0604020202020204" pitchFamily="34" charset="0"/>
            </a:endParaRPr>
          </a:p>
          <a:p>
            <a:pPr lvl="1">
              <a:spcBef>
                <a:spcPct val="0"/>
              </a:spcBef>
              <a:buFont typeface="Symbol" panose="05050102010706020507" pitchFamily="18" charset="2"/>
              <a:buChar char="·"/>
            </a:pPr>
            <a:r>
              <a:rPr lang="cs-CZ" altLang="cs-CZ" sz="2800" b="1" dirty="0">
                <a:solidFill>
                  <a:srgbClr val="008080"/>
                </a:solidFill>
                <a:latin typeface="Arial" panose="020B0604020202020204" pitchFamily="34" charset="0"/>
              </a:rPr>
              <a:t>posilování vztahu </a:t>
            </a:r>
            <a:r>
              <a:rPr lang="cs-CZ" altLang="cs-CZ" sz="2800" dirty="0">
                <a:solidFill>
                  <a:srgbClr val="008080"/>
                </a:solidFill>
                <a:latin typeface="Arial" panose="020B0604020202020204" pitchFamily="34" charset="0"/>
              </a:rPr>
              <a:t>pracovníků k firmě.</a:t>
            </a:r>
            <a:endParaRPr lang="cs-CZ" altLang="cs-CZ" sz="2800" dirty="0">
              <a:solidFill>
                <a:srgbClr val="008080"/>
              </a:solidFill>
              <a:latin typeface="Times New Roman" panose="02020603050405020304" pitchFamily="18" charset="0"/>
            </a:endParaRPr>
          </a:p>
          <a:p>
            <a:pPr eaLnBrk="1" hangingPunct="1">
              <a:lnSpc>
                <a:spcPct val="80000"/>
              </a:lnSpc>
              <a:defRPr/>
            </a:pPr>
            <a:endParaRPr lang="cs-CZ"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38794362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rrowheads="1"/>
          </p:cNvSpPr>
          <p:nvPr>
            <p:ph type="title"/>
          </p:nvPr>
        </p:nvSpPr>
        <p:spPr>
          <a:xfrm>
            <a:off x="1741358" y="542064"/>
            <a:ext cx="6053527" cy="592138"/>
          </a:xfrm>
        </p:spPr>
        <p:txBody>
          <a:bodyPr>
            <a:normAutofit/>
          </a:bodyPr>
          <a:lstStyle/>
          <a:p>
            <a:pPr>
              <a:defRPr/>
            </a:pPr>
            <a:r>
              <a:rPr kumimoji="1" lang="cs-CZ" altLang="cs-CZ" sz="3200" b="1" dirty="0">
                <a:solidFill>
                  <a:srgbClr val="008080"/>
                </a:solidFill>
                <a:latin typeface="Arial" panose="020B0604020202020204" pitchFamily="34" charset="0"/>
                <a:cs typeface="Arial" panose="020B0604020202020204" pitchFamily="34" charset="0"/>
              </a:rPr>
              <a:t>Pracovní motivace</a:t>
            </a:r>
            <a:endParaRPr lang="cs-CZ" sz="3200" b="1" dirty="0">
              <a:solidFill>
                <a:srgbClr val="008080"/>
              </a:solidFill>
              <a:latin typeface="Arial" panose="020B0604020202020204" pitchFamily="34" charset="0"/>
              <a:cs typeface="Arial" panose="020B0604020202020204" pitchFamily="34" charset="0"/>
            </a:endParaRPr>
          </a:p>
        </p:txBody>
      </p:sp>
      <p:sp>
        <p:nvSpPr>
          <p:cNvPr id="98307" name="Rectangle 3"/>
          <p:cNvSpPr>
            <a:spLocks noGrp="1" noRot="1" noChangeArrowheads="1"/>
          </p:cNvSpPr>
          <p:nvPr>
            <p:ph type="body" idx="1"/>
          </p:nvPr>
        </p:nvSpPr>
        <p:spPr>
          <a:xfrm>
            <a:off x="611954" y="2294772"/>
            <a:ext cx="9895539" cy="3371510"/>
          </a:xfrm>
          <a:solidFill>
            <a:schemeClr val="accent6">
              <a:lumMod val="20000"/>
              <a:lumOff val="80000"/>
            </a:schemeClr>
          </a:solidFill>
        </p:spPr>
        <p:txBody>
          <a:bodyPr>
            <a:normAutofit/>
          </a:bodyPr>
          <a:lstStyle/>
          <a:p>
            <a:pPr>
              <a:lnSpc>
                <a:spcPct val="80000"/>
              </a:lnSpc>
              <a:defRPr/>
            </a:pPr>
            <a:r>
              <a:rPr lang="cs-CZ" sz="3200" dirty="0">
                <a:solidFill>
                  <a:srgbClr val="008080"/>
                </a:solidFill>
              </a:rPr>
              <a:t>Motivaci lze charakterizovat jako soubor činitelů, představujících </a:t>
            </a:r>
            <a:r>
              <a:rPr lang="cs-CZ" sz="3200" b="1" dirty="0">
                <a:solidFill>
                  <a:srgbClr val="008080"/>
                </a:solidFill>
              </a:rPr>
              <a:t>vnitřní hnací sílu člověka</a:t>
            </a:r>
            <a:r>
              <a:rPr lang="cs-CZ" sz="3200" dirty="0">
                <a:solidFill>
                  <a:srgbClr val="008080"/>
                </a:solidFill>
              </a:rPr>
              <a:t>. </a:t>
            </a:r>
          </a:p>
          <a:p>
            <a:pPr>
              <a:lnSpc>
                <a:spcPct val="80000"/>
              </a:lnSpc>
              <a:defRPr/>
            </a:pPr>
            <a:r>
              <a:rPr lang="cs-CZ" sz="3200" dirty="0">
                <a:solidFill>
                  <a:srgbClr val="008080"/>
                </a:solidFill>
              </a:rPr>
              <a:t>Tato vnitřní síla ovlivňuje jednání. </a:t>
            </a:r>
          </a:p>
          <a:p>
            <a:pPr>
              <a:lnSpc>
                <a:spcPct val="80000"/>
              </a:lnSpc>
              <a:defRPr/>
            </a:pPr>
            <a:r>
              <a:rPr lang="cs-CZ" sz="3200" dirty="0">
                <a:solidFill>
                  <a:srgbClr val="008080"/>
                </a:solidFill>
              </a:rPr>
              <a:t>Základním hnacím motivem jsou </a:t>
            </a:r>
            <a:r>
              <a:rPr lang="cs-CZ" sz="3200" b="1" dirty="0">
                <a:solidFill>
                  <a:srgbClr val="008080"/>
                </a:solidFill>
              </a:rPr>
              <a:t>potřeby, </a:t>
            </a:r>
            <a:r>
              <a:rPr lang="cs-CZ" sz="3200" dirty="0">
                <a:solidFill>
                  <a:srgbClr val="008080"/>
                </a:solidFill>
              </a:rPr>
              <a:t>postoje a hodnoty.</a:t>
            </a:r>
          </a:p>
          <a:p>
            <a:pPr>
              <a:lnSpc>
                <a:spcPct val="80000"/>
              </a:lnSpc>
              <a:defRPr/>
            </a:pPr>
            <a:r>
              <a:rPr lang="cs-CZ" sz="3200" dirty="0">
                <a:solidFill>
                  <a:srgbClr val="008080"/>
                </a:solidFill>
              </a:rPr>
              <a:t>Pokud nejsou lidé dostatečně motivování ve své práci, jejich výkon není často odpovídající. </a:t>
            </a: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20539350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rrowheads="1"/>
          </p:cNvSpPr>
          <p:nvPr>
            <p:ph type="title"/>
          </p:nvPr>
        </p:nvSpPr>
        <p:spPr>
          <a:xfrm>
            <a:off x="1741358" y="542064"/>
            <a:ext cx="6053527" cy="592138"/>
          </a:xfrm>
        </p:spPr>
        <p:txBody>
          <a:bodyPr>
            <a:normAutofit/>
          </a:bodyPr>
          <a:lstStyle/>
          <a:p>
            <a:pPr>
              <a:defRPr/>
            </a:pPr>
            <a:r>
              <a:rPr kumimoji="1" lang="cs-CZ" altLang="cs-CZ" sz="3200" b="1" dirty="0">
                <a:solidFill>
                  <a:srgbClr val="008080"/>
                </a:solidFill>
                <a:latin typeface="Arial" panose="020B0604020202020204" pitchFamily="34" charset="0"/>
                <a:cs typeface="Arial" panose="020B0604020202020204" pitchFamily="34" charset="0"/>
              </a:rPr>
              <a:t>Motivační faktory</a:t>
            </a:r>
            <a:endParaRPr lang="cs-CZ" sz="3200" b="1" dirty="0">
              <a:solidFill>
                <a:srgbClr val="008080"/>
              </a:solidFill>
              <a:latin typeface="Arial" panose="020B0604020202020204" pitchFamily="34" charset="0"/>
              <a:cs typeface="Arial" panose="020B0604020202020204" pitchFamily="34" charset="0"/>
            </a:endParaRPr>
          </a:p>
        </p:txBody>
      </p:sp>
      <p:sp>
        <p:nvSpPr>
          <p:cNvPr id="98307" name="Rectangle 3"/>
          <p:cNvSpPr>
            <a:spLocks noGrp="1" noRot="1" noChangeArrowheads="1"/>
          </p:cNvSpPr>
          <p:nvPr>
            <p:ph type="body" idx="1"/>
          </p:nvPr>
        </p:nvSpPr>
        <p:spPr>
          <a:xfrm>
            <a:off x="611954" y="1695166"/>
            <a:ext cx="9895539" cy="4570723"/>
          </a:xfrm>
          <a:solidFill>
            <a:schemeClr val="accent6">
              <a:lumMod val="20000"/>
              <a:lumOff val="80000"/>
            </a:schemeClr>
          </a:solidFill>
        </p:spPr>
        <p:txBody>
          <a:bodyPr>
            <a:noAutofit/>
          </a:bodyPr>
          <a:lstStyle/>
          <a:p>
            <a:pPr>
              <a:lnSpc>
                <a:spcPct val="80000"/>
              </a:lnSpc>
              <a:defRPr/>
            </a:pPr>
            <a:r>
              <a:rPr lang="cs-CZ" dirty="0">
                <a:solidFill>
                  <a:srgbClr val="008080"/>
                </a:solidFill>
              </a:rPr>
              <a:t>Z pohledu </a:t>
            </a:r>
            <a:r>
              <a:rPr lang="cs-CZ" b="1" dirty="0" err="1">
                <a:solidFill>
                  <a:srgbClr val="008080"/>
                </a:solidFill>
              </a:rPr>
              <a:t>Maslowova</a:t>
            </a:r>
            <a:r>
              <a:rPr lang="cs-CZ" b="1" dirty="0">
                <a:solidFill>
                  <a:srgbClr val="008080"/>
                </a:solidFill>
              </a:rPr>
              <a:t> třídění motivačních faktorů</a:t>
            </a:r>
            <a:r>
              <a:rPr lang="cs-CZ" dirty="0">
                <a:solidFill>
                  <a:srgbClr val="008080"/>
                </a:solidFill>
              </a:rPr>
              <a:t> se jedná o to, že potřeby, které práce uspokojuje, mají hierarchickou povahu a jsou uspokojovány postupně. </a:t>
            </a:r>
          </a:p>
          <a:p>
            <a:pPr>
              <a:lnSpc>
                <a:spcPct val="80000"/>
              </a:lnSpc>
              <a:defRPr/>
            </a:pPr>
            <a:r>
              <a:rPr lang="cs-CZ" b="1" dirty="0">
                <a:solidFill>
                  <a:srgbClr val="008080"/>
                </a:solidFill>
              </a:rPr>
              <a:t>Podle psychologů</a:t>
            </a:r>
            <a:r>
              <a:rPr lang="cs-CZ" dirty="0">
                <a:solidFill>
                  <a:srgbClr val="008080"/>
                </a:solidFill>
              </a:rPr>
              <a:t> můžeme rozdělovat motivační faktory působící na pracovníky také na subjektivní a objektivní. </a:t>
            </a:r>
          </a:p>
          <a:p>
            <a:pPr>
              <a:lnSpc>
                <a:spcPct val="80000"/>
              </a:lnSpc>
              <a:buFontTx/>
              <a:buChar char="-"/>
              <a:defRPr/>
            </a:pPr>
            <a:r>
              <a:rPr lang="cs-CZ" dirty="0">
                <a:solidFill>
                  <a:srgbClr val="008080"/>
                </a:solidFill>
              </a:rPr>
              <a:t>Mezi </a:t>
            </a:r>
            <a:r>
              <a:rPr lang="cs-CZ" b="1" dirty="0">
                <a:solidFill>
                  <a:srgbClr val="008080"/>
                </a:solidFill>
              </a:rPr>
              <a:t>subjektivní faktory </a:t>
            </a:r>
            <a:r>
              <a:rPr lang="cs-CZ" dirty="0">
                <a:solidFill>
                  <a:srgbClr val="008080"/>
                </a:solidFill>
              </a:rPr>
              <a:t>řadí například ctižádostivost pracovníka a jeho ambice, kvalifikační předpoklady, stav fyzického a duševního zdraví. </a:t>
            </a:r>
          </a:p>
          <a:p>
            <a:pPr>
              <a:lnSpc>
                <a:spcPct val="80000"/>
              </a:lnSpc>
              <a:buFontTx/>
              <a:buChar char="-"/>
              <a:defRPr/>
            </a:pPr>
            <a:r>
              <a:rPr lang="cs-CZ" dirty="0">
                <a:solidFill>
                  <a:srgbClr val="008080"/>
                </a:solidFill>
              </a:rPr>
              <a:t>Za </a:t>
            </a:r>
            <a:r>
              <a:rPr lang="cs-CZ" b="1" dirty="0">
                <a:solidFill>
                  <a:srgbClr val="008080"/>
                </a:solidFill>
              </a:rPr>
              <a:t>objektivní faktory </a:t>
            </a:r>
            <a:r>
              <a:rPr lang="cs-CZ" dirty="0">
                <a:solidFill>
                  <a:srgbClr val="008080"/>
                </a:solidFill>
              </a:rPr>
              <a:t>se považuje například společenská významnost pracovní činnosti.</a:t>
            </a:r>
          </a:p>
          <a:p>
            <a:pPr>
              <a:lnSpc>
                <a:spcPct val="80000"/>
              </a:lnSpc>
              <a:buFontTx/>
              <a:buChar char="-"/>
              <a:defRPr/>
            </a:pPr>
            <a:r>
              <a:rPr lang="cs-CZ" dirty="0">
                <a:solidFill>
                  <a:srgbClr val="008080"/>
                </a:solidFill>
              </a:rPr>
              <a:t>Motivační faktory lze dále rozdělit také na </a:t>
            </a:r>
            <a:r>
              <a:rPr lang="cs-CZ" b="1" dirty="0">
                <a:solidFill>
                  <a:srgbClr val="008080"/>
                </a:solidFill>
              </a:rPr>
              <a:t>hmotné a nehmotné.</a:t>
            </a:r>
            <a:endParaRPr lang="cs-CZ" dirty="0">
              <a:solidFill>
                <a:srgbClr val="008080"/>
              </a:solidFill>
            </a:endParaRP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19063129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4" descr="Úzký vodorovný"/>
          <p:cNvSpPr txBox="1">
            <a:spLocks noChangeArrowheads="1"/>
          </p:cNvSpPr>
          <p:nvPr/>
        </p:nvSpPr>
        <p:spPr bwMode="auto">
          <a:xfrm>
            <a:off x="149902" y="529827"/>
            <a:ext cx="10148341" cy="916782"/>
          </a:xfrm>
          <a:prstGeom prst="rect">
            <a:avLst/>
          </a:prstGeom>
          <a:solidFill>
            <a:schemeClr val="accent6">
              <a:lumMod val="20000"/>
              <a:lumOff val="80000"/>
            </a:schemeClr>
          </a:solidFill>
          <a:ln w="76200">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b="1" dirty="0">
                <a:solidFill>
                  <a:srgbClr val="008080"/>
                </a:solidFill>
                <a:latin typeface="Times New Roman" panose="02020603050405020304" pitchFamily="18" charset="0"/>
              </a:rPr>
              <a:t>Způsoby motivace prodejců - mzdové formy v obchodě</a:t>
            </a:r>
            <a:endParaRPr lang="cs-CZ" altLang="cs-CZ" dirty="0">
              <a:solidFill>
                <a:srgbClr val="008080"/>
              </a:solidFill>
              <a:latin typeface="Times New Roman" panose="02020603050405020304" pitchFamily="18" charset="0"/>
            </a:endParaRPr>
          </a:p>
        </p:txBody>
      </p:sp>
      <p:sp>
        <p:nvSpPr>
          <p:cNvPr id="10243" name="Text Box 5"/>
          <p:cNvSpPr txBox="1">
            <a:spLocks noChangeArrowheads="1"/>
          </p:cNvSpPr>
          <p:nvPr/>
        </p:nvSpPr>
        <p:spPr bwMode="auto">
          <a:xfrm>
            <a:off x="254833" y="1714269"/>
            <a:ext cx="5291971" cy="835025"/>
          </a:xfrm>
          <a:prstGeom prst="rect">
            <a:avLst/>
          </a:prstGeom>
          <a:solidFill>
            <a:srgbClr val="FFFFCC"/>
          </a:solidFill>
          <a:ln w="38100">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sz="2400" b="1" dirty="0">
                <a:solidFill>
                  <a:srgbClr val="008080"/>
                </a:solidFill>
                <a:latin typeface="Arial" panose="020B0604020202020204" pitchFamily="34" charset="0"/>
                <a:cs typeface="Arial" panose="020B0604020202020204" pitchFamily="34" charset="0"/>
              </a:rPr>
              <a:t>Přímá stimulace</a:t>
            </a:r>
          </a:p>
          <a:p>
            <a:pPr algn="ctr" eaLnBrk="1" hangingPunct="1">
              <a:spcBef>
                <a:spcPct val="0"/>
              </a:spcBef>
              <a:buClrTx/>
              <a:buFontTx/>
              <a:buNone/>
            </a:pPr>
            <a:r>
              <a:rPr lang="cs-CZ" altLang="cs-CZ" sz="2400" b="1" dirty="0">
                <a:solidFill>
                  <a:srgbClr val="008080"/>
                </a:solidFill>
                <a:latin typeface="Arial" panose="020B0604020202020204" pitchFamily="34" charset="0"/>
                <a:cs typeface="Arial" panose="020B0604020202020204" pitchFamily="34" charset="0"/>
              </a:rPr>
              <a:t>(peněžní)</a:t>
            </a:r>
          </a:p>
        </p:txBody>
      </p:sp>
      <p:sp>
        <p:nvSpPr>
          <p:cNvPr id="10244" name="Text Box 6"/>
          <p:cNvSpPr txBox="1">
            <a:spLocks noChangeArrowheads="1"/>
          </p:cNvSpPr>
          <p:nvPr/>
        </p:nvSpPr>
        <p:spPr bwMode="auto">
          <a:xfrm>
            <a:off x="6323974" y="1700163"/>
            <a:ext cx="5613193" cy="1363221"/>
          </a:xfrm>
          <a:prstGeom prst="rect">
            <a:avLst/>
          </a:prstGeom>
          <a:solidFill>
            <a:schemeClr val="accent4">
              <a:lumMod val="20000"/>
              <a:lumOff val="80000"/>
            </a:schemeClr>
          </a:solidFill>
          <a:ln w="38100">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0"/>
              </a:spcBef>
              <a:buClrTx/>
              <a:buFontTx/>
              <a:buNone/>
            </a:pPr>
            <a:r>
              <a:rPr lang="cs-CZ" altLang="cs-CZ" sz="2400" b="1" dirty="0">
                <a:solidFill>
                  <a:srgbClr val="008080"/>
                </a:solidFill>
                <a:latin typeface="Times New Roman" panose="02020603050405020304" pitchFamily="18" charset="0"/>
              </a:rPr>
              <a:t>Systém pevné tarifní mzdy (časová mzda)</a:t>
            </a:r>
          </a:p>
          <a:p>
            <a:pPr eaLnBrk="1" hangingPunct="1">
              <a:spcBef>
                <a:spcPct val="0"/>
              </a:spcBef>
              <a:buClrTx/>
              <a:buFontTx/>
              <a:buNone/>
            </a:pPr>
            <a:r>
              <a:rPr lang="cs-CZ" altLang="cs-CZ" sz="2400" b="1" dirty="0">
                <a:solidFill>
                  <a:srgbClr val="008080"/>
                </a:solidFill>
                <a:latin typeface="Times New Roman" panose="02020603050405020304" pitchFamily="18" charset="0"/>
              </a:rPr>
              <a:t>Systém provizí (podílová mzda)</a:t>
            </a:r>
          </a:p>
          <a:p>
            <a:pPr eaLnBrk="1" hangingPunct="1">
              <a:spcBef>
                <a:spcPct val="0"/>
              </a:spcBef>
              <a:buClrTx/>
              <a:buFontTx/>
              <a:buNone/>
            </a:pPr>
            <a:r>
              <a:rPr lang="cs-CZ" altLang="cs-CZ" sz="2400" b="1" dirty="0">
                <a:solidFill>
                  <a:srgbClr val="008080"/>
                </a:solidFill>
                <a:latin typeface="Times New Roman" panose="02020603050405020304" pitchFamily="18" charset="0"/>
              </a:rPr>
              <a:t>Kombinované systémy</a:t>
            </a:r>
            <a:endParaRPr lang="cs-CZ" altLang="cs-CZ" sz="2400" dirty="0">
              <a:solidFill>
                <a:srgbClr val="008080"/>
              </a:solidFill>
              <a:latin typeface="Times New Roman" panose="02020603050405020304" pitchFamily="18" charset="0"/>
            </a:endParaRPr>
          </a:p>
        </p:txBody>
      </p:sp>
      <p:pic>
        <p:nvPicPr>
          <p:cNvPr id="10247" name="Picture 9" descr="j0424784"/>
          <p:cNvPicPr>
            <a:picLocks noChangeAspect="1" noChangeArrowheads="1"/>
          </p:cNvPicPr>
          <p:nvPr/>
        </p:nvPicPr>
        <p:blipFill>
          <a:blip r:embed="rId2">
            <a:grayscl/>
            <a:biLevel thresh="50000"/>
            <a:extLst>
              <a:ext uri="{28A0092B-C50C-407E-A947-70E740481C1C}">
                <a14:useLocalDpi xmlns:a14="http://schemas.microsoft.com/office/drawing/2010/main" val="0"/>
              </a:ext>
            </a:extLst>
          </a:blip>
          <a:srcRect/>
          <a:stretch>
            <a:fillRect/>
          </a:stretch>
        </p:blipFill>
        <p:spPr bwMode="auto">
          <a:xfrm>
            <a:off x="1316493" y="4696223"/>
            <a:ext cx="3168650" cy="1631950"/>
          </a:xfrm>
          <a:prstGeom prst="rect">
            <a:avLst/>
          </a:prstGeom>
          <a:solidFill>
            <a:schemeClr val="accent6">
              <a:lumMod val="20000"/>
              <a:lumOff val="80000"/>
            </a:schemeClr>
          </a:solidFill>
          <a:ln w="9525">
            <a:solidFill>
              <a:srgbClr val="008080"/>
            </a:solidFill>
            <a:miter lim="800000"/>
            <a:headEnd/>
            <a:tailEnd/>
          </a:ln>
        </p:spPr>
      </p:pic>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9" name="Text Box 5"/>
          <p:cNvSpPr txBox="1">
            <a:spLocks noChangeArrowheads="1"/>
          </p:cNvSpPr>
          <p:nvPr/>
        </p:nvSpPr>
        <p:spPr bwMode="auto">
          <a:xfrm>
            <a:off x="254833" y="3384319"/>
            <a:ext cx="5291971" cy="835025"/>
          </a:xfrm>
          <a:prstGeom prst="rect">
            <a:avLst/>
          </a:prstGeom>
          <a:solidFill>
            <a:srgbClr val="FFFFCC"/>
          </a:solidFill>
          <a:ln w="38100">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sz="2400" b="1" dirty="0">
                <a:solidFill>
                  <a:srgbClr val="008080"/>
                </a:solidFill>
                <a:latin typeface="Arial" panose="020B0604020202020204" pitchFamily="34" charset="0"/>
                <a:cs typeface="Arial" panose="020B0604020202020204" pitchFamily="34" charset="0"/>
              </a:rPr>
              <a:t>Nepřímá stimulace</a:t>
            </a:r>
          </a:p>
          <a:p>
            <a:pPr algn="ctr" eaLnBrk="1" hangingPunct="1">
              <a:spcBef>
                <a:spcPct val="0"/>
              </a:spcBef>
              <a:buClrTx/>
              <a:buFontTx/>
              <a:buNone/>
            </a:pPr>
            <a:endParaRPr lang="cs-CZ" altLang="cs-CZ" sz="2400" b="1" dirty="0">
              <a:solidFill>
                <a:srgbClr val="008080"/>
              </a:solidFill>
              <a:latin typeface="Arial" panose="020B0604020202020204" pitchFamily="34" charset="0"/>
              <a:cs typeface="Arial" panose="020B0604020202020204" pitchFamily="34" charset="0"/>
            </a:endParaRPr>
          </a:p>
        </p:txBody>
      </p:sp>
      <p:sp>
        <p:nvSpPr>
          <p:cNvPr id="10" name="Text Box 6"/>
          <p:cNvSpPr txBox="1">
            <a:spLocks noChangeArrowheads="1"/>
          </p:cNvSpPr>
          <p:nvPr/>
        </p:nvSpPr>
        <p:spPr bwMode="auto">
          <a:xfrm>
            <a:off x="6323974" y="3316938"/>
            <a:ext cx="3763793" cy="997887"/>
          </a:xfrm>
          <a:prstGeom prst="rect">
            <a:avLst/>
          </a:prstGeom>
          <a:solidFill>
            <a:schemeClr val="accent4">
              <a:lumMod val="20000"/>
              <a:lumOff val="80000"/>
            </a:schemeClr>
          </a:solidFill>
          <a:ln w="38100">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sz="2400" b="1" dirty="0">
                <a:solidFill>
                  <a:srgbClr val="008080"/>
                </a:solidFill>
                <a:latin typeface="Times New Roman" panose="02020603050405020304" pitchFamily="18" charset="0"/>
              </a:rPr>
              <a:t>Peněžní</a:t>
            </a:r>
          </a:p>
          <a:p>
            <a:pPr algn="ctr" eaLnBrk="1" hangingPunct="1">
              <a:spcBef>
                <a:spcPct val="0"/>
              </a:spcBef>
              <a:buClrTx/>
              <a:buFontTx/>
              <a:buNone/>
            </a:pPr>
            <a:r>
              <a:rPr lang="cs-CZ" altLang="cs-CZ" sz="2400" b="1" dirty="0">
                <a:solidFill>
                  <a:srgbClr val="008080"/>
                </a:solidFill>
                <a:latin typeface="Times New Roman" panose="02020603050405020304" pitchFamily="18" charset="0"/>
              </a:rPr>
              <a:t>Nepeněžní</a:t>
            </a:r>
            <a:endParaRPr lang="cs-CZ" altLang="cs-CZ" sz="2400" dirty="0">
              <a:solidFill>
                <a:srgbClr val="008080"/>
              </a:solidFill>
              <a:latin typeface="Times New Roman" panose="02020603050405020304" pitchFamily="18" charset="0"/>
            </a:endParaRPr>
          </a:p>
        </p:txBody>
      </p:sp>
    </p:spTree>
    <p:extLst>
      <p:ext uri="{BB962C8B-B14F-4D97-AF65-F5344CB8AC3E}">
        <p14:creationId xmlns:p14="http://schemas.microsoft.com/office/powerpoint/2010/main" val="12541938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4" descr="Úzký vodorovný"/>
          <p:cNvSpPr txBox="1">
            <a:spLocks noChangeArrowheads="1"/>
          </p:cNvSpPr>
          <p:nvPr/>
        </p:nvSpPr>
        <p:spPr bwMode="auto">
          <a:xfrm>
            <a:off x="149902" y="529827"/>
            <a:ext cx="10148341" cy="916782"/>
          </a:xfrm>
          <a:prstGeom prst="rect">
            <a:avLst/>
          </a:prstGeom>
          <a:solidFill>
            <a:schemeClr val="accent6">
              <a:lumMod val="20000"/>
              <a:lumOff val="80000"/>
            </a:schemeClr>
          </a:solidFill>
          <a:ln w="76200">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b="1" dirty="0">
                <a:solidFill>
                  <a:srgbClr val="008080"/>
                </a:solidFill>
                <a:latin typeface="Times New Roman" panose="02020603050405020304" pitchFamily="18" charset="0"/>
              </a:rPr>
              <a:t>Způsoby motivace prodejců - mzdové formy v obchodě</a:t>
            </a:r>
            <a:endParaRPr lang="cs-CZ" altLang="cs-CZ" dirty="0">
              <a:solidFill>
                <a:srgbClr val="008080"/>
              </a:solidFill>
              <a:latin typeface="Times New Roman" panose="02020603050405020304" pitchFamily="18" charset="0"/>
            </a:endParaRPr>
          </a:p>
        </p:txBody>
      </p:sp>
      <p:sp>
        <p:nvSpPr>
          <p:cNvPr id="10245" name="Text Box 7"/>
          <p:cNvSpPr txBox="1">
            <a:spLocks noChangeArrowheads="1"/>
          </p:cNvSpPr>
          <p:nvPr/>
        </p:nvSpPr>
        <p:spPr bwMode="auto">
          <a:xfrm>
            <a:off x="849157" y="1888450"/>
            <a:ext cx="669089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50000"/>
              </a:spcBef>
              <a:buClrTx/>
              <a:buFontTx/>
              <a:buNone/>
            </a:pPr>
            <a:r>
              <a:rPr lang="cs-CZ" altLang="cs-CZ" sz="2800" b="1" dirty="0">
                <a:solidFill>
                  <a:srgbClr val="008080"/>
                </a:solidFill>
                <a:latin typeface="Times New Roman" panose="02020603050405020304" pitchFamily="18" charset="0"/>
              </a:rPr>
              <a:t>Kdy volíme pevnou mzdu v obchodě ?</a:t>
            </a:r>
            <a:r>
              <a:rPr lang="cs-CZ" altLang="cs-CZ" sz="2800" dirty="0">
                <a:solidFill>
                  <a:srgbClr val="008080"/>
                </a:solidFill>
                <a:latin typeface="Times New Roman" panose="02020603050405020304" pitchFamily="18" charset="0"/>
              </a:rPr>
              <a:t> </a:t>
            </a:r>
          </a:p>
        </p:txBody>
      </p:sp>
      <p:sp>
        <p:nvSpPr>
          <p:cNvPr id="10246" name="Text Box 8"/>
          <p:cNvSpPr txBox="1">
            <a:spLocks noChangeArrowheads="1"/>
          </p:cNvSpPr>
          <p:nvPr/>
        </p:nvSpPr>
        <p:spPr bwMode="auto">
          <a:xfrm>
            <a:off x="1027113" y="3750173"/>
            <a:ext cx="6119812" cy="1661276"/>
          </a:xfrm>
          <a:prstGeom prst="rect">
            <a:avLst/>
          </a:prstGeom>
          <a:solidFill>
            <a:schemeClr val="accent6">
              <a:lumMod val="20000"/>
              <a:lumOff val="80000"/>
            </a:schemeClr>
          </a:solidFill>
          <a:ln w="57150">
            <a:solidFill>
              <a:schemeClr val="accent1"/>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sz="2800" b="1" dirty="0">
                <a:solidFill>
                  <a:srgbClr val="008080"/>
                </a:solidFill>
                <a:latin typeface="Times New Roman" panose="02020603050405020304" pitchFamily="18" charset="0"/>
              </a:rPr>
              <a:t>rámcový odhad mezd</a:t>
            </a:r>
          </a:p>
          <a:p>
            <a:pPr algn="ctr" eaLnBrk="1" hangingPunct="1">
              <a:spcBef>
                <a:spcPct val="0"/>
              </a:spcBef>
              <a:buClrTx/>
              <a:buFontTx/>
              <a:buNone/>
            </a:pPr>
            <a:r>
              <a:rPr lang="cs-CZ" altLang="cs-CZ" sz="2800" b="1" dirty="0">
                <a:solidFill>
                  <a:srgbClr val="008080"/>
                </a:solidFill>
                <a:latin typeface="Times New Roman" panose="02020603050405020304" pitchFamily="18" charset="0"/>
              </a:rPr>
              <a:t>nepřímé ovlivňování mezd</a:t>
            </a:r>
          </a:p>
          <a:p>
            <a:pPr algn="ctr" eaLnBrk="1" hangingPunct="1">
              <a:spcBef>
                <a:spcPct val="0"/>
              </a:spcBef>
              <a:buClrTx/>
              <a:buFontTx/>
              <a:buNone/>
            </a:pPr>
            <a:r>
              <a:rPr lang="cs-CZ" altLang="cs-CZ" sz="2800" b="1" dirty="0">
                <a:solidFill>
                  <a:srgbClr val="008080"/>
                </a:solidFill>
                <a:latin typeface="Times New Roman" panose="02020603050405020304" pitchFamily="18" charset="0"/>
              </a:rPr>
              <a:t>velké sezónní výkyvy.</a:t>
            </a:r>
            <a:endParaRPr lang="cs-CZ" altLang="cs-CZ" sz="2800" dirty="0">
              <a:solidFill>
                <a:srgbClr val="008080"/>
              </a:solidFill>
              <a:latin typeface="Times New Roman" panose="02020603050405020304" pitchFamily="18" charset="0"/>
            </a:endParaRPr>
          </a:p>
        </p:txBody>
      </p:sp>
      <p:pic>
        <p:nvPicPr>
          <p:cNvPr id="10247" name="Picture 9" descr="j0424784"/>
          <p:cNvPicPr>
            <a:picLocks noChangeAspect="1" noChangeArrowheads="1"/>
          </p:cNvPicPr>
          <p:nvPr/>
        </p:nvPicPr>
        <p:blipFill>
          <a:blip r:embed="rId2">
            <a:grayscl/>
            <a:biLevel thresh="50000"/>
            <a:extLst>
              <a:ext uri="{28A0092B-C50C-407E-A947-70E740481C1C}">
                <a14:useLocalDpi xmlns:a14="http://schemas.microsoft.com/office/drawing/2010/main" val="0"/>
              </a:ext>
            </a:extLst>
          </a:blip>
          <a:srcRect/>
          <a:stretch>
            <a:fillRect/>
          </a:stretch>
        </p:blipFill>
        <p:spPr bwMode="auto">
          <a:xfrm>
            <a:off x="8359229" y="2761627"/>
            <a:ext cx="3168650" cy="1631950"/>
          </a:xfrm>
          <a:prstGeom prst="rect">
            <a:avLst/>
          </a:prstGeom>
          <a:solidFill>
            <a:schemeClr val="accent6">
              <a:lumMod val="20000"/>
              <a:lumOff val="80000"/>
            </a:schemeClr>
          </a:solidFill>
          <a:ln w="9525">
            <a:solidFill>
              <a:srgbClr val="008080"/>
            </a:solidFill>
            <a:miter lim="800000"/>
            <a:headEnd/>
            <a:tailEnd/>
          </a:ln>
        </p:spPr>
      </p:pic>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1032782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1295738" y="1948722"/>
            <a:ext cx="7563449" cy="3657600"/>
          </a:xfrm>
          <a:prstGeom prst="rect">
            <a:avLst/>
          </a:prstGeom>
          <a:solidFill>
            <a:schemeClr val="accent6">
              <a:lumMod val="20000"/>
              <a:lumOff val="80000"/>
            </a:schemeClr>
          </a:solidFill>
          <a:ln w="76200">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marL="457200" indent="-457200" eaLnBrk="1" hangingPunct="1">
              <a:spcBef>
                <a:spcPct val="0"/>
              </a:spcBef>
              <a:buClrTx/>
              <a:buFontTx/>
              <a:buChar char="-"/>
            </a:pPr>
            <a:r>
              <a:rPr lang="cs-CZ" altLang="cs-CZ" sz="2800" b="1" dirty="0">
                <a:solidFill>
                  <a:srgbClr val="008080"/>
                </a:solidFill>
                <a:latin typeface="Times New Roman" panose="02020603050405020304" pitchFamily="18" charset="0"/>
              </a:rPr>
              <a:t>známé mzdové náklady</a:t>
            </a:r>
          </a:p>
          <a:p>
            <a:pPr marL="457200" indent="-457200" eaLnBrk="1" hangingPunct="1">
              <a:spcBef>
                <a:spcPct val="0"/>
              </a:spcBef>
              <a:buClrTx/>
              <a:buFontTx/>
              <a:buChar char="-"/>
            </a:pPr>
            <a:endParaRPr lang="cs-CZ" altLang="cs-CZ" sz="2800" b="1" dirty="0">
              <a:solidFill>
                <a:srgbClr val="008080"/>
              </a:solidFill>
              <a:latin typeface="Times New Roman" panose="02020603050405020304" pitchFamily="18" charset="0"/>
            </a:endParaRPr>
          </a:p>
          <a:p>
            <a:pPr marL="457200" indent="-457200" eaLnBrk="1" hangingPunct="1">
              <a:spcBef>
                <a:spcPct val="0"/>
              </a:spcBef>
              <a:buClrTx/>
              <a:buFontTx/>
              <a:buChar char="-"/>
            </a:pPr>
            <a:r>
              <a:rPr lang="cs-CZ" altLang="cs-CZ" sz="2800" b="1" dirty="0">
                <a:solidFill>
                  <a:srgbClr val="008080"/>
                </a:solidFill>
                <a:latin typeface="Times New Roman" panose="02020603050405020304" pitchFamily="18" charset="0"/>
              </a:rPr>
              <a:t>jistota pro pracovníka</a:t>
            </a:r>
          </a:p>
          <a:p>
            <a:pPr eaLnBrk="1" hangingPunct="1">
              <a:spcBef>
                <a:spcPct val="0"/>
              </a:spcBef>
              <a:buClrTx/>
              <a:buFont typeface="Symbol" panose="05050102010706020507" pitchFamily="18" charset="2"/>
              <a:buNone/>
            </a:pPr>
            <a:endParaRPr lang="cs-CZ" altLang="cs-CZ" sz="2800" b="1" dirty="0">
              <a:solidFill>
                <a:srgbClr val="008080"/>
              </a:solidFill>
              <a:latin typeface="Times New Roman" panose="02020603050405020304" pitchFamily="18" charset="0"/>
            </a:endParaRPr>
          </a:p>
          <a:p>
            <a:pPr marL="457200" indent="-457200" eaLnBrk="1" hangingPunct="1">
              <a:spcBef>
                <a:spcPct val="0"/>
              </a:spcBef>
              <a:buClrTx/>
              <a:buFontTx/>
              <a:buChar char="-"/>
            </a:pPr>
            <a:r>
              <a:rPr lang="cs-CZ" altLang="cs-CZ" sz="2800" b="1" dirty="0">
                <a:solidFill>
                  <a:srgbClr val="008080"/>
                </a:solidFill>
                <a:latin typeface="Times New Roman" panose="02020603050405020304" pitchFamily="18" charset="0"/>
              </a:rPr>
              <a:t>zjednodušení práce účetních, administračně</a:t>
            </a:r>
          </a:p>
          <a:p>
            <a:pPr eaLnBrk="1" hangingPunct="1">
              <a:spcBef>
                <a:spcPct val="0"/>
              </a:spcBef>
              <a:buClrTx/>
              <a:buNone/>
            </a:pPr>
            <a:r>
              <a:rPr lang="cs-CZ" altLang="cs-CZ" sz="2800" b="1" dirty="0">
                <a:solidFill>
                  <a:srgbClr val="008080"/>
                </a:solidFill>
                <a:latin typeface="Times New Roman" panose="02020603050405020304" pitchFamily="18" charset="0"/>
              </a:rPr>
              <a:t>     nenáročná evidence</a:t>
            </a:r>
          </a:p>
          <a:p>
            <a:pPr eaLnBrk="1" hangingPunct="1">
              <a:spcBef>
                <a:spcPct val="0"/>
              </a:spcBef>
              <a:buClrTx/>
              <a:buFont typeface="Symbol" panose="05050102010706020507" pitchFamily="18" charset="2"/>
              <a:buNone/>
            </a:pPr>
            <a:endParaRPr lang="cs-CZ" altLang="cs-CZ" sz="2800" b="1" dirty="0">
              <a:solidFill>
                <a:srgbClr val="008080"/>
              </a:solidFill>
              <a:latin typeface="Times New Roman" panose="02020603050405020304" pitchFamily="18" charset="0"/>
            </a:endParaRPr>
          </a:p>
          <a:p>
            <a:pPr eaLnBrk="1" hangingPunct="1">
              <a:spcBef>
                <a:spcPct val="0"/>
              </a:spcBef>
              <a:buClrTx/>
              <a:buFont typeface="Symbol" panose="05050102010706020507" pitchFamily="18" charset="2"/>
              <a:buNone/>
            </a:pPr>
            <a:r>
              <a:rPr lang="cs-CZ" altLang="cs-CZ" sz="2800" b="1" dirty="0">
                <a:solidFill>
                  <a:srgbClr val="008080"/>
                </a:solidFill>
                <a:latin typeface="Times New Roman" panose="02020603050405020304" pitchFamily="18" charset="0"/>
              </a:rPr>
              <a:t>-    jednodušší kontrola.</a:t>
            </a:r>
            <a:endParaRPr lang="cs-CZ" altLang="cs-CZ" sz="2800" dirty="0">
              <a:solidFill>
                <a:srgbClr val="008080"/>
              </a:solidFill>
              <a:latin typeface="Times New Roman" panose="02020603050405020304" pitchFamily="18" charset="0"/>
            </a:endParaRPr>
          </a:p>
        </p:txBody>
      </p:sp>
      <p:sp>
        <p:nvSpPr>
          <p:cNvPr id="11268" name="Text Box 6"/>
          <p:cNvSpPr txBox="1">
            <a:spLocks noChangeArrowheads="1"/>
          </p:cNvSpPr>
          <p:nvPr/>
        </p:nvSpPr>
        <p:spPr bwMode="auto">
          <a:xfrm>
            <a:off x="1295738" y="552383"/>
            <a:ext cx="4775278" cy="571500"/>
          </a:xfrm>
          <a:prstGeom prst="rect">
            <a:avLst/>
          </a:prstGeom>
          <a:solidFill>
            <a:srgbClr val="FFFFFF"/>
          </a:solidFill>
          <a:ln w="38100">
            <a:solidFill>
              <a:srgbClr val="3366FF"/>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sz="2800" b="1" dirty="0">
                <a:latin typeface="Times New Roman" panose="02020603050405020304" pitchFamily="18" charset="0"/>
              </a:rPr>
              <a:t>Výhody pevné mzdy</a:t>
            </a:r>
            <a:endParaRPr lang="cs-CZ" altLang="cs-CZ" sz="2800" dirty="0">
              <a:latin typeface="Times New Roman" panose="02020603050405020304" pitchFamily="18" charset="0"/>
            </a:endParaRP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14328664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ext Box 5"/>
          <p:cNvSpPr txBox="1">
            <a:spLocks noChangeArrowheads="1"/>
          </p:cNvSpPr>
          <p:nvPr/>
        </p:nvSpPr>
        <p:spPr bwMode="auto">
          <a:xfrm>
            <a:off x="952500" y="1783830"/>
            <a:ext cx="8521284" cy="4542019"/>
          </a:xfrm>
          <a:prstGeom prst="rect">
            <a:avLst/>
          </a:prstGeom>
          <a:solidFill>
            <a:schemeClr val="accent6">
              <a:lumMod val="20000"/>
              <a:lumOff val="80000"/>
            </a:schemeClr>
          </a:solidFill>
          <a:ln w="76200">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0"/>
              </a:spcBef>
              <a:buClrTx/>
              <a:buFontTx/>
              <a:buNone/>
            </a:pPr>
            <a:endParaRPr lang="cs-CZ" altLang="cs-CZ" sz="1200" dirty="0">
              <a:latin typeface="Times New Roman" panose="02020603050405020304" pitchFamily="18" charset="0"/>
            </a:endParaRPr>
          </a:p>
          <a:p>
            <a:pPr eaLnBrk="1" hangingPunct="1">
              <a:spcBef>
                <a:spcPct val="0"/>
              </a:spcBef>
              <a:buClrTx/>
              <a:buFontTx/>
              <a:buNone/>
            </a:pPr>
            <a:endParaRPr lang="cs-CZ" altLang="cs-CZ" sz="1200" dirty="0">
              <a:latin typeface="Times New Roman" panose="02020603050405020304" pitchFamily="18" charset="0"/>
            </a:endParaRPr>
          </a:p>
          <a:p>
            <a:pPr marL="457200" indent="-457200" eaLnBrk="1" hangingPunct="1">
              <a:spcBef>
                <a:spcPct val="0"/>
              </a:spcBef>
              <a:buClrTx/>
              <a:buFontTx/>
              <a:buChar char="-"/>
            </a:pPr>
            <a:r>
              <a:rPr lang="cs-CZ" altLang="cs-CZ" sz="2800" b="1" dirty="0">
                <a:solidFill>
                  <a:srgbClr val="008080"/>
                </a:solidFill>
                <a:latin typeface="Times New Roman" panose="02020603050405020304" pitchFamily="18" charset="0"/>
              </a:rPr>
              <a:t>fixování nákladů na pracovní sílu (prodáváme-vyplácíme, neprodáváme – vyplácíme)</a:t>
            </a:r>
          </a:p>
          <a:p>
            <a:pPr marL="457200" indent="-457200" eaLnBrk="1" hangingPunct="1">
              <a:spcBef>
                <a:spcPct val="0"/>
              </a:spcBef>
              <a:buClrTx/>
              <a:buFontTx/>
              <a:buChar char="-"/>
            </a:pPr>
            <a:endParaRPr lang="cs-CZ" altLang="cs-CZ" sz="2800" b="1" dirty="0">
              <a:solidFill>
                <a:srgbClr val="008080"/>
              </a:solidFill>
              <a:latin typeface="Times New Roman" panose="02020603050405020304" pitchFamily="18" charset="0"/>
            </a:endParaRPr>
          </a:p>
          <a:p>
            <a:pPr marL="457200" indent="-457200" eaLnBrk="1" hangingPunct="1">
              <a:spcBef>
                <a:spcPct val="0"/>
              </a:spcBef>
              <a:buClrTx/>
              <a:buFontTx/>
              <a:buChar char="-"/>
            </a:pPr>
            <a:r>
              <a:rPr lang="cs-CZ" altLang="cs-CZ" sz="2800" b="1" dirty="0" err="1">
                <a:solidFill>
                  <a:srgbClr val="008080"/>
                </a:solidFill>
                <a:latin typeface="Times New Roman" panose="02020603050405020304" pitchFamily="18" charset="0"/>
              </a:rPr>
              <a:t>nestimulace</a:t>
            </a:r>
            <a:r>
              <a:rPr lang="cs-CZ" altLang="cs-CZ" sz="2800" b="1" dirty="0">
                <a:solidFill>
                  <a:srgbClr val="008080"/>
                </a:solidFill>
                <a:latin typeface="Times New Roman" panose="02020603050405020304" pitchFamily="18" charset="0"/>
              </a:rPr>
              <a:t> pracovních výkonů</a:t>
            </a:r>
          </a:p>
          <a:p>
            <a:pPr eaLnBrk="1" hangingPunct="1">
              <a:spcBef>
                <a:spcPct val="0"/>
              </a:spcBef>
              <a:buClrTx/>
              <a:buFontTx/>
              <a:buNone/>
            </a:pPr>
            <a:endParaRPr lang="cs-CZ" altLang="cs-CZ" sz="2800" b="1" dirty="0">
              <a:solidFill>
                <a:srgbClr val="008080"/>
              </a:solidFill>
              <a:latin typeface="Times New Roman" panose="02020603050405020304" pitchFamily="18" charset="0"/>
            </a:endParaRPr>
          </a:p>
          <a:p>
            <a:pPr marL="457200" indent="-457200" eaLnBrk="1" hangingPunct="1">
              <a:spcBef>
                <a:spcPct val="0"/>
              </a:spcBef>
              <a:buClrTx/>
              <a:buFontTx/>
              <a:buChar char="-"/>
            </a:pPr>
            <a:r>
              <a:rPr lang="cs-CZ" altLang="cs-CZ" sz="2800" b="1" dirty="0">
                <a:solidFill>
                  <a:srgbClr val="008080"/>
                </a:solidFill>
                <a:latin typeface="Times New Roman" panose="02020603050405020304" pitchFamily="18" charset="0"/>
              </a:rPr>
              <a:t>relativní </a:t>
            </a:r>
            <a:r>
              <a:rPr lang="cs-CZ" altLang="cs-CZ" sz="2800" b="1" dirty="0" err="1">
                <a:solidFill>
                  <a:srgbClr val="008080"/>
                </a:solidFill>
                <a:latin typeface="Times New Roman" panose="02020603050405020304" pitchFamily="18" charset="0"/>
              </a:rPr>
              <a:t>fixnost</a:t>
            </a:r>
            <a:r>
              <a:rPr lang="cs-CZ" altLang="cs-CZ" sz="2800" b="1" dirty="0">
                <a:solidFill>
                  <a:srgbClr val="008080"/>
                </a:solidFill>
                <a:latin typeface="Times New Roman" panose="02020603050405020304" pitchFamily="18" charset="0"/>
              </a:rPr>
              <a:t> nákladů (změny vlivem </a:t>
            </a:r>
          </a:p>
          <a:p>
            <a:pPr eaLnBrk="1" hangingPunct="1">
              <a:spcBef>
                <a:spcPct val="0"/>
              </a:spcBef>
              <a:buClrTx/>
              <a:buNone/>
            </a:pPr>
            <a:r>
              <a:rPr lang="cs-CZ" altLang="cs-CZ" sz="2800" b="1" dirty="0">
                <a:solidFill>
                  <a:srgbClr val="008080"/>
                </a:solidFill>
                <a:latin typeface="Times New Roman" panose="02020603050405020304" pitchFamily="18" charset="0"/>
              </a:rPr>
              <a:t>     odborů…kolektivní vyjednávání)</a:t>
            </a:r>
          </a:p>
          <a:p>
            <a:pPr eaLnBrk="1" hangingPunct="1">
              <a:spcBef>
                <a:spcPct val="0"/>
              </a:spcBef>
              <a:buClrTx/>
              <a:buFontTx/>
              <a:buNone/>
            </a:pPr>
            <a:endParaRPr lang="cs-CZ" altLang="cs-CZ" sz="2800" b="1" dirty="0">
              <a:solidFill>
                <a:srgbClr val="008080"/>
              </a:solidFill>
              <a:latin typeface="Times New Roman" panose="02020603050405020304" pitchFamily="18" charset="0"/>
            </a:endParaRPr>
          </a:p>
          <a:p>
            <a:pPr eaLnBrk="1" hangingPunct="1">
              <a:spcBef>
                <a:spcPct val="0"/>
              </a:spcBef>
              <a:buClrTx/>
              <a:buFontTx/>
              <a:buNone/>
            </a:pPr>
            <a:r>
              <a:rPr lang="cs-CZ" altLang="cs-CZ" sz="2800" b="1" dirty="0">
                <a:solidFill>
                  <a:srgbClr val="008080"/>
                </a:solidFill>
                <a:latin typeface="Times New Roman" panose="02020603050405020304" pitchFamily="18" charset="0"/>
              </a:rPr>
              <a:t>-  nemožnost diferenciace mezi výkonem pracovníků.</a:t>
            </a:r>
          </a:p>
          <a:p>
            <a:pPr eaLnBrk="1" hangingPunct="1">
              <a:spcBef>
                <a:spcPct val="0"/>
              </a:spcBef>
              <a:buClrTx/>
              <a:buFontTx/>
              <a:buNone/>
            </a:pPr>
            <a:endParaRPr lang="cs-CZ" altLang="cs-CZ" sz="2400" dirty="0">
              <a:latin typeface="Times New Roman" panose="02020603050405020304" pitchFamily="18" charset="0"/>
            </a:endParaRPr>
          </a:p>
        </p:txBody>
      </p:sp>
      <p:sp>
        <p:nvSpPr>
          <p:cNvPr id="11269" name="Text Box 7"/>
          <p:cNvSpPr txBox="1">
            <a:spLocks noChangeArrowheads="1"/>
          </p:cNvSpPr>
          <p:nvPr/>
        </p:nvSpPr>
        <p:spPr bwMode="auto">
          <a:xfrm>
            <a:off x="870471" y="552383"/>
            <a:ext cx="4376086" cy="571500"/>
          </a:xfrm>
          <a:prstGeom prst="rect">
            <a:avLst/>
          </a:prstGeom>
          <a:solidFill>
            <a:srgbClr val="FFFFFF"/>
          </a:solidFill>
          <a:ln w="38100">
            <a:solidFill>
              <a:srgbClr val="FF000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b="1" dirty="0">
                <a:latin typeface="Times New Roman" panose="02020603050405020304" pitchFamily="18" charset="0"/>
              </a:rPr>
              <a:t>Nevýhody pevné mzdy</a:t>
            </a:r>
            <a:endParaRPr lang="cs-CZ" altLang="cs-CZ" dirty="0">
              <a:latin typeface="Times New Roman" panose="02020603050405020304" pitchFamily="18" charset="0"/>
            </a:endParaRP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238721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449092" y="274187"/>
            <a:ext cx="4784758" cy="6063916"/>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9" name="Nadpis 1"/>
          <p:cNvSpPr txBox="1">
            <a:spLocks/>
          </p:cNvSpPr>
          <p:nvPr/>
        </p:nvSpPr>
        <p:spPr>
          <a:xfrm>
            <a:off x="666806" y="720605"/>
            <a:ext cx="4297080" cy="3394195"/>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4000" b="1" dirty="0"/>
          </a:p>
          <a:p>
            <a:pPr algn="l"/>
            <a:endParaRPr lang="cs-CZ" sz="4000" b="1" dirty="0"/>
          </a:p>
          <a:p>
            <a:endParaRPr lang="en-GB" sz="4000" b="1" dirty="0">
              <a:solidFill>
                <a:schemeClr val="bg1"/>
              </a:solidFill>
              <a:latin typeface="Times New Roman" panose="02020603050405020304" pitchFamily="18" charset="0"/>
              <a:cs typeface="Times New Roman" panose="02020603050405020304" pitchFamily="18" charset="0"/>
            </a:endParaRPr>
          </a:p>
        </p:txBody>
      </p:sp>
      <p:sp>
        <p:nvSpPr>
          <p:cNvPr id="10" name="Zástupný symbol pro obsah 2"/>
          <p:cNvSpPr txBox="1">
            <a:spLocks/>
          </p:cNvSpPr>
          <p:nvPr/>
        </p:nvSpPr>
        <p:spPr>
          <a:xfrm>
            <a:off x="396842" y="2976893"/>
            <a:ext cx="4837008" cy="2884351"/>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2400" b="1" i="1" dirty="0">
              <a:solidFill>
                <a:srgbClr val="002060"/>
              </a:solidFill>
            </a:endParaRPr>
          </a:p>
          <a:p>
            <a:pPr marL="0" indent="0">
              <a:buNone/>
            </a:pPr>
            <a:r>
              <a:rPr lang="en-GB" sz="12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5701402" y="2907987"/>
            <a:ext cx="4806091" cy="1511081"/>
          </a:xfrm>
          <a:prstGeom prst="rect">
            <a:avLst/>
          </a:prstGeom>
          <a:solidFill>
            <a:schemeClr val="accent6">
              <a:lumMod val="40000"/>
              <a:lumOff val="60000"/>
            </a:schemeClr>
          </a:soli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spcBef>
                <a:spcPct val="0"/>
              </a:spcBef>
              <a:buNone/>
            </a:pPr>
            <a:r>
              <a:rPr lang="cs-CZ" altLang="cs-CZ" sz="2400" b="1" dirty="0">
                <a:solidFill>
                  <a:srgbClr val="008080"/>
                </a:solidFill>
              </a:rPr>
              <a:t>Cílem přednášky je specifikovat podmínky odměňování pracovníků v obchodě</a:t>
            </a:r>
          </a:p>
          <a:p>
            <a:pPr marL="0" indent="0" algn="ctr">
              <a:buNone/>
            </a:pPr>
            <a:endParaRPr lang="cs-CZ" sz="2400" b="1" i="1" dirty="0">
              <a:solidFill>
                <a:srgbClr val="002060"/>
              </a:solidFill>
            </a:endParaRPr>
          </a:p>
          <a:p>
            <a:pPr marL="0" indent="0" algn="ctr">
              <a:buNone/>
            </a:pPr>
            <a:endParaRPr lang="cs-CZ" sz="2400" b="1" i="1" dirty="0">
              <a:solidFill>
                <a:srgbClr val="002060"/>
              </a:solidFill>
            </a:endParaRPr>
          </a:p>
          <a:p>
            <a:pPr marL="0" indent="0" algn="ctr">
              <a:buNone/>
            </a:pPr>
            <a:r>
              <a:rPr lang="cs-CZ" sz="2400" b="1" i="1" dirty="0">
                <a:solidFill>
                  <a:srgbClr val="002060"/>
                </a:solidFill>
              </a:rPr>
              <a:t> </a:t>
            </a:r>
            <a:endParaRPr lang="en-GB" sz="2400" dirty="0">
              <a:solidFill>
                <a:schemeClr val="bg1"/>
              </a:solidFill>
              <a:cs typeface="Times New Roman" panose="02020603050405020304" pitchFamily="18" charset="0"/>
            </a:endParaRPr>
          </a:p>
        </p:txBody>
      </p:sp>
      <p:sp>
        <p:nvSpPr>
          <p:cNvPr id="8"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Halina </a:t>
            </a:r>
            <a:r>
              <a:rPr lang="cs-CZ" altLang="cs-CZ" sz="1200" b="1" dirty="0" err="1">
                <a:solidFill>
                  <a:srgbClr val="307871"/>
                </a:solidFill>
                <a:latin typeface="Times New Roman" panose="02020603050405020304" pitchFamily="18" charset="0"/>
                <a:cs typeface="Times New Roman" panose="02020603050405020304" pitchFamily="18" charset="0"/>
              </a:rPr>
              <a:t>Starzyczná</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a:solidFill>
                  <a:srgbClr val="307871"/>
                </a:solidFill>
                <a:latin typeface="Times New Roman" panose="02020603050405020304" pitchFamily="18" charset="0"/>
                <a:cs typeface="Times New Roman" panose="02020603050405020304" pitchFamily="18" charset="0"/>
              </a:rPr>
              <a:t>Garant předmětu</a:t>
            </a:r>
          </a:p>
        </p:txBody>
      </p:sp>
      <p:sp>
        <p:nvSpPr>
          <p:cNvPr id="3" name="Obdélník 2"/>
          <p:cNvSpPr/>
          <p:nvPr/>
        </p:nvSpPr>
        <p:spPr>
          <a:xfrm>
            <a:off x="1026720" y="1721095"/>
            <a:ext cx="3577252" cy="3170099"/>
          </a:xfrm>
          <a:prstGeom prst="rect">
            <a:avLst/>
          </a:prstGeom>
        </p:spPr>
        <p:txBody>
          <a:bodyPr wrap="square">
            <a:spAutoFit/>
          </a:bodyPr>
          <a:lstStyle/>
          <a:p>
            <a:r>
              <a:rPr lang="cs-CZ" altLang="cs-CZ" sz="4000" b="1" dirty="0"/>
              <a:t>Mzdové systémy v obchodě </a:t>
            </a:r>
            <a:br>
              <a:rPr lang="cs-CZ" altLang="cs-CZ" sz="4000" b="1" dirty="0"/>
            </a:br>
            <a:r>
              <a:rPr lang="cs-CZ" altLang="cs-CZ" sz="4000" b="1" dirty="0"/>
              <a:t>a pracovní motivace</a:t>
            </a:r>
            <a:endParaRPr lang="cs-CZ" sz="4000" dirty="0"/>
          </a:p>
        </p:txBody>
      </p:sp>
    </p:spTree>
    <p:extLst>
      <p:ext uri="{BB962C8B-B14F-4D97-AF65-F5344CB8AC3E}">
        <p14:creationId xmlns:p14="http://schemas.microsoft.com/office/powerpoint/2010/main" val="11185848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4"/>
          <p:cNvSpPr txBox="1">
            <a:spLocks noChangeArrowheads="1"/>
          </p:cNvSpPr>
          <p:nvPr/>
        </p:nvSpPr>
        <p:spPr bwMode="auto">
          <a:xfrm>
            <a:off x="663577" y="810495"/>
            <a:ext cx="590391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50000"/>
              </a:spcBef>
              <a:buClrTx/>
              <a:buFontTx/>
              <a:buNone/>
            </a:pPr>
            <a:r>
              <a:rPr lang="cs-CZ" altLang="cs-CZ" b="1" dirty="0">
                <a:solidFill>
                  <a:srgbClr val="FF0000"/>
                </a:solidFill>
                <a:latin typeface="Times New Roman" panose="02020603050405020304" pitchFamily="18" charset="0"/>
              </a:rPr>
              <a:t>Kdy volíme provizi ?</a:t>
            </a:r>
          </a:p>
        </p:txBody>
      </p:sp>
      <p:sp>
        <p:nvSpPr>
          <p:cNvPr id="12291" name="Text Box 5"/>
          <p:cNvSpPr txBox="1">
            <a:spLocks noChangeArrowheads="1"/>
          </p:cNvSpPr>
          <p:nvPr/>
        </p:nvSpPr>
        <p:spPr bwMode="auto">
          <a:xfrm>
            <a:off x="271463" y="2118956"/>
            <a:ext cx="6481763" cy="1478683"/>
          </a:xfrm>
          <a:prstGeom prst="rect">
            <a:avLst/>
          </a:prstGeom>
          <a:solidFill>
            <a:schemeClr val="accent6">
              <a:lumMod val="20000"/>
              <a:lumOff val="80000"/>
            </a:schemeClr>
          </a:solidFill>
          <a:ln w="9525">
            <a:solidFill>
              <a:schemeClr val="accent1"/>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sz="2800" b="1" dirty="0">
                <a:solidFill>
                  <a:srgbClr val="008080"/>
                </a:solidFill>
                <a:latin typeface="Times New Roman" panose="02020603050405020304" pitchFamily="18" charset="0"/>
              </a:rPr>
              <a:t>Přesnější odhad mezd a menší sezónní výkyvy</a:t>
            </a:r>
          </a:p>
          <a:p>
            <a:pPr algn="ctr" eaLnBrk="1" hangingPunct="1">
              <a:spcBef>
                <a:spcPct val="0"/>
              </a:spcBef>
              <a:buClrTx/>
              <a:buFontTx/>
              <a:buNone/>
            </a:pPr>
            <a:r>
              <a:rPr lang="cs-CZ" altLang="cs-CZ" sz="2800" b="1" dirty="0">
                <a:solidFill>
                  <a:srgbClr val="008080"/>
                </a:solidFill>
                <a:latin typeface="Times New Roman" panose="02020603050405020304" pitchFamily="18" charset="0"/>
              </a:rPr>
              <a:t>Možnost diferenciace mezd.</a:t>
            </a:r>
          </a:p>
          <a:p>
            <a:pPr eaLnBrk="1" hangingPunct="1">
              <a:spcBef>
                <a:spcPct val="0"/>
              </a:spcBef>
              <a:buClrTx/>
              <a:buFontTx/>
              <a:buNone/>
            </a:pPr>
            <a:endParaRPr lang="cs-CZ" altLang="cs-CZ" sz="2000" dirty="0">
              <a:latin typeface="Times New Roman" panose="02020603050405020304" pitchFamily="18" charset="0"/>
            </a:endParaRPr>
          </a:p>
        </p:txBody>
      </p:sp>
      <p:sp>
        <p:nvSpPr>
          <p:cNvPr id="12292" name="Text Box 6"/>
          <p:cNvSpPr txBox="1">
            <a:spLocks noChangeArrowheads="1"/>
          </p:cNvSpPr>
          <p:nvPr/>
        </p:nvSpPr>
        <p:spPr bwMode="auto">
          <a:xfrm>
            <a:off x="411161" y="4186449"/>
            <a:ext cx="6551613" cy="1983190"/>
          </a:xfrm>
          <a:prstGeom prst="rect">
            <a:avLst/>
          </a:prstGeom>
          <a:solidFill>
            <a:schemeClr val="accent6">
              <a:lumMod val="20000"/>
              <a:lumOff val="80000"/>
            </a:schemeClr>
          </a:solidFill>
          <a:ln w="9525">
            <a:solidFill>
              <a:srgbClr val="6699FF"/>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0"/>
              </a:spcBef>
              <a:buClrTx/>
              <a:buFontTx/>
              <a:buNone/>
            </a:pPr>
            <a:r>
              <a:rPr lang="cs-CZ" altLang="cs-CZ" sz="2800" b="1" dirty="0">
                <a:solidFill>
                  <a:srgbClr val="008080"/>
                </a:solidFill>
                <a:latin typeface="Times New Roman" panose="02020603050405020304" pitchFamily="18" charset="0"/>
              </a:rPr>
              <a:t>Povaha provize:</a:t>
            </a:r>
          </a:p>
          <a:p>
            <a:pPr eaLnBrk="1" hangingPunct="1">
              <a:spcBef>
                <a:spcPct val="0"/>
              </a:spcBef>
              <a:buClrTx/>
            </a:pPr>
            <a:r>
              <a:rPr lang="cs-CZ" altLang="cs-CZ" sz="2800" b="1" dirty="0">
                <a:solidFill>
                  <a:srgbClr val="008080"/>
                </a:solidFill>
                <a:latin typeface="Times New Roman" panose="02020603050405020304" pitchFamily="18" charset="0"/>
              </a:rPr>
              <a:t> % z dosaženého obratu</a:t>
            </a:r>
          </a:p>
          <a:p>
            <a:pPr eaLnBrk="1" hangingPunct="1">
              <a:spcBef>
                <a:spcPct val="0"/>
              </a:spcBef>
              <a:buClrTx/>
              <a:buFont typeface="Symbol" panose="05050102010706020507" pitchFamily="18" charset="2"/>
              <a:buChar char="·"/>
            </a:pPr>
            <a:r>
              <a:rPr lang="cs-CZ" altLang="cs-CZ" sz="2800" b="1" dirty="0">
                <a:solidFill>
                  <a:srgbClr val="008080"/>
                </a:solidFill>
                <a:latin typeface="Times New Roman" panose="02020603050405020304" pitchFamily="18" charset="0"/>
              </a:rPr>
              <a:t>pevná částka za jednotku prodaného množství</a:t>
            </a:r>
          </a:p>
          <a:p>
            <a:pPr eaLnBrk="1" hangingPunct="1">
              <a:spcBef>
                <a:spcPct val="0"/>
              </a:spcBef>
              <a:buClrTx/>
              <a:buFontTx/>
              <a:buNone/>
            </a:pPr>
            <a:endParaRPr lang="cs-CZ" altLang="cs-CZ" sz="2000" dirty="0">
              <a:latin typeface="Times New Roman" panose="02020603050405020304" pitchFamily="18" charset="0"/>
            </a:endParaRPr>
          </a:p>
        </p:txBody>
      </p:sp>
      <p:pic>
        <p:nvPicPr>
          <p:cNvPr id="12297" name="Picture 11"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904289" y="333376"/>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8" name="Picture 12"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031164" y="884239"/>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9" name="Picture 13"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751764" y="188914"/>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0" name="Picture 14"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484700" y="1970088"/>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1" name="Picture 15"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263293" y="2433620"/>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2" name="Picture 16"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154012" y="191742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3" name="Picture 17"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090512" y="134232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4" name="Picture 18"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743701" y="26035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5" name="Picture 19"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247064" y="301087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6" name="Picture 20"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401051" y="333376"/>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7" name="Picture 21"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640457" y="2528940"/>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8" name="Picture 22"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391401" y="47625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9" name="Picture 23"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844855" y="2596373"/>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0" name="Picture 24"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701186" y="1917420"/>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1" name="Picture 25"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274106" y="1305902"/>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2" name="Picture 26"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640456" y="3263120"/>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3" name="Picture 27"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096001" y="26035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4" name="Picture 28"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800308" y="1053166"/>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5" name="Picture 29"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740652" y="4013200"/>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6" name="Picture 30"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824856" y="5474314"/>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7" name="Picture 31"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761899" y="4778989"/>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8" name="Picture 32"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192767" y="5883275"/>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Obrázek 3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07493" y="229216"/>
            <a:ext cx="1464833" cy="1127893"/>
          </a:xfrm>
          <a:prstGeom prst="rect">
            <a:avLst/>
          </a:prstGeom>
        </p:spPr>
      </p:pic>
    </p:spTree>
    <p:extLst>
      <p:ext uri="{BB962C8B-B14F-4D97-AF65-F5344CB8AC3E}">
        <p14:creationId xmlns:p14="http://schemas.microsoft.com/office/powerpoint/2010/main" val="42389173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Text Box 7"/>
          <p:cNvSpPr txBox="1">
            <a:spLocks noChangeArrowheads="1"/>
          </p:cNvSpPr>
          <p:nvPr/>
        </p:nvSpPr>
        <p:spPr bwMode="auto">
          <a:xfrm>
            <a:off x="404734" y="3049334"/>
            <a:ext cx="7996317" cy="3501367"/>
          </a:xfrm>
          <a:prstGeom prst="rect">
            <a:avLst/>
          </a:prstGeom>
          <a:solidFill>
            <a:schemeClr val="accent6">
              <a:lumMod val="20000"/>
              <a:lumOff val="80000"/>
            </a:schemeClr>
          </a:solidFill>
          <a:ln w="9525">
            <a:solidFill>
              <a:srgbClr val="00B0F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0"/>
              </a:spcBef>
              <a:buClrTx/>
              <a:buFontTx/>
              <a:buNone/>
            </a:pPr>
            <a:endParaRPr lang="cs-CZ" altLang="cs-CZ" sz="1200" dirty="0">
              <a:latin typeface="Times New Roman" panose="02020603050405020304" pitchFamily="18" charset="0"/>
            </a:endParaRPr>
          </a:p>
          <a:p>
            <a:pPr eaLnBrk="1" hangingPunct="1">
              <a:spcBef>
                <a:spcPct val="0"/>
              </a:spcBef>
              <a:buClrTx/>
              <a:buFontTx/>
              <a:buNone/>
            </a:pPr>
            <a:endParaRPr lang="cs-CZ" altLang="cs-CZ" sz="1200" dirty="0">
              <a:latin typeface="Times New Roman" panose="02020603050405020304" pitchFamily="18" charset="0"/>
            </a:endParaRPr>
          </a:p>
          <a:p>
            <a:pPr lvl="1" eaLnBrk="1" hangingPunct="1">
              <a:spcBef>
                <a:spcPct val="0"/>
              </a:spcBef>
              <a:buClrTx/>
              <a:buFont typeface="Symbol" panose="05050102010706020507" pitchFamily="18" charset="2"/>
              <a:buChar char="·"/>
            </a:pPr>
            <a:r>
              <a:rPr lang="cs-CZ" altLang="cs-CZ" dirty="0">
                <a:solidFill>
                  <a:srgbClr val="008080"/>
                </a:solidFill>
                <a:latin typeface="Arial" panose="020B0604020202020204" pitchFamily="34" charset="0"/>
                <a:cs typeface="Arial" panose="020B0604020202020204" pitchFamily="34" charset="0"/>
              </a:rPr>
              <a:t> silná motivace prodeje</a:t>
            </a:r>
          </a:p>
          <a:p>
            <a:pPr lvl="1">
              <a:spcBef>
                <a:spcPct val="0"/>
              </a:spcBef>
              <a:buClrTx/>
              <a:buFont typeface="Symbol" panose="05050102010706020507" pitchFamily="18" charset="2"/>
              <a:buChar char="·"/>
            </a:pPr>
            <a:r>
              <a:rPr lang="cs-CZ" altLang="cs-CZ" dirty="0">
                <a:solidFill>
                  <a:srgbClr val="008080"/>
                </a:solidFill>
                <a:latin typeface="Arial" panose="020B0604020202020204" pitchFamily="34" charset="0"/>
                <a:cs typeface="Arial" panose="020B0604020202020204" pitchFamily="34" charset="0"/>
              </a:rPr>
              <a:t> v</a:t>
            </a:r>
            <a:r>
              <a:rPr lang="cs-CZ" dirty="0">
                <a:solidFill>
                  <a:srgbClr val="008080"/>
                </a:solidFill>
                <a:latin typeface="Arial" panose="020B0604020202020204" pitchFamily="34" charset="0"/>
                <a:cs typeface="Arial" panose="020B0604020202020204" pitchFamily="34" charset="0"/>
              </a:rPr>
              <a:t>ariabilnost nákladů pro zaměstnavatele:</a:t>
            </a:r>
          </a:p>
          <a:p>
            <a:pPr lvl="1">
              <a:spcBef>
                <a:spcPct val="0"/>
              </a:spcBef>
              <a:buClrTx/>
              <a:buNone/>
            </a:pPr>
            <a:r>
              <a:rPr lang="cs-CZ" dirty="0">
                <a:solidFill>
                  <a:srgbClr val="008080"/>
                </a:solidFill>
                <a:latin typeface="Arial" panose="020B0604020202020204" pitchFamily="34" charset="0"/>
                <a:cs typeface="Arial" panose="020B0604020202020204" pitchFamily="34" charset="0"/>
              </a:rPr>
              <a:t>   prodáváme - vyplácíme odměny </a:t>
            </a:r>
          </a:p>
          <a:p>
            <a:pPr lvl="1">
              <a:spcBef>
                <a:spcPct val="0"/>
              </a:spcBef>
              <a:buClrTx/>
              <a:buFont typeface="Symbol" panose="05050102010706020507" pitchFamily="18" charset="2"/>
              <a:buChar char="·"/>
            </a:pPr>
            <a:r>
              <a:rPr lang="cs-CZ" dirty="0">
                <a:solidFill>
                  <a:srgbClr val="008080"/>
                </a:solidFill>
                <a:latin typeface="Arial" panose="020B0604020202020204" pitchFamily="34" charset="0"/>
                <a:cs typeface="Arial" panose="020B0604020202020204" pitchFamily="34" charset="0"/>
              </a:rPr>
              <a:t> variabilnost nákladů pro zaměstnavatele: </a:t>
            </a:r>
          </a:p>
          <a:p>
            <a:pPr lvl="1">
              <a:spcBef>
                <a:spcPct val="0"/>
              </a:spcBef>
              <a:buClrTx/>
              <a:buNone/>
            </a:pPr>
            <a:r>
              <a:rPr lang="cs-CZ" dirty="0">
                <a:solidFill>
                  <a:srgbClr val="008080"/>
                </a:solidFill>
                <a:latin typeface="Arial" panose="020B0604020202020204" pitchFamily="34" charset="0"/>
                <a:cs typeface="Arial" panose="020B0604020202020204" pitchFamily="34" charset="0"/>
              </a:rPr>
              <a:t>   nerealizujeme-li obrat - nemusíme ani</a:t>
            </a:r>
          </a:p>
          <a:p>
            <a:pPr lvl="1">
              <a:spcBef>
                <a:spcPct val="0"/>
              </a:spcBef>
              <a:buClrTx/>
              <a:buNone/>
            </a:pPr>
            <a:r>
              <a:rPr lang="cs-CZ" dirty="0">
                <a:solidFill>
                  <a:srgbClr val="008080"/>
                </a:solidFill>
                <a:latin typeface="Arial" panose="020B0604020202020204" pitchFamily="34" charset="0"/>
                <a:cs typeface="Arial" panose="020B0604020202020204" pitchFamily="34" charset="0"/>
              </a:rPr>
              <a:t>   vyplácet provizi</a:t>
            </a:r>
            <a:endParaRPr lang="cs-CZ" altLang="cs-CZ" sz="2000" dirty="0">
              <a:solidFill>
                <a:srgbClr val="008080"/>
              </a:solidFill>
              <a:latin typeface="Arial" panose="020B0604020202020204" pitchFamily="34" charset="0"/>
              <a:cs typeface="Arial" panose="020B0604020202020204" pitchFamily="34" charset="0"/>
            </a:endParaRPr>
          </a:p>
        </p:txBody>
      </p:sp>
      <p:sp>
        <p:nvSpPr>
          <p:cNvPr id="12295" name="Text Box 9"/>
          <p:cNvSpPr txBox="1">
            <a:spLocks noChangeArrowheads="1"/>
          </p:cNvSpPr>
          <p:nvPr/>
        </p:nvSpPr>
        <p:spPr bwMode="auto">
          <a:xfrm>
            <a:off x="989352" y="1579564"/>
            <a:ext cx="4317166" cy="571500"/>
          </a:xfrm>
          <a:prstGeom prst="rect">
            <a:avLst/>
          </a:prstGeom>
          <a:solidFill>
            <a:schemeClr val="bg1"/>
          </a:solidFill>
          <a:ln w="28575">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b="1" dirty="0">
                <a:solidFill>
                  <a:srgbClr val="008080"/>
                </a:solidFill>
                <a:latin typeface="Times New Roman" panose="02020603050405020304" pitchFamily="18" charset="0"/>
              </a:rPr>
              <a:t>Výhody provize</a:t>
            </a:r>
            <a:endParaRPr lang="cs-CZ" altLang="cs-CZ" dirty="0">
              <a:solidFill>
                <a:srgbClr val="008080"/>
              </a:solidFill>
              <a:latin typeface="Times New Roman" panose="02020603050405020304" pitchFamily="18" charset="0"/>
            </a:endParaRPr>
          </a:p>
        </p:txBody>
      </p:sp>
      <p:pic>
        <p:nvPicPr>
          <p:cNvPr id="12297" name="Picture 11"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904289" y="333376"/>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8" name="Picture 12"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031164" y="884239"/>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9" name="Picture 13"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751764" y="188914"/>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0" name="Picture 14"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484700" y="1970088"/>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1" name="Picture 15"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263293" y="2433620"/>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2" name="Picture 16"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154012" y="191742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3" name="Picture 17"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090512" y="134232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4" name="Picture 18"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743701" y="26035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5" name="Picture 19"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247064" y="301087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6" name="Picture 20"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401051" y="333376"/>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7" name="Picture 21"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640457" y="2528940"/>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8" name="Picture 22"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391401" y="47625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9" name="Picture 23"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844855" y="2596373"/>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0" name="Picture 24"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701186" y="1917420"/>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1" name="Picture 25"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274106" y="1305902"/>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2" name="Picture 26"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103048" y="1806868"/>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3" name="Picture 27"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096001" y="26035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4" name="Picture 28"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800308" y="1053166"/>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5" name="Picture 29"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9850268" y="2951952"/>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6" name="Picture 30"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9232901" y="3376363"/>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7" name="Picture 31"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187017" y="3914162"/>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8" name="Picture 32"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911296" y="2781282"/>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Obrázek 3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07493" y="229216"/>
            <a:ext cx="1464833" cy="1127893"/>
          </a:xfrm>
          <a:prstGeom prst="rect">
            <a:avLst/>
          </a:prstGeom>
        </p:spPr>
      </p:pic>
    </p:spTree>
    <p:extLst>
      <p:ext uri="{BB962C8B-B14F-4D97-AF65-F5344CB8AC3E}">
        <p14:creationId xmlns:p14="http://schemas.microsoft.com/office/powerpoint/2010/main" val="17315204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4" name="Text Box 8"/>
          <p:cNvSpPr txBox="1">
            <a:spLocks noChangeArrowheads="1"/>
          </p:cNvSpPr>
          <p:nvPr/>
        </p:nvSpPr>
        <p:spPr bwMode="auto">
          <a:xfrm>
            <a:off x="545817" y="2668308"/>
            <a:ext cx="6728289" cy="2592388"/>
          </a:xfrm>
          <a:prstGeom prst="rect">
            <a:avLst/>
          </a:prstGeom>
          <a:solidFill>
            <a:schemeClr val="accent6">
              <a:lumMod val="20000"/>
              <a:lumOff val="80000"/>
            </a:schemeClr>
          </a:solidFill>
          <a:ln w="9525">
            <a:solidFill>
              <a:srgbClr val="00000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0"/>
              </a:spcBef>
              <a:buClrTx/>
              <a:buFontTx/>
              <a:buNone/>
            </a:pPr>
            <a:endParaRPr lang="cs-CZ" altLang="cs-CZ" sz="1200" dirty="0">
              <a:latin typeface="Times New Roman" panose="02020603050405020304" pitchFamily="18" charset="0"/>
            </a:endParaRPr>
          </a:p>
          <a:p>
            <a:pPr lvl="1" eaLnBrk="1" hangingPunct="1">
              <a:spcBef>
                <a:spcPct val="0"/>
              </a:spcBef>
              <a:buClrTx/>
              <a:buFont typeface="Symbol" panose="05050102010706020507" pitchFamily="18" charset="2"/>
              <a:buChar char="·"/>
            </a:pPr>
            <a:r>
              <a:rPr lang="cs-CZ" altLang="cs-CZ" b="1" dirty="0">
                <a:solidFill>
                  <a:srgbClr val="008080"/>
                </a:solidFill>
                <a:latin typeface="Arial" panose="020B0604020202020204" pitchFamily="34" charset="0"/>
                <a:cs typeface="Arial" panose="020B0604020202020204" pitchFamily="34" charset="0"/>
              </a:rPr>
              <a:t> nátlakové metody</a:t>
            </a:r>
          </a:p>
          <a:p>
            <a:pPr lvl="1" eaLnBrk="1" hangingPunct="1">
              <a:spcBef>
                <a:spcPct val="0"/>
              </a:spcBef>
              <a:buClrTx/>
              <a:buFont typeface="Symbol" panose="05050102010706020507" pitchFamily="18" charset="2"/>
              <a:buChar char="·"/>
            </a:pPr>
            <a:r>
              <a:rPr lang="cs-CZ" altLang="cs-CZ" b="1" dirty="0">
                <a:solidFill>
                  <a:srgbClr val="008080"/>
                </a:solidFill>
                <a:latin typeface="Arial" panose="020B0604020202020204" pitchFamily="34" charset="0"/>
                <a:cs typeface="Arial" panose="020B0604020202020204" pitchFamily="34" charset="0"/>
              </a:rPr>
              <a:t> preferování prodeje zboží ve</a:t>
            </a:r>
          </a:p>
          <a:p>
            <a:pPr lvl="1" eaLnBrk="1" hangingPunct="1">
              <a:spcBef>
                <a:spcPct val="0"/>
              </a:spcBef>
              <a:buClrTx/>
              <a:buNone/>
            </a:pPr>
            <a:r>
              <a:rPr lang="cs-CZ" altLang="cs-CZ" b="1" dirty="0">
                <a:solidFill>
                  <a:srgbClr val="008080"/>
                </a:solidFill>
                <a:latin typeface="Arial" panose="020B0604020202020204" pitchFamily="34" charset="0"/>
                <a:cs typeface="Arial" panose="020B0604020202020204" pitchFamily="34" charset="0"/>
              </a:rPr>
              <a:t>   vyšších cenách</a:t>
            </a:r>
          </a:p>
          <a:p>
            <a:pPr lvl="1" eaLnBrk="1" hangingPunct="1">
              <a:spcBef>
                <a:spcPct val="0"/>
              </a:spcBef>
              <a:buClrTx/>
              <a:buFont typeface="Symbol" panose="05050102010706020507" pitchFamily="18" charset="2"/>
              <a:buChar char="·"/>
            </a:pPr>
            <a:r>
              <a:rPr lang="cs-CZ" altLang="cs-CZ" b="1" dirty="0">
                <a:solidFill>
                  <a:srgbClr val="008080"/>
                </a:solidFill>
                <a:latin typeface="Arial" panose="020B0604020202020204" pitchFamily="34" charset="0"/>
                <a:cs typeface="Arial" panose="020B0604020202020204" pitchFamily="34" charset="0"/>
              </a:rPr>
              <a:t> závislost prodeje na konjunktuře.</a:t>
            </a:r>
            <a:endParaRPr lang="cs-CZ" altLang="cs-CZ" dirty="0">
              <a:solidFill>
                <a:srgbClr val="008080"/>
              </a:solidFill>
              <a:latin typeface="Arial" panose="020B0604020202020204" pitchFamily="34" charset="0"/>
              <a:cs typeface="Arial" panose="020B0604020202020204" pitchFamily="34" charset="0"/>
            </a:endParaRPr>
          </a:p>
          <a:p>
            <a:pPr eaLnBrk="1" hangingPunct="1">
              <a:spcBef>
                <a:spcPct val="0"/>
              </a:spcBef>
              <a:buClrTx/>
              <a:buFontTx/>
              <a:buNone/>
            </a:pPr>
            <a:endParaRPr lang="cs-CZ" altLang="cs-CZ" sz="2000" dirty="0">
              <a:latin typeface="Times New Roman" panose="02020603050405020304" pitchFamily="18" charset="0"/>
            </a:endParaRPr>
          </a:p>
        </p:txBody>
      </p:sp>
      <p:sp>
        <p:nvSpPr>
          <p:cNvPr id="12296" name="Text Box 10"/>
          <p:cNvSpPr txBox="1">
            <a:spLocks noChangeArrowheads="1"/>
          </p:cNvSpPr>
          <p:nvPr/>
        </p:nvSpPr>
        <p:spPr bwMode="auto">
          <a:xfrm>
            <a:off x="634402" y="608013"/>
            <a:ext cx="4132470" cy="1140478"/>
          </a:xfrm>
          <a:prstGeom prst="rect">
            <a:avLst/>
          </a:prstGeom>
          <a:solidFill>
            <a:schemeClr val="bg1"/>
          </a:solidFill>
          <a:ln w="28575">
            <a:solidFill>
              <a:srgbClr val="FF000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b="1" dirty="0">
                <a:solidFill>
                  <a:srgbClr val="008080"/>
                </a:solidFill>
                <a:latin typeface="Times New Roman" panose="02020603050405020304" pitchFamily="18" charset="0"/>
              </a:rPr>
              <a:t>Nevýhody provize</a:t>
            </a:r>
            <a:endParaRPr lang="cs-CZ" altLang="cs-CZ" dirty="0">
              <a:solidFill>
                <a:srgbClr val="008080"/>
              </a:solidFill>
              <a:latin typeface="Times New Roman" panose="02020603050405020304" pitchFamily="18" charset="0"/>
            </a:endParaRPr>
          </a:p>
        </p:txBody>
      </p:sp>
      <p:pic>
        <p:nvPicPr>
          <p:cNvPr id="12297" name="Picture 11"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904289" y="333376"/>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8" name="Picture 12"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031164" y="884239"/>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9" name="Picture 13"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751764" y="188914"/>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0" name="Picture 14"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484700" y="1970088"/>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1" name="Picture 15"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263293" y="2433620"/>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2" name="Picture 16"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154012" y="191742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3" name="Picture 17"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090512" y="134232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4" name="Picture 18"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743701" y="26035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5" name="Picture 19"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247064" y="301087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6" name="Picture 20"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401051" y="333376"/>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7" name="Picture 21"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640457" y="2528940"/>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8" name="Picture 22"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391401" y="47625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9" name="Picture 23"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844855" y="2596373"/>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0" name="Picture 24"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701186" y="1917420"/>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1" name="Picture 25"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274106" y="1305902"/>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2" name="Picture 26"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640456" y="3263120"/>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3" name="Picture 27"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096001" y="26035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4" name="Picture 28"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800308" y="1053166"/>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5" name="Picture 29"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740652" y="4013200"/>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6" name="Picture 30"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824856" y="5474314"/>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7" name="Picture 31"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761899" y="4778989"/>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8" name="Picture 32"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192767" y="5883275"/>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Obrázek 3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07493" y="229216"/>
            <a:ext cx="1464833" cy="1127893"/>
          </a:xfrm>
          <a:prstGeom prst="rect">
            <a:avLst/>
          </a:prstGeom>
        </p:spPr>
      </p:pic>
    </p:spTree>
    <p:extLst>
      <p:ext uri="{BB962C8B-B14F-4D97-AF65-F5344CB8AC3E}">
        <p14:creationId xmlns:p14="http://schemas.microsoft.com/office/powerpoint/2010/main" val="26576118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4"/>
          <p:cNvSpPr txBox="1">
            <a:spLocks noChangeArrowheads="1"/>
          </p:cNvSpPr>
          <p:nvPr/>
        </p:nvSpPr>
        <p:spPr bwMode="auto">
          <a:xfrm>
            <a:off x="1614644" y="2197074"/>
            <a:ext cx="6985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50000"/>
              </a:spcBef>
              <a:buClrTx/>
              <a:buFontTx/>
              <a:buNone/>
            </a:pPr>
            <a:r>
              <a:rPr lang="cs-CZ" altLang="cs-CZ" b="1" dirty="0">
                <a:solidFill>
                  <a:srgbClr val="008080"/>
                </a:solidFill>
                <a:latin typeface="Times New Roman" panose="02020603050405020304" pitchFamily="18" charset="0"/>
              </a:rPr>
              <a:t>Kdy volíme kombinovaný systém ? </a:t>
            </a:r>
          </a:p>
        </p:txBody>
      </p:sp>
      <p:sp>
        <p:nvSpPr>
          <p:cNvPr id="13315" name="Text Box 5"/>
          <p:cNvSpPr txBox="1">
            <a:spLocks noChangeArrowheads="1"/>
          </p:cNvSpPr>
          <p:nvPr/>
        </p:nvSpPr>
        <p:spPr bwMode="auto">
          <a:xfrm>
            <a:off x="1614644" y="3529780"/>
            <a:ext cx="7127875" cy="1944688"/>
          </a:xfrm>
          <a:prstGeom prst="rect">
            <a:avLst/>
          </a:prstGeom>
          <a:solidFill>
            <a:srgbClr val="FFFFCC"/>
          </a:solidFill>
          <a:ln w="57150">
            <a:solidFill>
              <a:srgbClr val="008080"/>
            </a:solidFill>
            <a:miter lim="800000"/>
            <a:headEnd/>
            <a:tailEnd/>
          </a:ln>
        </p:spPr>
        <p:txBody>
          <a:bodyPr/>
          <a:lstStyle>
            <a:lvl1pPr marL="342900" indent="-342900">
              <a:spcBef>
                <a:spcPct val="20000"/>
              </a:spcBef>
              <a:buClr>
                <a:schemeClr val="accent1"/>
              </a:buClr>
              <a:buChar char="•"/>
              <a:defRPr sz="3200">
                <a:solidFill>
                  <a:schemeClr val="tx1"/>
                </a:solidFill>
                <a:latin typeface="Tahoma" panose="020B0604030504040204" pitchFamily="34" charset="0"/>
              </a:defRPr>
            </a:lvl1pPr>
            <a:lvl2pPr>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lvl="1" eaLnBrk="1" hangingPunct="1">
              <a:spcBef>
                <a:spcPct val="0"/>
              </a:spcBef>
              <a:buClrTx/>
              <a:buFont typeface="Symbol" panose="05050102010706020507" pitchFamily="18" charset="2"/>
              <a:buChar char="·"/>
            </a:pPr>
            <a:r>
              <a:rPr lang="cs-CZ" altLang="cs-CZ" b="1" dirty="0">
                <a:solidFill>
                  <a:srgbClr val="008080"/>
                </a:solidFill>
                <a:latin typeface="Times New Roman" panose="02020603050405020304" pitchFamily="18" charset="0"/>
              </a:rPr>
              <a:t>Pevná mzda a provize, odměna</a:t>
            </a:r>
          </a:p>
          <a:p>
            <a:pPr lvl="1" eaLnBrk="1" hangingPunct="1">
              <a:spcBef>
                <a:spcPct val="0"/>
              </a:spcBef>
              <a:buClrTx/>
              <a:buFont typeface="Symbol" panose="05050102010706020507" pitchFamily="18" charset="2"/>
              <a:buChar char="·"/>
            </a:pPr>
            <a:r>
              <a:rPr lang="cs-CZ" altLang="cs-CZ" b="1" dirty="0">
                <a:solidFill>
                  <a:srgbClr val="008080"/>
                </a:solidFill>
                <a:latin typeface="Times New Roman" panose="02020603050405020304" pitchFamily="18" charset="0"/>
              </a:rPr>
              <a:t>Pevná mzda a systém cílových odměn a prémií s krátkodobým, střednědobým či ročním dosahem.</a:t>
            </a:r>
            <a:endParaRPr lang="cs-CZ" altLang="cs-CZ" dirty="0">
              <a:solidFill>
                <a:srgbClr val="008080"/>
              </a:solidFill>
              <a:latin typeface="Times New Roman" panose="02020603050405020304" pitchFamily="18" charset="0"/>
            </a:endParaRPr>
          </a:p>
        </p:txBody>
      </p:sp>
      <p:pic>
        <p:nvPicPr>
          <p:cNvPr id="13316" name="Picture 6" descr="j0236256"/>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9470194" y="2377255"/>
            <a:ext cx="2303463" cy="230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07493" y="229216"/>
            <a:ext cx="1464833" cy="1127893"/>
          </a:xfrm>
          <a:prstGeom prst="rect">
            <a:avLst/>
          </a:prstGeom>
        </p:spPr>
      </p:pic>
    </p:spTree>
    <p:extLst>
      <p:ext uri="{BB962C8B-B14F-4D97-AF65-F5344CB8AC3E}">
        <p14:creationId xmlns:p14="http://schemas.microsoft.com/office/powerpoint/2010/main" val="24958552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4"/>
          <p:cNvSpPr txBox="1">
            <a:spLocks noChangeArrowheads="1"/>
          </p:cNvSpPr>
          <p:nvPr/>
        </p:nvSpPr>
        <p:spPr bwMode="auto">
          <a:xfrm>
            <a:off x="2640013" y="981075"/>
            <a:ext cx="2057400" cy="571500"/>
          </a:xfrm>
          <a:prstGeom prst="rect">
            <a:avLst/>
          </a:prstGeom>
          <a:solidFill>
            <a:srgbClr val="FFFFCC"/>
          </a:solidFill>
          <a:ln w="38100">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sz="2800" b="1">
                <a:latin typeface="Times New Roman" panose="02020603050405020304" pitchFamily="18" charset="0"/>
              </a:rPr>
              <a:t>Prémie</a:t>
            </a:r>
            <a:endParaRPr lang="cs-CZ" altLang="cs-CZ" sz="2800">
              <a:latin typeface="Times New Roman" panose="02020603050405020304" pitchFamily="18" charset="0"/>
            </a:endParaRPr>
          </a:p>
        </p:txBody>
      </p:sp>
      <p:sp>
        <p:nvSpPr>
          <p:cNvPr id="14339" name="AutoShape 5"/>
          <p:cNvSpPr>
            <a:spLocks noChangeArrowheads="1"/>
          </p:cNvSpPr>
          <p:nvPr/>
        </p:nvSpPr>
        <p:spPr bwMode="auto">
          <a:xfrm>
            <a:off x="7104064" y="359844"/>
            <a:ext cx="1584325" cy="1368425"/>
          </a:xfrm>
          <a:prstGeom prst="smileyFace">
            <a:avLst>
              <a:gd name="adj" fmla="val 4653"/>
            </a:avLst>
          </a:prstGeom>
          <a:solidFill>
            <a:srgbClr val="FFFFCC"/>
          </a:solidFill>
          <a:ln w="38100">
            <a:solidFill>
              <a:srgbClr val="008080"/>
            </a:solidFill>
            <a:round/>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0"/>
              </a:spcBef>
              <a:buClrTx/>
              <a:buFontTx/>
              <a:buNone/>
            </a:pPr>
            <a:endParaRPr lang="cs-CZ" altLang="cs-CZ" sz="1800">
              <a:latin typeface="Times New Roman" panose="02020603050405020304" pitchFamily="18" charset="0"/>
            </a:endParaRPr>
          </a:p>
        </p:txBody>
      </p:sp>
      <p:sp>
        <p:nvSpPr>
          <p:cNvPr id="14340" name="Text Box 6"/>
          <p:cNvSpPr txBox="1">
            <a:spLocks noChangeArrowheads="1"/>
          </p:cNvSpPr>
          <p:nvPr/>
        </p:nvSpPr>
        <p:spPr bwMode="auto">
          <a:xfrm>
            <a:off x="1843790" y="2205039"/>
            <a:ext cx="3747385" cy="936625"/>
          </a:xfrm>
          <a:prstGeom prst="rect">
            <a:avLst/>
          </a:prstGeom>
          <a:solidFill>
            <a:schemeClr val="accent6">
              <a:lumMod val="20000"/>
              <a:lumOff val="80000"/>
            </a:schemeClr>
          </a:solidFill>
          <a:ln w="76200">
            <a:solidFill>
              <a:srgbClr val="FFFF0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sz="2400" b="1" dirty="0">
                <a:solidFill>
                  <a:srgbClr val="008080"/>
                </a:solidFill>
                <a:latin typeface="Times New Roman" panose="02020603050405020304" pitchFamily="18" charset="0"/>
              </a:rPr>
              <a:t>Splnění plánu obratu celkového prodeje</a:t>
            </a:r>
            <a:endParaRPr lang="cs-CZ" altLang="cs-CZ" sz="2400" dirty="0">
              <a:solidFill>
                <a:srgbClr val="008080"/>
              </a:solidFill>
              <a:latin typeface="Times New Roman" panose="02020603050405020304" pitchFamily="18" charset="0"/>
            </a:endParaRPr>
          </a:p>
        </p:txBody>
      </p:sp>
      <p:sp>
        <p:nvSpPr>
          <p:cNvPr id="14341" name="Text Box 7"/>
          <p:cNvSpPr txBox="1">
            <a:spLocks noChangeArrowheads="1"/>
          </p:cNvSpPr>
          <p:nvPr/>
        </p:nvSpPr>
        <p:spPr bwMode="auto">
          <a:xfrm>
            <a:off x="1843790" y="3284538"/>
            <a:ext cx="3675948" cy="1008062"/>
          </a:xfrm>
          <a:prstGeom prst="rect">
            <a:avLst/>
          </a:prstGeom>
          <a:solidFill>
            <a:schemeClr val="accent6">
              <a:lumMod val="20000"/>
              <a:lumOff val="80000"/>
            </a:schemeClr>
          </a:solidFill>
          <a:ln w="76200">
            <a:solidFill>
              <a:srgbClr val="FFFF0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sz="2400" b="1" dirty="0">
                <a:solidFill>
                  <a:srgbClr val="008080"/>
                </a:solidFill>
                <a:latin typeface="Times New Roman" panose="02020603050405020304" pitchFamily="18" charset="0"/>
              </a:rPr>
              <a:t>Splnění plánu obratu určitého zboží</a:t>
            </a:r>
            <a:endParaRPr lang="cs-CZ" altLang="cs-CZ" sz="2400" dirty="0">
              <a:solidFill>
                <a:srgbClr val="008080"/>
              </a:solidFill>
              <a:latin typeface="Times New Roman" panose="02020603050405020304" pitchFamily="18" charset="0"/>
            </a:endParaRPr>
          </a:p>
        </p:txBody>
      </p:sp>
      <p:sp>
        <p:nvSpPr>
          <p:cNvPr id="14342" name="Text Box 8"/>
          <p:cNvSpPr txBox="1">
            <a:spLocks noChangeArrowheads="1"/>
          </p:cNvSpPr>
          <p:nvPr/>
        </p:nvSpPr>
        <p:spPr bwMode="auto">
          <a:xfrm>
            <a:off x="1843790" y="4652963"/>
            <a:ext cx="3675948" cy="863600"/>
          </a:xfrm>
          <a:prstGeom prst="rect">
            <a:avLst/>
          </a:prstGeom>
          <a:solidFill>
            <a:schemeClr val="accent6">
              <a:lumMod val="20000"/>
              <a:lumOff val="80000"/>
            </a:schemeClr>
          </a:solidFill>
          <a:ln w="76200">
            <a:solidFill>
              <a:srgbClr val="FFFF0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sz="2400" b="1" dirty="0">
                <a:solidFill>
                  <a:srgbClr val="008080"/>
                </a:solidFill>
                <a:latin typeface="Times New Roman" panose="02020603050405020304" pitchFamily="18" charset="0"/>
              </a:rPr>
              <a:t>Realizace speciálních akcí</a:t>
            </a:r>
            <a:endParaRPr lang="cs-CZ" altLang="cs-CZ" sz="2400" dirty="0">
              <a:solidFill>
                <a:srgbClr val="008080"/>
              </a:solidFill>
              <a:latin typeface="Times New Roman" panose="02020603050405020304" pitchFamily="18" charset="0"/>
            </a:endParaRPr>
          </a:p>
        </p:txBody>
      </p:sp>
      <p:sp>
        <p:nvSpPr>
          <p:cNvPr id="14343" name="Text Box 9"/>
          <p:cNvSpPr txBox="1">
            <a:spLocks noChangeArrowheads="1"/>
          </p:cNvSpPr>
          <p:nvPr/>
        </p:nvSpPr>
        <p:spPr bwMode="auto">
          <a:xfrm>
            <a:off x="6527801" y="2205038"/>
            <a:ext cx="3410677" cy="863600"/>
          </a:xfrm>
          <a:prstGeom prst="rect">
            <a:avLst/>
          </a:prstGeom>
          <a:solidFill>
            <a:schemeClr val="accent6">
              <a:lumMod val="20000"/>
              <a:lumOff val="80000"/>
            </a:schemeClr>
          </a:solidFill>
          <a:ln w="76200">
            <a:solidFill>
              <a:srgbClr val="FFFF0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sz="2400" b="1" dirty="0">
                <a:solidFill>
                  <a:srgbClr val="008080"/>
                </a:solidFill>
                <a:latin typeface="Times New Roman" panose="02020603050405020304" pitchFamily="18" charset="0"/>
              </a:rPr>
              <a:t>Získání nových zákazníků</a:t>
            </a:r>
            <a:endParaRPr lang="cs-CZ" altLang="cs-CZ" sz="2400" dirty="0">
              <a:solidFill>
                <a:srgbClr val="008080"/>
              </a:solidFill>
              <a:latin typeface="Times New Roman" panose="02020603050405020304" pitchFamily="18" charset="0"/>
            </a:endParaRPr>
          </a:p>
        </p:txBody>
      </p:sp>
      <p:sp>
        <p:nvSpPr>
          <p:cNvPr id="14344" name="Text Box 10"/>
          <p:cNvSpPr txBox="1">
            <a:spLocks noChangeArrowheads="1"/>
          </p:cNvSpPr>
          <p:nvPr/>
        </p:nvSpPr>
        <p:spPr bwMode="auto">
          <a:xfrm>
            <a:off x="6600825" y="3284537"/>
            <a:ext cx="3337653" cy="1212511"/>
          </a:xfrm>
          <a:prstGeom prst="rect">
            <a:avLst/>
          </a:prstGeom>
          <a:solidFill>
            <a:schemeClr val="accent6">
              <a:lumMod val="20000"/>
              <a:lumOff val="80000"/>
            </a:schemeClr>
          </a:solidFill>
          <a:ln w="76200">
            <a:solidFill>
              <a:srgbClr val="FFFF0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sz="2400" b="1" dirty="0">
                <a:solidFill>
                  <a:srgbClr val="008080"/>
                </a:solidFill>
                <a:latin typeface="Times New Roman" panose="02020603050405020304" pitchFamily="18" charset="0"/>
              </a:rPr>
              <a:t>Splnění plánu prodeje u určité skupiny zákazníků</a:t>
            </a:r>
            <a:endParaRPr lang="cs-CZ" altLang="cs-CZ" sz="2400" dirty="0">
              <a:solidFill>
                <a:srgbClr val="008080"/>
              </a:solidFill>
              <a:latin typeface="Times New Roman" panose="02020603050405020304" pitchFamily="18" charset="0"/>
            </a:endParaRPr>
          </a:p>
        </p:txBody>
      </p:sp>
      <p:sp>
        <p:nvSpPr>
          <p:cNvPr id="14345" name="Text Box 11"/>
          <p:cNvSpPr txBox="1">
            <a:spLocks noChangeArrowheads="1"/>
          </p:cNvSpPr>
          <p:nvPr/>
        </p:nvSpPr>
        <p:spPr bwMode="auto">
          <a:xfrm>
            <a:off x="6527801" y="4724400"/>
            <a:ext cx="3410677" cy="865188"/>
          </a:xfrm>
          <a:prstGeom prst="rect">
            <a:avLst/>
          </a:prstGeom>
          <a:solidFill>
            <a:schemeClr val="accent6">
              <a:lumMod val="20000"/>
              <a:lumOff val="80000"/>
            </a:schemeClr>
          </a:solidFill>
          <a:ln w="76200">
            <a:solidFill>
              <a:srgbClr val="FFFF0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sz="2400" b="1" dirty="0">
                <a:solidFill>
                  <a:srgbClr val="008080"/>
                </a:solidFill>
                <a:latin typeface="Times New Roman" panose="02020603050405020304" pitchFamily="18" charset="0"/>
              </a:rPr>
              <a:t>Docílení dané výše inkasa</a:t>
            </a:r>
            <a:endParaRPr lang="cs-CZ" altLang="cs-CZ" sz="2400" dirty="0">
              <a:solidFill>
                <a:srgbClr val="008080"/>
              </a:solidFill>
              <a:latin typeface="Times New Roman" panose="02020603050405020304" pitchFamily="18" charset="0"/>
            </a:endParaRPr>
          </a:p>
        </p:txBody>
      </p:sp>
      <p:pic>
        <p:nvPicPr>
          <p:cNvPr id="10" name="Obrázek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29216"/>
            <a:ext cx="1464833" cy="1127893"/>
          </a:xfrm>
          <a:prstGeom prst="rect">
            <a:avLst/>
          </a:prstGeom>
        </p:spPr>
      </p:pic>
    </p:spTree>
    <p:extLst>
      <p:ext uri="{BB962C8B-B14F-4D97-AF65-F5344CB8AC3E}">
        <p14:creationId xmlns:p14="http://schemas.microsoft.com/office/powerpoint/2010/main" val="18788864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4"/>
          <p:cNvSpPr txBox="1">
            <a:spLocks noChangeArrowheads="1"/>
          </p:cNvSpPr>
          <p:nvPr/>
        </p:nvSpPr>
        <p:spPr bwMode="auto">
          <a:xfrm>
            <a:off x="1686081" y="793162"/>
            <a:ext cx="6985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50000"/>
              </a:spcBef>
              <a:buClrTx/>
              <a:buFontTx/>
              <a:buNone/>
            </a:pPr>
            <a:r>
              <a:rPr lang="cs-CZ" altLang="cs-CZ" b="1" dirty="0">
                <a:solidFill>
                  <a:srgbClr val="008080"/>
                </a:solidFill>
                <a:latin typeface="Times New Roman" panose="02020603050405020304" pitchFamily="18" charset="0"/>
              </a:rPr>
              <a:t>Nepřímá stimulace</a:t>
            </a:r>
          </a:p>
        </p:txBody>
      </p:sp>
      <p:sp>
        <p:nvSpPr>
          <p:cNvPr id="13315" name="Text Box 5"/>
          <p:cNvSpPr txBox="1">
            <a:spLocks noChangeArrowheads="1"/>
          </p:cNvSpPr>
          <p:nvPr/>
        </p:nvSpPr>
        <p:spPr bwMode="auto">
          <a:xfrm>
            <a:off x="734518" y="2180665"/>
            <a:ext cx="8454451" cy="3770430"/>
          </a:xfrm>
          <a:prstGeom prst="rect">
            <a:avLst/>
          </a:prstGeom>
          <a:solidFill>
            <a:srgbClr val="FFFFCC"/>
          </a:solidFill>
          <a:ln w="57150">
            <a:solidFill>
              <a:srgbClr val="008080"/>
            </a:solidFill>
            <a:miter lim="800000"/>
            <a:headEnd/>
            <a:tailEnd/>
          </a:ln>
        </p:spPr>
        <p:txBody>
          <a:bodyPr/>
          <a:lstStyle>
            <a:lvl1pPr marL="342900" indent="-342900">
              <a:spcBef>
                <a:spcPct val="20000"/>
              </a:spcBef>
              <a:buClr>
                <a:schemeClr val="accent1"/>
              </a:buClr>
              <a:buChar char="•"/>
              <a:defRPr sz="3200">
                <a:solidFill>
                  <a:schemeClr val="tx1"/>
                </a:solidFill>
                <a:latin typeface="Tahoma" panose="020B0604030504040204" pitchFamily="34" charset="0"/>
              </a:defRPr>
            </a:lvl1pPr>
            <a:lvl2pPr>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lvl="1">
              <a:spcBef>
                <a:spcPct val="0"/>
              </a:spcBef>
              <a:buClrTx/>
              <a:buFont typeface="Symbol" panose="05050102010706020507" pitchFamily="18" charset="2"/>
              <a:buChar char="·"/>
            </a:pPr>
            <a:r>
              <a:rPr lang="cs-CZ" dirty="0">
                <a:solidFill>
                  <a:srgbClr val="008080"/>
                </a:solidFill>
              </a:rPr>
              <a:t> Nepřímá stimulace není přímo vázána na výkon pracovníka. </a:t>
            </a:r>
          </a:p>
          <a:p>
            <a:pPr lvl="1">
              <a:spcBef>
                <a:spcPct val="0"/>
              </a:spcBef>
              <a:buClrTx/>
              <a:buFont typeface="Symbol" panose="05050102010706020507" pitchFamily="18" charset="2"/>
              <a:buChar char="·"/>
            </a:pPr>
            <a:r>
              <a:rPr lang="cs-CZ" dirty="0">
                <a:solidFill>
                  <a:srgbClr val="008080"/>
                </a:solidFill>
              </a:rPr>
              <a:t> Jedná se o doplňující formy odměňování pracovníků a má peněžní i nepeněžní charakter. </a:t>
            </a:r>
          </a:p>
          <a:p>
            <a:pPr lvl="1">
              <a:spcBef>
                <a:spcPct val="0"/>
              </a:spcBef>
              <a:buClrTx/>
              <a:buFont typeface="Symbol" panose="05050102010706020507" pitchFamily="18" charset="2"/>
              <a:buChar char="·"/>
            </a:pPr>
            <a:r>
              <a:rPr lang="cs-CZ" dirty="0">
                <a:solidFill>
                  <a:srgbClr val="008080"/>
                </a:solidFill>
              </a:rPr>
              <a:t> Nepeněžní stimulace může mít podle psychologů často dlouhodobější účinek než stimuly peněžní.</a:t>
            </a:r>
            <a:endParaRPr lang="cs-CZ" altLang="cs-CZ" dirty="0">
              <a:solidFill>
                <a:srgbClr val="008080"/>
              </a:solidFill>
              <a:latin typeface="Times New Roman" panose="02020603050405020304" pitchFamily="18" charset="0"/>
            </a:endParaRPr>
          </a:p>
        </p:txBody>
      </p:sp>
      <p:pic>
        <p:nvPicPr>
          <p:cNvPr id="13316" name="Picture 6" descr="j0236256"/>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9470194" y="2377255"/>
            <a:ext cx="2303463" cy="230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07493" y="229216"/>
            <a:ext cx="1464833" cy="1127893"/>
          </a:xfrm>
          <a:prstGeom prst="rect">
            <a:avLst/>
          </a:prstGeom>
        </p:spPr>
      </p:pic>
    </p:spTree>
    <p:extLst>
      <p:ext uri="{BB962C8B-B14F-4D97-AF65-F5344CB8AC3E}">
        <p14:creationId xmlns:p14="http://schemas.microsoft.com/office/powerpoint/2010/main" val="2128852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4"/>
          <p:cNvSpPr>
            <a:spLocks noChangeArrowheads="1"/>
          </p:cNvSpPr>
          <p:nvPr/>
        </p:nvSpPr>
        <p:spPr bwMode="auto">
          <a:xfrm>
            <a:off x="588676" y="437347"/>
            <a:ext cx="1417638" cy="1295400"/>
          </a:xfrm>
          <a:prstGeom prst="smileyFace">
            <a:avLst>
              <a:gd name="adj" fmla="val 4653"/>
            </a:avLst>
          </a:prstGeom>
          <a:solidFill>
            <a:srgbClr val="FFCC99"/>
          </a:solidFill>
          <a:ln w="38100">
            <a:solidFill>
              <a:srgbClr val="008080"/>
            </a:solidFill>
            <a:round/>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0"/>
              </a:spcBef>
              <a:buClrTx/>
              <a:buFontTx/>
              <a:buNone/>
            </a:pPr>
            <a:endParaRPr lang="cs-CZ" altLang="cs-CZ" sz="1800">
              <a:latin typeface="Times New Roman" panose="02020603050405020304" pitchFamily="18" charset="0"/>
            </a:endParaRPr>
          </a:p>
        </p:txBody>
      </p:sp>
      <p:sp>
        <p:nvSpPr>
          <p:cNvPr id="15363" name="Text Box 5"/>
          <p:cNvSpPr txBox="1">
            <a:spLocks noChangeArrowheads="1"/>
          </p:cNvSpPr>
          <p:nvPr/>
        </p:nvSpPr>
        <p:spPr bwMode="auto">
          <a:xfrm>
            <a:off x="2398146" y="133725"/>
            <a:ext cx="7839855" cy="1061864"/>
          </a:xfrm>
          <a:prstGeom prst="rect">
            <a:avLst/>
          </a:prstGeom>
          <a:solidFill>
            <a:schemeClr val="accent6">
              <a:lumMod val="20000"/>
              <a:lumOff val="80000"/>
            </a:schemeClr>
          </a:solidFill>
          <a:ln w="38100">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b="1" dirty="0">
                <a:solidFill>
                  <a:srgbClr val="008080"/>
                </a:solidFill>
                <a:latin typeface="Times New Roman" panose="02020603050405020304" pitchFamily="18" charset="0"/>
              </a:rPr>
              <a:t>Nepřímá peněžní a nepeněžní stimulace - benefity</a:t>
            </a:r>
            <a:endParaRPr lang="cs-CZ" altLang="cs-CZ" dirty="0">
              <a:solidFill>
                <a:srgbClr val="008080"/>
              </a:solidFill>
              <a:latin typeface="Times New Roman" panose="02020603050405020304" pitchFamily="18" charset="0"/>
            </a:endParaRPr>
          </a:p>
        </p:txBody>
      </p:sp>
      <p:sp>
        <p:nvSpPr>
          <p:cNvPr id="15364" name="Text Box 6"/>
          <p:cNvSpPr txBox="1">
            <a:spLocks noChangeArrowheads="1"/>
          </p:cNvSpPr>
          <p:nvPr/>
        </p:nvSpPr>
        <p:spPr bwMode="auto">
          <a:xfrm>
            <a:off x="3103608" y="1280287"/>
            <a:ext cx="6428930" cy="579064"/>
          </a:xfrm>
          <a:prstGeom prst="rect">
            <a:avLst/>
          </a:prstGeom>
          <a:solidFill>
            <a:srgbClr val="FFFFCC"/>
          </a:solidFill>
          <a:ln w="28575">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sz="2400" b="1" dirty="0">
                <a:solidFill>
                  <a:srgbClr val="008080"/>
                </a:solidFill>
                <a:latin typeface="Times New Roman" panose="02020603050405020304" pitchFamily="18" charset="0"/>
              </a:rPr>
              <a:t>Nejlepší prodejce roku, nejlepší prodejna roku</a:t>
            </a:r>
            <a:endParaRPr lang="cs-CZ" altLang="cs-CZ" sz="2400" dirty="0">
              <a:solidFill>
                <a:srgbClr val="008080"/>
              </a:solidFill>
              <a:latin typeface="Times New Roman" panose="02020603050405020304" pitchFamily="18" charset="0"/>
            </a:endParaRPr>
          </a:p>
        </p:txBody>
      </p:sp>
      <p:sp>
        <p:nvSpPr>
          <p:cNvPr id="15365" name="Text Box 7"/>
          <p:cNvSpPr txBox="1">
            <a:spLocks noChangeArrowheads="1"/>
          </p:cNvSpPr>
          <p:nvPr/>
        </p:nvSpPr>
        <p:spPr bwMode="auto">
          <a:xfrm>
            <a:off x="3103608" y="1944049"/>
            <a:ext cx="6551273" cy="883721"/>
          </a:xfrm>
          <a:prstGeom prst="rect">
            <a:avLst/>
          </a:prstGeom>
          <a:solidFill>
            <a:srgbClr val="FFFFCC"/>
          </a:solidFill>
          <a:ln w="28575">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sz="2400" b="1" dirty="0">
                <a:solidFill>
                  <a:srgbClr val="008080"/>
                </a:solidFill>
                <a:latin typeface="Times New Roman" panose="02020603050405020304" pitchFamily="18" charset="0"/>
              </a:rPr>
              <a:t>Využívání firemních symbolů pro osobní potřebu</a:t>
            </a:r>
            <a:endParaRPr lang="cs-CZ" altLang="cs-CZ" sz="2400" dirty="0">
              <a:solidFill>
                <a:srgbClr val="008080"/>
              </a:solidFill>
              <a:latin typeface="Times New Roman" panose="02020603050405020304" pitchFamily="18" charset="0"/>
            </a:endParaRPr>
          </a:p>
        </p:txBody>
      </p:sp>
      <p:pic>
        <p:nvPicPr>
          <p:cNvPr id="11" name="Obrázek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07493" y="229216"/>
            <a:ext cx="1464833" cy="1127893"/>
          </a:xfrm>
          <a:prstGeom prst="rect">
            <a:avLst/>
          </a:prstGeom>
        </p:spPr>
      </p:pic>
      <p:sp>
        <p:nvSpPr>
          <p:cNvPr id="7" name="Text Box 8">
            <a:extLst>
              <a:ext uri="{FF2B5EF4-FFF2-40B4-BE49-F238E27FC236}">
                <a16:creationId xmlns:a16="http://schemas.microsoft.com/office/drawing/2014/main" id="{02743C2D-022C-48F1-8400-912D8C6DBD69}"/>
              </a:ext>
            </a:extLst>
          </p:cNvPr>
          <p:cNvSpPr txBox="1">
            <a:spLocks noChangeArrowheads="1"/>
          </p:cNvSpPr>
          <p:nvPr/>
        </p:nvSpPr>
        <p:spPr bwMode="auto">
          <a:xfrm>
            <a:off x="1777263" y="2865053"/>
            <a:ext cx="9203961" cy="875349"/>
          </a:xfrm>
          <a:prstGeom prst="rect">
            <a:avLst/>
          </a:prstGeom>
          <a:solidFill>
            <a:srgbClr val="FFFFCC"/>
          </a:solidFill>
          <a:ln w="28575">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sz="2400" b="1" dirty="0">
                <a:solidFill>
                  <a:srgbClr val="008080"/>
                </a:solidFill>
                <a:latin typeface="Times New Roman" panose="02020603050405020304" pitchFamily="18" charset="0"/>
              </a:rPr>
              <a:t>Podíly na hospodářském výsledku, bezplatné získání akcií firmy, připlácení na zdravotní a sociální pojištění, důchodové připojištění…</a:t>
            </a:r>
            <a:endParaRPr lang="cs-CZ" altLang="cs-CZ" sz="2400" dirty="0">
              <a:solidFill>
                <a:srgbClr val="008080"/>
              </a:solidFill>
              <a:latin typeface="Times New Roman" panose="02020603050405020304" pitchFamily="18" charset="0"/>
            </a:endParaRPr>
          </a:p>
        </p:txBody>
      </p:sp>
      <p:sp>
        <p:nvSpPr>
          <p:cNvPr id="8" name="Text Box 10">
            <a:extLst>
              <a:ext uri="{FF2B5EF4-FFF2-40B4-BE49-F238E27FC236}">
                <a16:creationId xmlns:a16="http://schemas.microsoft.com/office/drawing/2014/main" id="{78933785-7486-4BCE-B49F-984988BBA385}"/>
              </a:ext>
            </a:extLst>
          </p:cNvPr>
          <p:cNvSpPr txBox="1">
            <a:spLocks noChangeArrowheads="1"/>
          </p:cNvSpPr>
          <p:nvPr/>
        </p:nvSpPr>
        <p:spPr bwMode="auto">
          <a:xfrm>
            <a:off x="2453981" y="3849340"/>
            <a:ext cx="7200900" cy="875349"/>
          </a:xfrm>
          <a:prstGeom prst="rect">
            <a:avLst/>
          </a:prstGeom>
          <a:solidFill>
            <a:srgbClr val="FFFFCC"/>
          </a:solidFill>
          <a:ln w="28575">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sz="2400" b="1" dirty="0">
                <a:solidFill>
                  <a:srgbClr val="008080"/>
                </a:solidFill>
                <a:latin typeface="Times New Roman" panose="02020603050405020304" pitchFamily="18" charset="0"/>
              </a:rPr>
              <a:t>Možnost dalšího vzdělávání, členské příspěvky v prestižních organizacích</a:t>
            </a:r>
            <a:endParaRPr lang="cs-CZ" altLang="cs-CZ" sz="2400" dirty="0">
              <a:solidFill>
                <a:srgbClr val="008080"/>
              </a:solidFill>
              <a:latin typeface="Times New Roman" panose="02020603050405020304" pitchFamily="18" charset="0"/>
            </a:endParaRPr>
          </a:p>
        </p:txBody>
      </p:sp>
      <p:sp>
        <p:nvSpPr>
          <p:cNvPr id="9" name="Text Box 11">
            <a:extLst>
              <a:ext uri="{FF2B5EF4-FFF2-40B4-BE49-F238E27FC236}">
                <a16:creationId xmlns:a16="http://schemas.microsoft.com/office/drawing/2014/main" id="{4AF340C8-0901-428C-9FEE-057895B43D1B}"/>
              </a:ext>
            </a:extLst>
          </p:cNvPr>
          <p:cNvSpPr txBox="1">
            <a:spLocks noChangeArrowheads="1"/>
          </p:cNvSpPr>
          <p:nvPr/>
        </p:nvSpPr>
        <p:spPr bwMode="auto">
          <a:xfrm>
            <a:off x="2419056" y="4833627"/>
            <a:ext cx="7270750" cy="844329"/>
          </a:xfrm>
          <a:prstGeom prst="rect">
            <a:avLst/>
          </a:prstGeom>
          <a:solidFill>
            <a:srgbClr val="FFFFCC"/>
          </a:solidFill>
          <a:ln w="28575">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sz="2400" b="1" dirty="0">
                <a:solidFill>
                  <a:srgbClr val="008080"/>
                </a:solidFill>
                <a:latin typeface="Times New Roman" panose="02020603050405020304" pitchFamily="18" charset="0"/>
              </a:rPr>
              <a:t>Zvláštní dovolená, využívání rekreačních zařízení firmy</a:t>
            </a:r>
            <a:endParaRPr lang="cs-CZ" altLang="cs-CZ" sz="2400" dirty="0">
              <a:solidFill>
                <a:srgbClr val="008080"/>
              </a:solidFill>
              <a:latin typeface="Times New Roman" panose="02020603050405020304" pitchFamily="18" charset="0"/>
            </a:endParaRPr>
          </a:p>
        </p:txBody>
      </p:sp>
      <p:sp>
        <p:nvSpPr>
          <p:cNvPr id="10" name="Text Box 12">
            <a:extLst>
              <a:ext uri="{FF2B5EF4-FFF2-40B4-BE49-F238E27FC236}">
                <a16:creationId xmlns:a16="http://schemas.microsoft.com/office/drawing/2014/main" id="{67A61FC4-7BB5-41BE-9F24-D5856A344E8D}"/>
              </a:ext>
            </a:extLst>
          </p:cNvPr>
          <p:cNvSpPr txBox="1">
            <a:spLocks noChangeArrowheads="1"/>
          </p:cNvSpPr>
          <p:nvPr/>
        </p:nvSpPr>
        <p:spPr bwMode="auto">
          <a:xfrm>
            <a:off x="2459831" y="5797907"/>
            <a:ext cx="7272337" cy="844329"/>
          </a:xfrm>
          <a:prstGeom prst="rect">
            <a:avLst/>
          </a:prstGeom>
          <a:solidFill>
            <a:srgbClr val="FFFFCC"/>
          </a:solidFill>
          <a:ln w="28575">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sz="2400" b="1" dirty="0">
                <a:solidFill>
                  <a:srgbClr val="008080"/>
                </a:solidFill>
                <a:latin typeface="Times New Roman" panose="02020603050405020304" pitchFamily="18" charset="0"/>
              </a:rPr>
              <a:t>Úvěrové systémy pro zaměstnance, půjčky, slevy na zboží</a:t>
            </a:r>
            <a:endParaRPr lang="cs-CZ" altLang="cs-CZ" sz="2400" dirty="0">
              <a:solidFill>
                <a:srgbClr val="008080"/>
              </a:solidFill>
              <a:latin typeface="Times New Roman" panose="02020603050405020304" pitchFamily="18" charset="0"/>
            </a:endParaRPr>
          </a:p>
        </p:txBody>
      </p:sp>
    </p:spTree>
    <p:extLst>
      <p:ext uri="{BB962C8B-B14F-4D97-AF65-F5344CB8AC3E}">
        <p14:creationId xmlns:p14="http://schemas.microsoft.com/office/powerpoint/2010/main" val="22854319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710758" y="0"/>
            <a:ext cx="436245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50000"/>
              </a:spcBef>
              <a:buClrTx/>
              <a:buFontTx/>
              <a:buNone/>
            </a:pPr>
            <a:r>
              <a:rPr lang="cs-CZ" altLang="cs-CZ" b="1" dirty="0">
                <a:solidFill>
                  <a:srgbClr val="FF0000"/>
                </a:solidFill>
                <a:latin typeface="Times New Roman" panose="02020603050405020304" pitchFamily="18" charset="0"/>
              </a:rPr>
              <a:t>Případová studie</a:t>
            </a:r>
          </a:p>
        </p:txBody>
      </p:sp>
      <p:sp>
        <p:nvSpPr>
          <p:cNvPr id="16387" name="Text Box 5"/>
          <p:cNvSpPr txBox="1">
            <a:spLocks noChangeArrowheads="1"/>
          </p:cNvSpPr>
          <p:nvPr/>
        </p:nvSpPr>
        <p:spPr bwMode="auto">
          <a:xfrm>
            <a:off x="521728" y="584775"/>
            <a:ext cx="9902566" cy="6078784"/>
          </a:xfrm>
          <a:prstGeom prst="rect">
            <a:avLst/>
          </a:prstGeom>
          <a:solidFill>
            <a:srgbClr val="FFFFCC"/>
          </a:solidFill>
          <a:ln w="57150">
            <a:solidFill>
              <a:schemeClr val="accent1"/>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0"/>
              </a:spcBef>
              <a:buClrTx/>
              <a:buFontTx/>
              <a:buNone/>
            </a:pPr>
            <a:r>
              <a:rPr lang="cs-CZ" altLang="cs-CZ" sz="2800" b="1" dirty="0">
                <a:solidFill>
                  <a:srgbClr val="FF0000"/>
                </a:solidFill>
                <a:latin typeface="Times New Roman" panose="02020603050405020304" pitchFamily="18" charset="0"/>
              </a:rPr>
              <a:t>Odměňování prodejního personálu ve firmě Baťa (první republika</a:t>
            </a:r>
            <a:endParaRPr lang="cs-CZ" altLang="cs-CZ" sz="2800" dirty="0">
              <a:solidFill>
                <a:srgbClr val="FF0000"/>
              </a:solidFill>
              <a:latin typeface="Times New Roman" panose="02020603050405020304" pitchFamily="18" charset="0"/>
            </a:endParaRPr>
          </a:p>
          <a:p>
            <a:pPr algn="just" eaLnBrk="1" hangingPunct="1">
              <a:spcBef>
                <a:spcPct val="0"/>
              </a:spcBef>
              <a:buClrTx/>
              <a:buFontTx/>
              <a:buNone/>
            </a:pPr>
            <a:r>
              <a:rPr lang="cs-CZ" altLang="cs-CZ" sz="2800" b="1" dirty="0">
                <a:solidFill>
                  <a:srgbClr val="008080"/>
                </a:solidFill>
                <a:latin typeface="Times New Roman" panose="02020603050405020304" pitchFamily="18" charset="0"/>
              </a:rPr>
              <a:t>Pečlivě propracovaný motivační systém byl nedílnou součástí řídícího procesu a začínal u vedoucího prodejny, na němž záleželo, jak zainteresoval své pracovníky. Vedoucí prodejny měl zvláštní pozici, byl postaven jakoby do funkce samostatného podnikatele, neboť už při svém nástupu musel složit kauci na část zboží a také ztráty za neprodané přestárlé zboží mu byly částečně strhávány z jeho konta. Vedoucí prodejny nedostával plat, dostával provizi ze zisku za prodané zboží, která sloužila k pokrytí nákladů prodejny včetně mezd zaměstnanců. Zaměstnanci se mohli podílet na zisku z prodaného zboží, mohli dostávat prémie za méně prodejné výrobky.</a:t>
            </a:r>
          </a:p>
          <a:p>
            <a:pPr lvl="1" eaLnBrk="1" hangingPunct="1">
              <a:spcBef>
                <a:spcPct val="0"/>
              </a:spcBef>
              <a:buClrTx/>
              <a:buFont typeface="Symbol" panose="05050102010706020507" pitchFamily="18" charset="2"/>
              <a:buChar char="·"/>
            </a:pPr>
            <a:endParaRPr lang="cs-CZ" altLang="cs-CZ" sz="2400" dirty="0">
              <a:latin typeface="Times New Roman" panose="02020603050405020304" pitchFamily="18" charset="0"/>
            </a:endParaRP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29216"/>
            <a:ext cx="1464833" cy="1127893"/>
          </a:xfrm>
          <a:prstGeom prst="rect">
            <a:avLst/>
          </a:prstGeom>
        </p:spPr>
      </p:pic>
    </p:spTree>
    <p:extLst>
      <p:ext uri="{BB962C8B-B14F-4D97-AF65-F5344CB8AC3E}">
        <p14:creationId xmlns:p14="http://schemas.microsoft.com/office/powerpoint/2010/main" val="36257393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4"/>
          <p:cNvSpPr txBox="1">
            <a:spLocks noChangeArrowheads="1"/>
          </p:cNvSpPr>
          <p:nvPr/>
        </p:nvSpPr>
        <p:spPr bwMode="auto">
          <a:xfrm>
            <a:off x="1174074" y="406609"/>
            <a:ext cx="410246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50000"/>
              </a:spcBef>
              <a:buClrTx/>
              <a:buFontTx/>
              <a:buNone/>
            </a:pPr>
            <a:r>
              <a:rPr lang="cs-CZ" altLang="cs-CZ" b="1" dirty="0">
                <a:solidFill>
                  <a:srgbClr val="FF0000"/>
                </a:solidFill>
                <a:latin typeface="Times New Roman" panose="02020603050405020304" pitchFamily="18" charset="0"/>
              </a:rPr>
              <a:t>Případová studie</a:t>
            </a:r>
          </a:p>
        </p:txBody>
      </p:sp>
      <p:sp>
        <p:nvSpPr>
          <p:cNvPr id="17411" name="Text Box 5"/>
          <p:cNvSpPr txBox="1">
            <a:spLocks noChangeArrowheads="1"/>
          </p:cNvSpPr>
          <p:nvPr/>
        </p:nvSpPr>
        <p:spPr bwMode="auto">
          <a:xfrm>
            <a:off x="224852" y="991383"/>
            <a:ext cx="10385353" cy="5619279"/>
          </a:xfrm>
          <a:prstGeom prst="rect">
            <a:avLst/>
          </a:prstGeom>
          <a:solidFill>
            <a:srgbClr val="FFFFCC"/>
          </a:solidFill>
          <a:ln w="57150">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0"/>
              </a:spcBef>
              <a:buClrTx/>
              <a:buFontTx/>
              <a:buNone/>
            </a:pPr>
            <a:r>
              <a:rPr lang="cs-CZ" altLang="cs-CZ" sz="2800" b="1" dirty="0">
                <a:solidFill>
                  <a:srgbClr val="FF0000"/>
                </a:solidFill>
                <a:latin typeface="Times New Roman" panose="02020603050405020304" pitchFamily="18" charset="0"/>
              </a:rPr>
              <a:t>Odměňování prodejního personálu ve firmě Baťa za první republiky:</a:t>
            </a:r>
          </a:p>
          <a:p>
            <a:pPr algn="just" eaLnBrk="1" hangingPunct="1">
              <a:spcBef>
                <a:spcPct val="0"/>
              </a:spcBef>
              <a:buClrTx/>
              <a:buFontTx/>
              <a:buNone/>
            </a:pPr>
            <a:r>
              <a:rPr lang="cs-CZ" altLang="cs-CZ" sz="2800" b="1" dirty="0">
                <a:solidFill>
                  <a:srgbClr val="008080"/>
                </a:solidFill>
                <a:latin typeface="Times New Roman" panose="02020603050405020304" pitchFamily="18" charset="0"/>
              </a:rPr>
              <a:t>Zákazník byl na prvním místě, toho si byli vědomi všichni, kteří byli k tomu vychováváni. Nespokojenost zákazníka by byla přísně posuzována finančně, ne - </a:t>
            </a:r>
            <a:r>
              <a:rPr lang="cs-CZ" altLang="cs-CZ" sz="2800" b="1" dirty="0" err="1">
                <a:solidFill>
                  <a:srgbClr val="008080"/>
                </a:solidFill>
                <a:latin typeface="Times New Roman" panose="02020603050405020304" pitchFamily="18" charset="0"/>
              </a:rPr>
              <a:t>li</a:t>
            </a:r>
            <a:r>
              <a:rPr lang="cs-CZ" altLang="cs-CZ" sz="2800" b="1" dirty="0">
                <a:solidFill>
                  <a:srgbClr val="008080"/>
                </a:solidFill>
                <a:latin typeface="Times New Roman" panose="02020603050405020304" pitchFamily="18" charset="0"/>
              </a:rPr>
              <a:t> ztrátou zaměstnání. To souvisí s aktivizačními faktory, které člověka podněcují k činnosti. Baťa využíval ve značné míře zejména faktory silové, a to existenční faktor, faktor hmotné zainteresovanosti a faktor strachu. </a:t>
            </a:r>
          </a:p>
          <a:p>
            <a:pPr algn="ctr" eaLnBrk="1" hangingPunct="1">
              <a:spcBef>
                <a:spcPct val="0"/>
              </a:spcBef>
              <a:buClrTx/>
              <a:buFontTx/>
              <a:buNone/>
            </a:pPr>
            <a:r>
              <a:rPr lang="cs-CZ" altLang="cs-CZ" sz="2800" b="1" i="1" dirty="0">
                <a:solidFill>
                  <a:srgbClr val="FF0000"/>
                </a:solidFill>
                <a:latin typeface="Times New Roman" panose="02020603050405020304" pitchFamily="18" charset="0"/>
              </a:rPr>
              <a:t>V současnosti</a:t>
            </a:r>
            <a:r>
              <a:rPr lang="cs-CZ" altLang="cs-CZ" sz="2800" b="1" dirty="0">
                <a:solidFill>
                  <a:srgbClr val="FF0000"/>
                </a:solidFill>
                <a:latin typeface="Times New Roman" panose="02020603050405020304" pitchFamily="18" charset="0"/>
              </a:rPr>
              <a:t> </a:t>
            </a:r>
            <a:r>
              <a:rPr lang="cs-CZ" altLang="cs-CZ" sz="2800" b="1" i="1" dirty="0">
                <a:solidFill>
                  <a:srgbClr val="FF0000"/>
                </a:solidFill>
                <a:latin typeface="Times New Roman" panose="02020603050405020304" pitchFamily="18" charset="0"/>
              </a:rPr>
              <a:t>jsou využívány i inspirativní faktory, v rámci humanizace pracovního procesu.</a:t>
            </a:r>
            <a:endParaRPr lang="cs-CZ" altLang="cs-CZ" sz="2800" b="1" dirty="0">
              <a:solidFill>
                <a:srgbClr val="FF0000"/>
              </a:solidFill>
              <a:latin typeface="Times New Roman" panose="02020603050405020304" pitchFamily="18" charset="0"/>
            </a:endParaRPr>
          </a:p>
          <a:p>
            <a:pPr algn="just" eaLnBrk="1" hangingPunct="1">
              <a:spcBef>
                <a:spcPct val="0"/>
              </a:spcBef>
              <a:buClrTx/>
              <a:buFontTx/>
              <a:buNone/>
            </a:pPr>
            <a:r>
              <a:rPr lang="cs-CZ" altLang="cs-CZ" sz="2800" dirty="0">
                <a:solidFill>
                  <a:srgbClr val="008080"/>
                </a:solidFill>
                <a:latin typeface="Times New Roman" panose="02020603050405020304" pitchFamily="18" charset="0"/>
              </a:rPr>
              <a:t>Dalšími faktory jsou např. faktory morálního ocenění a faktor  radosti z práce. Viz LEŠINGROVÁ, R. </a:t>
            </a:r>
            <a:r>
              <a:rPr lang="cs-CZ" altLang="cs-CZ" sz="2800" i="1" dirty="0">
                <a:solidFill>
                  <a:srgbClr val="008080"/>
                </a:solidFill>
                <a:latin typeface="Times New Roman" panose="02020603050405020304" pitchFamily="18" charset="0"/>
              </a:rPr>
              <a:t>Baťova soustava řízení.</a:t>
            </a:r>
            <a:r>
              <a:rPr lang="cs-CZ" altLang="cs-CZ" sz="2800" dirty="0">
                <a:solidFill>
                  <a:srgbClr val="008080"/>
                </a:solidFill>
                <a:latin typeface="Times New Roman" panose="02020603050405020304" pitchFamily="18" charset="0"/>
              </a:rPr>
              <a:t> Zlín: TAVA, 2007. s. 62-63.</a:t>
            </a:r>
            <a:endParaRPr lang="cs-CZ" altLang="cs-CZ" sz="2400" dirty="0">
              <a:latin typeface="Times New Roman" panose="02020603050405020304" pitchFamily="18" charset="0"/>
            </a:endParaRP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10205" y="244206"/>
            <a:ext cx="1464833" cy="1127893"/>
          </a:xfrm>
          <a:prstGeom prst="rect">
            <a:avLst/>
          </a:prstGeom>
        </p:spPr>
      </p:pic>
    </p:spTree>
    <p:extLst>
      <p:ext uri="{BB962C8B-B14F-4D97-AF65-F5344CB8AC3E}">
        <p14:creationId xmlns:p14="http://schemas.microsoft.com/office/powerpoint/2010/main" val="37201308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4"/>
          <p:cNvSpPr txBox="1">
            <a:spLocks noChangeArrowheads="1"/>
          </p:cNvSpPr>
          <p:nvPr/>
        </p:nvSpPr>
        <p:spPr bwMode="auto">
          <a:xfrm>
            <a:off x="1174074" y="406609"/>
            <a:ext cx="410246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50000"/>
              </a:spcBef>
              <a:buClrTx/>
              <a:buFontTx/>
              <a:buNone/>
            </a:pPr>
            <a:r>
              <a:rPr lang="cs-CZ" altLang="cs-CZ" b="1" dirty="0">
                <a:latin typeface="Times New Roman" panose="02020603050405020304" pitchFamily="18" charset="0"/>
              </a:rPr>
              <a:t>Mzdová diferenciace</a:t>
            </a:r>
          </a:p>
        </p:txBody>
      </p:sp>
      <p:sp>
        <p:nvSpPr>
          <p:cNvPr id="17411" name="Text Box 5"/>
          <p:cNvSpPr txBox="1">
            <a:spLocks noChangeArrowheads="1"/>
          </p:cNvSpPr>
          <p:nvPr/>
        </p:nvSpPr>
        <p:spPr bwMode="auto">
          <a:xfrm>
            <a:off x="187623" y="1601133"/>
            <a:ext cx="11571913" cy="1735512"/>
          </a:xfrm>
          <a:prstGeom prst="rect">
            <a:avLst/>
          </a:prstGeom>
          <a:solidFill>
            <a:schemeClr val="accent6">
              <a:lumMod val="20000"/>
              <a:lumOff val="80000"/>
            </a:schemeClr>
          </a:solidFill>
          <a:ln w="57150">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spcBef>
                <a:spcPct val="0"/>
              </a:spcBef>
              <a:buClrTx/>
              <a:buNone/>
            </a:pPr>
            <a:r>
              <a:rPr lang="cs-CZ" sz="2400" dirty="0">
                <a:solidFill>
                  <a:srgbClr val="008080"/>
                </a:solidFill>
              </a:rPr>
              <a:t>Důležitější v jistém smyslu než sama výše mzdy je </a:t>
            </a:r>
            <a:r>
              <a:rPr lang="cs-CZ" sz="2400" b="1" dirty="0">
                <a:solidFill>
                  <a:srgbClr val="008080"/>
                </a:solidFill>
              </a:rPr>
              <a:t>relace mzdy </a:t>
            </a:r>
            <a:r>
              <a:rPr lang="cs-CZ" sz="2400" dirty="0">
                <a:solidFill>
                  <a:srgbClr val="008080"/>
                </a:solidFill>
              </a:rPr>
              <a:t>a její diference proti ostatním nebo srovnání s méně či více obtížnými a namáhavými pracemi. </a:t>
            </a:r>
          </a:p>
          <a:p>
            <a:pPr>
              <a:spcBef>
                <a:spcPct val="0"/>
              </a:spcBef>
              <a:buClrTx/>
              <a:buNone/>
            </a:pPr>
            <a:r>
              <a:rPr lang="cs-CZ" sz="2400" dirty="0">
                <a:solidFill>
                  <a:srgbClr val="008080"/>
                </a:solidFill>
              </a:rPr>
              <a:t>Cílem spravedlivého mzdového systému je vytvoření ekonomicky zdůvodněných rozdílů pro mzdovou diferenciaci. </a:t>
            </a:r>
            <a:endParaRPr lang="cs-CZ" altLang="cs-CZ" sz="2400" dirty="0">
              <a:solidFill>
                <a:srgbClr val="008080"/>
              </a:solidFill>
              <a:latin typeface="Times New Roman" panose="02020603050405020304" pitchFamily="18" charset="0"/>
            </a:endParaRP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10205" y="244206"/>
            <a:ext cx="1464833" cy="1127893"/>
          </a:xfrm>
          <a:prstGeom prst="rect">
            <a:avLst/>
          </a:prstGeom>
        </p:spPr>
      </p:pic>
      <p:sp>
        <p:nvSpPr>
          <p:cNvPr id="5" name="Text Box 5">
            <a:extLst>
              <a:ext uri="{FF2B5EF4-FFF2-40B4-BE49-F238E27FC236}">
                <a16:creationId xmlns:a16="http://schemas.microsoft.com/office/drawing/2014/main" id="{F3FF8AE2-5241-4E9B-8D29-54FDA29B320E}"/>
              </a:ext>
            </a:extLst>
          </p:cNvPr>
          <p:cNvSpPr txBox="1">
            <a:spLocks noChangeArrowheads="1"/>
          </p:cNvSpPr>
          <p:nvPr/>
        </p:nvSpPr>
        <p:spPr bwMode="auto">
          <a:xfrm>
            <a:off x="224852" y="3565680"/>
            <a:ext cx="11497456" cy="2885711"/>
          </a:xfrm>
          <a:prstGeom prst="rect">
            <a:avLst/>
          </a:prstGeom>
          <a:solidFill>
            <a:schemeClr val="accent6">
              <a:lumMod val="20000"/>
              <a:lumOff val="80000"/>
            </a:schemeClr>
          </a:solidFill>
          <a:ln w="57150">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r>
              <a:rPr lang="cs-CZ" sz="2400" dirty="0">
                <a:solidFill>
                  <a:srgbClr val="008080"/>
                </a:solidFill>
              </a:rPr>
              <a:t>Mzdová diferenciace je podmíněna celkovým mzdovým rozpětím, tedy rozdílem mezi mzdovým tarifem nejnáročnější a nejjednodušší práce v organizaci, rozdílem mzdových tarifů mezi jednotlivými stupni a šíří rozpětí jednotlivých mzdových stupňů. </a:t>
            </a:r>
          </a:p>
          <a:p>
            <a:r>
              <a:rPr lang="cs-CZ" sz="2400" dirty="0">
                <a:solidFill>
                  <a:srgbClr val="008080"/>
                </a:solidFill>
              </a:rPr>
              <a:t>Obecně lze mzdovou diferenciaci charakterizovat jako rozvrstvení mezd podle určitých hledisek v závislosti na obtížnosti, kvalifikovanosti práce, její nebezpečnosti, významu z hlediska rozhodování a stupně řízení a odpovědnosti.</a:t>
            </a:r>
            <a:endParaRPr lang="cs-CZ" altLang="cs-CZ" sz="2400" dirty="0">
              <a:solidFill>
                <a:srgbClr val="008080"/>
              </a:solidFill>
              <a:latin typeface="Times New Roman" panose="02020603050405020304" pitchFamily="18" charset="0"/>
            </a:endParaRPr>
          </a:p>
        </p:txBody>
      </p:sp>
    </p:spTree>
    <p:extLst>
      <p:ext uri="{BB962C8B-B14F-4D97-AF65-F5344CB8AC3E}">
        <p14:creationId xmlns:p14="http://schemas.microsoft.com/office/powerpoint/2010/main" val="3644902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449092" y="417096"/>
            <a:ext cx="4784758" cy="6063916"/>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9" name="Nadpis 1"/>
          <p:cNvSpPr txBox="1">
            <a:spLocks/>
          </p:cNvSpPr>
          <p:nvPr/>
        </p:nvSpPr>
        <p:spPr>
          <a:xfrm>
            <a:off x="860612" y="1304441"/>
            <a:ext cx="4297080" cy="2862825"/>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altLang="cs-CZ" sz="4000" b="1" dirty="0"/>
              <a:t>Mzdové systémy v obchodě </a:t>
            </a:r>
            <a:br>
              <a:rPr lang="cs-CZ" altLang="cs-CZ" sz="4000" b="1" dirty="0"/>
            </a:br>
            <a:r>
              <a:rPr lang="cs-CZ" altLang="cs-CZ" sz="4000" b="1" dirty="0"/>
              <a:t>a pracovní motivace</a:t>
            </a:r>
            <a:endParaRPr lang="cs-CZ" sz="4000" b="1" dirty="0">
              <a:solidFill>
                <a:schemeClr val="bg1"/>
              </a:solidFill>
              <a:latin typeface="Times New Roman" panose="02020603050405020304" pitchFamily="18" charset="0"/>
              <a:cs typeface="Times New Roman" panose="02020603050405020304" pitchFamily="18" charset="0"/>
            </a:endParaRPr>
          </a:p>
          <a:p>
            <a:pPr algn="l"/>
            <a:endParaRPr lang="en-GB" sz="4000" b="1" dirty="0">
              <a:solidFill>
                <a:schemeClr val="bg1"/>
              </a:solidFill>
              <a:latin typeface="Times New Roman" panose="02020603050405020304" pitchFamily="18" charset="0"/>
              <a:cs typeface="Times New Roman" panose="02020603050405020304" pitchFamily="18" charset="0"/>
            </a:endParaRPr>
          </a:p>
        </p:txBody>
      </p:sp>
      <p:sp>
        <p:nvSpPr>
          <p:cNvPr id="10" name="Zástupný symbol pro obsah 2"/>
          <p:cNvSpPr txBox="1">
            <a:spLocks/>
          </p:cNvSpPr>
          <p:nvPr/>
        </p:nvSpPr>
        <p:spPr>
          <a:xfrm>
            <a:off x="396842" y="2976893"/>
            <a:ext cx="4837008" cy="2884351"/>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2400" b="1" i="1" dirty="0">
              <a:solidFill>
                <a:srgbClr val="002060"/>
              </a:solidFill>
            </a:endParaRPr>
          </a:p>
          <a:p>
            <a:pPr marL="0" indent="0">
              <a:buNone/>
            </a:pPr>
            <a:r>
              <a:rPr lang="en-GB" sz="12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5963683" y="2825287"/>
            <a:ext cx="5513317" cy="2683958"/>
          </a:xfrm>
          <a:prstGeom prst="rect">
            <a:avLst/>
          </a:prstGeom>
          <a:solidFill>
            <a:schemeClr val="accent6">
              <a:lumMod val="40000"/>
              <a:lumOff val="60000"/>
            </a:schemeClr>
          </a:soli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altLang="cs-CZ" sz="2800" b="1" dirty="0">
                <a:solidFill>
                  <a:srgbClr val="008080"/>
                </a:solidFill>
              </a:rPr>
              <a:t>Základní právní normy</a:t>
            </a:r>
          </a:p>
          <a:p>
            <a:r>
              <a:rPr lang="cs-CZ" altLang="cs-CZ" sz="2800" b="1" dirty="0">
                <a:solidFill>
                  <a:srgbClr val="008080"/>
                </a:solidFill>
              </a:rPr>
              <a:t>Požadavky na mzdový systém</a:t>
            </a:r>
          </a:p>
          <a:p>
            <a:r>
              <a:rPr lang="cs-CZ" altLang="cs-CZ" sz="2800" b="1" dirty="0">
                <a:solidFill>
                  <a:srgbClr val="008080"/>
                </a:solidFill>
              </a:rPr>
              <a:t>Mzdové formy v obchodě</a:t>
            </a:r>
          </a:p>
          <a:p>
            <a:r>
              <a:rPr lang="cs-CZ" altLang="cs-CZ" sz="2800" b="1" dirty="0">
                <a:solidFill>
                  <a:srgbClr val="008080"/>
                </a:solidFill>
              </a:rPr>
              <a:t>Mzdová diferenciace (informativně)</a:t>
            </a:r>
          </a:p>
        </p:txBody>
      </p:sp>
      <p:sp>
        <p:nvSpPr>
          <p:cNvPr id="3" name="TextovéPole 2"/>
          <p:cNvSpPr txBox="1"/>
          <p:nvPr/>
        </p:nvSpPr>
        <p:spPr>
          <a:xfrm>
            <a:off x="1013440" y="3933075"/>
            <a:ext cx="3603812" cy="584775"/>
          </a:xfrm>
          <a:prstGeom prst="rect">
            <a:avLst/>
          </a:prstGeom>
          <a:noFill/>
        </p:spPr>
        <p:txBody>
          <a:bodyPr wrap="square" rtlCol="0">
            <a:spAutoFit/>
          </a:bodyPr>
          <a:lstStyle/>
          <a:p>
            <a:r>
              <a:rPr lang="cs-CZ" sz="3200" dirty="0">
                <a:solidFill>
                  <a:schemeClr val="bg1"/>
                </a:solidFill>
              </a:rPr>
              <a:t>Struktura přednášky</a:t>
            </a:r>
          </a:p>
        </p:txBody>
      </p:sp>
    </p:spTree>
    <p:extLst>
      <p:ext uri="{BB962C8B-B14F-4D97-AF65-F5344CB8AC3E}">
        <p14:creationId xmlns:p14="http://schemas.microsoft.com/office/powerpoint/2010/main" val="16285217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4"/>
          <p:cNvSpPr txBox="1">
            <a:spLocks noChangeArrowheads="1"/>
          </p:cNvSpPr>
          <p:nvPr/>
        </p:nvSpPr>
        <p:spPr bwMode="auto">
          <a:xfrm>
            <a:off x="1114114" y="896691"/>
            <a:ext cx="410246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50000"/>
              </a:spcBef>
              <a:buClrTx/>
              <a:buFontTx/>
              <a:buNone/>
            </a:pPr>
            <a:r>
              <a:rPr lang="cs-CZ" altLang="cs-CZ" b="1" dirty="0">
                <a:latin typeface="Times New Roman" panose="02020603050405020304" pitchFamily="18" charset="0"/>
              </a:rPr>
              <a:t>Mzdová diferenciace</a:t>
            </a:r>
          </a:p>
        </p:txBody>
      </p:sp>
      <p:sp>
        <p:nvSpPr>
          <p:cNvPr id="17411" name="Text Box 5"/>
          <p:cNvSpPr txBox="1">
            <a:spLocks noChangeArrowheads="1"/>
          </p:cNvSpPr>
          <p:nvPr/>
        </p:nvSpPr>
        <p:spPr bwMode="auto">
          <a:xfrm>
            <a:off x="224852" y="2175607"/>
            <a:ext cx="10385353" cy="2936040"/>
          </a:xfrm>
          <a:prstGeom prst="rect">
            <a:avLst/>
          </a:prstGeom>
          <a:solidFill>
            <a:schemeClr val="accent6">
              <a:lumMod val="20000"/>
              <a:lumOff val="80000"/>
            </a:schemeClr>
          </a:solidFill>
          <a:ln w="57150">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r>
              <a:rPr lang="cs-CZ" sz="2800" dirty="0">
                <a:solidFill>
                  <a:srgbClr val="008080"/>
                </a:solidFill>
              </a:rPr>
              <a:t>Chceme-li analyzovat míru diferenciace mezd, pak to znamená:</a:t>
            </a:r>
          </a:p>
          <a:p>
            <a:pPr lvl="0"/>
            <a:r>
              <a:rPr lang="cs-CZ" sz="2800" dirty="0">
                <a:solidFill>
                  <a:srgbClr val="008080"/>
                </a:solidFill>
              </a:rPr>
              <a:t>určit hlavní směry v úrovni mezd</a:t>
            </a:r>
          </a:p>
          <a:p>
            <a:pPr lvl="0"/>
            <a:r>
              <a:rPr lang="cs-CZ" sz="2800" dirty="0">
                <a:solidFill>
                  <a:srgbClr val="008080"/>
                </a:solidFill>
              </a:rPr>
              <a:t>analyzovat vzájemné vztahy mezd u </a:t>
            </a:r>
            <a:r>
              <a:rPr lang="cs-CZ" sz="2800">
                <a:solidFill>
                  <a:srgbClr val="008080"/>
                </a:solidFill>
              </a:rPr>
              <a:t>základních kategorií</a:t>
            </a:r>
            <a:endParaRPr lang="cs-CZ" sz="2800" dirty="0">
              <a:solidFill>
                <a:srgbClr val="008080"/>
              </a:solidFill>
            </a:endParaRPr>
          </a:p>
          <a:p>
            <a:pPr lvl="0"/>
            <a:r>
              <a:rPr lang="cs-CZ" sz="2800" dirty="0">
                <a:solidFill>
                  <a:srgbClr val="008080"/>
                </a:solidFill>
              </a:rPr>
              <a:t>analyzovat tempo růstu mezd hlavních profesních skupin.</a:t>
            </a: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10205" y="244206"/>
            <a:ext cx="1464833" cy="1127893"/>
          </a:xfrm>
          <a:prstGeom prst="rect">
            <a:avLst/>
          </a:prstGeom>
        </p:spPr>
      </p:pic>
    </p:spTree>
    <p:extLst>
      <p:ext uri="{BB962C8B-B14F-4D97-AF65-F5344CB8AC3E}">
        <p14:creationId xmlns:p14="http://schemas.microsoft.com/office/powerpoint/2010/main" val="33373366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4"/>
          <p:cNvSpPr txBox="1">
            <a:spLocks noChangeArrowheads="1"/>
          </p:cNvSpPr>
          <p:nvPr/>
        </p:nvSpPr>
        <p:spPr bwMode="auto">
          <a:xfrm>
            <a:off x="690599" y="0"/>
            <a:ext cx="866360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50000"/>
              </a:spcBef>
              <a:buClrTx/>
              <a:buFontTx/>
              <a:buNone/>
            </a:pPr>
            <a:r>
              <a:rPr lang="cs-CZ" altLang="cs-CZ" sz="2000" b="1" dirty="0">
                <a:latin typeface="Times New Roman" panose="02020603050405020304" pitchFamily="18" charset="0"/>
              </a:rPr>
              <a:t>Mzdová diferenciace 1. čtvrt. 2021 - příklady</a:t>
            </a: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10205" y="244206"/>
            <a:ext cx="1464833" cy="1127893"/>
          </a:xfrm>
          <a:prstGeom prst="rect">
            <a:avLst/>
          </a:prstGeom>
        </p:spPr>
      </p:pic>
      <p:graphicFrame>
        <p:nvGraphicFramePr>
          <p:cNvPr id="2" name="Tabulka 1"/>
          <p:cNvGraphicFramePr>
            <a:graphicFrameLocks noGrp="1"/>
          </p:cNvGraphicFramePr>
          <p:nvPr>
            <p:extLst>
              <p:ext uri="{D42A27DB-BD31-4B8C-83A1-F6EECF244321}">
                <p14:modId xmlns:p14="http://schemas.microsoft.com/office/powerpoint/2010/main" val="3147538974"/>
              </p:ext>
            </p:extLst>
          </p:nvPr>
        </p:nvGraphicFramePr>
        <p:xfrm>
          <a:off x="210430" y="388455"/>
          <a:ext cx="11132191" cy="6446520"/>
        </p:xfrm>
        <a:graphic>
          <a:graphicData uri="http://schemas.openxmlformats.org/drawingml/2006/table">
            <a:tbl>
              <a:tblPr firstRow="1" firstCol="1" bandRow="1">
                <a:tableStyleId>{5C22544A-7EE6-4342-B048-85BDC9FD1C3A}</a:tableStyleId>
              </a:tblPr>
              <a:tblGrid>
                <a:gridCol w="8294597">
                  <a:extLst>
                    <a:ext uri="{9D8B030D-6E8A-4147-A177-3AD203B41FA5}">
                      <a16:colId xmlns:a16="http://schemas.microsoft.com/office/drawing/2014/main" val="1263858182"/>
                    </a:ext>
                  </a:extLst>
                </a:gridCol>
                <a:gridCol w="2837594">
                  <a:extLst>
                    <a:ext uri="{9D8B030D-6E8A-4147-A177-3AD203B41FA5}">
                      <a16:colId xmlns:a16="http://schemas.microsoft.com/office/drawing/2014/main" val="1912625848"/>
                    </a:ext>
                  </a:extLst>
                </a:gridCol>
              </a:tblGrid>
              <a:tr h="339920">
                <a:tc>
                  <a:txBody>
                    <a:bodyPr/>
                    <a:lstStyle/>
                    <a:p>
                      <a:pPr algn="l">
                        <a:spcBef>
                          <a:spcPts val="600"/>
                        </a:spcBef>
                        <a:spcAft>
                          <a:spcPts val="0"/>
                        </a:spcAft>
                      </a:pPr>
                      <a:r>
                        <a:rPr lang="cs-CZ" sz="2400" spc="0" dirty="0">
                          <a:effectLst/>
                        </a:rPr>
                        <a:t>Funkce </a:t>
                      </a:r>
                      <a:endParaRPr lang="cs-CZ" sz="24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a:txBody>
                    <a:bodyPr/>
                    <a:lstStyle/>
                    <a:p>
                      <a:pPr algn="ctr">
                        <a:spcAft>
                          <a:spcPts val="600"/>
                        </a:spcAft>
                      </a:pPr>
                      <a:r>
                        <a:rPr lang="cs-CZ" sz="1200" spc="0" dirty="0">
                          <a:effectLst/>
                        </a:rPr>
                        <a:t>Hrubá měsíční mzda v Kč</a:t>
                      </a:r>
                      <a:endParaRPr lang="cs-CZ" sz="10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extLst>
                  <a:ext uri="{0D108BD9-81ED-4DB2-BD59-A6C34878D82A}">
                    <a16:rowId xmlns:a16="http://schemas.microsoft.com/office/drawing/2014/main" val="399727116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2400" spc="0" dirty="0">
                          <a:effectLst/>
                        </a:rPr>
                        <a:t>Obchodní ředitelé</a:t>
                      </a:r>
                      <a:endParaRPr lang="cs-CZ" sz="24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cs-CZ" sz="2400" spc="0" dirty="0">
                          <a:solidFill>
                            <a:srgbClr val="FF0000"/>
                          </a:solidFill>
                          <a:effectLst/>
                        </a:rPr>
                        <a:t>100 933</a:t>
                      </a:r>
                      <a:endParaRPr lang="cs-CZ" sz="2400" spc="-3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ctr">
                        <a:spcAft>
                          <a:spcPts val="600"/>
                        </a:spcAft>
                      </a:pPr>
                      <a:endParaRPr lang="cs-CZ" sz="2400" spc="-3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293927305"/>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2400" spc="0" dirty="0">
                          <a:effectLst/>
                        </a:rPr>
                        <a:t>Řídící pracovníci v maloobchodě</a:t>
                      </a:r>
                      <a:endParaRPr lang="cs-CZ" sz="24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cs-CZ" sz="2400" spc="0" dirty="0">
                          <a:solidFill>
                            <a:srgbClr val="FF0000"/>
                          </a:solidFill>
                          <a:effectLst/>
                        </a:rPr>
                        <a:t>43 555</a:t>
                      </a:r>
                      <a:endParaRPr lang="cs-CZ" sz="2400" spc="-3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ctr">
                        <a:spcAft>
                          <a:spcPts val="600"/>
                        </a:spcAft>
                      </a:pPr>
                      <a:endParaRPr lang="cs-CZ" sz="2400" spc="-3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793731347"/>
                  </a:ext>
                </a:extLst>
              </a:tr>
              <a:tr h="126462">
                <a:tc>
                  <a:txBody>
                    <a:bodyPr/>
                    <a:lstStyle/>
                    <a:p>
                      <a:pPr algn="l">
                        <a:spcBef>
                          <a:spcPts val="0"/>
                        </a:spcBef>
                        <a:spcAft>
                          <a:spcPts val="0"/>
                        </a:spcAft>
                      </a:pPr>
                      <a:r>
                        <a:rPr lang="cs-CZ" sz="2400" spc="-30" dirty="0">
                          <a:effectLst/>
                          <a:latin typeface="Times New Roman" panose="02020603050405020304" pitchFamily="18" charset="0"/>
                          <a:ea typeface="Calibri" panose="020F0502020204030204" pitchFamily="34" charset="0"/>
                          <a:cs typeface="Times New Roman" panose="02020603050405020304" pitchFamily="18" charset="0"/>
                        </a:rPr>
                        <a:t>Řídicí pracovníci ve velkoobchodě</a:t>
                      </a:r>
                    </a:p>
                  </a:txBody>
                  <a:tcPr marL="68580" marR="68580" marT="0" marB="0" anchor="ctr">
                    <a:solidFill>
                      <a:srgbClr val="008080"/>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cs-CZ" sz="2400" spc="0" dirty="0">
                          <a:solidFill>
                            <a:srgbClr val="FF0000"/>
                          </a:solidFill>
                          <a:effectLst/>
                        </a:rPr>
                        <a:t>55 263</a:t>
                      </a:r>
                      <a:endParaRPr lang="cs-CZ" sz="2400" spc="-3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ctr">
                        <a:spcAft>
                          <a:spcPts val="600"/>
                        </a:spcAft>
                      </a:pPr>
                      <a:endParaRPr lang="cs-CZ" sz="2400" spc="-3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1368846371"/>
                  </a:ext>
                </a:extLst>
              </a:tr>
              <a:tr h="339920">
                <a:tc>
                  <a:txBody>
                    <a:bodyPr/>
                    <a:lstStyle/>
                    <a:p>
                      <a:pPr algn="l">
                        <a:spcBef>
                          <a:spcPts val="600"/>
                        </a:spcBef>
                        <a:spcAft>
                          <a:spcPts val="0"/>
                        </a:spcAft>
                      </a:pPr>
                      <a:r>
                        <a:rPr lang="cs-CZ" sz="2400" spc="-30" dirty="0">
                          <a:effectLst/>
                          <a:latin typeface="Times New Roman" panose="02020603050405020304" pitchFamily="18" charset="0"/>
                          <a:ea typeface="Calibri" panose="020F0502020204030204" pitchFamily="34" charset="0"/>
                          <a:cs typeface="Times New Roman" panose="02020603050405020304" pitchFamily="18" charset="0"/>
                        </a:rPr>
                        <a:t>Řídící pracovníci v oblasti marketingu </a:t>
                      </a:r>
                    </a:p>
                  </a:txBody>
                  <a:tcPr marL="68580" marR="68580" marT="0" marB="0" anchor="ctr">
                    <a:solidFill>
                      <a:srgbClr val="008080"/>
                    </a:solidFill>
                  </a:tcPr>
                </a:tc>
                <a:tc>
                  <a:txBody>
                    <a:bodyPr/>
                    <a:lstStyle/>
                    <a:p>
                      <a:pPr algn="ctr">
                        <a:spcAft>
                          <a:spcPts val="600"/>
                        </a:spcAft>
                      </a:pPr>
                      <a:r>
                        <a:rPr lang="cs-CZ" sz="2400" spc="-3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82 522</a:t>
                      </a:r>
                    </a:p>
                  </a:txBody>
                  <a:tcPr marL="68580" marR="68580" marT="0" marB="0" anchor="ctr">
                    <a:solidFill>
                      <a:schemeClr val="accent6">
                        <a:lumMod val="20000"/>
                        <a:lumOff val="80000"/>
                      </a:schemeClr>
                    </a:solidFill>
                  </a:tcPr>
                </a:tc>
                <a:extLst>
                  <a:ext uri="{0D108BD9-81ED-4DB2-BD59-A6C34878D82A}">
                    <a16:rowId xmlns:a16="http://schemas.microsoft.com/office/drawing/2014/main" val="1219177294"/>
                  </a:ext>
                </a:extLst>
              </a:tr>
              <a:tr h="339920">
                <a:tc>
                  <a:txBody>
                    <a:bodyPr/>
                    <a:lstStyle/>
                    <a:p>
                      <a:pPr algn="l">
                        <a:spcBef>
                          <a:spcPts val="600"/>
                        </a:spcBef>
                        <a:spcAft>
                          <a:spcPts val="0"/>
                        </a:spcAft>
                      </a:pPr>
                      <a:r>
                        <a:rPr lang="cs-CZ" sz="2400" spc="0" dirty="0">
                          <a:effectLst/>
                        </a:rPr>
                        <a:t>Specialisté v oblasti reklamy a marketingu, průzkum trhu</a:t>
                      </a:r>
                      <a:endParaRPr lang="cs-CZ" sz="24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a:txBody>
                    <a:bodyPr/>
                    <a:lstStyle/>
                    <a:p>
                      <a:pPr algn="ctr">
                        <a:spcAft>
                          <a:spcPts val="600"/>
                        </a:spcAft>
                      </a:pPr>
                      <a:r>
                        <a:rPr lang="cs-CZ" sz="2400" spc="0" dirty="0">
                          <a:solidFill>
                            <a:srgbClr val="FF0000"/>
                          </a:solidFill>
                          <a:effectLst/>
                        </a:rPr>
                        <a:t>52 892</a:t>
                      </a:r>
                      <a:endParaRPr lang="cs-CZ" sz="2400" spc="-3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2105460299"/>
                  </a:ext>
                </a:extLst>
              </a:tr>
              <a:tr h="339920">
                <a:tc>
                  <a:txBody>
                    <a:bodyPr/>
                    <a:lstStyle/>
                    <a:p>
                      <a:pPr algn="l">
                        <a:spcBef>
                          <a:spcPts val="600"/>
                        </a:spcBef>
                        <a:spcAft>
                          <a:spcPts val="0"/>
                        </a:spcAft>
                      </a:pPr>
                      <a:r>
                        <a:rPr lang="cs-CZ" sz="2400" spc="0" dirty="0">
                          <a:effectLst/>
                        </a:rPr>
                        <a:t>Obchodní zástupci</a:t>
                      </a:r>
                      <a:endParaRPr lang="cs-CZ" sz="24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a:txBody>
                    <a:bodyPr/>
                    <a:lstStyle/>
                    <a:p>
                      <a:pPr algn="ctr">
                        <a:spcAft>
                          <a:spcPts val="600"/>
                        </a:spcAft>
                      </a:pPr>
                      <a:r>
                        <a:rPr lang="cs-CZ" sz="2400" spc="0" dirty="0">
                          <a:solidFill>
                            <a:srgbClr val="FF0000"/>
                          </a:solidFill>
                          <a:effectLst/>
                        </a:rPr>
                        <a:t>38 131</a:t>
                      </a:r>
                      <a:endParaRPr lang="cs-CZ" sz="2400" spc="-3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4026631359"/>
                  </a:ext>
                </a:extLst>
              </a:tr>
              <a:tr h="339920">
                <a:tc>
                  <a:txBody>
                    <a:bodyPr/>
                    <a:lstStyle/>
                    <a:p>
                      <a:pPr algn="l">
                        <a:spcBef>
                          <a:spcPts val="600"/>
                        </a:spcBef>
                        <a:spcAft>
                          <a:spcPts val="0"/>
                        </a:spcAft>
                      </a:pPr>
                      <a:r>
                        <a:rPr lang="cs-CZ" sz="2400" spc="0" dirty="0">
                          <a:effectLst/>
                        </a:rPr>
                        <a:t>Nákupčí</a:t>
                      </a:r>
                      <a:endParaRPr lang="cs-CZ" sz="24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a:txBody>
                    <a:bodyPr/>
                    <a:lstStyle/>
                    <a:p>
                      <a:pPr algn="ctr">
                        <a:spcAft>
                          <a:spcPts val="600"/>
                        </a:spcAft>
                      </a:pPr>
                      <a:r>
                        <a:rPr lang="cs-CZ" sz="2400" spc="0" dirty="0">
                          <a:solidFill>
                            <a:srgbClr val="FF0000"/>
                          </a:solidFill>
                          <a:effectLst/>
                        </a:rPr>
                        <a:t>38 006</a:t>
                      </a:r>
                      <a:endParaRPr lang="cs-CZ" sz="2400" spc="-3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2192969991"/>
                  </a:ext>
                </a:extLst>
              </a:tr>
              <a:tr h="339920">
                <a:tc>
                  <a:txBody>
                    <a:bodyPr/>
                    <a:lstStyle/>
                    <a:p>
                      <a:pPr algn="l">
                        <a:spcBef>
                          <a:spcPts val="600"/>
                        </a:spcBef>
                        <a:spcAft>
                          <a:spcPts val="0"/>
                        </a:spcAft>
                      </a:pPr>
                      <a:r>
                        <a:rPr lang="cs-CZ" sz="2400" spc="0" dirty="0">
                          <a:effectLst/>
                        </a:rPr>
                        <a:t>Prodavači potravinářského zboží</a:t>
                      </a:r>
                      <a:endParaRPr lang="cs-CZ" sz="24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a:txBody>
                    <a:bodyPr/>
                    <a:lstStyle/>
                    <a:p>
                      <a:pPr algn="ctr">
                        <a:spcAft>
                          <a:spcPts val="600"/>
                        </a:spcAft>
                      </a:pPr>
                      <a:r>
                        <a:rPr lang="cs-CZ" sz="2400" spc="0" dirty="0">
                          <a:solidFill>
                            <a:srgbClr val="FF0000"/>
                          </a:solidFill>
                          <a:effectLst/>
                        </a:rPr>
                        <a:t>23 774</a:t>
                      </a:r>
                      <a:endParaRPr lang="cs-CZ" sz="2400" spc="-3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2170483542"/>
                  </a:ext>
                </a:extLst>
              </a:tr>
              <a:tr h="339920">
                <a:tc>
                  <a:txBody>
                    <a:bodyPr/>
                    <a:lstStyle/>
                    <a:p>
                      <a:pPr algn="l">
                        <a:spcBef>
                          <a:spcPts val="600"/>
                        </a:spcBef>
                        <a:spcAft>
                          <a:spcPts val="0"/>
                        </a:spcAft>
                      </a:pPr>
                      <a:r>
                        <a:rPr lang="cs-CZ" sz="2400" spc="0" dirty="0">
                          <a:effectLst/>
                        </a:rPr>
                        <a:t>Prodavači textilu, obuvi a kožené galanterie</a:t>
                      </a:r>
                      <a:endParaRPr lang="cs-CZ" sz="24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a:txBody>
                    <a:bodyPr/>
                    <a:lstStyle/>
                    <a:p>
                      <a:pPr algn="ctr">
                        <a:spcAft>
                          <a:spcPts val="600"/>
                        </a:spcAft>
                      </a:pPr>
                      <a:r>
                        <a:rPr lang="cs-CZ" sz="2400" spc="0" dirty="0">
                          <a:solidFill>
                            <a:srgbClr val="FF0000"/>
                          </a:solidFill>
                          <a:effectLst/>
                        </a:rPr>
                        <a:t>23 218</a:t>
                      </a:r>
                      <a:endParaRPr lang="cs-CZ" sz="2400" spc="-3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174408933"/>
                  </a:ext>
                </a:extLst>
              </a:tr>
              <a:tr h="339920">
                <a:tc>
                  <a:txBody>
                    <a:bodyPr/>
                    <a:lstStyle/>
                    <a:p>
                      <a:pPr algn="l">
                        <a:spcBef>
                          <a:spcPts val="600"/>
                        </a:spcBef>
                        <a:spcAft>
                          <a:spcPts val="0"/>
                        </a:spcAft>
                      </a:pPr>
                      <a:r>
                        <a:rPr lang="cs-CZ" sz="2400" spc="0" dirty="0">
                          <a:effectLst/>
                        </a:rPr>
                        <a:t>Prodavači drogistického zboží, kosmetiky</a:t>
                      </a:r>
                      <a:endParaRPr lang="cs-CZ" sz="24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a:txBody>
                    <a:bodyPr/>
                    <a:lstStyle/>
                    <a:p>
                      <a:pPr algn="ctr">
                        <a:spcAft>
                          <a:spcPts val="600"/>
                        </a:spcAft>
                      </a:pPr>
                      <a:r>
                        <a:rPr lang="cs-CZ" sz="2400" spc="0" dirty="0">
                          <a:solidFill>
                            <a:srgbClr val="FF0000"/>
                          </a:solidFill>
                          <a:effectLst/>
                        </a:rPr>
                        <a:t>22 496</a:t>
                      </a:r>
                      <a:endParaRPr lang="cs-CZ" sz="2400" spc="-3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4124502285"/>
                  </a:ext>
                </a:extLst>
              </a:tr>
              <a:tr h="339920">
                <a:tc>
                  <a:txBody>
                    <a:bodyPr/>
                    <a:lstStyle/>
                    <a:p>
                      <a:pPr algn="l">
                        <a:spcBef>
                          <a:spcPts val="600"/>
                        </a:spcBef>
                        <a:spcAft>
                          <a:spcPts val="0"/>
                        </a:spcAft>
                      </a:pPr>
                      <a:r>
                        <a:rPr lang="cs-CZ" sz="2400" spc="0" dirty="0">
                          <a:effectLst/>
                        </a:rPr>
                        <a:t>Prodavači elektrotechniky, elektroniky a domácích potřeb</a:t>
                      </a:r>
                      <a:endParaRPr lang="cs-CZ" sz="24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a:txBody>
                    <a:bodyPr/>
                    <a:lstStyle/>
                    <a:p>
                      <a:pPr algn="ctr">
                        <a:spcAft>
                          <a:spcPts val="600"/>
                        </a:spcAft>
                      </a:pPr>
                      <a:r>
                        <a:rPr lang="cs-CZ" sz="2400" spc="0" dirty="0">
                          <a:solidFill>
                            <a:srgbClr val="FF0000"/>
                          </a:solidFill>
                          <a:effectLst/>
                        </a:rPr>
                        <a:t>25 896</a:t>
                      </a:r>
                      <a:endParaRPr lang="cs-CZ" sz="2400" spc="-3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270696421"/>
                  </a:ext>
                </a:extLst>
              </a:tr>
              <a:tr h="339920">
                <a:tc>
                  <a:txBody>
                    <a:bodyPr/>
                    <a:lstStyle/>
                    <a:p>
                      <a:pPr algn="l">
                        <a:spcBef>
                          <a:spcPts val="600"/>
                        </a:spcBef>
                        <a:spcAft>
                          <a:spcPts val="0"/>
                        </a:spcAft>
                      </a:pPr>
                      <a:r>
                        <a:rPr lang="cs-CZ" sz="2400" spc="0" dirty="0">
                          <a:effectLst/>
                        </a:rPr>
                        <a:t>Pokladní</a:t>
                      </a:r>
                      <a:endParaRPr lang="cs-CZ" sz="24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a:txBody>
                    <a:bodyPr/>
                    <a:lstStyle/>
                    <a:p>
                      <a:pPr algn="ctr">
                        <a:spcAft>
                          <a:spcPts val="600"/>
                        </a:spcAft>
                      </a:pPr>
                      <a:r>
                        <a:rPr lang="cs-CZ" sz="2400" spc="0" dirty="0">
                          <a:solidFill>
                            <a:srgbClr val="FF0000"/>
                          </a:solidFill>
                          <a:effectLst/>
                        </a:rPr>
                        <a:t>24 477</a:t>
                      </a:r>
                      <a:endParaRPr lang="cs-CZ" sz="2400" spc="-3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2192300611"/>
                  </a:ext>
                </a:extLst>
              </a:tr>
              <a:tr h="339920">
                <a:tc>
                  <a:txBody>
                    <a:bodyPr/>
                    <a:lstStyle/>
                    <a:p>
                      <a:pPr algn="l">
                        <a:spcBef>
                          <a:spcPts val="600"/>
                        </a:spcBef>
                        <a:spcAft>
                          <a:spcPts val="0"/>
                        </a:spcAft>
                      </a:pPr>
                      <a:r>
                        <a:rPr lang="cs-CZ" sz="2400" spc="0" dirty="0">
                          <a:effectLst/>
                        </a:rPr>
                        <a:t>Řidiči nákladních automobilů</a:t>
                      </a:r>
                      <a:endParaRPr lang="cs-CZ" sz="24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a:txBody>
                    <a:bodyPr/>
                    <a:lstStyle/>
                    <a:p>
                      <a:pPr algn="ctr">
                        <a:spcAft>
                          <a:spcPts val="600"/>
                        </a:spcAft>
                      </a:pPr>
                      <a:r>
                        <a:rPr lang="cs-CZ" sz="2400" spc="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27 512</a:t>
                      </a:r>
                      <a:endParaRPr lang="cs-CZ" sz="2400" spc="-3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2376134447"/>
                  </a:ext>
                </a:extLst>
              </a:tr>
            </a:tbl>
          </a:graphicData>
        </a:graphic>
      </p:graphicFrame>
      <p:sp>
        <p:nvSpPr>
          <p:cNvPr id="3" name="Obdélník 2">
            <a:extLst>
              <a:ext uri="{FF2B5EF4-FFF2-40B4-BE49-F238E27FC236}">
                <a16:creationId xmlns:a16="http://schemas.microsoft.com/office/drawing/2014/main" id="{CEF6D436-C4B8-472F-B22B-E240D7989981}"/>
              </a:ext>
            </a:extLst>
          </p:cNvPr>
          <p:cNvSpPr/>
          <p:nvPr/>
        </p:nvSpPr>
        <p:spPr>
          <a:xfrm>
            <a:off x="11487807" y="2921876"/>
            <a:ext cx="493763" cy="2092881"/>
          </a:xfrm>
          <a:prstGeom prst="rect">
            <a:avLst/>
          </a:prstGeom>
        </p:spPr>
        <p:txBody>
          <a:bodyPr wrap="square">
            <a:spAutoFit/>
          </a:bodyPr>
          <a:lstStyle/>
          <a:p>
            <a:r>
              <a:rPr lang="cs-CZ" sz="1000" dirty="0">
                <a:latin typeface="Times New Roman" panose="02020603050405020304" pitchFamily="18" charset="0"/>
                <a:ea typeface="Calibri" panose="020F0502020204030204" pitchFamily="34" charset="0"/>
              </a:rPr>
              <a:t>Dostupné z: https://www.ispv.cz/cz/Vysledky-setreni/Archiv.aspx</a:t>
            </a:r>
            <a:endParaRPr lang="cs-CZ" sz="1000" dirty="0"/>
          </a:p>
        </p:txBody>
      </p:sp>
    </p:spTree>
    <p:extLst>
      <p:ext uri="{BB962C8B-B14F-4D97-AF65-F5344CB8AC3E}">
        <p14:creationId xmlns:p14="http://schemas.microsoft.com/office/powerpoint/2010/main" val="34039812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Nadpis 1"/>
          <p:cNvSpPr>
            <a:spLocks noGrp="1"/>
          </p:cNvSpPr>
          <p:nvPr>
            <p:ph type="title"/>
          </p:nvPr>
        </p:nvSpPr>
        <p:spPr>
          <a:xfrm>
            <a:off x="1580213" y="781763"/>
            <a:ext cx="7772400" cy="947738"/>
          </a:xfrm>
          <a:solidFill>
            <a:srgbClr val="FFFFCC"/>
          </a:solidFill>
        </p:spPr>
        <p:txBody>
          <a:bodyPr/>
          <a:lstStyle/>
          <a:p>
            <a:pPr algn="ctr"/>
            <a:r>
              <a:rPr lang="cs-CZ" altLang="cs-CZ" b="1" dirty="0">
                <a:solidFill>
                  <a:srgbClr val="008080"/>
                </a:solidFill>
              </a:rPr>
              <a:t>Shrnutí přednášky</a:t>
            </a:r>
          </a:p>
        </p:txBody>
      </p:sp>
      <p:sp>
        <p:nvSpPr>
          <p:cNvPr id="40963" name="TextovéPole 2"/>
          <p:cNvSpPr txBox="1">
            <a:spLocks noChangeArrowheads="1"/>
          </p:cNvSpPr>
          <p:nvPr/>
        </p:nvSpPr>
        <p:spPr bwMode="auto">
          <a:xfrm>
            <a:off x="2165832" y="2570684"/>
            <a:ext cx="6601161" cy="3046988"/>
          </a:xfrm>
          <a:prstGeom prst="rect">
            <a:avLst/>
          </a:prstGeom>
          <a:solidFill>
            <a:schemeClr val="accent6">
              <a:lumMod val="20000"/>
              <a:lumOff val="80000"/>
            </a:schemeClr>
          </a:solidFill>
          <a:ln>
            <a:noFill/>
          </a:ln>
        </p:spPr>
        <p:txBody>
          <a:bodyPr wrap="square">
            <a:spAutoFit/>
          </a:bodyPr>
          <a:lstStyle>
            <a:lvl1pPr marL="342900" indent="-3429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cs-CZ" altLang="cs-CZ" sz="2400" b="1" dirty="0">
                <a:solidFill>
                  <a:srgbClr val="FF0000"/>
                </a:solidFill>
              </a:rPr>
              <a:t>Vývoj mezd v českých zemích </a:t>
            </a:r>
            <a:r>
              <a:rPr lang="cs-CZ" altLang="cs-CZ" sz="2400" b="1" dirty="0"/>
              <a:t>– ukazatele od období CPE </a:t>
            </a:r>
            <a:r>
              <a:rPr lang="cs-CZ" altLang="cs-CZ" sz="2400" b="1"/>
              <a:t>po současnost</a:t>
            </a:r>
            <a:endParaRPr lang="cs-CZ" altLang="cs-CZ" sz="2400" b="1" dirty="0"/>
          </a:p>
          <a:p>
            <a:r>
              <a:rPr lang="cs-CZ" altLang="cs-CZ" sz="2400" b="1" dirty="0">
                <a:solidFill>
                  <a:srgbClr val="FF0000"/>
                </a:solidFill>
              </a:rPr>
              <a:t>Požadavky na mzdový systém </a:t>
            </a:r>
            <a:r>
              <a:rPr lang="cs-CZ" altLang="cs-CZ" sz="2400" b="1" dirty="0"/>
              <a:t>(stanovení kritérií)</a:t>
            </a:r>
          </a:p>
          <a:p>
            <a:r>
              <a:rPr lang="cs-CZ" altLang="cs-CZ" sz="2400" b="1" dirty="0">
                <a:solidFill>
                  <a:srgbClr val="FF0000"/>
                </a:solidFill>
              </a:rPr>
              <a:t>Mzdové formy v obchodě </a:t>
            </a:r>
            <a:r>
              <a:rPr lang="cs-CZ" altLang="cs-CZ" sz="2400" b="1" dirty="0"/>
              <a:t>(přímá a nepřímá stimulace, její výhody a nevýhody, prémie)</a:t>
            </a:r>
          </a:p>
          <a:p>
            <a:r>
              <a:rPr lang="cs-CZ" altLang="cs-CZ" sz="2400" b="1" dirty="0">
                <a:solidFill>
                  <a:srgbClr val="FF0000"/>
                </a:solidFill>
              </a:rPr>
              <a:t>Mzdová diferenciace </a:t>
            </a:r>
            <a:r>
              <a:rPr lang="cs-CZ" altLang="cs-CZ" sz="2400" b="1" dirty="0"/>
              <a:t>(informativně)</a:t>
            </a: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29216"/>
            <a:ext cx="1464833" cy="1127893"/>
          </a:xfrm>
          <a:prstGeom prst="rect">
            <a:avLst/>
          </a:prstGeom>
        </p:spPr>
      </p:pic>
    </p:spTree>
    <p:extLst>
      <p:ext uri="{BB962C8B-B14F-4D97-AF65-F5344CB8AC3E}">
        <p14:creationId xmlns:p14="http://schemas.microsoft.com/office/powerpoint/2010/main" val="4189970296"/>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4"/>
          <p:cNvSpPr txBox="1">
            <a:spLocks noChangeArrowheads="1"/>
          </p:cNvSpPr>
          <p:nvPr/>
        </p:nvSpPr>
        <p:spPr bwMode="auto">
          <a:xfrm>
            <a:off x="345580" y="131960"/>
            <a:ext cx="8639175" cy="649090"/>
          </a:xfrm>
          <a:prstGeom prst="rect">
            <a:avLst/>
          </a:prstGeom>
          <a:solidFill>
            <a:srgbClr val="FFFFCC"/>
          </a:solidFill>
          <a:ln w="57150">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sz="2800" b="1" dirty="0">
                <a:solidFill>
                  <a:srgbClr val="FF0000"/>
                </a:solidFill>
                <a:latin typeface="Arial" panose="020B0604020202020204" pitchFamily="34" charset="0"/>
              </a:rPr>
              <a:t>Základní právní normy mzdové politiky v ČR</a:t>
            </a:r>
            <a:endParaRPr lang="cs-CZ" altLang="cs-CZ" sz="2800" dirty="0">
              <a:solidFill>
                <a:srgbClr val="FF0000"/>
              </a:solidFill>
              <a:latin typeface="Times New Roman" panose="02020603050405020304" pitchFamily="18" charset="0"/>
            </a:endParaRPr>
          </a:p>
        </p:txBody>
      </p:sp>
      <p:sp>
        <p:nvSpPr>
          <p:cNvPr id="5123" name="Text Box 5" descr="60%"/>
          <p:cNvSpPr txBox="1">
            <a:spLocks noChangeArrowheads="1"/>
          </p:cNvSpPr>
          <p:nvPr/>
        </p:nvSpPr>
        <p:spPr bwMode="auto">
          <a:xfrm>
            <a:off x="345581" y="841036"/>
            <a:ext cx="10381586" cy="5721690"/>
          </a:xfrm>
          <a:prstGeom prst="rect">
            <a:avLst/>
          </a:prstGeom>
          <a:solidFill>
            <a:srgbClr val="FFFFCC"/>
          </a:solidFill>
          <a:ln w="57150">
            <a:solidFill>
              <a:srgbClr val="008080"/>
            </a:solidFill>
            <a:miter lim="800000"/>
            <a:headEnd/>
            <a:tailEnd/>
          </a:ln>
        </p:spPr>
        <p:txBody>
          <a:bodyPr/>
          <a:lstStyle>
            <a:lvl1pPr marL="342900" indent="-342900">
              <a:spcBef>
                <a:spcPct val="20000"/>
              </a:spcBef>
              <a:buClr>
                <a:schemeClr val="accent1"/>
              </a:buClr>
              <a:buChar char="•"/>
              <a:defRPr sz="3200">
                <a:solidFill>
                  <a:schemeClr val="tx1"/>
                </a:solidFill>
                <a:latin typeface="Tahoma" panose="020B0604030504040204" pitchFamily="34" charset="0"/>
              </a:defRPr>
            </a:lvl1pPr>
            <a:lvl2pPr>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lvl="0"/>
            <a:r>
              <a:rPr lang="cs-CZ" sz="2800" dirty="0">
                <a:solidFill>
                  <a:srgbClr val="008080"/>
                </a:solidFill>
                <a:latin typeface="+mn-lt"/>
              </a:rPr>
              <a:t>Zákon č. 262/2006 Sb., zákoník práce a jeho novelizace.</a:t>
            </a:r>
          </a:p>
          <a:p>
            <a:pPr lvl="0"/>
            <a:r>
              <a:rPr lang="cs-CZ" sz="2800" dirty="0">
                <a:solidFill>
                  <a:srgbClr val="008080"/>
                </a:solidFill>
                <a:latin typeface="+mn-lt"/>
              </a:rPr>
              <a:t>Zákon č. 89/2012 Sb., občanský zákoník.</a:t>
            </a:r>
          </a:p>
          <a:p>
            <a:pPr lvl="0"/>
            <a:r>
              <a:rPr lang="cs-CZ" sz="2800" dirty="0">
                <a:solidFill>
                  <a:srgbClr val="008080"/>
                </a:solidFill>
                <a:latin typeface="+mn-lt"/>
              </a:rPr>
              <a:t>Zákon č. 251/2005 Sb., o inspekci práce.</a:t>
            </a:r>
          </a:p>
          <a:p>
            <a:pPr lvl="0"/>
            <a:r>
              <a:rPr lang="cs-CZ" sz="2800" dirty="0">
                <a:solidFill>
                  <a:srgbClr val="008080"/>
                </a:solidFill>
                <a:latin typeface="+mn-lt"/>
              </a:rPr>
              <a:t>Zákon č. 309/2006 Sb., o kolektivním vyjednávání.</a:t>
            </a:r>
          </a:p>
          <a:p>
            <a:pPr lvl="0"/>
            <a:r>
              <a:rPr lang="cs-CZ" sz="2800" dirty="0">
                <a:solidFill>
                  <a:srgbClr val="008080"/>
                </a:solidFill>
                <a:latin typeface="+mn-lt"/>
              </a:rPr>
              <a:t>Zákon č. 309/2006 Sb., kterým se upravují další požadavky bezpečnosti a ochrany zdraví při práci v pracovněprávních vztazích a o zajištění bezpečnosti a ochrany zdraví při činnosti nebo poskytování služeb mimo pracovněprávní vztahy.</a:t>
            </a:r>
          </a:p>
          <a:p>
            <a:pPr lvl="0"/>
            <a:r>
              <a:rPr lang="cs-CZ" sz="2800" dirty="0">
                <a:solidFill>
                  <a:srgbClr val="008080"/>
                </a:solidFill>
                <a:latin typeface="+mn-lt"/>
              </a:rPr>
              <a:t>Nařízení vlády č. 567/2006 Sb., o minimální mzdě, o nejnižších úrovních zaručené mzdy, o vymezení ztíženého pracovního prostředí a o výši příplatku ke mzdě za práci ve ztíženém pracovním prostředí.</a:t>
            </a:r>
          </a:p>
          <a:p>
            <a:pPr lvl="0"/>
            <a:r>
              <a:rPr lang="cs-CZ" sz="2800" dirty="0">
                <a:solidFill>
                  <a:srgbClr val="008080"/>
                </a:solidFill>
                <a:latin typeface="+mn-lt"/>
              </a:rPr>
              <a:t>Zákon č. 586/1992 Sb., o daních z příjmů.</a:t>
            </a: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27167" y="0"/>
            <a:ext cx="1464833" cy="1127893"/>
          </a:xfrm>
          <a:prstGeom prst="rect">
            <a:avLst/>
          </a:prstGeom>
        </p:spPr>
      </p:pic>
    </p:spTree>
    <p:extLst>
      <p:ext uri="{BB962C8B-B14F-4D97-AF65-F5344CB8AC3E}">
        <p14:creationId xmlns:p14="http://schemas.microsoft.com/office/powerpoint/2010/main" val="1602532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4"/>
          <p:cNvSpPr txBox="1">
            <a:spLocks noChangeArrowheads="1"/>
          </p:cNvSpPr>
          <p:nvPr/>
        </p:nvSpPr>
        <p:spPr bwMode="auto">
          <a:xfrm>
            <a:off x="671401" y="274187"/>
            <a:ext cx="8639175" cy="649090"/>
          </a:xfrm>
          <a:prstGeom prst="rect">
            <a:avLst/>
          </a:prstGeom>
          <a:solidFill>
            <a:srgbClr val="FFFFCC"/>
          </a:solidFill>
          <a:ln w="57150">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sz="2800" b="1" dirty="0">
                <a:solidFill>
                  <a:srgbClr val="008080"/>
                </a:solidFill>
                <a:latin typeface="Arial" panose="020B0604020202020204" pitchFamily="34" charset="0"/>
              </a:rPr>
              <a:t>Sjednání mzdy- </a:t>
            </a:r>
            <a:r>
              <a:rPr lang="cs-CZ" altLang="cs-CZ" sz="2800" b="1" dirty="0">
                <a:solidFill>
                  <a:srgbClr val="FF0000"/>
                </a:solidFill>
                <a:latin typeface="Arial" panose="020B0604020202020204" pitchFamily="34" charset="0"/>
              </a:rPr>
              <a:t>praxe ČR</a:t>
            </a:r>
            <a:endParaRPr lang="cs-CZ" altLang="cs-CZ" sz="2800" dirty="0">
              <a:solidFill>
                <a:srgbClr val="FF0000"/>
              </a:solidFill>
              <a:latin typeface="Times New Roman" panose="02020603050405020304" pitchFamily="18" charset="0"/>
            </a:endParaRPr>
          </a:p>
        </p:txBody>
      </p:sp>
      <p:sp>
        <p:nvSpPr>
          <p:cNvPr id="5123" name="Text Box 5" descr="60%"/>
          <p:cNvSpPr txBox="1">
            <a:spLocks noChangeArrowheads="1"/>
          </p:cNvSpPr>
          <p:nvPr/>
        </p:nvSpPr>
        <p:spPr bwMode="auto">
          <a:xfrm>
            <a:off x="263686" y="1373506"/>
            <a:ext cx="9741395" cy="4617720"/>
          </a:xfrm>
          <a:prstGeom prst="rect">
            <a:avLst/>
          </a:prstGeom>
          <a:solidFill>
            <a:srgbClr val="FFFFCC"/>
          </a:solidFill>
          <a:ln w="57150">
            <a:solidFill>
              <a:srgbClr val="008080"/>
            </a:solidFill>
            <a:miter lim="800000"/>
            <a:headEnd/>
            <a:tailEnd/>
          </a:ln>
        </p:spPr>
        <p:txBody>
          <a:bodyPr/>
          <a:lstStyle>
            <a:lvl1pPr marL="342900" indent="-342900">
              <a:spcBef>
                <a:spcPct val="20000"/>
              </a:spcBef>
              <a:buClr>
                <a:schemeClr val="accent1"/>
              </a:buClr>
              <a:buChar char="•"/>
              <a:defRPr sz="3200">
                <a:solidFill>
                  <a:schemeClr val="tx1"/>
                </a:solidFill>
                <a:latin typeface="Tahoma" panose="020B0604030504040204" pitchFamily="34" charset="0"/>
              </a:defRPr>
            </a:lvl1pPr>
            <a:lvl2pPr>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marL="0" lvl="0" indent="0">
              <a:buNone/>
            </a:pPr>
            <a:r>
              <a:rPr lang="cs-CZ" sz="2400" dirty="0">
                <a:solidFill>
                  <a:srgbClr val="008080"/>
                </a:solidFill>
                <a:latin typeface="+mn-lt"/>
              </a:rPr>
              <a:t>● Sjednání mzdy je založeno převážně na </a:t>
            </a:r>
            <a:r>
              <a:rPr lang="cs-CZ" sz="2400" b="1" dirty="0">
                <a:solidFill>
                  <a:srgbClr val="008080"/>
                </a:solidFill>
                <a:latin typeface="+mn-lt"/>
              </a:rPr>
              <a:t>smluvním principu. </a:t>
            </a:r>
          </a:p>
          <a:p>
            <a:pPr marL="0" lvl="0" indent="0">
              <a:buNone/>
            </a:pPr>
            <a:r>
              <a:rPr lang="cs-CZ" sz="2400" dirty="0">
                <a:solidFill>
                  <a:srgbClr val="008080"/>
                </a:solidFill>
              </a:rPr>
              <a:t>● </a:t>
            </a:r>
            <a:r>
              <a:rPr lang="cs-CZ" sz="2400" dirty="0">
                <a:solidFill>
                  <a:srgbClr val="008080"/>
                </a:solidFill>
                <a:latin typeface="+mn-lt"/>
              </a:rPr>
              <a:t>Zákony a nařízeními vlády jsou upraveny jen </a:t>
            </a:r>
            <a:r>
              <a:rPr lang="cs-CZ" sz="2400" b="1" dirty="0">
                <a:solidFill>
                  <a:srgbClr val="008080"/>
                </a:solidFill>
                <a:latin typeface="+mn-lt"/>
              </a:rPr>
              <a:t>minimální hranice </a:t>
            </a:r>
            <a:r>
              <a:rPr lang="cs-CZ" sz="2400" dirty="0">
                <a:solidFill>
                  <a:srgbClr val="008080"/>
                </a:solidFill>
                <a:latin typeface="+mn-lt"/>
              </a:rPr>
              <a:t>jednotlivých složek mzdy. </a:t>
            </a:r>
          </a:p>
          <a:p>
            <a:pPr marL="0" lvl="0" indent="0">
              <a:buNone/>
            </a:pPr>
            <a:r>
              <a:rPr lang="cs-CZ" sz="2400" dirty="0">
                <a:solidFill>
                  <a:srgbClr val="008080"/>
                </a:solidFill>
                <a:latin typeface="+mn-lt"/>
              </a:rPr>
              <a:t>●  </a:t>
            </a:r>
            <a:r>
              <a:rPr lang="cs-CZ" sz="2400" b="1" dirty="0">
                <a:solidFill>
                  <a:srgbClr val="008080"/>
                </a:solidFill>
                <a:latin typeface="+mn-lt"/>
              </a:rPr>
              <a:t>Sjednaná mzda nesmí být nižší než min. mzda </a:t>
            </a:r>
            <a:r>
              <a:rPr lang="cs-CZ" sz="2400" dirty="0">
                <a:solidFill>
                  <a:srgbClr val="008080"/>
                </a:solidFill>
                <a:latin typeface="+mn-lt"/>
              </a:rPr>
              <a:t>stanovená nařízením vlády a příplatky musí být přiznány minimálně ve výši stanovené Zákonem o mzdě.</a:t>
            </a:r>
            <a:br>
              <a:rPr lang="cs-CZ" sz="2400" dirty="0">
                <a:solidFill>
                  <a:srgbClr val="008080"/>
                </a:solidFill>
                <a:latin typeface="+mn-lt"/>
              </a:rPr>
            </a:br>
            <a:r>
              <a:rPr lang="cs-CZ" sz="2400" dirty="0">
                <a:solidFill>
                  <a:srgbClr val="008080"/>
                </a:solidFill>
                <a:latin typeface="+mn-lt"/>
              </a:rPr>
              <a:t>● </a:t>
            </a:r>
            <a:r>
              <a:rPr lang="cs-CZ" sz="2400" b="1" dirty="0">
                <a:solidFill>
                  <a:srgbClr val="008080"/>
                </a:solidFill>
                <a:latin typeface="+mn-lt"/>
              </a:rPr>
              <a:t>Zaměstnavatel může bez omezení zvyšovat </a:t>
            </a:r>
            <a:r>
              <a:rPr lang="cs-CZ" sz="2400" dirty="0">
                <a:solidFill>
                  <a:srgbClr val="008080"/>
                </a:solidFill>
                <a:latin typeface="+mn-lt"/>
              </a:rPr>
              <a:t>sazby i částky povinných druhů mezd a může také stanovit i další mzdové požitky nad rámec legislativy.</a:t>
            </a:r>
            <a:br>
              <a:rPr lang="cs-CZ" sz="2400" dirty="0">
                <a:solidFill>
                  <a:srgbClr val="008080"/>
                </a:solidFill>
                <a:latin typeface="+mn-lt"/>
              </a:rPr>
            </a:br>
            <a:r>
              <a:rPr lang="cs-CZ" sz="2400" dirty="0">
                <a:solidFill>
                  <a:srgbClr val="008080"/>
                </a:solidFill>
                <a:latin typeface="+mn-lt"/>
              </a:rPr>
              <a:t>● Mzdové podmínky jsou zakotveny buď </a:t>
            </a:r>
            <a:r>
              <a:rPr lang="cs-CZ" sz="2400" b="1" dirty="0">
                <a:solidFill>
                  <a:srgbClr val="008080"/>
                </a:solidFill>
                <a:latin typeface="+mn-lt"/>
              </a:rPr>
              <a:t>v kolektivní smlouvě </a:t>
            </a:r>
            <a:r>
              <a:rPr lang="cs-CZ" sz="2400" dirty="0">
                <a:solidFill>
                  <a:srgbClr val="008080"/>
                </a:solidFill>
                <a:latin typeface="+mn-lt"/>
              </a:rPr>
              <a:t>(pokud existuje odborová organizace) nebo ve </a:t>
            </a:r>
            <a:r>
              <a:rPr lang="cs-CZ" sz="2400" b="1" dirty="0">
                <a:solidFill>
                  <a:srgbClr val="008080"/>
                </a:solidFill>
                <a:latin typeface="+mn-lt"/>
              </a:rPr>
              <a:t>vnitřním mzdovém předpisu</a:t>
            </a:r>
            <a:r>
              <a:rPr lang="cs-CZ" sz="2400" dirty="0">
                <a:solidFill>
                  <a:srgbClr val="008080"/>
                </a:solidFill>
                <a:latin typeface="+mn-lt"/>
              </a:rPr>
              <a:t>.</a:t>
            </a:r>
            <a:br>
              <a:rPr lang="cs-CZ" sz="2400" dirty="0">
                <a:solidFill>
                  <a:srgbClr val="008080"/>
                </a:solidFill>
                <a:latin typeface="+mn-lt"/>
              </a:rPr>
            </a:br>
            <a:r>
              <a:rPr lang="cs-CZ" sz="2400" dirty="0">
                <a:solidFill>
                  <a:srgbClr val="008080"/>
                </a:solidFill>
                <a:latin typeface="+mn-lt"/>
              </a:rPr>
              <a:t>●  Takto stanovené mzdové podmínky jsou potom pro něj stejně</a:t>
            </a:r>
            <a:r>
              <a:rPr lang="cs-CZ" sz="2400" b="1" dirty="0">
                <a:solidFill>
                  <a:srgbClr val="008080"/>
                </a:solidFill>
                <a:latin typeface="+mn-lt"/>
              </a:rPr>
              <a:t> závazné </a:t>
            </a:r>
            <a:r>
              <a:rPr lang="cs-CZ" sz="2400" dirty="0">
                <a:solidFill>
                  <a:srgbClr val="008080"/>
                </a:solidFill>
                <a:latin typeface="+mn-lt"/>
              </a:rPr>
              <a:t>jako kdyby byly dané obecně platnými předpisy.</a:t>
            </a: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1674247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4"/>
          <p:cNvSpPr txBox="1">
            <a:spLocks noChangeArrowheads="1"/>
          </p:cNvSpPr>
          <p:nvPr/>
        </p:nvSpPr>
        <p:spPr bwMode="auto">
          <a:xfrm>
            <a:off x="470681" y="1"/>
            <a:ext cx="9325783" cy="954107"/>
          </a:xfrm>
          <a:prstGeom prst="rect">
            <a:avLst/>
          </a:prstGeom>
          <a:solidFill>
            <a:schemeClr val="bg1">
              <a:lumMod val="20000"/>
              <a:lumOff val="80000"/>
            </a:schemeClr>
          </a:solidFill>
          <a:ln>
            <a:noFill/>
          </a:ln>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50000"/>
              </a:spcBef>
              <a:buClrTx/>
              <a:buFontTx/>
              <a:buNone/>
              <a:defRPr/>
            </a:pPr>
            <a:r>
              <a:rPr lang="cs-CZ" altLang="cs-CZ" sz="2800" b="1" dirty="0">
                <a:solidFill>
                  <a:srgbClr val="008080"/>
                </a:solidFill>
                <a:latin typeface="Times New Roman" panose="02020603050405020304" pitchFamily="18" charset="0"/>
              </a:rPr>
              <a:t>Prestiž obchodu roste a s ním i průměrné mzdy, i když  nedosahují průměru v NH: </a:t>
            </a:r>
            <a:r>
              <a:rPr lang="cs-CZ" altLang="cs-CZ" sz="2800" b="1" dirty="0">
                <a:solidFill>
                  <a:srgbClr val="FF0000"/>
                </a:solidFill>
                <a:latin typeface="Times New Roman" panose="02020603050405020304" pitchFamily="18" charset="0"/>
              </a:rPr>
              <a:t>praxe</a:t>
            </a:r>
          </a:p>
        </p:txBody>
      </p:sp>
      <p:graphicFrame>
        <p:nvGraphicFramePr>
          <p:cNvPr id="9515" name="Group 299"/>
          <p:cNvGraphicFramePr>
            <a:graphicFrameLocks noGrp="1"/>
          </p:cNvGraphicFramePr>
          <p:nvPr>
            <p:extLst>
              <p:ext uri="{D42A27DB-BD31-4B8C-83A1-F6EECF244321}">
                <p14:modId xmlns:p14="http://schemas.microsoft.com/office/powerpoint/2010/main" val="1836799341"/>
              </p:ext>
            </p:extLst>
          </p:nvPr>
        </p:nvGraphicFramePr>
        <p:xfrm>
          <a:off x="470681" y="973139"/>
          <a:ext cx="8497888" cy="4947974"/>
        </p:xfrm>
        <a:graphic>
          <a:graphicData uri="http://schemas.openxmlformats.org/drawingml/2006/table">
            <a:tbl>
              <a:tblPr/>
              <a:tblGrid>
                <a:gridCol w="2108225">
                  <a:extLst>
                    <a:ext uri="{9D8B030D-6E8A-4147-A177-3AD203B41FA5}">
                      <a16:colId xmlns:a16="http://schemas.microsoft.com/office/drawing/2014/main" val="20000"/>
                    </a:ext>
                  </a:extLst>
                </a:gridCol>
                <a:gridCol w="6389663">
                  <a:extLst>
                    <a:ext uri="{9D8B030D-6E8A-4147-A177-3AD203B41FA5}">
                      <a16:colId xmlns:a16="http://schemas.microsoft.com/office/drawing/2014/main" val="20001"/>
                    </a:ext>
                  </a:extLst>
                </a:gridCol>
              </a:tblGrid>
              <a:tr h="1146479">
                <a:tc>
                  <a:txBody>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0" lang="cs-CZ" sz="2800" b="1" i="0" u="none" strike="noStrike" cap="none" normalizeH="0" baseline="0" dirty="0">
                          <a:ln>
                            <a:noFill/>
                          </a:ln>
                          <a:solidFill>
                            <a:schemeClr val="bg1"/>
                          </a:solidFill>
                          <a:effectLst/>
                          <a:latin typeface="Times New Roman" pitchFamily="18" charset="0"/>
                          <a:cs typeface="Times New Roman" pitchFamily="18" charset="0"/>
                        </a:rPr>
                        <a:t>ROK</a:t>
                      </a:r>
                      <a:endParaRPr kumimoji="0" lang="cs-CZ" sz="2800" b="1" i="0" u="none" strike="noStrike" cap="none" normalizeH="0" baseline="0" dirty="0">
                        <a:ln>
                          <a:noFill/>
                        </a:ln>
                        <a:solidFill>
                          <a:schemeClr val="bg1"/>
                        </a:solidFill>
                        <a:effectLst/>
                        <a:latin typeface="Arial" charset="0"/>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8080"/>
                    </a:solidFill>
                  </a:tcPr>
                </a:tc>
                <a:tc>
                  <a:txBody>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0" lang="cs-CZ" sz="2800" b="1" i="0" u="none" strike="noStrike" cap="none" normalizeH="0" baseline="0" dirty="0">
                          <a:ln>
                            <a:noFill/>
                          </a:ln>
                          <a:solidFill>
                            <a:schemeClr val="bg1"/>
                          </a:solidFill>
                          <a:effectLst/>
                          <a:latin typeface="Times New Roman" pitchFamily="18" charset="0"/>
                          <a:cs typeface="Times New Roman" pitchFamily="18" charset="0"/>
                        </a:rPr>
                        <a:t>% poměr průměrné mzdy  v obchodě proti průměru v NH</a:t>
                      </a:r>
                      <a:endParaRPr kumimoji="0" lang="cs-CZ" sz="2800" b="1" i="0" u="none" strike="noStrike" cap="none" normalizeH="0" baseline="0" dirty="0">
                        <a:ln>
                          <a:noFill/>
                        </a:ln>
                        <a:solidFill>
                          <a:schemeClr val="bg1"/>
                        </a:solidFill>
                        <a:effectLst/>
                        <a:latin typeface="Arial" charset="0"/>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8080"/>
                    </a:solidFill>
                  </a:tcPr>
                </a:tc>
                <a:extLst>
                  <a:ext uri="{0D108BD9-81ED-4DB2-BD59-A6C34878D82A}">
                    <a16:rowId xmlns:a16="http://schemas.microsoft.com/office/drawing/2014/main" val="10000"/>
                  </a:ext>
                </a:extLst>
              </a:tr>
              <a:tr h="760299">
                <a:tc>
                  <a:txBody>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0" lang="cs-CZ" sz="2800" b="1" i="0" u="none" strike="noStrike" cap="none" normalizeH="0" baseline="0" dirty="0">
                          <a:ln>
                            <a:noFill/>
                          </a:ln>
                          <a:solidFill>
                            <a:srgbClr val="008080"/>
                          </a:solidFill>
                          <a:effectLst/>
                          <a:latin typeface="Times New Roman" pitchFamily="18" charset="0"/>
                          <a:cs typeface="Times New Roman" pitchFamily="18" charset="0"/>
                        </a:rPr>
                        <a:t>1953</a:t>
                      </a:r>
                      <a:endParaRPr kumimoji="0" lang="cs-CZ" sz="2800" b="0" i="0" u="none" strike="noStrike" cap="none" normalizeH="0" baseline="0" dirty="0">
                        <a:ln>
                          <a:noFill/>
                        </a:ln>
                        <a:solidFill>
                          <a:srgbClr val="008080"/>
                        </a:solidFill>
                        <a:effectLst/>
                        <a:latin typeface="Arial" charset="0"/>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cs-CZ" sz="2800" b="1" i="0" u="none" strike="noStrike" cap="none" normalizeH="0" baseline="0" dirty="0">
                          <a:ln>
                            <a:noFill/>
                          </a:ln>
                          <a:solidFill>
                            <a:srgbClr val="008080"/>
                          </a:solidFill>
                          <a:effectLst/>
                          <a:latin typeface="Times New Roman" pitchFamily="18" charset="0"/>
                          <a:cs typeface="Times New Roman" pitchFamily="18" charset="0"/>
                        </a:rPr>
                        <a:t>77,5</a:t>
                      </a:r>
                      <a:endParaRPr kumimoji="0" lang="cs-CZ" sz="2800" b="1" i="0" u="none" strike="noStrike" cap="none" normalizeH="0" baseline="0" dirty="0">
                        <a:ln>
                          <a:noFill/>
                        </a:ln>
                        <a:solidFill>
                          <a:srgbClr val="008080"/>
                        </a:solidFill>
                        <a:effectLst/>
                        <a:latin typeface="Times New Roman" pitchFamily="18" charset="0"/>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1"/>
                  </a:ext>
                </a:extLst>
              </a:tr>
              <a:tr h="760299">
                <a:tc>
                  <a:txBody>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0" lang="cs-CZ" sz="2800" b="1" i="0" u="none" strike="noStrike" cap="none" normalizeH="0" baseline="0" dirty="0">
                          <a:ln>
                            <a:noFill/>
                          </a:ln>
                          <a:solidFill>
                            <a:srgbClr val="008080"/>
                          </a:solidFill>
                          <a:effectLst/>
                          <a:latin typeface="Times New Roman" pitchFamily="18" charset="0"/>
                          <a:cs typeface="Times New Roman" pitchFamily="18" charset="0"/>
                        </a:rPr>
                        <a:t>1955</a:t>
                      </a:r>
                      <a:endParaRPr kumimoji="0" lang="cs-CZ" sz="2800" b="0" i="0" u="none" strike="noStrike" cap="none" normalizeH="0" baseline="0" dirty="0">
                        <a:ln>
                          <a:noFill/>
                        </a:ln>
                        <a:solidFill>
                          <a:srgbClr val="008080"/>
                        </a:solidFill>
                        <a:effectLst/>
                        <a:latin typeface="Arial" charset="0"/>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cs-CZ" sz="2800" b="1" i="0" u="none" strike="noStrike" cap="none" normalizeH="0" baseline="0" dirty="0">
                          <a:ln>
                            <a:noFill/>
                          </a:ln>
                          <a:solidFill>
                            <a:srgbClr val="008080"/>
                          </a:solidFill>
                          <a:effectLst/>
                          <a:latin typeface="Times New Roman" pitchFamily="18" charset="0"/>
                          <a:cs typeface="Times New Roman" pitchFamily="18" charset="0"/>
                        </a:rPr>
                        <a:t>83,1</a:t>
                      </a:r>
                      <a:endParaRPr kumimoji="0" lang="cs-CZ" sz="2800" b="1" i="0" u="none" strike="noStrike" cap="none" normalizeH="0" baseline="0" dirty="0">
                        <a:ln>
                          <a:noFill/>
                        </a:ln>
                        <a:solidFill>
                          <a:srgbClr val="008080"/>
                        </a:solidFill>
                        <a:effectLst/>
                        <a:latin typeface="Times New Roman" pitchFamily="18" charset="0"/>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2"/>
                  </a:ext>
                </a:extLst>
              </a:tr>
              <a:tr h="760299">
                <a:tc>
                  <a:txBody>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0" lang="cs-CZ" sz="2800" b="1" i="0" u="none" strike="noStrike" cap="none" normalizeH="0" baseline="0" dirty="0">
                          <a:ln>
                            <a:noFill/>
                          </a:ln>
                          <a:solidFill>
                            <a:srgbClr val="008080"/>
                          </a:solidFill>
                          <a:effectLst/>
                          <a:latin typeface="Times New Roman" pitchFamily="18" charset="0"/>
                          <a:cs typeface="Times New Roman" pitchFamily="18" charset="0"/>
                        </a:rPr>
                        <a:t>1960</a:t>
                      </a:r>
                      <a:endParaRPr kumimoji="0" lang="cs-CZ" sz="2800" b="0" i="0" u="none" strike="noStrike" cap="none" normalizeH="0" baseline="0" dirty="0">
                        <a:ln>
                          <a:noFill/>
                        </a:ln>
                        <a:solidFill>
                          <a:srgbClr val="008080"/>
                        </a:solidFill>
                        <a:effectLst/>
                        <a:latin typeface="Arial" charset="0"/>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cs-CZ" sz="2800" b="1" i="0" u="none" strike="noStrike" cap="none" normalizeH="0" baseline="0" dirty="0">
                          <a:ln>
                            <a:noFill/>
                          </a:ln>
                          <a:solidFill>
                            <a:srgbClr val="008080"/>
                          </a:solidFill>
                          <a:effectLst/>
                          <a:latin typeface="Times New Roman" pitchFamily="18" charset="0"/>
                          <a:cs typeface="Times New Roman" pitchFamily="18" charset="0"/>
                        </a:rPr>
                        <a:t>80,8</a:t>
                      </a:r>
                      <a:endParaRPr kumimoji="0" lang="cs-CZ" sz="2800" b="1" i="0" u="none" strike="noStrike" cap="none" normalizeH="0" baseline="0" dirty="0">
                        <a:ln>
                          <a:noFill/>
                        </a:ln>
                        <a:solidFill>
                          <a:srgbClr val="008080"/>
                        </a:solidFill>
                        <a:effectLst/>
                        <a:latin typeface="Times New Roman" pitchFamily="18" charset="0"/>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3"/>
                  </a:ext>
                </a:extLst>
              </a:tr>
              <a:tr h="760299">
                <a:tc>
                  <a:txBody>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0" lang="cs-CZ" sz="2800" b="1" i="0" u="none" strike="noStrike" cap="none" normalizeH="0" baseline="0" dirty="0">
                          <a:ln>
                            <a:noFill/>
                          </a:ln>
                          <a:solidFill>
                            <a:srgbClr val="008080"/>
                          </a:solidFill>
                          <a:effectLst/>
                          <a:latin typeface="Times New Roman" pitchFamily="18" charset="0"/>
                          <a:cs typeface="Times New Roman" pitchFamily="18" charset="0"/>
                        </a:rPr>
                        <a:t>1970</a:t>
                      </a:r>
                      <a:endParaRPr kumimoji="0" lang="cs-CZ" sz="2800" b="0" i="0" u="none" strike="noStrike" cap="none" normalizeH="0" baseline="0" dirty="0">
                        <a:ln>
                          <a:noFill/>
                        </a:ln>
                        <a:solidFill>
                          <a:srgbClr val="008080"/>
                        </a:solidFill>
                        <a:effectLst/>
                        <a:latin typeface="Arial" charset="0"/>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cs-CZ" sz="2800" b="1" i="0" u="none" strike="noStrike" cap="none" normalizeH="0" baseline="0" dirty="0">
                          <a:ln>
                            <a:noFill/>
                          </a:ln>
                          <a:solidFill>
                            <a:srgbClr val="008080"/>
                          </a:solidFill>
                          <a:effectLst/>
                          <a:latin typeface="Times New Roman" pitchFamily="18" charset="0"/>
                          <a:cs typeface="Times New Roman" pitchFamily="18" charset="0"/>
                        </a:rPr>
                        <a:t>84,2</a:t>
                      </a:r>
                      <a:endParaRPr kumimoji="0" lang="cs-CZ" sz="2800" b="1" i="0" u="none" strike="noStrike" cap="none" normalizeH="0" baseline="0" dirty="0">
                        <a:ln>
                          <a:noFill/>
                        </a:ln>
                        <a:solidFill>
                          <a:srgbClr val="008080"/>
                        </a:solidFill>
                        <a:effectLst/>
                        <a:latin typeface="Times New Roman" pitchFamily="18" charset="0"/>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4"/>
                  </a:ext>
                </a:extLst>
              </a:tr>
              <a:tr h="760299">
                <a:tc>
                  <a:txBody>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0" lang="cs-CZ" sz="2800" b="1" i="0" u="none" strike="noStrike" cap="none" normalizeH="0" baseline="0" dirty="0">
                          <a:ln>
                            <a:noFill/>
                          </a:ln>
                          <a:solidFill>
                            <a:srgbClr val="008080"/>
                          </a:solidFill>
                          <a:effectLst/>
                          <a:latin typeface="Times New Roman" pitchFamily="18" charset="0"/>
                          <a:cs typeface="Times New Roman" pitchFamily="18" charset="0"/>
                        </a:rPr>
                        <a:t>1980</a:t>
                      </a:r>
                      <a:endParaRPr kumimoji="0" lang="cs-CZ" sz="2800" b="0" i="0" u="none" strike="noStrike" cap="none" normalizeH="0" baseline="0" dirty="0">
                        <a:ln>
                          <a:noFill/>
                        </a:ln>
                        <a:solidFill>
                          <a:srgbClr val="008080"/>
                        </a:solidFill>
                        <a:effectLst/>
                        <a:latin typeface="Arial" charset="0"/>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cs-CZ" sz="2800" b="1" i="0" u="none" strike="noStrike" cap="none" normalizeH="0" baseline="0" dirty="0">
                          <a:ln>
                            <a:noFill/>
                          </a:ln>
                          <a:solidFill>
                            <a:srgbClr val="008080"/>
                          </a:solidFill>
                          <a:effectLst/>
                          <a:latin typeface="Times New Roman" pitchFamily="18" charset="0"/>
                          <a:cs typeface="Times New Roman" pitchFamily="18" charset="0"/>
                        </a:rPr>
                        <a:t>82,4</a:t>
                      </a:r>
                      <a:endParaRPr kumimoji="0" lang="cs-CZ" sz="2800" b="1" i="0" u="none" strike="noStrike" cap="none" normalizeH="0" baseline="0" dirty="0">
                        <a:ln>
                          <a:noFill/>
                        </a:ln>
                        <a:solidFill>
                          <a:srgbClr val="008080"/>
                        </a:solidFill>
                        <a:effectLst/>
                        <a:latin typeface="Times New Roman" pitchFamily="18" charset="0"/>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5"/>
                  </a:ext>
                </a:extLst>
              </a:tr>
            </a:tbl>
          </a:graphicData>
        </a:graphic>
      </p:graphicFrame>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pic>
        <p:nvPicPr>
          <p:cNvPr id="5" name="Picture 4" descr="j0282993">
            <a:extLst>
              <a:ext uri="{FF2B5EF4-FFF2-40B4-BE49-F238E27FC236}">
                <a16:creationId xmlns:a16="http://schemas.microsoft.com/office/drawing/2014/main" id="{8881F11C-32BD-4A75-8987-11B5937F26ED}"/>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9272665" y="2709812"/>
            <a:ext cx="2469655" cy="194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737303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4"/>
          <p:cNvSpPr txBox="1">
            <a:spLocks noChangeArrowheads="1"/>
          </p:cNvSpPr>
          <p:nvPr/>
        </p:nvSpPr>
        <p:spPr bwMode="auto">
          <a:xfrm>
            <a:off x="470681" y="1"/>
            <a:ext cx="9325783" cy="954107"/>
          </a:xfrm>
          <a:prstGeom prst="rect">
            <a:avLst/>
          </a:prstGeom>
          <a:solidFill>
            <a:schemeClr val="bg1">
              <a:lumMod val="20000"/>
              <a:lumOff val="80000"/>
            </a:schemeClr>
          </a:solidFill>
          <a:ln>
            <a:noFill/>
          </a:ln>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50000"/>
              </a:spcBef>
              <a:buClrTx/>
              <a:buFontTx/>
              <a:buNone/>
              <a:defRPr/>
            </a:pPr>
            <a:r>
              <a:rPr lang="cs-CZ" altLang="cs-CZ" sz="2800" b="1" dirty="0">
                <a:solidFill>
                  <a:srgbClr val="008080"/>
                </a:solidFill>
                <a:latin typeface="Times New Roman" panose="02020603050405020304" pitchFamily="18" charset="0"/>
              </a:rPr>
              <a:t>Prestiž obchodu roste a s ním i průměrné mzdy, i když  nedosahují průměru v NH: </a:t>
            </a:r>
            <a:r>
              <a:rPr lang="cs-CZ" altLang="cs-CZ" sz="2800" b="1" dirty="0">
                <a:solidFill>
                  <a:srgbClr val="FF0000"/>
                </a:solidFill>
                <a:latin typeface="Times New Roman" panose="02020603050405020304" pitchFamily="18" charset="0"/>
              </a:rPr>
              <a:t>praxe</a:t>
            </a:r>
          </a:p>
        </p:txBody>
      </p:sp>
      <p:graphicFrame>
        <p:nvGraphicFramePr>
          <p:cNvPr id="9515" name="Group 299"/>
          <p:cNvGraphicFramePr>
            <a:graphicFrameLocks noGrp="1"/>
          </p:cNvGraphicFramePr>
          <p:nvPr>
            <p:extLst>
              <p:ext uri="{D42A27DB-BD31-4B8C-83A1-F6EECF244321}">
                <p14:modId xmlns:p14="http://schemas.microsoft.com/office/powerpoint/2010/main" val="2384243478"/>
              </p:ext>
            </p:extLst>
          </p:nvPr>
        </p:nvGraphicFramePr>
        <p:xfrm>
          <a:off x="527721" y="1421691"/>
          <a:ext cx="9624257" cy="4742723"/>
        </p:xfrm>
        <a:graphic>
          <a:graphicData uri="http://schemas.openxmlformats.org/drawingml/2006/table">
            <a:tbl>
              <a:tblPr/>
              <a:tblGrid>
                <a:gridCol w="2387664">
                  <a:extLst>
                    <a:ext uri="{9D8B030D-6E8A-4147-A177-3AD203B41FA5}">
                      <a16:colId xmlns:a16="http://schemas.microsoft.com/office/drawing/2014/main" val="20000"/>
                    </a:ext>
                  </a:extLst>
                </a:gridCol>
                <a:gridCol w="7236593">
                  <a:extLst>
                    <a:ext uri="{9D8B030D-6E8A-4147-A177-3AD203B41FA5}">
                      <a16:colId xmlns:a16="http://schemas.microsoft.com/office/drawing/2014/main" val="20001"/>
                    </a:ext>
                  </a:extLst>
                </a:gridCol>
              </a:tblGrid>
              <a:tr h="579204">
                <a:tc>
                  <a:txBody>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0" lang="cs-CZ" sz="2800" b="1" i="0" u="none" strike="noStrike" cap="none" normalizeH="0" baseline="0" dirty="0">
                          <a:ln>
                            <a:noFill/>
                          </a:ln>
                          <a:solidFill>
                            <a:schemeClr val="bg1"/>
                          </a:solidFill>
                          <a:effectLst/>
                          <a:latin typeface="Times New Roman" pitchFamily="18" charset="0"/>
                          <a:cs typeface="Times New Roman" pitchFamily="18" charset="0"/>
                        </a:rPr>
                        <a:t>ROK</a:t>
                      </a:r>
                      <a:endParaRPr kumimoji="0" lang="cs-CZ" sz="2800" b="1" i="0" u="none" strike="noStrike" cap="none" normalizeH="0" baseline="0" dirty="0">
                        <a:ln>
                          <a:noFill/>
                        </a:ln>
                        <a:solidFill>
                          <a:schemeClr val="bg1"/>
                        </a:solidFill>
                        <a:effectLst/>
                        <a:latin typeface="Arial" charset="0"/>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8080"/>
                    </a:solidFill>
                  </a:tcPr>
                </a:tc>
                <a:tc>
                  <a:txBody>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0" lang="cs-CZ" sz="2800" b="1" i="0" u="none" strike="noStrike" cap="none" normalizeH="0" baseline="0" dirty="0">
                          <a:ln>
                            <a:noFill/>
                          </a:ln>
                          <a:solidFill>
                            <a:schemeClr val="bg1"/>
                          </a:solidFill>
                          <a:effectLst/>
                          <a:latin typeface="Times New Roman" pitchFamily="18" charset="0"/>
                          <a:cs typeface="Times New Roman" pitchFamily="18" charset="0"/>
                        </a:rPr>
                        <a:t>% poměr průměrné mzdy v obchodě proti průměru v NH</a:t>
                      </a:r>
                      <a:endParaRPr kumimoji="0" lang="cs-CZ" sz="2800" b="1" i="0" u="none" strike="noStrike" cap="none" normalizeH="0" baseline="0" dirty="0">
                        <a:ln>
                          <a:noFill/>
                        </a:ln>
                        <a:solidFill>
                          <a:schemeClr val="bg1"/>
                        </a:solidFill>
                        <a:effectLst/>
                        <a:latin typeface="Arial" charset="0"/>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8080"/>
                    </a:solidFill>
                  </a:tcPr>
                </a:tc>
                <a:extLst>
                  <a:ext uri="{0D108BD9-81ED-4DB2-BD59-A6C34878D82A}">
                    <a16:rowId xmlns:a16="http://schemas.microsoft.com/office/drawing/2014/main" val="10000"/>
                  </a:ext>
                </a:extLst>
              </a:tr>
              <a:tr h="384105">
                <a:tc>
                  <a:txBody>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0" lang="cs-CZ" sz="2400" b="1" i="0" u="none" strike="noStrike" cap="none" normalizeH="0" baseline="0" dirty="0">
                          <a:ln>
                            <a:noFill/>
                          </a:ln>
                          <a:solidFill>
                            <a:srgbClr val="008080"/>
                          </a:solidFill>
                          <a:effectLst/>
                          <a:latin typeface="+mn-lt"/>
                          <a:cs typeface="Times New Roman" pitchFamily="18" charset="0"/>
                        </a:rPr>
                        <a:t>1995 (G)</a:t>
                      </a:r>
                      <a:endParaRPr kumimoji="0" lang="cs-CZ" sz="2400" b="0" i="0" u="none" strike="noStrike" cap="none" normalizeH="0" baseline="0" dirty="0">
                        <a:ln>
                          <a:noFill/>
                        </a:ln>
                        <a:solidFill>
                          <a:srgbClr val="008080"/>
                        </a:solidFill>
                        <a:effectLst/>
                        <a:latin typeface="+mn-lt"/>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cs-CZ" sz="2400" b="1" i="0" u="none" strike="noStrike" cap="none" normalizeH="0" baseline="0" dirty="0">
                          <a:ln>
                            <a:noFill/>
                          </a:ln>
                          <a:solidFill>
                            <a:srgbClr val="008080"/>
                          </a:solidFill>
                          <a:effectLst/>
                          <a:latin typeface="+mn-lt"/>
                          <a:cs typeface="Times New Roman" pitchFamily="18" charset="0"/>
                        </a:rPr>
                        <a:t>88,1</a:t>
                      </a:r>
                      <a:endParaRPr kumimoji="0" lang="cs-CZ" sz="2400" b="1" i="0" u="none" strike="noStrike" cap="none" normalizeH="0" baseline="0" dirty="0">
                        <a:ln>
                          <a:noFill/>
                        </a:ln>
                        <a:solidFill>
                          <a:srgbClr val="008080"/>
                        </a:solidFill>
                        <a:effectLst/>
                        <a:latin typeface="+mn-lt"/>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6"/>
                  </a:ext>
                </a:extLst>
              </a:tr>
              <a:tr h="384105">
                <a:tc>
                  <a:txBody>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0" lang="cs-CZ" sz="2400" b="1" i="0" u="none" strike="noStrike" cap="none" normalizeH="0" baseline="0" dirty="0">
                          <a:ln>
                            <a:noFill/>
                          </a:ln>
                          <a:solidFill>
                            <a:srgbClr val="008080"/>
                          </a:solidFill>
                          <a:effectLst/>
                          <a:latin typeface="+mn-lt"/>
                          <a:cs typeface="Times New Roman" pitchFamily="18" charset="0"/>
                        </a:rPr>
                        <a:t>2000</a:t>
                      </a:r>
                      <a:endParaRPr kumimoji="0" lang="cs-CZ" sz="2400" b="0" i="0" u="none" strike="noStrike" cap="none" normalizeH="0" baseline="0" dirty="0">
                        <a:ln>
                          <a:noFill/>
                        </a:ln>
                        <a:solidFill>
                          <a:srgbClr val="008080"/>
                        </a:solidFill>
                        <a:effectLst/>
                        <a:latin typeface="+mn-lt"/>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cs-CZ" sz="2400" b="1" i="0" u="none" strike="noStrike" cap="none" normalizeH="0" baseline="0" dirty="0">
                          <a:ln>
                            <a:noFill/>
                          </a:ln>
                          <a:solidFill>
                            <a:srgbClr val="008080"/>
                          </a:solidFill>
                          <a:effectLst/>
                          <a:latin typeface="+mn-lt"/>
                          <a:cs typeface="Times New Roman" pitchFamily="18" charset="0"/>
                        </a:rPr>
                        <a:t>98,5</a:t>
                      </a:r>
                      <a:endParaRPr kumimoji="0" lang="cs-CZ" sz="2400" b="1" i="0" u="none" strike="noStrike" cap="none" normalizeH="0" baseline="0" dirty="0">
                        <a:ln>
                          <a:noFill/>
                        </a:ln>
                        <a:solidFill>
                          <a:srgbClr val="008080"/>
                        </a:solidFill>
                        <a:effectLst/>
                        <a:latin typeface="+mn-lt"/>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7"/>
                  </a:ext>
                </a:extLst>
              </a:tr>
              <a:tr h="384105">
                <a:tc>
                  <a:txBody>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0" lang="cs-CZ" sz="2400" b="1" i="0" u="none" strike="noStrike" cap="none" normalizeH="0" baseline="0" dirty="0">
                          <a:ln>
                            <a:noFill/>
                          </a:ln>
                          <a:solidFill>
                            <a:srgbClr val="008080"/>
                          </a:solidFill>
                          <a:effectLst/>
                          <a:latin typeface="+mn-lt"/>
                          <a:cs typeface="Times New Roman" pitchFamily="18" charset="0"/>
                        </a:rPr>
                        <a:t>2003</a:t>
                      </a:r>
                      <a:endParaRPr kumimoji="0" lang="cs-CZ" sz="2400" b="0" i="0" u="none" strike="noStrike" cap="none" normalizeH="0" baseline="0" dirty="0">
                        <a:ln>
                          <a:noFill/>
                        </a:ln>
                        <a:solidFill>
                          <a:srgbClr val="008080"/>
                        </a:solidFill>
                        <a:effectLst/>
                        <a:latin typeface="+mn-lt"/>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cs-CZ" sz="2400" b="1" i="0" u="none" strike="noStrike" cap="none" normalizeH="0" baseline="0" dirty="0">
                          <a:ln>
                            <a:noFill/>
                          </a:ln>
                          <a:solidFill>
                            <a:srgbClr val="008080"/>
                          </a:solidFill>
                          <a:effectLst/>
                          <a:latin typeface="+mn-lt"/>
                          <a:cs typeface="Times New Roman" pitchFamily="18" charset="0"/>
                        </a:rPr>
                        <a:t>94,7</a:t>
                      </a:r>
                      <a:endParaRPr kumimoji="0" lang="cs-CZ" sz="2400" b="1" i="0" u="none" strike="noStrike" cap="none" normalizeH="0" baseline="0" dirty="0">
                        <a:ln>
                          <a:noFill/>
                        </a:ln>
                        <a:solidFill>
                          <a:srgbClr val="008080"/>
                        </a:solidFill>
                        <a:effectLst/>
                        <a:latin typeface="+mn-lt"/>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8"/>
                  </a:ext>
                </a:extLst>
              </a:tr>
              <a:tr h="384105">
                <a:tc>
                  <a:txBody>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0" lang="cs-CZ" sz="2400" b="1" i="0" u="none" strike="noStrike" cap="none" normalizeH="0" baseline="0" dirty="0">
                          <a:ln>
                            <a:noFill/>
                          </a:ln>
                          <a:solidFill>
                            <a:srgbClr val="008080"/>
                          </a:solidFill>
                          <a:effectLst/>
                          <a:latin typeface="+mn-lt"/>
                          <a:cs typeface="Times New Roman" pitchFamily="18" charset="0"/>
                        </a:rPr>
                        <a:t>2004</a:t>
                      </a:r>
                      <a:endParaRPr kumimoji="0" lang="cs-CZ" sz="2400" b="0" i="0" u="none" strike="noStrike" cap="none" normalizeH="0" baseline="0" dirty="0">
                        <a:ln>
                          <a:noFill/>
                        </a:ln>
                        <a:solidFill>
                          <a:srgbClr val="008080"/>
                        </a:solidFill>
                        <a:effectLst/>
                        <a:latin typeface="+mn-lt"/>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80000"/>
                        </a:lnSpc>
                        <a:spcBef>
                          <a:spcPct val="20000"/>
                        </a:spcBef>
                        <a:spcAft>
                          <a:spcPct val="0"/>
                        </a:spcAft>
                        <a:buClr>
                          <a:schemeClr val="accent1"/>
                        </a:buClr>
                        <a:buSzTx/>
                        <a:buFontTx/>
                        <a:buNone/>
                        <a:tabLst/>
                      </a:pPr>
                      <a:r>
                        <a:rPr kumimoji="0" lang="cs-CZ" sz="2400" b="1" i="0" u="none" strike="noStrike" cap="none" normalizeH="0" baseline="0" dirty="0">
                          <a:ln>
                            <a:noFill/>
                          </a:ln>
                          <a:solidFill>
                            <a:srgbClr val="008080"/>
                          </a:solidFill>
                          <a:effectLst/>
                          <a:latin typeface="+mn-lt"/>
                        </a:rPr>
                        <a:t>94,1</a:t>
                      </a: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9"/>
                  </a:ext>
                </a:extLst>
              </a:tr>
              <a:tr h="272495">
                <a:tc>
                  <a:txBody>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0" lang="cs-CZ" sz="2400" b="1" i="0" u="none" strike="noStrike" cap="none" normalizeH="0" baseline="0" dirty="0">
                          <a:ln>
                            <a:noFill/>
                          </a:ln>
                          <a:solidFill>
                            <a:srgbClr val="008080"/>
                          </a:solidFill>
                          <a:effectLst/>
                          <a:latin typeface="+mn-lt"/>
                          <a:cs typeface="Times New Roman" pitchFamily="18" charset="0"/>
                        </a:rPr>
                        <a:t>2005</a:t>
                      </a:r>
                      <a:endParaRPr kumimoji="0" lang="cs-CZ" sz="2400" b="0" i="0" u="none" strike="noStrike" cap="none" normalizeH="0" baseline="0" dirty="0">
                        <a:ln>
                          <a:noFill/>
                        </a:ln>
                        <a:solidFill>
                          <a:srgbClr val="008080"/>
                        </a:solidFill>
                        <a:effectLst/>
                        <a:latin typeface="+mn-lt"/>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80000"/>
                        </a:lnSpc>
                        <a:spcBef>
                          <a:spcPct val="20000"/>
                        </a:spcBef>
                        <a:spcAft>
                          <a:spcPct val="0"/>
                        </a:spcAft>
                        <a:buClr>
                          <a:schemeClr val="accent1"/>
                        </a:buClr>
                        <a:buSzTx/>
                        <a:buFontTx/>
                        <a:buNone/>
                        <a:tabLst/>
                      </a:pPr>
                      <a:r>
                        <a:rPr kumimoji="0" lang="cs-CZ" sz="2400" b="1" i="0" u="none" strike="noStrike" cap="none" normalizeH="0" baseline="0" dirty="0">
                          <a:ln>
                            <a:noFill/>
                          </a:ln>
                          <a:solidFill>
                            <a:srgbClr val="008080"/>
                          </a:solidFill>
                          <a:effectLst/>
                          <a:latin typeface="+mn-lt"/>
                        </a:rPr>
                        <a:t>92,7</a:t>
                      </a: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10"/>
                  </a:ext>
                </a:extLst>
              </a:tr>
              <a:tr h="170906">
                <a:tc>
                  <a:txBody>
                    <a:bodyPr/>
                    <a:lstStyle/>
                    <a:p>
                      <a:r>
                        <a:rPr lang="cs-CZ" sz="2400" b="1" dirty="0">
                          <a:solidFill>
                            <a:srgbClr val="008080"/>
                          </a:solidFill>
                          <a:latin typeface="+mn-lt"/>
                        </a:rPr>
                        <a:t>2010</a:t>
                      </a: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a:r>
                        <a:rPr lang="cs-CZ" sz="2400" b="1" dirty="0">
                          <a:solidFill>
                            <a:srgbClr val="008080"/>
                          </a:solidFill>
                          <a:latin typeface="+mn-lt"/>
                        </a:rPr>
                        <a:t> 91,1 </a:t>
                      </a: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11"/>
                  </a:ext>
                </a:extLst>
              </a:tr>
              <a:tr h="1005852">
                <a:tc>
                  <a:txBody>
                    <a:bodyPr/>
                    <a:lstStyle/>
                    <a:p>
                      <a:r>
                        <a:rPr lang="cs-CZ" sz="2400" b="1" dirty="0">
                          <a:solidFill>
                            <a:srgbClr val="008080"/>
                          </a:solidFill>
                          <a:latin typeface="+mn-lt"/>
                        </a:rPr>
                        <a:t>2015</a:t>
                      </a:r>
                    </a:p>
                    <a:p>
                      <a:pPr marL="0" marR="0" lvl="0" indent="0" algn="l" defTabSz="914400" rtl="0" eaLnBrk="1" fontAlgn="auto" latinLnBrk="0" hangingPunct="1">
                        <a:lnSpc>
                          <a:spcPct val="100000"/>
                        </a:lnSpc>
                        <a:spcBef>
                          <a:spcPts val="0"/>
                        </a:spcBef>
                        <a:spcAft>
                          <a:spcPts val="0"/>
                        </a:spcAft>
                        <a:buClrTx/>
                        <a:buSzTx/>
                        <a:buFontTx/>
                        <a:buNone/>
                        <a:tabLst/>
                        <a:defRPr/>
                      </a:pPr>
                      <a:r>
                        <a:rPr lang="cs-CZ" sz="2400" b="1" dirty="0">
                          <a:solidFill>
                            <a:srgbClr val="008080"/>
                          </a:solidFill>
                          <a:latin typeface="+mn-lt"/>
                        </a:rPr>
                        <a:t>2020</a:t>
                      </a:r>
                    </a:p>
                    <a:p>
                      <a:pPr marL="0" marR="0" lvl="0" indent="0" algn="l" defTabSz="914400" rtl="0" eaLnBrk="1" fontAlgn="auto" latinLnBrk="0" hangingPunct="1">
                        <a:lnSpc>
                          <a:spcPct val="100000"/>
                        </a:lnSpc>
                        <a:spcBef>
                          <a:spcPts val="0"/>
                        </a:spcBef>
                        <a:spcAft>
                          <a:spcPts val="0"/>
                        </a:spcAft>
                        <a:buClrTx/>
                        <a:buSzTx/>
                        <a:buFontTx/>
                        <a:buNone/>
                        <a:tabLst/>
                        <a:defRPr/>
                      </a:pPr>
                      <a:r>
                        <a:rPr lang="cs-CZ" sz="2400" b="1" dirty="0">
                          <a:solidFill>
                            <a:srgbClr val="008080"/>
                          </a:solidFill>
                          <a:latin typeface="+mn-lt"/>
                        </a:rPr>
                        <a:t>2021</a:t>
                      </a:r>
                    </a:p>
                    <a:p>
                      <a:pPr marL="0" marR="0" lvl="0" indent="0" algn="l" defTabSz="914400" rtl="0" eaLnBrk="1" fontAlgn="auto" latinLnBrk="0" hangingPunct="1">
                        <a:lnSpc>
                          <a:spcPct val="100000"/>
                        </a:lnSpc>
                        <a:spcBef>
                          <a:spcPts val="0"/>
                        </a:spcBef>
                        <a:spcAft>
                          <a:spcPts val="0"/>
                        </a:spcAft>
                        <a:buClrTx/>
                        <a:buSzTx/>
                        <a:buFontTx/>
                        <a:buNone/>
                        <a:tabLst/>
                        <a:defRPr/>
                      </a:pPr>
                      <a:r>
                        <a:rPr lang="cs-CZ" sz="2400" b="1" dirty="0">
                          <a:solidFill>
                            <a:srgbClr val="008080"/>
                          </a:solidFill>
                          <a:latin typeface="+mn-lt"/>
                        </a:rPr>
                        <a:t>2022</a:t>
                      </a: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a:r>
                        <a:rPr lang="cs-CZ" sz="2400" b="1" dirty="0">
                          <a:solidFill>
                            <a:srgbClr val="008080"/>
                          </a:solidFill>
                          <a:latin typeface="+mn-lt"/>
                        </a:rPr>
                        <a:t>                       93,7 (24 911 Kč, 26 591 Kč)</a:t>
                      </a:r>
                    </a:p>
                    <a:p>
                      <a:pPr algn="ctr"/>
                      <a:r>
                        <a:rPr lang="cs-CZ" sz="2400" b="1" dirty="0">
                          <a:solidFill>
                            <a:srgbClr val="008080"/>
                          </a:solidFill>
                          <a:latin typeface="+mn-lt"/>
                        </a:rPr>
                        <a:t>91,1 (32 474 Kč, NH 35 662 Kč)</a:t>
                      </a:r>
                    </a:p>
                    <a:p>
                      <a:pPr algn="ctr"/>
                      <a:r>
                        <a:rPr lang="cs-CZ" sz="2400" b="1" dirty="0">
                          <a:solidFill>
                            <a:srgbClr val="008080"/>
                          </a:solidFill>
                          <a:latin typeface="+mn-lt"/>
                        </a:rPr>
                        <a:t>                       91,7 (34 699 Kč, NH 37 839 Kč) </a:t>
                      </a:r>
                    </a:p>
                    <a:p>
                      <a:pPr algn="ctr"/>
                      <a:r>
                        <a:rPr lang="cs-CZ" sz="2400" b="1" dirty="0">
                          <a:solidFill>
                            <a:srgbClr val="008080"/>
                          </a:solidFill>
                          <a:latin typeface="+mn-lt"/>
                        </a:rPr>
                        <a:t>93,1 (37 575 Kč, 40 353 Kč)            </a:t>
                      </a: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12"/>
                  </a:ext>
                </a:extLst>
              </a:tr>
            </a:tbl>
          </a:graphicData>
        </a:graphic>
      </p:graphicFrame>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2" name="Obdélník 1">
            <a:extLst>
              <a:ext uri="{FF2B5EF4-FFF2-40B4-BE49-F238E27FC236}">
                <a16:creationId xmlns:a16="http://schemas.microsoft.com/office/drawing/2014/main" id="{2C7F1F11-8F1C-4CB7-AA40-FD9EC344B160}"/>
              </a:ext>
            </a:extLst>
          </p:cNvPr>
          <p:cNvSpPr/>
          <p:nvPr/>
        </p:nvSpPr>
        <p:spPr>
          <a:xfrm>
            <a:off x="10794867" y="1615559"/>
            <a:ext cx="890084" cy="2308324"/>
          </a:xfrm>
          <a:prstGeom prst="rect">
            <a:avLst/>
          </a:prstGeom>
        </p:spPr>
        <p:txBody>
          <a:bodyPr wrap="square">
            <a:spAutoFit/>
          </a:bodyPr>
          <a:lstStyle/>
          <a:p>
            <a:r>
              <a:rPr lang="cs-CZ" dirty="0"/>
              <a:t>https://www.czso.cz/csu/czso/prace_a_mzdy_prace</a:t>
            </a:r>
          </a:p>
        </p:txBody>
      </p:sp>
    </p:spTree>
    <p:extLst>
      <p:ext uri="{BB962C8B-B14F-4D97-AF65-F5344CB8AC3E}">
        <p14:creationId xmlns:p14="http://schemas.microsoft.com/office/powerpoint/2010/main" val="4172224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611" name="Group 203"/>
          <p:cNvGraphicFramePr>
            <a:graphicFrameLocks noGrp="1"/>
          </p:cNvGraphicFramePr>
          <p:nvPr>
            <p:extLst>
              <p:ext uri="{D42A27DB-BD31-4B8C-83A1-F6EECF244321}">
                <p14:modId xmlns:p14="http://schemas.microsoft.com/office/powerpoint/2010/main" val="454849017"/>
              </p:ext>
            </p:extLst>
          </p:nvPr>
        </p:nvGraphicFramePr>
        <p:xfrm>
          <a:off x="1751014" y="779465"/>
          <a:ext cx="8640763" cy="4526936"/>
        </p:xfrm>
        <a:graphic>
          <a:graphicData uri="http://schemas.openxmlformats.org/drawingml/2006/table">
            <a:tbl>
              <a:tblPr/>
              <a:tblGrid>
                <a:gridCol w="1135082">
                  <a:extLst>
                    <a:ext uri="{9D8B030D-6E8A-4147-A177-3AD203B41FA5}">
                      <a16:colId xmlns:a16="http://schemas.microsoft.com/office/drawing/2014/main" val="20000"/>
                    </a:ext>
                  </a:extLst>
                </a:gridCol>
                <a:gridCol w="2346331">
                  <a:extLst>
                    <a:ext uri="{9D8B030D-6E8A-4147-A177-3AD203B41FA5}">
                      <a16:colId xmlns:a16="http://schemas.microsoft.com/office/drawing/2014/main" val="20001"/>
                    </a:ext>
                  </a:extLst>
                </a:gridCol>
                <a:gridCol w="1054073">
                  <a:extLst>
                    <a:ext uri="{9D8B030D-6E8A-4147-A177-3AD203B41FA5}">
                      <a16:colId xmlns:a16="http://schemas.microsoft.com/office/drawing/2014/main" val="20002"/>
                    </a:ext>
                  </a:extLst>
                </a:gridCol>
                <a:gridCol w="3200400">
                  <a:extLst>
                    <a:ext uri="{9D8B030D-6E8A-4147-A177-3AD203B41FA5}">
                      <a16:colId xmlns:a16="http://schemas.microsoft.com/office/drawing/2014/main" val="20003"/>
                    </a:ext>
                  </a:extLst>
                </a:gridCol>
                <a:gridCol w="904877">
                  <a:extLst>
                    <a:ext uri="{9D8B030D-6E8A-4147-A177-3AD203B41FA5}">
                      <a16:colId xmlns:a16="http://schemas.microsoft.com/office/drawing/2014/main" val="20004"/>
                    </a:ext>
                  </a:extLst>
                </a:gridCol>
              </a:tblGrid>
              <a:tr h="704994">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dirty="0">
                        <a:ln>
                          <a:noFill/>
                        </a:ln>
                        <a:solidFill>
                          <a:schemeClr val="bg1"/>
                        </a:solidFill>
                        <a:effectLst/>
                        <a:latin typeface="Arial" charset="0"/>
                      </a:endParaRP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8080"/>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chemeClr val="bg1"/>
                          </a:solidFill>
                          <a:effectLst/>
                          <a:latin typeface="Times New Roman" pitchFamily="18" charset="0"/>
                          <a:cs typeface="Times New Roman" pitchFamily="18" charset="0"/>
                        </a:rPr>
                        <a:t>Velkoobchod</a:t>
                      </a:r>
                      <a:endParaRPr kumimoji="0" lang="cs-CZ" sz="2400" b="0" i="0" u="none" strike="noStrike" cap="none" normalizeH="0" baseline="0" dirty="0">
                        <a:ln>
                          <a:noFill/>
                        </a:ln>
                        <a:solidFill>
                          <a:schemeClr val="bg1"/>
                        </a:solidFill>
                        <a:effectLst/>
                        <a:latin typeface="Arial" charset="0"/>
                      </a:endParaRP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8080"/>
                    </a:solidFill>
                  </a:tcPr>
                </a:tc>
                <a:tc hMerge="1">
                  <a:txBody>
                    <a:bodyPr/>
                    <a:lstStyle/>
                    <a:p>
                      <a:endParaRPr lang="cs-CZ"/>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chemeClr val="bg1"/>
                          </a:solidFill>
                          <a:effectLst/>
                          <a:latin typeface="Times New Roman" pitchFamily="18" charset="0"/>
                          <a:cs typeface="Times New Roman" pitchFamily="18" charset="0"/>
                        </a:rPr>
                        <a:t>Maloobchod - velké podniky</a:t>
                      </a:r>
                      <a:endParaRPr kumimoji="0" lang="cs-CZ" sz="2400" b="0" i="0" u="none" strike="noStrike" cap="none" normalizeH="0" baseline="0" dirty="0">
                        <a:ln>
                          <a:noFill/>
                        </a:ln>
                        <a:solidFill>
                          <a:schemeClr val="bg1"/>
                        </a:solidFill>
                        <a:effectLst/>
                        <a:latin typeface="Arial" charset="0"/>
                      </a:endParaRP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8080"/>
                    </a:solidFill>
                  </a:tcPr>
                </a:tc>
                <a:tc hMerge="1">
                  <a:txBody>
                    <a:bodyPr/>
                    <a:lstStyle/>
                    <a:p>
                      <a:endParaRPr lang="cs-CZ"/>
                    </a:p>
                  </a:txBody>
                  <a:tcPr/>
                </a:tc>
                <a:extLst>
                  <a:ext uri="{0D108BD9-81ED-4DB2-BD59-A6C34878D82A}">
                    <a16:rowId xmlns:a16="http://schemas.microsoft.com/office/drawing/2014/main" val="10000"/>
                  </a:ext>
                </a:extLst>
              </a:tr>
              <a:tr h="767666">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chemeClr val="bg1"/>
                          </a:solidFill>
                          <a:effectLst/>
                          <a:latin typeface="Tahoma" pitchFamily="34" charset="0"/>
                        </a:rPr>
                        <a:t>Rok</a:t>
                      </a:r>
                      <a:endParaRPr kumimoji="0" lang="cs-CZ" sz="2400" b="0" i="0" u="none" strike="noStrike" cap="none" normalizeH="0" baseline="0" dirty="0">
                        <a:ln>
                          <a:noFill/>
                        </a:ln>
                        <a:solidFill>
                          <a:schemeClr val="bg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accent1"/>
                        </a:buClr>
                        <a:buSzTx/>
                        <a:buFontTx/>
                        <a:buNone/>
                        <a:tabLst/>
                      </a:pPr>
                      <a:endParaRPr kumimoji="0" lang="cs-CZ" sz="2400" b="0" i="0" u="none" strike="noStrike" cap="none" normalizeH="0" baseline="0" dirty="0">
                        <a:ln>
                          <a:noFill/>
                        </a:ln>
                        <a:solidFill>
                          <a:schemeClr val="bg1"/>
                        </a:solidFill>
                        <a:effectLst/>
                        <a:latin typeface="Tahoma" pitchFamily="34" charset="0"/>
                      </a:endParaRP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8080"/>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chemeClr val="bg1"/>
                          </a:solidFill>
                          <a:effectLst/>
                          <a:latin typeface="Times New Roman" pitchFamily="18" charset="0"/>
                          <a:cs typeface="Times New Roman" pitchFamily="18" charset="0"/>
                        </a:rPr>
                        <a:t>Průměrná hrubá  mzda</a:t>
                      </a:r>
                      <a:endParaRPr kumimoji="0" lang="cs-CZ" sz="2400" b="0" i="0" u="none" strike="noStrike" cap="none" normalizeH="0" baseline="0" dirty="0">
                        <a:ln>
                          <a:noFill/>
                        </a:ln>
                        <a:solidFill>
                          <a:schemeClr val="bg1"/>
                        </a:solidFill>
                        <a:effectLst/>
                        <a:latin typeface="Arial" charset="0"/>
                      </a:endParaRP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8080"/>
                    </a:solidFill>
                  </a:tcPr>
                </a:tc>
                <a:tc rowSpan="5">
                  <a:txBody>
                    <a:bodyPr/>
                    <a:lstStyle/>
                    <a:p>
                      <a:endParaRPr lang="cs-CZ" sz="1800" dirty="0">
                        <a:solidFill>
                          <a:schemeClr val="bg1"/>
                        </a:solidFill>
                      </a:endParaRP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808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chemeClr val="bg1"/>
                          </a:solidFill>
                          <a:effectLst/>
                          <a:latin typeface="Times New Roman" pitchFamily="18" charset="0"/>
                          <a:cs typeface="Times New Roman" pitchFamily="18" charset="0"/>
                        </a:rPr>
                        <a:t>Průměrná hrubá mzda</a:t>
                      </a:r>
                      <a:endParaRPr kumimoji="0" lang="cs-CZ" sz="2400" b="0" i="0" u="none" strike="noStrike" cap="none" normalizeH="0" baseline="0" dirty="0">
                        <a:ln>
                          <a:noFill/>
                        </a:ln>
                        <a:solidFill>
                          <a:schemeClr val="bg1"/>
                        </a:solidFill>
                        <a:effectLst/>
                        <a:latin typeface="Arial" charset="0"/>
                      </a:endParaRP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8080"/>
                    </a:solidFill>
                  </a:tcPr>
                </a:tc>
                <a:tc rowSpan="5">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dirty="0">
                        <a:ln>
                          <a:noFill/>
                        </a:ln>
                        <a:solidFill>
                          <a:srgbClr val="FFFF00"/>
                        </a:solidFill>
                        <a:effectLst/>
                        <a:latin typeface="Arial" charset="0"/>
                      </a:endParaRP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8080"/>
                    </a:solidFill>
                  </a:tcPr>
                </a:tc>
                <a:extLst>
                  <a:ext uri="{0D108BD9-81ED-4DB2-BD59-A6C34878D82A}">
                    <a16:rowId xmlns:a16="http://schemas.microsoft.com/office/drawing/2014/main" val="10001"/>
                  </a:ext>
                </a:extLst>
              </a:tr>
              <a:tr h="391641">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rgbClr val="FF0000"/>
                          </a:solidFill>
                          <a:effectLst/>
                          <a:latin typeface="Times New Roman" pitchFamily="18" charset="0"/>
                          <a:cs typeface="Times New Roman" pitchFamily="18" charset="0"/>
                        </a:rPr>
                        <a:t>2005</a:t>
                      </a:r>
                      <a:endParaRPr kumimoji="0" lang="cs-CZ" sz="2400" b="0" i="0" u="none" strike="noStrike" cap="none" normalizeH="0" baseline="0" dirty="0">
                        <a:ln>
                          <a:noFill/>
                        </a:ln>
                        <a:solidFill>
                          <a:srgbClr val="FF0000"/>
                        </a:solidFill>
                        <a:effectLst/>
                        <a:latin typeface="Arial" charset="0"/>
                      </a:endParaRP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rgbClr val="008080"/>
                          </a:solidFill>
                          <a:effectLst/>
                          <a:latin typeface="Times New Roman" panose="02020603050405020304" pitchFamily="18" charset="0"/>
                          <a:cs typeface="Times New Roman" panose="02020603050405020304" pitchFamily="18" charset="0"/>
                        </a:rPr>
                        <a:t>21 061</a:t>
                      </a: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vMerge="1">
                  <a:txBody>
                    <a:bodyPr/>
                    <a:lstStyle/>
                    <a:p>
                      <a:endParaRPr lang="cs-CZ"/>
                    </a:p>
                  </a:txBody>
                  <a:tcPr marL="91438" marR="91438" marT="45690" marB="456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rgbClr val="008080"/>
                          </a:solidFill>
                          <a:effectLst/>
                          <a:latin typeface="Times New Roman" pitchFamily="18" charset="0"/>
                          <a:cs typeface="Times New Roman" pitchFamily="18" charset="0"/>
                        </a:rPr>
                        <a:t>12 688</a:t>
                      </a:r>
                      <a:endParaRPr kumimoji="0" lang="cs-CZ" sz="2400" b="0" i="0" u="none" strike="noStrike" cap="none" normalizeH="0" baseline="0" dirty="0">
                        <a:ln>
                          <a:noFill/>
                        </a:ln>
                        <a:solidFill>
                          <a:srgbClr val="008080"/>
                        </a:solidFill>
                        <a:effectLst/>
                        <a:latin typeface="Arial" charset="0"/>
                      </a:endParaRP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vMerge="1">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dirty="0">
                        <a:ln>
                          <a:noFill/>
                        </a:ln>
                        <a:solidFill>
                          <a:schemeClr val="tx1"/>
                        </a:solidFill>
                        <a:effectLst/>
                        <a:latin typeface="Arial" charset="0"/>
                      </a:endParaRPr>
                    </a:p>
                  </a:txBody>
                  <a:tcPr marL="91438" marR="91438" marT="45690" marB="456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1641">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rgbClr val="FF0000"/>
                          </a:solidFill>
                          <a:effectLst/>
                          <a:latin typeface="Times New Roman" pitchFamily="18" charset="0"/>
                          <a:cs typeface="Times New Roman" pitchFamily="18" charset="0"/>
                        </a:rPr>
                        <a:t>2010</a:t>
                      </a:r>
                      <a:endParaRPr kumimoji="0" lang="cs-CZ" sz="2400" b="0" i="0" u="none" strike="noStrike" cap="none" normalizeH="0" baseline="0" dirty="0">
                        <a:ln>
                          <a:noFill/>
                        </a:ln>
                        <a:solidFill>
                          <a:srgbClr val="FF0000"/>
                        </a:solidFill>
                        <a:effectLst/>
                        <a:latin typeface="Arial" charset="0"/>
                      </a:endParaRP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rgbClr val="008080"/>
                          </a:solidFill>
                          <a:effectLst/>
                          <a:latin typeface="Times New Roman" panose="02020603050405020304" pitchFamily="18" charset="0"/>
                          <a:cs typeface="Times New Roman" panose="02020603050405020304" pitchFamily="18" charset="0"/>
                        </a:rPr>
                        <a:t>27 551</a:t>
                      </a: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vMerge="1">
                  <a:txBody>
                    <a:bodyPr/>
                    <a:lstStyle/>
                    <a:p>
                      <a:endParaRPr lang="cs-CZ"/>
                    </a:p>
                  </a:txBody>
                  <a:tcPr marL="91438" marR="91438" marT="45690" marB="456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rgbClr val="008080"/>
                          </a:solidFill>
                          <a:effectLst/>
                          <a:latin typeface="Times New Roman" pitchFamily="18" charset="0"/>
                          <a:cs typeface="Times New Roman" pitchFamily="18" charset="0"/>
                        </a:rPr>
                        <a:t>16 419</a:t>
                      </a:r>
                      <a:endParaRPr kumimoji="0" lang="cs-CZ" sz="2400" b="0" i="0" u="none" strike="noStrike" cap="none" normalizeH="0" baseline="0" dirty="0">
                        <a:ln>
                          <a:noFill/>
                        </a:ln>
                        <a:solidFill>
                          <a:srgbClr val="008080"/>
                        </a:solidFill>
                        <a:effectLst/>
                        <a:latin typeface="Arial" charset="0"/>
                      </a:endParaRP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vMerge="1">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dirty="0">
                        <a:ln>
                          <a:noFill/>
                        </a:ln>
                        <a:solidFill>
                          <a:schemeClr val="tx1"/>
                        </a:solidFill>
                        <a:effectLst/>
                        <a:latin typeface="Arial" charset="0"/>
                      </a:endParaRPr>
                    </a:p>
                  </a:txBody>
                  <a:tcPr marL="91438" marR="91438" marT="45690" marB="456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1641">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rgbClr val="FF0000"/>
                          </a:solidFill>
                          <a:effectLst/>
                          <a:latin typeface="Times New Roman" pitchFamily="18" charset="0"/>
                          <a:cs typeface="Times New Roman" pitchFamily="18" charset="0"/>
                        </a:rPr>
                        <a:t>2013</a:t>
                      </a:r>
                      <a:endParaRPr kumimoji="0" lang="cs-CZ" sz="2400" b="0" i="0" u="none" strike="noStrike" cap="none" normalizeH="0" baseline="0" dirty="0">
                        <a:ln>
                          <a:noFill/>
                        </a:ln>
                        <a:solidFill>
                          <a:srgbClr val="FF0000"/>
                        </a:solidFill>
                        <a:effectLst/>
                        <a:latin typeface="Arial" charset="0"/>
                      </a:endParaRP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rgbClr val="008080"/>
                          </a:solidFill>
                          <a:effectLst/>
                          <a:latin typeface="Times New Roman" panose="02020603050405020304" pitchFamily="18" charset="0"/>
                          <a:cs typeface="Times New Roman" panose="02020603050405020304" pitchFamily="18" charset="0"/>
                        </a:rPr>
                        <a:t>27 220</a:t>
                      </a: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vMerge="1">
                  <a:txBody>
                    <a:bodyPr/>
                    <a:lstStyle/>
                    <a:p>
                      <a:endParaRPr lang="cs-CZ"/>
                    </a:p>
                  </a:txBody>
                  <a:tcPr marL="91438" marR="91438" marT="45690" marB="456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rgbClr val="008080"/>
                          </a:solidFill>
                          <a:effectLst/>
                          <a:latin typeface="Times New Roman" pitchFamily="18" charset="0"/>
                          <a:cs typeface="Times New Roman" pitchFamily="18" charset="0"/>
                        </a:rPr>
                        <a:t>17 643</a:t>
                      </a:r>
                      <a:endParaRPr kumimoji="0" lang="cs-CZ" sz="2400" b="0" i="0" u="none" strike="noStrike" cap="none" normalizeH="0" baseline="0" dirty="0">
                        <a:ln>
                          <a:noFill/>
                        </a:ln>
                        <a:solidFill>
                          <a:srgbClr val="008080"/>
                        </a:solidFill>
                        <a:effectLst/>
                        <a:latin typeface="Arial" charset="0"/>
                      </a:endParaRP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vMerge="1">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dirty="0">
                        <a:ln>
                          <a:noFill/>
                        </a:ln>
                        <a:solidFill>
                          <a:schemeClr val="tx1"/>
                        </a:solidFill>
                        <a:effectLst/>
                        <a:latin typeface="Arial" charset="0"/>
                      </a:endParaRPr>
                    </a:p>
                  </a:txBody>
                  <a:tcPr marL="91438" marR="91438" marT="45690" marB="456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468804">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rgbClr val="FF0000"/>
                          </a:solidFill>
                          <a:effectLst/>
                          <a:latin typeface="Times New Roman" pitchFamily="18" charset="0"/>
                          <a:cs typeface="Times New Roman" pitchFamily="18" charset="0"/>
                        </a:rPr>
                        <a:t>2015</a:t>
                      </a:r>
                    </a:p>
                    <a:p>
                      <a:pPr marL="0" marR="0" lvl="0" indent="0" algn="just"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rgbClr val="FF0000"/>
                          </a:solidFill>
                          <a:effectLst/>
                          <a:latin typeface="Times New Roman" pitchFamily="18" charset="0"/>
                          <a:cs typeface="Times New Roman" pitchFamily="18" charset="0"/>
                        </a:rPr>
                        <a:t>2016</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cs-CZ" sz="2400" b="1" i="0" u="none" strike="noStrike" cap="none" normalizeH="0" baseline="0" dirty="0">
                        <a:ln>
                          <a:noFill/>
                        </a:ln>
                        <a:solidFill>
                          <a:srgbClr val="FF0000"/>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cs-CZ" sz="2400" b="1" i="0" u="none" strike="noStrike" cap="none" normalizeH="0" baseline="0" dirty="0">
                        <a:ln>
                          <a:noFill/>
                        </a:ln>
                        <a:solidFill>
                          <a:schemeClr val="tx1"/>
                        </a:solidFill>
                        <a:effectLst/>
                        <a:latin typeface="Times New Roman" pitchFamily="18" charset="0"/>
                        <a:cs typeface="Times New Roman" pitchFamily="18" charset="0"/>
                      </a:endParaRP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rgbClr val="008080"/>
                          </a:solidFill>
                          <a:effectLst/>
                          <a:latin typeface="Times New Roman" panose="02020603050405020304" pitchFamily="18" charset="0"/>
                          <a:cs typeface="Times New Roman" panose="02020603050405020304" pitchFamily="18" charset="0"/>
                        </a:rPr>
                        <a:t>29 471</a:t>
                      </a:r>
                    </a:p>
                    <a:p>
                      <a:pPr marL="0" marR="0" lvl="0" indent="0" algn="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rgbClr val="008080"/>
                          </a:solidFill>
                          <a:effectLst/>
                          <a:latin typeface="Times New Roman" panose="02020603050405020304" pitchFamily="18" charset="0"/>
                          <a:cs typeface="Times New Roman" panose="02020603050405020304" pitchFamily="18" charset="0"/>
                        </a:rPr>
                        <a:t>30 471</a:t>
                      </a: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vMerge="1">
                  <a:txBody>
                    <a:bodyPr/>
                    <a:lstStyle/>
                    <a:p>
                      <a:endParaRPr lang="cs-CZ" dirty="0"/>
                    </a:p>
                  </a:txBody>
                  <a:tcPr marL="91438" marR="91438" marT="45690" marB="456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rgbClr val="008080"/>
                          </a:solidFill>
                          <a:effectLst/>
                          <a:latin typeface="Times New Roman" pitchFamily="18" charset="0"/>
                          <a:cs typeface="Times New Roman" pitchFamily="18" charset="0"/>
                        </a:rPr>
                        <a:t>18 985</a:t>
                      </a:r>
                    </a:p>
                    <a:p>
                      <a:pPr marL="0" marR="0" lvl="0" indent="0" algn="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rgbClr val="008080"/>
                          </a:solidFill>
                          <a:effectLst/>
                          <a:latin typeface="Times New Roman" pitchFamily="18" charset="0"/>
                          <a:cs typeface="Times New Roman" pitchFamily="18" charset="0"/>
                        </a:rPr>
                        <a:t>20 235  </a:t>
                      </a:r>
                      <a:endParaRPr kumimoji="0" lang="cs-CZ" sz="2400" b="1" i="0" u="none" strike="noStrike" cap="none" normalizeH="0" baseline="0" dirty="0">
                        <a:ln>
                          <a:noFill/>
                        </a:ln>
                        <a:solidFill>
                          <a:srgbClr val="008080"/>
                        </a:solidFill>
                        <a:effectLst/>
                        <a:latin typeface="Arial" charset="0"/>
                      </a:endParaRP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vMerge="1">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cs-CZ" sz="2400" b="1" i="0" u="none" strike="noStrike" cap="none" normalizeH="0" baseline="0" dirty="0">
                        <a:ln>
                          <a:noFill/>
                        </a:ln>
                        <a:solidFill>
                          <a:srgbClr val="FF0000"/>
                        </a:solidFill>
                        <a:effectLst/>
                        <a:latin typeface="Times New Roman" pitchFamily="18" charset="0"/>
                        <a:cs typeface="Times New Roman" pitchFamily="18" charset="0"/>
                      </a:endParaRPr>
                    </a:p>
                  </a:txBody>
                  <a:tcPr marL="91438" marR="91438" marT="45690" marB="456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7208" name="Text Box 200"/>
          <p:cNvSpPr txBox="1">
            <a:spLocks noChangeArrowheads="1"/>
          </p:cNvSpPr>
          <p:nvPr/>
        </p:nvSpPr>
        <p:spPr bwMode="auto">
          <a:xfrm>
            <a:off x="1743075" y="260351"/>
            <a:ext cx="55768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50000"/>
              </a:spcBef>
              <a:buClrTx/>
              <a:buFontTx/>
              <a:buNone/>
            </a:pPr>
            <a:r>
              <a:rPr lang="cs-CZ" altLang="cs-CZ" sz="2800" b="1">
                <a:latin typeface="Times New Roman" panose="02020603050405020304" pitchFamily="18" charset="0"/>
              </a:rPr>
              <a:t>Mzdy ve struktuře (na F.O.)</a:t>
            </a:r>
          </a:p>
        </p:txBody>
      </p:sp>
      <p:sp>
        <p:nvSpPr>
          <p:cNvPr id="7209" name="TextovéPole 46"/>
          <p:cNvSpPr txBox="1">
            <a:spLocks noChangeArrowheads="1"/>
          </p:cNvSpPr>
          <p:nvPr/>
        </p:nvSpPr>
        <p:spPr bwMode="auto">
          <a:xfrm>
            <a:off x="1525588" y="5440363"/>
            <a:ext cx="8890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0"/>
              </a:spcBef>
              <a:buClrTx/>
              <a:buFontTx/>
              <a:buNone/>
            </a:pPr>
            <a:r>
              <a:rPr lang="cs-CZ" altLang="cs-CZ" sz="2400" b="1" dirty="0">
                <a:latin typeface="Times New Roman" panose="02020603050405020304" pitchFamily="18" charset="0"/>
              </a:rPr>
              <a:t>     </a:t>
            </a:r>
          </a:p>
          <a:p>
            <a:pPr eaLnBrk="1" hangingPunct="1">
              <a:spcBef>
                <a:spcPct val="0"/>
              </a:spcBef>
              <a:buClrTx/>
              <a:buFontTx/>
              <a:buNone/>
            </a:pPr>
            <a:r>
              <a:rPr lang="cs-CZ" altLang="cs-CZ" sz="2400" b="1" dirty="0">
                <a:latin typeface="Times New Roman" panose="02020603050405020304" pitchFamily="18" charset="0"/>
              </a:rPr>
              <a:t>     </a:t>
            </a:r>
            <a:r>
              <a:rPr lang="cs-CZ" altLang="cs-CZ" sz="2400" b="1" dirty="0">
                <a:solidFill>
                  <a:srgbClr val="008080"/>
                </a:solidFill>
                <a:latin typeface="Times New Roman" panose="02020603050405020304" pitchFamily="18" charset="0"/>
              </a:rPr>
              <a:t>G – obchod (maloobchod, velkoobchod a prodej motor.  vozidel)</a:t>
            </a:r>
          </a:p>
          <a:p>
            <a:pPr eaLnBrk="1" hangingPunct="1">
              <a:spcBef>
                <a:spcPct val="0"/>
              </a:spcBef>
              <a:buClrTx/>
              <a:buFontTx/>
              <a:buNone/>
            </a:pPr>
            <a:r>
              <a:rPr lang="cs-CZ" altLang="cs-CZ" sz="2400" b="1" dirty="0">
                <a:solidFill>
                  <a:srgbClr val="008080"/>
                </a:solidFill>
                <a:latin typeface="Times New Roman" panose="02020603050405020304" pitchFamily="18" charset="0"/>
              </a:rPr>
              <a:t>     46 – velkoobchod, 47 – maloobchod (klasifikace NACE</a:t>
            </a:r>
            <a:r>
              <a:rPr lang="cs-CZ" altLang="cs-CZ" sz="2400" b="1" dirty="0">
                <a:latin typeface="Times New Roman" panose="02020603050405020304" pitchFamily="18" charset="0"/>
              </a:rPr>
              <a:t>) </a:t>
            </a:r>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3000597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04538" y="366011"/>
            <a:ext cx="8001000" cy="887413"/>
          </a:xfrm>
          <a:solidFill>
            <a:schemeClr val="bg1">
              <a:lumMod val="20000"/>
              <a:lumOff val="80000"/>
            </a:schemeClr>
          </a:solidFill>
          <a:ln w="38100">
            <a:solidFill>
              <a:srgbClr val="008080"/>
            </a:solidFill>
          </a:ln>
        </p:spPr>
        <p:txBody>
          <a:bodyPr>
            <a:normAutofit fontScale="90000"/>
          </a:bodyPr>
          <a:lstStyle/>
          <a:p>
            <a:pPr algn="ctr">
              <a:defRPr/>
            </a:pPr>
            <a:r>
              <a:rPr lang="cs-CZ" sz="3200" dirty="0">
                <a:solidFill>
                  <a:srgbClr val="008080"/>
                </a:solidFill>
                <a:latin typeface="Arial" panose="020B0604020202020204" pitchFamily="34" charset="0"/>
                <a:cs typeface="Arial" panose="020B0604020202020204" pitchFamily="34" charset="0"/>
              </a:rPr>
              <a:t>Reálná situace v maloobchodě ČR – vývoj</a:t>
            </a:r>
            <a:br>
              <a:rPr lang="cs-CZ" sz="3200" dirty="0">
                <a:solidFill>
                  <a:srgbClr val="008080"/>
                </a:solidFill>
                <a:latin typeface="Arial" panose="020B0604020202020204" pitchFamily="34" charset="0"/>
                <a:cs typeface="Arial" panose="020B0604020202020204" pitchFamily="34" charset="0"/>
              </a:rPr>
            </a:br>
            <a:r>
              <a:rPr lang="cs-CZ" sz="3200" dirty="0">
                <a:solidFill>
                  <a:srgbClr val="008080"/>
                </a:solidFill>
                <a:latin typeface="Arial" panose="020B0604020202020204" pitchFamily="34" charset="0"/>
                <a:cs typeface="Arial" panose="020B0604020202020204" pitchFamily="34" charset="0"/>
              </a:rPr>
              <a:t>dle pozice - </a:t>
            </a:r>
            <a:r>
              <a:rPr lang="cs-CZ" sz="3200" dirty="0">
                <a:solidFill>
                  <a:srgbClr val="FF0000"/>
                </a:solidFill>
                <a:latin typeface="Arial" panose="020B0604020202020204" pitchFamily="34" charset="0"/>
                <a:cs typeface="Arial" panose="020B0604020202020204" pitchFamily="34" charset="0"/>
              </a:rPr>
              <a:t>praxe</a:t>
            </a: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graphicFrame>
        <p:nvGraphicFramePr>
          <p:cNvPr id="5" name="Tabulka 4"/>
          <p:cNvGraphicFramePr>
            <a:graphicFrameLocks noGrp="1"/>
          </p:cNvGraphicFramePr>
          <p:nvPr>
            <p:extLst>
              <p:ext uri="{D42A27DB-BD31-4B8C-83A1-F6EECF244321}">
                <p14:modId xmlns:p14="http://schemas.microsoft.com/office/powerpoint/2010/main" val="2980590219"/>
              </p:ext>
            </p:extLst>
          </p:nvPr>
        </p:nvGraphicFramePr>
        <p:xfrm>
          <a:off x="704538" y="1918740"/>
          <a:ext cx="10373193" cy="3897442"/>
        </p:xfrm>
        <a:graphic>
          <a:graphicData uri="http://schemas.openxmlformats.org/drawingml/2006/table">
            <a:tbl>
              <a:tblPr firstRow="1" firstCol="1" bandRow="1">
                <a:tableStyleId>{5C22544A-7EE6-4342-B048-85BDC9FD1C3A}</a:tableStyleId>
              </a:tblPr>
              <a:tblGrid>
                <a:gridCol w="3396129">
                  <a:extLst>
                    <a:ext uri="{9D8B030D-6E8A-4147-A177-3AD203B41FA5}">
                      <a16:colId xmlns:a16="http://schemas.microsoft.com/office/drawing/2014/main" val="2503255262"/>
                    </a:ext>
                  </a:extLst>
                </a:gridCol>
                <a:gridCol w="1162844">
                  <a:extLst>
                    <a:ext uri="{9D8B030D-6E8A-4147-A177-3AD203B41FA5}">
                      <a16:colId xmlns:a16="http://schemas.microsoft.com/office/drawing/2014/main" val="1843767352"/>
                    </a:ext>
                  </a:extLst>
                </a:gridCol>
                <a:gridCol w="1162844">
                  <a:extLst>
                    <a:ext uri="{9D8B030D-6E8A-4147-A177-3AD203B41FA5}">
                      <a16:colId xmlns:a16="http://schemas.microsoft.com/office/drawing/2014/main" val="2438041337"/>
                    </a:ext>
                  </a:extLst>
                </a:gridCol>
                <a:gridCol w="1162844">
                  <a:extLst>
                    <a:ext uri="{9D8B030D-6E8A-4147-A177-3AD203B41FA5}">
                      <a16:colId xmlns:a16="http://schemas.microsoft.com/office/drawing/2014/main" val="1170080347"/>
                    </a:ext>
                  </a:extLst>
                </a:gridCol>
                <a:gridCol w="1162844">
                  <a:extLst>
                    <a:ext uri="{9D8B030D-6E8A-4147-A177-3AD203B41FA5}">
                      <a16:colId xmlns:a16="http://schemas.microsoft.com/office/drawing/2014/main" val="2486556703"/>
                    </a:ext>
                  </a:extLst>
                </a:gridCol>
                <a:gridCol w="1162844">
                  <a:extLst>
                    <a:ext uri="{9D8B030D-6E8A-4147-A177-3AD203B41FA5}">
                      <a16:colId xmlns:a16="http://schemas.microsoft.com/office/drawing/2014/main" val="1156963747"/>
                    </a:ext>
                  </a:extLst>
                </a:gridCol>
                <a:gridCol w="1162844">
                  <a:extLst>
                    <a:ext uri="{9D8B030D-6E8A-4147-A177-3AD203B41FA5}">
                      <a16:colId xmlns:a16="http://schemas.microsoft.com/office/drawing/2014/main" val="3968135166"/>
                    </a:ext>
                  </a:extLst>
                </a:gridCol>
              </a:tblGrid>
              <a:tr h="579030">
                <a:tc rowSpan="2">
                  <a:txBody>
                    <a:bodyPr/>
                    <a:lstStyle/>
                    <a:p>
                      <a:pPr indent="180340" algn="l">
                        <a:lnSpc>
                          <a:spcPct val="115000"/>
                        </a:lnSpc>
                        <a:spcBef>
                          <a:spcPts val="1200"/>
                        </a:spcBef>
                        <a:spcAft>
                          <a:spcPts val="0"/>
                        </a:spcAft>
                      </a:pPr>
                      <a:r>
                        <a:rPr lang="cs-CZ" sz="2400" dirty="0">
                          <a:effectLst/>
                        </a:rPr>
                        <a:t>Typ prodavače</a:t>
                      </a:r>
                      <a:endParaRPr lang="cs-CZ"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gridSpan="6">
                  <a:txBody>
                    <a:bodyPr/>
                    <a:lstStyle/>
                    <a:p>
                      <a:pPr indent="180340" algn="ctr">
                        <a:lnSpc>
                          <a:spcPct val="115000"/>
                        </a:lnSpc>
                        <a:spcBef>
                          <a:spcPts val="1200"/>
                        </a:spcBef>
                        <a:spcAft>
                          <a:spcPts val="0"/>
                        </a:spcAft>
                      </a:pPr>
                      <a:r>
                        <a:rPr lang="cs-CZ" sz="2400" dirty="0">
                          <a:effectLst/>
                        </a:rPr>
                        <a:t>Průměrná hrubá mzda za jednotlivá období v Kč</a:t>
                      </a:r>
                      <a:endParaRPr lang="cs-CZ"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2556481916"/>
                  </a:ext>
                </a:extLst>
              </a:tr>
              <a:tr h="483060">
                <a:tc vMerge="1">
                  <a:txBody>
                    <a:bodyPr/>
                    <a:lstStyle/>
                    <a:p>
                      <a:endParaRPr lang="cs-CZ"/>
                    </a:p>
                  </a:txBody>
                  <a:tcPr/>
                </a:tc>
                <a:tc>
                  <a:txBody>
                    <a:bodyPr/>
                    <a:lstStyle/>
                    <a:p>
                      <a:pPr indent="180340" algn="ctr">
                        <a:lnSpc>
                          <a:spcPct val="115000"/>
                        </a:lnSpc>
                        <a:spcBef>
                          <a:spcPts val="1200"/>
                        </a:spcBef>
                        <a:spcAft>
                          <a:spcPts val="0"/>
                        </a:spcAft>
                      </a:pPr>
                      <a:r>
                        <a:rPr lang="cs-CZ" sz="2400" dirty="0">
                          <a:solidFill>
                            <a:srgbClr val="008080"/>
                          </a:solidFill>
                          <a:effectLst/>
                        </a:rPr>
                        <a:t>2000</a:t>
                      </a:r>
                      <a:endParaRPr lang="cs-CZ" sz="240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FFFCC"/>
                    </a:solidFill>
                  </a:tcPr>
                </a:tc>
                <a:tc>
                  <a:txBody>
                    <a:bodyPr/>
                    <a:lstStyle/>
                    <a:p>
                      <a:pPr indent="180340" algn="ctr">
                        <a:lnSpc>
                          <a:spcPct val="115000"/>
                        </a:lnSpc>
                        <a:spcBef>
                          <a:spcPts val="1200"/>
                        </a:spcBef>
                        <a:spcAft>
                          <a:spcPts val="0"/>
                        </a:spcAft>
                      </a:pPr>
                      <a:r>
                        <a:rPr lang="cs-CZ" sz="2400" dirty="0">
                          <a:solidFill>
                            <a:srgbClr val="008080"/>
                          </a:solidFill>
                          <a:effectLst/>
                        </a:rPr>
                        <a:t>2004</a:t>
                      </a:r>
                      <a:endParaRPr lang="cs-CZ" sz="240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FFFCC"/>
                    </a:solidFill>
                  </a:tcPr>
                </a:tc>
                <a:tc>
                  <a:txBody>
                    <a:bodyPr/>
                    <a:lstStyle/>
                    <a:p>
                      <a:pPr indent="180340" algn="ctr">
                        <a:lnSpc>
                          <a:spcPct val="115000"/>
                        </a:lnSpc>
                        <a:spcBef>
                          <a:spcPts val="1200"/>
                        </a:spcBef>
                        <a:spcAft>
                          <a:spcPts val="0"/>
                        </a:spcAft>
                      </a:pPr>
                      <a:r>
                        <a:rPr lang="cs-CZ" sz="2400">
                          <a:solidFill>
                            <a:srgbClr val="008080"/>
                          </a:solidFill>
                          <a:effectLst/>
                        </a:rPr>
                        <a:t>2008</a:t>
                      </a:r>
                      <a:endParaRPr lang="cs-CZ" sz="240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FFFCC"/>
                    </a:solidFill>
                  </a:tcPr>
                </a:tc>
                <a:tc>
                  <a:txBody>
                    <a:bodyPr/>
                    <a:lstStyle/>
                    <a:p>
                      <a:pPr indent="180340" algn="ctr">
                        <a:lnSpc>
                          <a:spcPct val="115000"/>
                        </a:lnSpc>
                        <a:spcBef>
                          <a:spcPts val="1200"/>
                        </a:spcBef>
                        <a:spcAft>
                          <a:spcPts val="0"/>
                        </a:spcAft>
                      </a:pPr>
                      <a:r>
                        <a:rPr lang="cs-CZ" sz="2400">
                          <a:solidFill>
                            <a:srgbClr val="008080"/>
                          </a:solidFill>
                          <a:effectLst/>
                        </a:rPr>
                        <a:t>2012</a:t>
                      </a:r>
                      <a:endParaRPr lang="cs-CZ" sz="240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FFFCC"/>
                    </a:solidFill>
                  </a:tcPr>
                </a:tc>
                <a:tc>
                  <a:txBody>
                    <a:bodyPr/>
                    <a:lstStyle/>
                    <a:p>
                      <a:pPr indent="180340" algn="ctr">
                        <a:lnSpc>
                          <a:spcPct val="115000"/>
                        </a:lnSpc>
                        <a:spcBef>
                          <a:spcPts val="1200"/>
                        </a:spcBef>
                        <a:spcAft>
                          <a:spcPts val="0"/>
                        </a:spcAft>
                      </a:pPr>
                      <a:r>
                        <a:rPr lang="cs-CZ" sz="2400">
                          <a:solidFill>
                            <a:srgbClr val="008080"/>
                          </a:solidFill>
                          <a:effectLst/>
                        </a:rPr>
                        <a:t>2016</a:t>
                      </a:r>
                      <a:endParaRPr lang="cs-CZ" sz="240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FFFCC"/>
                    </a:solidFill>
                  </a:tcPr>
                </a:tc>
                <a:tc>
                  <a:txBody>
                    <a:bodyPr/>
                    <a:lstStyle/>
                    <a:p>
                      <a:pPr indent="180340" algn="ctr">
                        <a:lnSpc>
                          <a:spcPct val="115000"/>
                        </a:lnSpc>
                        <a:spcBef>
                          <a:spcPts val="1200"/>
                        </a:spcBef>
                        <a:spcAft>
                          <a:spcPts val="0"/>
                        </a:spcAft>
                      </a:pPr>
                      <a:r>
                        <a:rPr lang="cs-CZ" sz="2400">
                          <a:solidFill>
                            <a:srgbClr val="008080"/>
                          </a:solidFill>
                          <a:effectLst/>
                        </a:rPr>
                        <a:t>2018*</a:t>
                      </a:r>
                      <a:endParaRPr lang="cs-CZ" sz="240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FFFCC"/>
                    </a:solidFill>
                  </a:tcPr>
                </a:tc>
                <a:extLst>
                  <a:ext uri="{0D108BD9-81ED-4DB2-BD59-A6C34878D82A}">
                    <a16:rowId xmlns:a16="http://schemas.microsoft.com/office/drawing/2014/main" val="2704488147"/>
                  </a:ext>
                </a:extLst>
              </a:tr>
              <a:tr h="1015126">
                <a:tc>
                  <a:txBody>
                    <a:bodyPr/>
                    <a:lstStyle/>
                    <a:p>
                      <a:pPr indent="180340" algn="l">
                        <a:lnSpc>
                          <a:spcPct val="115000"/>
                        </a:lnSpc>
                        <a:spcBef>
                          <a:spcPts val="1200"/>
                        </a:spcBef>
                        <a:spcAft>
                          <a:spcPts val="0"/>
                        </a:spcAft>
                      </a:pPr>
                      <a:r>
                        <a:rPr lang="cs-CZ" sz="2400" dirty="0">
                          <a:effectLst/>
                        </a:rPr>
                        <a:t>Prodavači v obchodech celkově</a:t>
                      </a:r>
                      <a:endParaRPr lang="cs-CZ"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a:txBody>
                    <a:bodyPr/>
                    <a:lstStyle/>
                    <a:p>
                      <a:pPr indent="180340" algn="ctr">
                        <a:lnSpc>
                          <a:spcPct val="115000"/>
                        </a:lnSpc>
                        <a:spcBef>
                          <a:spcPts val="1200"/>
                        </a:spcBef>
                        <a:spcAft>
                          <a:spcPts val="0"/>
                        </a:spcAft>
                      </a:pPr>
                      <a:r>
                        <a:rPr lang="cs-CZ" sz="2400" dirty="0">
                          <a:solidFill>
                            <a:srgbClr val="008080"/>
                          </a:solidFill>
                          <a:effectLst/>
                        </a:rPr>
                        <a:t>10 246</a:t>
                      </a:r>
                      <a:endParaRPr lang="cs-CZ" sz="240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FFFCC"/>
                    </a:solidFill>
                  </a:tcPr>
                </a:tc>
                <a:tc>
                  <a:txBody>
                    <a:bodyPr/>
                    <a:lstStyle/>
                    <a:p>
                      <a:pPr indent="180340" algn="ctr">
                        <a:lnSpc>
                          <a:spcPct val="115000"/>
                        </a:lnSpc>
                        <a:spcBef>
                          <a:spcPts val="1200"/>
                        </a:spcBef>
                        <a:spcAft>
                          <a:spcPts val="0"/>
                        </a:spcAft>
                      </a:pPr>
                      <a:r>
                        <a:rPr lang="cs-CZ" sz="2400" dirty="0">
                          <a:solidFill>
                            <a:srgbClr val="008080"/>
                          </a:solidFill>
                          <a:effectLst/>
                        </a:rPr>
                        <a:t>12 114</a:t>
                      </a:r>
                      <a:endParaRPr lang="cs-CZ" sz="240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FFFCC"/>
                    </a:solidFill>
                  </a:tcPr>
                </a:tc>
                <a:tc>
                  <a:txBody>
                    <a:bodyPr/>
                    <a:lstStyle/>
                    <a:p>
                      <a:pPr indent="180340" algn="ctr">
                        <a:lnSpc>
                          <a:spcPct val="115000"/>
                        </a:lnSpc>
                        <a:spcBef>
                          <a:spcPts val="1200"/>
                        </a:spcBef>
                        <a:spcAft>
                          <a:spcPts val="0"/>
                        </a:spcAft>
                      </a:pPr>
                      <a:r>
                        <a:rPr lang="cs-CZ" sz="2400" dirty="0">
                          <a:solidFill>
                            <a:srgbClr val="008080"/>
                          </a:solidFill>
                          <a:effectLst/>
                        </a:rPr>
                        <a:t>14 842</a:t>
                      </a:r>
                      <a:endParaRPr lang="cs-CZ" sz="240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FFFCC"/>
                    </a:solidFill>
                  </a:tcPr>
                </a:tc>
                <a:tc>
                  <a:txBody>
                    <a:bodyPr/>
                    <a:lstStyle/>
                    <a:p>
                      <a:pPr indent="180340" algn="ctr">
                        <a:lnSpc>
                          <a:spcPct val="115000"/>
                        </a:lnSpc>
                        <a:spcBef>
                          <a:spcPts val="1200"/>
                        </a:spcBef>
                        <a:spcAft>
                          <a:spcPts val="0"/>
                        </a:spcAft>
                      </a:pPr>
                      <a:r>
                        <a:rPr lang="cs-CZ" sz="2400" dirty="0">
                          <a:solidFill>
                            <a:srgbClr val="008080"/>
                          </a:solidFill>
                          <a:effectLst/>
                        </a:rPr>
                        <a:t>14 205</a:t>
                      </a:r>
                      <a:endParaRPr lang="cs-CZ" sz="240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FFFCC"/>
                    </a:solidFill>
                  </a:tcPr>
                </a:tc>
                <a:tc>
                  <a:txBody>
                    <a:bodyPr/>
                    <a:lstStyle/>
                    <a:p>
                      <a:pPr indent="180340" algn="ctr">
                        <a:lnSpc>
                          <a:spcPct val="115000"/>
                        </a:lnSpc>
                        <a:spcBef>
                          <a:spcPts val="1200"/>
                        </a:spcBef>
                        <a:spcAft>
                          <a:spcPts val="0"/>
                        </a:spcAft>
                      </a:pPr>
                      <a:r>
                        <a:rPr lang="cs-CZ" sz="2400" dirty="0">
                          <a:solidFill>
                            <a:srgbClr val="008080"/>
                          </a:solidFill>
                          <a:effectLst/>
                        </a:rPr>
                        <a:t>17 995</a:t>
                      </a:r>
                      <a:endParaRPr lang="cs-CZ" sz="240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FFFCC"/>
                    </a:solidFill>
                  </a:tcPr>
                </a:tc>
                <a:tc>
                  <a:txBody>
                    <a:bodyPr/>
                    <a:lstStyle/>
                    <a:p>
                      <a:pPr indent="180340" algn="ctr">
                        <a:lnSpc>
                          <a:spcPct val="115000"/>
                        </a:lnSpc>
                        <a:spcBef>
                          <a:spcPts val="1200"/>
                        </a:spcBef>
                        <a:spcAft>
                          <a:spcPts val="0"/>
                        </a:spcAft>
                      </a:pPr>
                      <a:r>
                        <a:rPr lang="cs-CZ" sz="2400">
                          <a:solidFill>
                            <a:srgbClr val="008080"/>
                          </a:solidFill>
                          <a:effectLst/>
                        </a:rPr>
                        <a:t>21 218</a:t>
                      </a:r>
                      <a:endParaRPr lang="cs-CZ" sz="240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FFFCC"/>
                    </a:solidFill>
                  </a:tcPr>
                </a:tc>
                <a:extLst>
                  <a:ext uri="{0D108BD9-81ED-4DB2-BD59-A6C34878D82A}">
                    <a16:rowId xmlns:a16="http://schemas.microsoft.com/office/drawing/2014/main" val="3085946791"/>
                  </a:ext>
                </a:extLst>
              </a:tr>
              <a:tr h="910113">
                <a:tc>
                  <a:txBody>
                    <a:bodyPr/>
                    <a:lstStyle/>
                    <a:p>
                      <a:pPr indent="180340" algn="l">
                        <a:lnSpc>
                          <a:spcPct val="115000"/>
                        </a:lnSpc>
                        <a:spcBef>
                          <a:spcPts val="1200"/>
                        </a:spcBef>
                        <a:spcAft>
                          <a:spcPts val="0"/>
                        </a:spcAft>
                      </a:pPr>
                      <a:r>
                        <a:rPr lang="cs-CZ" sz="2400" dirty="0">
                          <a:effectLst/>
                        </a:rPr>
                        <a:t>Prodavač smíšeného zboží</a:t>
                      </a:r>
                      <a:endParaRPr lang="cs-CZ"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a:txBody>
                    <a:bodyPr/>
                    <a:lstStyle/>
                    <a:p>
                      <a:pPr indent="180340" algn="ctr">
                        <a:lnSpc>
                          <a:spcPct val="115000"/>
                        </a:lnSpc>
                        <a:spcBef>
                          <a:spcPts val="1200"/>
                        </a:spcBef>
                        <a:spcAft>
                          <a:spcPts val="0"/>
                        </a:spcAft>
                      </a:pPr>
                      <a:r>
                        <a:rPr lang="cs-CZ" sz="2400" dirty="0">
                          <a:solidFill>
                            <a:srgbClr val="008080"/>
                          </a:solidFill>
                          <a:effectLst/>
                        </a:rPr>
                        <a:t>8 956</a:t>
                      </a:r>
                      <a:endParaRPr lang="cs-CZ" sz="240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FFFCC"/>
                    </a:solidFill>
                  </a:tcPr>
                </a:tc>
                <a:tc>
                  <a:txBody>
                    <a:bodyPr/>
                    <a:lstStyle/>
                    <a:p>
                      <a:pPr indent="180340" algn="ctr">
                        <a:lnSpc>
                          <a:spcPct val="115000"/>
                        </a:lnSpc>
                        <a:spcBef>
                          <a:spcPts val="1200"/>
                        </a:spcBef>
                        <a:spcAft>
                          <a:spcPts val="0"/>
                        </a:spcAft>
                      </a:pPr>
                      <a:r>
                        <a:rPr lang="cs-CZ" sz="2400">
                          <a:solidFill>
                            <a:srgbClr val="008080"/>
                          </a:solidFill>
                          <a:effectLst/>
                        </a:rPr>
                        <a:t>10 867</a:t>
                      </a:r>
                      <a:endParaRPr lang="cs-CZ" sz="240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FFFCC"/>
                    </a:solidFill>
                  </a:tcPr>
                </a:tc>
                <a:tc>
                  <a:txBody>
                    <a:bodyPr/>
                    <a:lstStyle/>
                    <a:p>
                      <a:pPr indent="180340" algn="ctr">
                        <a:lnSpc>
                          <a:spcPct val="115000"/>
                        </a:lnSpc>
                        <a:spcBef>
                          <a:spcPts val="1200"/>
                        </a:spcBef>
                        <a:spcAft>
                          <a:spcPts val="0"/>
                        </a:spcAft>
                      </a:pPr>
                      <a:r>
                        <a:rPr lang="cs-CZ" sz="2400" dirty="0">
                          <a:solidFill>
                            <a:srgbClr val="008080"/>
                          </a:solidFill>
                          <a:effectLst/>
                        </a:rPr>
                        <a:t>14 897</a:t>
                      </a:r>
                      <a:endParaRPr lang="cs-CZ" sz="240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FFFCC"/>
                    </a:solidFill>
                  </a:tcPr>
                </a:tc>
                <a:tc>
                  <a:txBody>
                    <a:bodyPr/>
                    <a:lstStyle/>
                    <a:p>
                      <a:pPr indent="180340" algn="ctr">
                        <a:lnSpc>
                          <a:spcPct val="115000"/>
                        </a:lnSpc>
                        <a:spcBef>
                          <a:spcPts val="1200"/>
                        </a:spcBef>
                        <a:spcAft>
                          <a:spcPts val="0"/>
                        </a:spcAft>
                      </a:pPr>
                      <a:r>
                        <a:rPr lang="cs-CZ" sz="2400">
                          <a:solidFill>
                            <a:srgbClr val="008080"/>
                          </a:solidFill>
                          <a:effectLst/>
                        </a:rPr>
                        <a:t>15 610</a:t>
                      </a:r>
                      <a:endParaRPr lang="cs-CZ" sz="240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FFFCC"/>
                    </a:solidFill>
                  </a:tcPr>
                </a:tc>
                <a:tc>
                  <a:txBody>
                    <a:bodyPr/>
                    <a:lstStyle/>
                    <a:p>
                      <a:pPr indent="180340" algn="ctr">
                        <a:lnSpc>
                          <a:spcPct val="115000"/>
                        </a:lnSpc>
                        <a:spcBef>
                          <a:spcPts val="1200"/>
                        </a:spcBef>
                        <a:spcAft>
                          <a:spcPts val="0"/>
                        </a:spcAft>
                      </a:pPr>
                      <a:r>
                        <a:rPr lang="cs-CZ" sz="2400" dirty="0">
                          <a:solidFill>
                            <a:srgbClr val="008080"/>
                          </a:solidFill>
                          <a:effectLst/>
                        </a:rPr>
                        <a:t>18 452</a:t>
                      </a:r>
                      <a:endParaRPr lang="cs-CZ" sz="240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FFFCC"/>
                    </a:solidFill>
                  </a:tcPr>
                </a:tc>
                <a:tc>
                  <a:txBody>
                    <a:bodyPr/>
                    <a:lstStyle/>
                    <a:p>
                      <a:pPr indent="180340" algn="ctr">
                        <a:lnSpc>
                          <a:spcPct val="115000"/>
                        </a:lnSpc>
                        <a:spcBef>
                          <a:spcPts val="1200"/>
                        </a:spcBef>
                        <a:spcAft>
                          <a:spcPts val="0"/>
                        </a:spcAft>
                      </a:pPr>
                      <a:r>
                        <a:rPr lang="cs-CZ" sz="2400">
                          <a:solidFill>
                            <a:srgbClr val="008080"/>
                          </a:solidFill>
                          <a:effectLst/>
                        </a:rPr>
                        <a:t>21 546</a:t>
                      </a:r>
                      <a:endParaRPr lang="cs-CZ" sz="240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FFFCC"/>
                    </a:solidFill>
                  </a:tcPr>
                </a:tc>
                <a:extLst>
                  <a:ext uri="{0D108BD9-81ED-4DB2-BD59-A6C34878D82A}">
                    <a16:rowId xmlns:a16="http://schemas.microsoft.com/office/drawing/2014/main" val="2359016469"/>
                  </a:ext>
                </a:extLst>
              </a:tr>
              <a:tr h="910113">
                <a:tc>
                  <a:txBody>
                    <a:bodyPr/>
                    <a:lstStyle/>
                    <a:p>
                      <a:pPr indent="180340" algn="l">
                        <a:lnSpc>
                          <a:spcPct val="115000"/>
                        </a:lnSpc>
                        <a:spcBef>
                          <a:spcPts val="1200"/>
                        </a:spcBef>
                        <a:spcAft>
                          <a:spcPts val="0"/>
                        </a:spcAft>
                      </a:pPr>
                      <a:r>
                        <a:rPr lang="cs-CZ" sz="2400" dirty="0">
                          <a:effectLst/>
                        </a:rPr>
                        <a:t>Prodavač potravinářského zboží</a:t>
                      </a:r>
                      <a:endParaRPr lang="cs-CZ"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a:txBody>
                    <a:bodyPr/>
                    <a:lstStyle/>
                    <a:p>
                      <a:pPr indent="180340" algn="ctr">
                        <a:lnSpc>
                          <a:spcPct val="115000"/>
                        </a:lnSpc>
                        <a:spcBef>
                          <a:spcPts val="1200"/>
                        </a:spcBef>
                        <a:spcAft>
                          <a:spcPts val="0"/>
                        </a:spcAft>
                      </a:pPr>
                      <a:r>
                        <a:rPr lang="cs-CZ" sz="2400" dirty="0">
                          <a:solidFill>
                            <a:srgbClr val="008080"/>
                          </a:solidFill>
                          <a:effectLst/>
                        </a:rPr>
                        <a:t>9 171</a:t>
                      </a:r>
                      <a:endParaRPr lang="cs-CZ" sz="240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FFFCC"/>
                    </a:solidFill>
                  </a:tcPr>
                </a:tc>
                <a:tc>
                  <a:txBody>
                    <a:bodyPr/>
                    <a:lstStyle/>
                    <a:p>
                      <a:pPr indent="180340" algn="ctr">
                        <a:lnSpc>
                          <a:spcPct val="115000"/>
                        </a:lnSpc>
                        <a:spcBef>
                          <a:spcPts val="1200"/>
                        </a:spcBef>
                        <a:spcAft>
                          <a:spcPts val="0"/>
                        </a:spcAft>
                      </a:pPr>
                      <a:r>
                        <a:rPr lang="cs-CZ" sz="2400" dirty="0">
                          <a:solidFill>
                            <a:srgbClr val="008080"/>
                          </a:solidFill>
                          <a:effectLst/>
                        </a:rPr>
                        <a:t>12 201</a:t>
                      </a:r>
                      <a:endParaRPr lang="cs-CZ" sz="240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FFFCC"/>
                    </a:solidFill>
                  </a:tcPr>
                </a:tc>
                <a:tc>
                  <a:txBody>
                    <a:bodyPr/>
                    <a:lstStyle/>
                    <a:p>
                      <a:pPr indent="180340" algn="ctr">
                        <a:lnSpc>
                          <a:spcPct val="115000"/>
                        </a:lnSpc>
                        <a:spcBef>
                          <a:spcPts val="1200"/>
                        </a:spcBef>
                        <a:spcAft>
                          <a:spcPts val="0"/>
                        </a:spcAft>
                      </a:pPr>
                      <a:r>
                        <a:rPr lang="cs-CZ" sz="2400" dirty="0">
                          <a:solidFill>
                            <a:srgbClr val="008080"/>
                          </a:solidFill>
                          <a:effectLst/>
                        </a:rPr>
                        <a:t>14 721</a:t>
                      </a:r>
                      <a:endParaRPr lang="cs-CZ" sz="240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FFFCC"/>
                    </a:solidFill>
                  </a:tcPr>
                </a:tc>
                <a:tc>
                  <a:txBody>
                    <a:bodyPr/>
                    <a:lstStyle/>
                    <a:p>
                      <a:pPr indent="180340" algn="ctr">
                        <a:lnSpc>
                          <a:spcPct val="115000"/>
                        </a:lnSpc>
                        <a:spcBef>
                          <a:spcPts val="1200"/>
                        </a:spcBef>
                        <a:spcAft>
                          <a:spcPts val="0"/>
                        </a:spcAft>
                      </a:pPr>
                      <a:r>
                        <a:rPr lang="cs-CZ" sz="2400" dirty="0">
                          <a:solidFill>
                            <a:srgbClr val="008080"/>
                          </a:solidFill>
                          <a:effectLst/>
                        </a:rPr>
                        <a:t>12 741</a:t>
                      </a:r>
                      <a:endParaRPr lang="cs-CZ" sz="240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FFFCC"/>
                    </a:solidFill>
                  </a:tcPr>
                </a:tc>
                <a:tc>
                  <a:txBody>
                    <a:bodyPr/>
                    <a:lstStyle/>
                    <a:p>
                      <a:pPr indent="180340" algn="ctr">
                        <a:lnSpc>
                          <a:spcPct val="115000"/>
                        </a:lnSpc>
                        <a:spcBef>
                          <a:spcPts val="1200"/>
                        </a:spcBef>
                        <a:spcAft>
                          <a:spcPts val="0"/>
                        </a:spcAft>
                      </a:pPr>
                      <a:r>
                        <a:rPr lang="cs-CZ" sz="2400" dirty="0">
                          <a:solidFill>
                            <a:srgbClr val="008080"/>
                          </a:solidFill>
                          <a:effectLst/>
                        </a:rPr>
                        <a:t>16 217</a:t>
                      </a:r>
                      <a:endParaRPr lang="cs-CZ" sz="240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FFFCC"/>
                    </a:solidFill>
                  </a:tcPr>
                </a:tc>
                <a:tc>
                  <a:txBody>
                    <a:bodyPr/>
                    <a:lstStyle/>
                    <a:p>
                      <a:pPr indent="180340" algn="ctr">
                        <a:lnSpc>
                          <a:spcPct val="115000"/>
                        </a:lnSpc>
                        <a:spcBef>
                          <a:spcPts val="1200"/>
                        </a:spcBef>
                        <a:spcAft>
                          <a:spcPts val="0"/>
                        </a:spcAft>
                      </a:pPr>
                      <a:r>
                        <a:rPr lang="cs-CZ" sz="2400" dirty="0">
                          <a:solidFill>
                            <a:srgbClr val="008080"/>
                          </a:solidFill>
                          <a:effectLst/>
                        </a:rPr>
                        <a:t>20 449</a:t>
                      </a:r>
                      <a:endParaRPr lang="cs-CZ" sz="240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FFFFCC"/>
                    </a:solidFill>
                  </a:tcPr>
                </a:tc>
                <a:extLst>
                  <a:ext uri="{0D108BD9-81ED-4DB2-BD59-A6C34878D82A}">
                    <a16:rowId xmlns:a16="http://schemas.microsoft.com/office/drawing/2014/main" val="2021271285"/>
                  </a:ext>
                </a:extLst>
              </a:tr>
            </a:tbl>
          </a:graphicData>
        </a:graphic>
      </p:graphicFrame>
      <p:sp>
        <p:nvSpPr>
          <p:cNvPr id="3" name="TextovéPole 2">
            <a:extLst>
              <a:ext uri="{FF2B5EF4-FFF2-40B4-BE49-F238E27FC236}">
                <a16:creationId xmlns:a16="http://schemas.microsoft.com/office/drawing/2014/main" id="{34E04A11-B383-4C17-AD5C-53F497E4947B}"/>
              </a:ext>
            </a:extLst>
          </p:cNvPr>
          <p:cNvSpPr txBox="1"/>
          <p:nvPr/>
        </p:nvSpPr>
        <p:spPr>
          <a:xfrm>
            <a:off x="710083" y="5963510"/>
            <a:ext cx="5385917" cy="738664"/>
          </a:xfrm>
          <a:prstGeom prst="rect">
            <a:avLst/>
          </a:prstGeom>
          <a:noFill/>
        </p:spPr>
        <p:txBody>
          <a:bodyPr wrap="square" rtlCol="0">
            <a:spAutoFit/>
          </a:bodyPr>
          <a:lstStyle/>
          <a:p>
            <a:r>
              <a:rPr lang="cs-CZ" sz="2400" dirty="0"/>
              <a:t>2022 prodavač – 25 812 Kč     </a:t>
            </a:r>
            <a:r>
              <a:rPr lang="cs-CZ" dirty="0"/>
              <a:t>https://www.kupnisila.cz/prumerna-mzda/</a:t>
            </a:r>
          </a:p>
        </p:txBody>
      </p:sp>
    </p:spTree>
    <p:extLst>
      <p:ext uri="{BB962C8B-B14F-4D97-AF65-F5344CB8AC3E}">
        <p14:creationId xmlns:p14="http://schemas.microsoft.com/office/powerpoint/2010/main" val="121495378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5276185a-2847-45ac-a967-225fa60b7624"/>
</p:tagLst>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1813</TotalTime>
  <Words>2022</Words>
  <Application>Microsoft Office PowerPoint</Application>
  <PresentationFormat>Širokoúhlá obrazovka</PresentationFormat>
  <Paragraphs>300</Paragraphs>
  <Slides>32</Slides>
  <Notes>2</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32</vt:i4>
      </vt:variant>
    </vt:vector>
  </HeadingPairs>
  <TitlesOfParts>
    <vt:vector size="39" baseType="lpstr">
      <vt:lpstr>Arial</vt:lpstr>
      <vt:lpstr>Calibri</vt:lpstr>
      <vt:lpstr>Calibri Light</vt:lpstr>
      <vt:lpstr>Symbol</vt:lpstr>
      <vt:lpstr>Tahoma</vt:lpstr>
      <vt:lpstr>Times New Roman</vt:lpstr>
      <vt:lpstr>Motiv Office</vt:lpstr>
      <vt:lpstr>  Mzdové systémy v obchodě  a pracovní motivace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Reálná situace v maloobchodě ČR – vývoj dle pozice - praxe</vt:lpstr>
      <vt:lpstr>Případová studie - regionální rozdíly ve mzdách v ČR jsou velké (2018)</vt:lpstr>
      <vt:lpstr>Regionální rozdíly v odměňování v obchodě</vt:lpstr>
      <vt:lpstr>Reálná situace v maloobchodě ČR </vt:lpstr>
      <vt:lpstr>Požadavky na mzdový systém</vt:lpstr>
      <vt:lpstr>Pracovní motivace</vt:lpstr>
      <vt:lpstr>Motivační faktory</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Shrnutí přednášky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student</cp:lastModifiedBy>
  <cp:revision>210</cp:revision>
  <dcterms:created xsi:type="dcterms:W3CDTF">2016-11-25T20:36:16Z</dcterms:created>
  <dcterms:modified xsi:type="dcterms:W3CDTF">2023-04-11T08:32:01Z</dcterms:modified>
</cp:coreProperties>
</file>