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63" r:id="rId4"/>
    <p:sldId id="358" r:id="rId5"/>
    <p:sldId id="387" r:id="rId6"/>
    <p:sldId id="360" r:id="rId7"/>
    <p:sldId id="361" r:id="rId8"/>
    <p:sldId id="388" r:id="rId9"/>
    <p:sldId id="362" r:id="rId10"/>
    <p:sldId id="363" r:id="rId11"/>
    <p:sldId id="364" r:id="rId12"/>
    <p:sldId id="365" r:id="rId13"/>
    <p:sldId id="366" r:id="rId14"/>
    <p:sldId id="368" r:id="rId15"/>
    <p:sldId id="370" r:id="rId16"/>
    <p:sldId id="391" r:id="rId17"/>
    <p:sldId id="390" r:id="rId18"/>
    <p:sldId id="386" r:id="rId19"/>
    <p:sldId id="389" r:id="rId20"/>
    <p:sldId id="373" r:id="rId21"/>
    <p:sldId id="376" r:id="rId22"/>
    <p:sldId id="377" r:id="rId23"/>
    <p:sldId id="378" r:id="rId24"/>
    <p:sldId id="379" r:id="rId25"/>
    <p:sldId id="380" r:id="rId26"/>
    <p:sldId id="392" r:id="rId27"/>
    <p:sldId id="394" r:id="rId28"/>
    <p:sldId id="396" r:id="rId29"/>
    <p:sldId id="341" r:id="rId30"/>
    <p:sldId id="385" r:id="rId31"/>
    <p:sldId id="384" r:id="rId32"/>
    <p:sldId id="395" r:id="rId33"/>
    <p:sldId id="397" r:id="rId34"/>
    <p:sldId id="398" r:id="rId35"/>
    <p:sldId id="399" r:id="rId36"/>
    <p:sldId id="32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71" d="100"/>
          <a:sy n="71" d="100"/>
        </p:scale>
        <p:origin x="5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50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246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are weird and irrational, and there’s much we don’t understand. Like why do shoppers moving in a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counterclockwise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direction spend on average $2.00 more at the supermarket?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https://conversionxl.com/blog/pricing-experiments-you-might-not-know-but-can-learn-from/</a:t>
            </a:r>
            <a:endParaRPr lang="cs-CZ"/>
          </a:p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58D5C-7C5A-46D2-A438-0D01F4725E1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097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8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358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346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3416" y="215982"/>
            <a:ext cx="559511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5305135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Operativní management- pracovní procesy </a:t>
            </a:r>
            <a:br>
              <a:rPr lang="cs-CZ" sz="4000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v obchodním provoze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345067" y="5592579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181D3F8D-CF47-4684-8232-A6B01BA7A9C6}"/>
              </a:ext>
            </a:extLst>
          </p:cNvPr>
          <p:cNvSpPr txBox="1">
            <a:spLocks/>
          </p:cNvSpPr>
          <p:nvPr/>
        </p:nvSpPr>
        <p:spPr>
          <a:xfrm>
            <a:off x="6467560" y="2593645"/>
            <a:ext cx="4831425" cy="24422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pochopit souvislosti organizace obchodního provozu, charakterizovat hlavní vnější a vnitřní faktory, které působí na fungování obchodního provozu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82420" y="314258"/>
            <a:ext cx="4862512" cy="5238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Obchodní sortiment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607767" y="27418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7795124" y="314258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16C24D6-2805-4BE4-9147-997234A28E91}"/>
              </a:ext>
            </a:extLst>
          </p:cNvPr>
          <p:cNvSpPr txBox="1"/>
          <p:nvPr/>
        </p:nvSpPr>
        <p:spPr>
          <a:xfrm>
            <a:off x="9027955" y="158268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4A3DBABE-9E11-4FAE-9A75-6B6836312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74" y="1174512"/>
            <a:ext cx="5771223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Obchodní sortiment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– všechno zboží, co přichází do sféry oběhu. Vytváří se komplexněji na úrovni velkoobchodu a maloobchodu.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Na úrovni velkoobchodu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je uspořádán podle určitého obchodního záměru a zahrnuje jak spotřební zboží, tak i nespotřební zboží (cílovou skupinou je typ prodejny)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Na úrovni maloobchodu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je obchodní sortiment (spotřební zboží) uspořádán technologicky i marketingově pro jednotlivé druhy maloobchodních jednotek a danou cílovou skupinu zákazníků, pro kterou je prodejna určena (merchandising). </a:t>
            </a:r>
          </a:p>
        </p:txBody>
      </p:sp>
      <p:graphicFrame>
        <p:nvGraphicFramePr>
          <p:cNvPr id="9" name="Group 137">
            <a:extLst>
              <a:ext uri="{FF2B5EF4-FFF2-40B4-BE49-F238E27FC236}">
                <a16:creationId xmlns:a16="http://schemas.microsoft.com/office/drawing/2014/main" id="{D1956B82-CFDB-4A6D-8DD0-BD39DA585E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409652"/>
              </p:ext>
            </p:extLst>
          </p:nvPr>
        </p:nvGraphicFramePr>
        <p:xfrm>
          <a:off x="6799762" y="2063027"/>
          <a:ext cx="3570212" cy="1646238"/>
        </p:xfrm>
        <a:graphic>
          <a:graphicData uri="http://schemas.openxmlformats.org/drawingml/2006/table">
            <a:tbl>
              <a:tblPr/>
              <a:tblGrid>
                <a:gridCol w="1779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Výrobková řada x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x1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x2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Výrobková řada Y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y1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y2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127">
            <a:extLst>
              <a:ext uri="{FF2B5EF4-FFF2-40B4-BE49-F238E27FC236}">
                <a16:creationId xmlns:a16="http://schemas.microsoft.com/office/drawing/2014/main" id="{6B0BCF8C-02DE-481D-B2AA-DF8DCB23B5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479465"/>
              </p:ext>
            </p:extLst>
          </p:nvPr>
        </p:nvGraphicFramePr>
        <p:xfrm>
          <a:off x="10369542" y="2886146"/>
          <a:ext cx="1618594" cy="823119"/>
        </p:xfrm>
        <a:graphic>
          <a:graphicData uri="http://schemas.openxmlformats.org/drawingml/2006/table">
            <a:tbl>
              <a:tblPr/>
              <a:tblGrid>
                <a:gridCol w="778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0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y3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y4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Line 129">
            <a:extLst>
              <a:ext uri="{FF2B5EF4-FFF2-40B4-BE49-F238E27FC236}">
                <a16:creationId xmlns:a16="http://schemas.microsoft.com/office/drawing/2014/main" id="{1E6A2661-D97C-496B-8A23-8C286ECDD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9762" y="1691838"/>
            <a:ext cx="3095625" cy="0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25C4BF8-E8CF-4C9F-A2CA-4079BAE204F2}"/>
              </a:ext>
            </a:extLst>
          </p:cNvPr>
          <p:cNvSpPr txBox="1"/>
          <p:nvPr/>
        </p:nvSpPr>
        <p:spPr>
          <a:xfrm>
            <a:off x="10369542" y="1555531"/>
            <a:ext cx="1317961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hloubka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C2B7FA6D-C0B0-476B-954A-AE9A55D4F202}"/>
              </a:ext>
            </a:extLst>
          </p:cNvPr>
          <p:cNvCxnSpPr/>
          <p:nvPr/>
        </p:nvCxnSpPr>
        <p:spPr>
          <a:xfrm>
            <a:off x="6325607" y="1924862"/>
            <a:ext cx="0" cy="1784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E365AB6-FF71-4259-80E4-0127A95BB77D}"/>
              </a:ext>
            </a:extLst>
          </p:cNvPr>
          <p:cNvSpPr txBox="1"/>
          <p:nvPr/>
        </p:nvSpPr>
        <p:spPr>
          <a:xfrm>
            <a:off x="6096001" y="4080453"/>
            <a:ext cx="703762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šířka</a:t>
            </a:r>
          </a:p>
        </p:txBody>
      </p:sp>
      <p:sp>
        <p:nvSpPr>
          <p:cNvPr id="15" name="Text Box 133">
            <a:extLst>
              <a:ext uri="{FF2B5EF4-FFF2-40B4-BE49-F238E27FC236}">
                <a16:creationId xmlns:a16="http://schemas.microsoft.com/office/drawing/2014/main" id="{66814002-2E36-4ED7-B748-03B30509E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436943"/>
            <a:ext cx="4016039" cy="230832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</a:rPr>
              <a:t>Praxe: </a:t>
            </a:r>
            <a:r>
              <a:rPr lang="cs-CZ" altLang="cs-CZ" sz="2000" dirty="0">
                <a:solidFill>
                  <a:srgbClr val="FF0000"/>
                </a:solidFill>
                <a:latin typeface="Arial" panose="020B0604020202020204" pitchFamily="34" charset="0"/>
              </a:rPr>
              <a:t>Počet výrobkových řad: 2    (šířka sortimentu)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000" dirty="0">
                <a:solidFill>
                  <a:srgbClr val="FF0000"/>
                </a:solidFill>
                <a:latin typeface="Arial" panose="020B0604020202020204" pitchFamily="34" charset="0"/>
              </a:rPr>
              <a:t>X: ovoce čerstvé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000" dirty="0">
                <a:solidFill>
                  <a:srgbClr val="FF0000"/>
                </a:solidFill>
                <a:latin typeface="Arial" panose="020B0604020202020204" pitchFamily="34" charset="0"/>
              </a:rPr>
              <a:t>Y: ovoce konzervované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</a:rPr>
              <a:t>Počet výrobků:  </a:t>
            </a:r>
            <a:r>
              <a:rPr lang="cs-CZ" altLang="cs-CZ" sz="2000" dirty="0">
                <a:solidFill>
                  <a:srgbClr val="FF0000"/>
                </a:solidFill>
                <a:latin typeface="Arial" panose="020B0604020202020204" pitchFamily="34" charset="0"/>
              </a:rPr>
              <a:t>6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</a:rPr>
              <a:t>Hloubka: </a:t>
            </a:r>
            <a:r>
              <a:rPr lang="cs-CZ" altLang="cs-CZ" sz="2000" dirty="0">
                <a:solidFill>
                  <a:srgbClr val="FF0000"/>
                </a:solidFill>
                <a:latin typeface="Arial" panose="020B0604020202020204" pitchFamily="34" charset="0"/>
              </a:rPr>
              <a:t>počet druhů v řadě                                                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  <a:latin typeface="Arial" panose="020B0604020202020204" pitchFamily="34" charset="0"/>
              </a:rPr>
              <a:t>Průměrná hloubka: </a:t>
            </a:r>
            <a:r>
              <a:rPr lang="cs-CZ" altLang="cs-CZ" sz="2000" dirty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r>
              <a:rPr lang="cs-CZ" altLang="cs-CZ" sz="2400" b="1" dirty="0">
                <a:latin typeface="Arial" panose="020B0604020202020204" pitchFamily="34" charset="0"/>
              </a:rPr>
              <a:t>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06815578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4"/>
          <p:cNvSpPr>
            <a:spLocks noChangeArrowheads="1"/>
          </p:cNvSpPr>
          <p:nvPr/>
        </p:nvSpPr>
        <p:spPr bwMode="auto">
          <a:xfrm>
            <a:off x="3757873" y="274187"/>
            <a:ext cx="4392612" cy="1150938"/>
          </a:xfrm>
          <a:prstGeom prst="ellipse">
            <a:avLst/>
          </a:prstGeom>
          <a:solidFill>
            <a:srgbClr val="FFFFCC"/>
          </a:solidFill>
          <a:ln w="28575">
            <a:solidFill>
              <a:srgbClr val="008080"/>
            </a:solidFill>
            <a:round/>
            <a:headEnd/>
            <a:tailEnd/>
          </a:ln>
        </p:spPr>
        <p:txBody>
          <a:bodyPr tIns="10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/>
              <a:t>   </a:t>
            </a:r>
            <a:r>
              <a:rPr lang="cs-CZ" altLang="cs-CZ" sz="2400" b="1"/>
              <a:t>Základní fáze prodeje</a:t>
            </a: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483183" y="1613118"/>
            <a:ext cx="4033197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1. Nabídka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2. Výběr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3. Placení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4. Výdej zboží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5028185" y="3998766"/>
            <a:ext cx="4355658" cy="52322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/>
              <a:t>Záleží na formě prodeje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691020" y="360364"/>
            <a:ext cx="792163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B31AD539-17DB-4352-B8B7-1E33DD3392BF}"/>
              </a:ext>
            </a:extLst>
          </p:cNvPr>
          <p:cNvSpPr txBox="1"/>
          <p:nvPr/>
        </p:nvSpPr>
        <p:spPr>
          <a:xfrm>
            <a:off x="10115550" y="1629450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B70C6237-4155-4421-B58E-16836397F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1464" y="3656370"/>
            <a:ext cx="8854086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3 hlavní skupiny forem prodeje: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Prodej  s převážnou obsluhou prodavače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(pultový, volný výběr)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Prodej, při kterém se zákazník obsluhuje   převážně sám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(samoobsluha)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-   Prodej na objednávku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(zásilkový obchod)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786EDFF-3B98-48C9-A821-82D6EB74514C}"/>
              </a:ext>
            </a:extLst>
          </p:cNvPr>
          <p:cNvSpPr txBox="1"/>
          <p:nvPr/>
        </p:nvSpPr>
        <p:spPr>
          <a:xfrm>
            <a:off x="7172325" y="1764355"/>
            <a:ext cx="294322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Charakter fáze je závislý na formě prodeje.</a:t>
            </a:r>
          </a:p>
        </p:txBody>
      </p:sp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D7F088B0-EE57-4E9E-B219-C09F7CA37176}"/>
              </a:ext>
            </a:extLst>
          </p:cNvPr>
          <p:cNvSpPr/>
          <p:nvPr/>
        </p:nvSpPr>
        <p:spPr>
          <a:xfrm>
            <a:off x="5688507" y="2100502"/>
            <a:ext cx="1114425" cy="575524"/>
          </a:xfrm>
          <a:prstGeom prst="left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16837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75" name="Group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274096"/>
              </p:ext>
            </p:extLst>
          </p:nvPr>
        </p:nvGraphicFramePr>
        <p:xfrm>
          <a:off x="2643735" y="1268413"/>
          <a:ext cx="6671715" cy="1371600"/>
        </p:xfrm>
        <a:graphic>
          <a:graphicData uri="http://schemas.openxmlformats.org/drawingml/2006/table">
            <a:tbl>
              <a:tblPr/>
              <a:tblGrid>
                <a:gridCol w="315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Charakter sortimentu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Frekvence nákupu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Charakter spotřeby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Cena zboží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176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721144"/>
              </p:ext>
            </p:extLst>
          </p:nvPr>
        </p:nvGraphicFramePr>
        <p:xfrm>
          <a:off x="2643735" y="3213100"/>
          <a:ext cx="6671715" cy="1371600"/>
        </p:xfrm>
        <a:graphic>
          <a:graphicData uri="http://schemas.openxmlformats.org/drawingml/2006/table">
            <a:tbl>
              <a:tblPr/>
              <a:tblGrid>
                <a:gridCol w="315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2.Technické řešení prodejní jednotky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Velikost prodejny 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Členění ploch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Možnost mechanizace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4177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496241"/>
              </p:ext>
            </p:extLst>
          </p:nvPr>
        </p:nvGraphicFramePr>
        <p:xfrm>
          <a:off x="2643735" y="5157788"/>
          <a:ext cx="6671715" cy="1371600"/>
        </p:xfrm>
        <a:graphic>
          <a:graphicData uri="http://schemas.openxmlformats.org/drawingml/2006/table">
            <a:tbl>
              <a:tblPr/>
              <a:tblGrid>
                <a:gridCol w="3151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Personální zajištění prodeje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Zdroje pracovních sil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Kvalifikace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Nákladová náročnost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50" name="Text Box 133"/>
          <p:cNvSpPr txBox="1">
            <a:spLocks noChangeArrowheads="1"/>
          </p:cNvSpPr>
          <p:nvPr/>
        </p:nvSpPr>
        <p:spPr bwMode="auto">
          <a:xfrm>
            <a:off x="3099073" y="344706"/>
            <a:ext cx="5761037" cy="584775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Kritéria volby formy prodeje</a:t>
            </a:r>
          </a:p>
        </p:txBody>
      </p:sp>
      <p:pic>
        <p:nvPicPr>
          <p:cNvPr id="13351" name="Picture 147" descr="j021787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071019"/>
            <a:ext cx="2124075" cy="16557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0983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042624" y="80667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8825317" y="77542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98F7881-264C-4191-A012-620D9CF9BFFF}"/>
              </a:ext>
            </a:extLst>
          </p:cNvPr>
          <p:cNvSpPr txBox="1"/>
          <p:nvPr/>
        </p:nvSpPr>
        <p:spPr>
          <a:xfrm>
            <a:off x="3038373" y="274187"/>
            <a:ext cx="5486400" cy="1077218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Obchodní provoz a pracnost sortimentu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F02AAFDC-05D5-4C90-AFE7-B8F1A403B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84" y="1576272"/>
            <a:ext cx="8517933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Složitost sortimentu </a:t>
            </a:r>
            <a:r>
              <a:rPr lang="cs-CZ" altLang="cs-CZ" sz="2400" b="1" dirty="0">
                <a:solidFill>
                  <a:srgbClr val="008080"/>
                </a:solidFill>
              </a:rPr>
              <a:t>-  vliv šířky sortimentu a hloubky, počet sortimentních řad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Frekvence dodávek </a:t>
            </a:r>
            <a:r>
              <a:rPr lang="cs-CZ" altLang="cs-CZ" sz="2400" b="1" dirty="0">
                <a:solidFill>
                  <a:srgbClr val="008080"/>
                </a:solidFill>
              </a:rPr>
              <a:t>– některé zboží je dodáváno denně, týdně, měsíčně (</a:t>
            </a:r>
            <a:r>
              <a:rPr lang="cs-CZ" altLang="cs-CZ" sz="2400" b="1" dirty="0">
                <a:solidFill>
                  <a:srgbClr val="FF0000"/>
                </a:solidFill>
              </a:rPr>
              <a:t>chléb, těstoviny, konzervy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Doba prodejnosti </a:t>
            </a:r>
            <a:r>
              <a:rPr lang="cs-CZ" altLang="cs-CZ" sz="2400" b="1" dirty="0">
                <a:solidFill>
                  <a:srgbClr val="008080"/>
                </a:solidFill>
              </a:rPr>
              <a:t>-  trvanlivost potravin, prodejnost módního zboží, či technického sortimentu (</a:t>
            </a:r>
            <a:r>
              <a:rPr lang="cs-CZ" altLang="cs-CZ" sz="2400" b="1" dirty="0">
                <a:solidFill>
                  <a:srgbClr val="FF0000"/>
                </a:solidFill>
              </a:rPr>
              <a:t>životní cyklus výrobku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Fyzické vlastnosti zboží </a:t>
            </a:r>
            <a:r>
              <a:rPr lang="cs-CZ" altLang="cs-CZ" sz="2400" b="1" dirty="0">
                <a:solidFill>
                  <a:srgbClr val="008080"/>
                </a:solidFill>
              </a:rPr>
              <a:t>– vliv na skladování, přípravu k prodeji, porcování, vážení atd. 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Pomoc zákazníkovi</a:t>
            </a:r>
            <a:r>
              <a:rPr lang="cs-CZ" altLang="cs-CZ" sz="2400" b="1" dirty="0">
                <a:solidFill>
                  <a:srgbClr val="008080"/>
                </a:solidFill>
              </a:rPr>
              <a:t>-poradenství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Péče o prodejní zařízení </a:t>
            </a:r>
            <a:r>
              <a:rPr lang="cs-CZ" altLang="cs-CZ" sz="2400" b="1" dirty="0">
                <a:solidFill>
                  <a:srgbClr val="003366"/>
                </a:solidFill>
              </a:rPr>
              <a:t>- </a:t>
            </a:r>
            <a:r>
              <a:rPr lang="cs-CZ" altLang="cs-CZ" sz="2400" b="1" dirty="0">
                <a:solidFill>
                  <a:srgbClr val="008080"/>
                </a:solidFill>
              </a:rPr>
              <a:t>mrazící boxy, chladící boxy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Ztížení pracovních podmínek-</a:t>
            </a:r>
            <a:r>
              <a:rPr lang="cs-CZ" altLang="cs-CZ" sz="2400" b="1" dirty="0">
                <a:solidFill>
                  <a:srgbClr val="008080"/>
                </a:solidFill>
              </a:rPr>
              <a:t>klimatické</a:t>
            </a:r>
            <a:r>
              <a:rPr lang="cs-CZ" altLang="cs-CZ" sz="2400" b="1" dirty="0">
                <a:solidFill>
                  <a:srgbClr val="FF000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</a:rPr>
              <a:t>podmínky </a:t>
            </a:r>
          </a:p>
          <a:p>
            <a:pPr>
              <a:spcBef>
                <a:spcPct val="0"/>
              </a:spcBef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Zvláštní odpovědnost-</a:t>
            </a:r>
            <a:r>
              <a:rPr lang="cs-CZ" altLang="cs-CZ" sz="2400" b="1" dirty="0">
                <a:solidFill>
                  <a:srgbClr val="008080"/>
                </a:solidFill>
              </a:rPr>
              <a:t>prodej zbraní, toxických látek.</a:t>
            </a:r>
          </a:p>
        </p:txBody>
      </p:sp>
    </p:spTree>
    <p:extLst>
      <p:ext uri="{BB962C8B-B14F-4D97-AF65-F5344CB8AC3E}">
        <p14:creationId xmlns:p14="http://schemas.microsoft.com/office/powerpoint/2010/main" val="266309034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1193801"/>
            <a:ext cx="9378950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Dispoziční řešení: </a:t>
            </a:r>
            <a:r>
              <a:rPr lang="cs-CZ" altLang="cs-CZ" sz="2400" b="1" i="1" dirty="0">
                <a:solidFill>
                  <a:srgbClr val="008080"/>
                </a:solidFill>
              </a:rPr>
              <a:t>racionální prostorové uspořádání hmotných prostředků obchodní činnosti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Analýza dispozičního řešení: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strukturu ploch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potřebnou velikost ploch (dle velikosti zásob a dosahovaného obratu)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návaznost ploch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využití ploch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83550" y="450850"/>
            <a:ext cx="4862512" cy="584775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Dispoziční řešení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03250" y="373142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712076" y="38893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A81C65B4-F225-466B-960B-E365D389F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4240789"/>
            <a:ext cx="9378950" cy="2431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Struktura  ploch: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1. Hlavní plochy (prodejní místnosti)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2. Pomocné plochy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FF0000"/>
                </a:solidFill>
              </a:rPr>
              <a:t>s přímým vztahem ke zboží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FF0000"/>
                </a:solidFill>
              </a:rPr>
              <a:t>s nepřímým vztahem ke zboží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dirty="0">
                <a:solidFill>
                  <a:srgbClr val="008080"/>
                </a:solidFill>
              </a:rPr>
              <a:t>komunikace (horizontální a vertikální</a:t>
            </a:r>
            <a:r>
              <a:rPr lang="cs-CZ" altLang="cs-CZ" sz="3200" b="1" i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4827BC6-5011-4E38-A92D-67FB34B618F1}"/>
              </a:ext>
            </a:extLst>
          </p:cNvPr>
          <p:cNvSpPr txBox="1"/>
          <p:nvPr/>
        </p:nvSpPr>
        <p:spPr>
          <a:xfrm>
            <a:off x="10115550" y="1629450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</p:spTree>
    <p:extLst>
      <p:ext uri="{BB962C8B-B14F-4D97-AF65-F5344CB8AC3E}">
        <p14:creationId xmlns:p14="http://schemas.microsoft.com/office/powerpoint/2010/main" val="271613569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lánek prodejny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273" y="1168400"/>
            <a:ext cx="9523804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ovéPole 2"/>
          <p:cNvSpPr txBox="1">
            <a:spLocks noChangeArrowheads="1"/>
          </p:cNvSpPr>
          <p:nvPr/>
        </p:nvSpPr>
        <p:spPr bwMode="auto">
          <a:xfrm>
            <a:off x="1910127" y="182685"/>
            <a:ext cx="6941175" cy="1077218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Příklady dispozičního řešení – pultový prodej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9269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466928" y="0"/>
            <a:ext cx="11550923" cy="1651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altLang="cs-CZ" sz="3600" dirty="0">
                <a:latin typeface="Arial" panose="020B0604020202020204" pitchFamily="34" charset="0"/>
              </a:rPr>
              <a:t>Závodní dráha, smyčka – malá uzavřená SO samoobsluha</a:t>
            </a:r>
            <a:endParaRPr lang="en-US" altLang="cs-CZ" sz="3600" dirty="0">
              <a:latin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77" y="797773"/>
            <a:ext cx="8781043" cy="6060227"/>
          </a:xfrm>
          <a:prstGeom prst="rect">
            <a:avLst/>
          </a:prstGeom>
        </p:spPr>
      </p:pic>
      <p:sp>
        <p:nvSpPr>
          <p:cNvPr id="4" name="Plus 3"/>
          <p:cNvSpPr/>
          <p:nvPr/>
        </p:nvSpPr>
        <p:spPr>
          <a:xfrm>
            <a:off x="174149" y="923330"/>
            <a:ext cx="867747" cy="867747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Minus 4"/>
          <p:cNvSpPr/>
          <p:nvPr/>
        </p:nvSpPr>
        <p:spPr>
          <a:xfrm>
            <a:off x="10614719" y="923330"/>
            <a:ext cx="867747" cy="867747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5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ovéPole 8"/>
          <p:cNvSpPr txBox="1">
            <a:spLocks noChangeArrowheads="1"/>
          </p:cNvSpPr>
          <p:nvPr/>
        </p:nvSpPr>
        <p:spPr bwMode="auto">
          <a:xfrm>
            <a:off x="1862139" y="0"/>
            <a:ext cx="8459787" cy="82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lvl="1"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cs-CZ" altLang="cs-CZ" sz="3600" dirty="0">
                <a:latin typeface="Arial" panose="020B0604020202020204" pitchFamily="34" charset="0"/>
              </a:rPr>
              <a:t>Mřížka – větší uzavřená SO</a:t>
            </a:r>
            <a:endParaRPr lang="en-US" altLang="cs-CZ" sz="3600" dirty="0">
              <a:latin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906" y="748317"/>
            <a:ext cx="8909976" cy="5936469"/>
          </a:xfrm>
          <a:prstGeom prst="rect">
            <a:avLst/>
          </a:prstGeom>
        </p:spPr>
      </p:pic>
      <p:sp>
        <p:nvSpPr>
          <p:cNvPr id="4" name="Plus 3"/>
          <p:cNvSpPr/>
          <p:nvPr/>
        </p:nvSpPr>
        <p:spPr>
          <a:xfrm>
            <a:off x="465584" y="933243"/>
            <a:ext cx="867747" cy="867747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Minus 4"/>
          <p:cNvSpPr/>
          <p:nvPr/>
        </p:nvSpPr>
        <p:spPr>
          <a:xfrm>
            <a:off x="10850733" y="933242"/>
            <a:ext cx="867747" cy="867747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782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41363" y="2072454"/>
            <a:ext cx="8334928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Centrála firmy-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nákupní činnost, organizace nákupu, centralizovaný x decentralizovaný či kombinovaný nákup)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Dodavatelé a zapojení do zásobovacího systému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úroveň zásob, rychlost obrátky, nákladovost firem a konečnou prodejní cenu)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Rozsah zásobovaných jednotek – </a:t>
            </a:r>
            <a:r>
              <a:rPr lang="cs-CZ" altLang="cs-CZ" sz="2400" b="1" dirty="0">
                <a:solidFill>
                  <a:srgbClr val="008080"/>
                </a:solidFill>
              </a:rPr>
              <a:t>vliv na kompletaci dodávek, jejich velikost a počet, vazba na expedici, objednávkový systém a organizaci a mechanizaci, kapacitu a typ skladu).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u="sng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37201" y="663030"/>
            <a:ext cx="5836976" cy="95408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Vnější faktory obchodního provozu VOJ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1277512" y="1083628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9150291" y="104077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28C6849-C91E-460C-A8E8-4C91111CD4B9}"/>
              </a:ext>
            </a:extLst>
          </p:cNvPr>
          <p:cNvSpPr txBox="1"/>
          <p:nvPr/>
        </p:nvSpPr>
        <p:spPr>
          <a:xfrm>
            <a:off x="8976057" y="3503615"/>
            <a:ext cx="285881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Sklad </a:t>
            </a:r>
          </a:p>
          <a:p>
            <a:pPr algn="ctr"/>
            <a:endParaRPr lang="cs-CZ" sz="2400" b="1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C0912033-F6E4-4159-ADA1-50D9B72E3F81}"/>
              </a:ext>
            </a:extLst>
          </p:cNvPr>
          <p:cNvCxnSpPr/>
          <p:nvPr/>
        </p:nvCxnSpPr>
        <p:spPr>
          <a:xfrm>
            <a:off x="9228083" y="2375338"/>
            <a:ext cx="462752" cy="68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6E088A75-DAF0-4331-932A-D4BDF17BB95B}"/>
              </a:ext>
            </a:extLst>
          </p:cNvPr>
          <p:cNvCxnSpPr/>
          <p:nvPr/>
        </p:nvCxnSpPr>
        <p:spPr>
          <a:xfrm flipV="1">
            <a:off x="9438290" y="4635062"/>
            <a:ext cx="94593" cy="693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BBE23F91-7910-4CC8-BE5B-40A755B33FAD}"/>
              </a:ext>
            </a:extLst>
          </p:cNvPr>
          <p:cNvCxnSpPr/>
          <p:nvPr/>
        </p:nvCxnSpPr>
        <p:spPr>
          <a:xfrm>
            <a:off x="10405464" y="2249201"/>
            <a:ext cx="0" cy="809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1E2615E-B210-4B5C-968E-1C49BDA8B70F}"/>
              </a:ext>
            </a:extLst>
          </p:cNvPr>
          <p:cNvCxnSpPr/>
          <p:nvPr/>
        </p:nvCxnSpPr>
        <p:spPr>
          <a:xfrm flipH="1">
            <a:off x="11025352" y="2259724"/>
            <a:ext cx="420414" cy="798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407EA23A-916E-4D8B-BB93-17E4AAB2BC62}"/>
              </a:ext>
            </a:extLst>
          </p:cNvPr>
          <p:cNvCxnSpPr>
            <a:cxnSpLocks/>
          </p:cNvCxnSpPr>
          <p:nvPr/>
        </p:nvCxnSpPr>
        <p:spPr>
          <a:xfrm flipV="1">
            <a:off x="10231379" y="4776047"/>
            <a:ext cx="0" cy="647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ED49C0AA-AE78-4962-BF63-E9A42AB5790D}"/>
              </a:ext>
            </a:extLst>
          </p:cNvPr>
          <p:cNvCxnSpPr>
            <a:cxnSpLocks/>
          </p:cNvCxnSpPr>
          <p:nvPr/>
        </p:nvCxnSpPr>
        <p:spPr>
          <a:xfrm flipH="1" flipV="1">
            <a:off x="11235560" y="4635062"/>
            <a:ext cx="210206" cy="493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1F2AD33-CA2F-421F-B9BE-84FF4D5652C3}"/>
              </a:ext>
            </a:extLst>
          </p:cNvPr>
          <p:cNvSpPr txBox="1"/>
          <p:nvPr/>
        </p:nvSpPr>
        <p:spPr>
          <a:xfrm>
            <a:off x="9150291" y="5623034"/>
            <a:ext cx="268458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Praxe: Jak dostat zboží do obchodu (SO 2021)</a:t>
            </a:r>
          </a:p>
        </p:txBody>
      </p:sp>
    </p:spTree>
    <p:extLst>
      <p:ext uri="{BB962C8B-B14F-4D97-AF65-F5344CB8AC3E}">
        <p14:creationId xmlns:p14="http://schemas.microsoft.com/office/powerpoint/2010/main" val="127575525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57128" y="1967700"/>
            <a:ext cx="11615197" cy="4524315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Jak dostat zboží do obchodu - praxe</a:t>
            </a:r>
            <a:endParaRPr lang="cs-CZ" altLang="cs-CZ" sz="2400" b="1" dirty="0">
              <a:solidFill>
                <a:srgbClr val="008080"/>
              </a:solidFill>
              <a:latin typeface="+mn-lt"/>
            </a:endParaRPr>
          </a:p>
          <a:p>
            <a:pPr marL="457200" indent="-457200">
              <a:spcBef>
                <a:spcPct val="0"/>
              </a:spcBef>
              <a:buClrTx/>
              <a:buSzTx/>
              <a:buAutoNum type="arabicPeriod"/>
            </a:pPr>
            <a:r>
              <a:rPr lang="cs-CZ" sz="2400" b="1" dirty="0">
                <a:solidFill>
                  <a:srgbClr val="FF0000"/>
                </a:solidFill>
              </a:rPr>
              <a:t>Zalistování: </a:t>
            </a:r>
            <a:r>
              <a:rPr lang="cs-CZ" sz="2400" dirty="0">
                <a:solidFill>
                  <a:srgbClr val="008080"/>
                </a:solidFill>
              </a:rPr>
              <a:t>Na začátku je relativně standardní listovací poplatek. Tento poplatek požaduje řetězec jako platbu za zařazení výrobku do prodeje. Pokud je dodavatelská firma silná a její výrobek je jedinečný (určitý segment lihovin nebo mléčných výrobků) a nelze ho snadno nahradit, pak si může se řetězcem vyjednat lepší podmínky. Může dojít i ke zrušení poplatků.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FF0000"/>
                </a:solidFill>
              </a:rPr>
              <a:t>2. Příspěvky na leták: </a:t>
            </a:r>
            <a:r>
              <a:rPr lang="cs-CZ" sz="2400" dirty="0">
                <a:solidFill>
                  <a:srgbClr val="008080"/>
                </a:solidFill>
              </a:rPr>
              <a:t>Představují další formu přispění řetězcům, pokud chce dodavatel umístit své zboží do produktového letáku.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FF0000"/>
                </a:solidFill>
              </a:rPr>
              <a:t>3. Individuální spoluúčast: </a:t>
            </a:r>
            <a:r>
              <a:rPr lang="cs-CZ" sz="2400" dirty="0">
                <a:solidFill>
                  <a:srgbClr val="008080"/>
                </a:solidFill>
              </a:rPr>
              <a:t>Může se to týkat nejrozmanitějších spoluúčasti na marketingových aktivitách prodejce.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FF0000"/>
                </a:solidFill>
              </a:rPr>
              <a:t>4. Vylistování: </a:t>
            </a:r>
            <a:r>
              <a:rPr lang="cs-CZ" sz="2400" dirty="0">
                <a:solidFill>
                  <a:srgbClr val="008080"/>
                </a:solidFill>
              </a:rPr>
              <a:t>Jedná se o formu peněžních odměn, kdy jedna firma přeplatí již jednou zalistovanou konkurenci.</a:t>
            </a:r>
            <a:endParaRPr lang="cs-CZ" altLang="cs-CZ" sz="2400" b="1" u="sng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300762" y="663030"/>
            <a:ext cx="7573415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Vnější faktory obchodního provozu VOJ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Případová studie-ukázka ze SO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19674" y="71692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9150291" y="104077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86996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878" y="53846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8" y="6089914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781890"/>
            <a:ext cx="35772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Pracovní procesy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v obchodním provoze</a:t>
            </a:r>
          </a:p>
          <a:p>
            <a:r>
              <a:rPr lang="cs-CZ" sz="4000" dirty="0"/>
              <a:t>Cíl</a:t>
            </a:r>
          </a:p>
          <a:p>
            <a:r>
              <a:rPr lang="cs-CZ" sz="4000" dirty="0"/>
              <a:t>Struktura přednášky</a:t>
            </a:r>
          </a:p>
        </p:txBody>
      </p: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D7B580F8-9FCE-40FD-969A-6F0C28446A3E}"/>
              </a:ext>
            </a:extLst>
          </p:cNvPr>
          <p:cNvSpPr txBox="1">
            <a:spLocks/>
          </p:cNvSpPr>
          <p:nvPr/>
        </p:nvSpPr>
        <p:spPr>
          <a:xfrm>
            <a:off x="5487699" y="2860482"/>
            <a:ext cx="6149144" cy="31171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Obchodní provoz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Pracovní procesy a jejich členění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MOJ (maloobchodních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VOJ (velkoobchodních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Hlavní oblasti řízení MOJ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49665" y="1834439"/>
            <a:ext cx="8526474" cy="495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Zboží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skladové podmínky, volbu typu skladu, objem zásob, výši tržeb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Počet zaměstnanců  a jejich kvalifikace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kvalita a počet zaměstnanců závisí na technologii a rozsahu zásobovacích jednotek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Technologie skladových operací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vztah mezi stupněm mechanizace, rychlostí pohybu zboží a cílovým trhem /hypermarket x specializovaný obchod, globalizace obchodu a standardizace sortimentu a požadavky na skladování/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Systém organizace práce – </a:t>
            </a:r>
            <a:r>
              <a:rPr lang="cs-CZ" altLang="cs-CZ" sz="2400" b="1" dirty="0">
                <a:solidFill>
                  <a:srgbClr val="008080"/>
                </a:solidFill>
              </a:rPr>
              <a:t>vhodný pracovní režim, směnnost, typ skladu a využití kapacity skladu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Míra, kvalita informací - </a:t>
            </a:r>
            <a:r>
              <a:rPr lang="cs-CZ" altLang="cs-CZ" sz="2400" b="1" dirty="0">
                <a:solidFill>
                  <a:srgbClr val="008080"/>
                </a:solidFill>
              </a:rPr>
              <a:t>podobně jako u MO, využití výpočetní techniky zjednodušuje manipulaci se zbožím</a:t>
            </a:r>
            <a:r>
              <a:rPr lang="cs-CZ" altLang="cs-CZ" sz="2800" b="1" dirty="0">
                <a:solidFill>
                  <a:srgbClr val="008080"/>
                </a:solidFill>
              </a:rPr>
              <a:t>.</a:t>
            </a:r>
            <a:endParaRPr lang="cs-CZ" altLang="cs-CZ" sz="2400" b="1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70739" y="665957"/>
            <a:ext cx="5708046" cy="95408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Vnitřní faktory obchodního provozu VOJ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418163" y="66595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8261325" y="702235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04FB8977-8BDA-4EFB-89CA-362CFD650311}"/>
              </a:ext>
            </a:extLst>
          </p:cNvPr>
          <p:cNvSpPr txBox="1"/>
          <p:nvPr/>
        </p:nvSpPr>
        <p:spPr>
          <a:xfrm>
            <a:off x="9078086" y="3104222"/>
            <a:ext cx="285881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cs-CZ" sz="2400" b="1" dirty="0"/>
          </a:p>
          <a:p>
            <a:pPr algn="ctr"/>
            <a:r>
              <a:rPr lang="cs-CZ" sz="2400" b="1" dirty="0"/>
              <a:t>Sklad </a:t>
            </a:r>
          </a:p>
          <a:p>
            <a:pPr algn="ctr"/>
            <a:endParaRPr lang="cs-CZ" sz="2400" b="1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D4DB2B32-D240-435F-AC7B-7BB2B47EE223}"/>
              </a:ext>
            </a:extLst>
          </p:cNvPr>
          <p:cNvCxnSpPr/>
          <p:nvPr/>
        </p:nvCxnSpPr>
        <p:spPr>
          <a:xfrm>
            <a:off x="10174014" y="3352800"/>
            <a:ext cx="106589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C5653EB5-ED8E-4362-8F5A-641453E9DD25}"/>
              </a:ext>
            </a:extLst>
          </p:cNvPr>
          <p:cNvCxnSpPr/>
          <p:nvPr/>
        </p:nvCxnSpPr>
        <p:spPr>
          <a:xfrm>
            <a:off x="10016359" y="4141076"/>
            <a:ext cx="10510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D00755B1-0AEB-493E-AF77-DD32F7C75606}"/>
              </a:ext>
            </a:extLst>
          </p:cNvPr>
          <p:cNvCxnSpPr/>
          <p:nvPr/>
        </p:nvCxnSpPr>
        <p:spPr>
          <a:xfrm flipH="1">
            <a:off x="9438290" y="3429000"/>
            <a:ext cx="231227" cy="4598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5A570658-EAD5-47A9-8CBC-8BA44C69F25E}"/>
              </a:ext>
            </a:extLst>
          </p:cNvPr>
          <p:cNvCxnSpPr/>
          <p:nvPr/>
        </p:nvCxnSpPr>
        <p:spPr>
          <a:xfrm>
            <a:off x="11239909" y="3704386"/>
            <a:ext cx="605250" cy="3000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92546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1"/>
          <p:cNvSpPr txBox="1">
            <a:spLocks noChangeArrowheads="1"/>
          </p:cNvSpPr>
          <p:nvPr/>
        </p:nvSpPr>
        <p:spPr bwMode="auto">
          <a:xfrm>
            <a:off x="1524000" y="2857164"/>
            <a:ext cx="914400" cy="673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VOS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79" name="Line 12"/>
          <p:cNvSpPr>
            <a:spLocks noChangeShapeType="1"/>
          </p:cNvSpPr>
          <p:nvPr/>
        </p:nvSpPr>
        <p:spPr bwMode="auto">
          <a:xfrm flipV="1">
            <a:off x="2970487" y="1993901"/>
            <a:ext cx="1371600" cy="549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0" name="Line 9"/>
          <p:cNvSpPr>
            <a:spLocks noChangeShapeType="1"/>
          </p:cNvSpPr>
          <p:nvPr/>
        </p:nvSpPr>
        <p:spPr bwMode="auto">
          <a:xfrm flipV="1">
            <a:off x="3133797" y="2685894"/>
            <a:ext cx="1371600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1" name="Line 8"/>
          <p:cNvSpPr>
            <a:spLocks noChangeShapeType="1"/>
          </p:cNvSpPr>
          <p:nvPr/>
        </p:nvSpPr>
        <p:spPr bwMode="auto">
          <a:xfrm>
            <a:off x="3150031" y="3332163"/>
            <a:ext cx="127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2992438" y="4293876"/>
            <a:ext cx="1189038" cy="273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>
            <a:off x="2600756" y="4670132"/>
            <a:ext cx="1189038" cy="823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4584" name="Text Box 16"/>
          <p:cNvSpPr txBox="1">
            <a:spLocks noChangeArrowheads="1"/>
          </p:cNvSpPr>
          <p:nvPr/>
        </p:nvSpPr>
        <p:spPr bwMode="auto">
          <a:xfrm>
            <a:off x="8175625" y="1628776"/>
            <a:ext cx="1079500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5" name="Text Box 15"/>
          <p:cNvSpPr txBox="1">
            <a:spLocks noChangeArrowheads="1"/>
          </p:cNvSpPr>
          <p:nvPr/>
        </p:nvSpPr>
        <p:spPr bwMode="auto">
          <a:xfrm>
            <a:off x="8328025" y="2420939"/>
            <a:ext cx="1081088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 dirty="0">
              <a:solidFill>
                <a:srgbClr val="002060"/>
              </a:solidFill>
            </a:endParaRPr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8485793" y="3181978"/>
            <a:ext cx="1081087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8530308" y="4036502"/>
            <a:ext cx="1152525" cy="36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8" name="Text Box 5"/>
          <p:cNvSpPr txBox="1">
            <a:spLocks noChangeArrowheads="1"/>
          </p:cNvSpPr>
          <p:nvPr/>
        </p:nvSpPr>
        <p:spPr bwMode="auto">
          <a:xfrm>
            <a:off x="8494589" y="4767325"/>
            <a:ext cx="1223962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1800">
              <a:solidFill>
                <a:srgbClr val="002060"/>
              </a:solidFill>
            </a:endParaRPr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8256587" y="5389504"/>
            <a:ext cx="1223963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MOJ</a:t>
            </a: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24590" name="Rectangle 17"/>
          <p:cNvSpPr>
            <a:spLocks noChangeArrowheads="1"/>
          </p:cNvSpPr>
          <p:nvPr/>
        </p:nvSpPr>
        <p:spPr bwMode="auto">
          <a:xfrm>
            <a:off x="1524001" y="-88951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1" name="Rectangle 18"/>
          <p:cNvSpPr>
            <a:spLocks noChangeArrowheads="1"/>
          </p:cNvSpPr>
          <p:nvPr/>
        </p:nvSpPr>
        <p:spPr bwMode="auto">
          <a:xfrm>
            <a:off x="1524000" y="-704850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2" name="Rectangle 19"/>
          <p:cNvSpPr>
            <a:spLocks noChangeArrowheads="1"/>
          </p:cNvSpPr>
          <p:nvPr/>
        </p:nvSpPr>
        <p:spPr bwMode="auto">
          <a:xfrm>
            <a:off x="1524000" y="1047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3" name="Rectangle 20"/>
          <p:cNvSpPr>
            <a:spLocks noChangeArrowheads="1"/>
          </p:cNvSpPr>
          <p:nvPr/>
        </p:nvSpPr>
        <p:spPr bwMode="auto">
          <a:xfrm>
            <a:off x="5047736" y="5294041"/>
            <a:ext cx="2096527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investice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4594" name="Rectangle 21"/>
          <p:cNvSpPr>
            <a:spLocks noChangeArrowheads="1"/>
          </p:cNvSpPr>
          <p:nvPr/>
        </p:nvSpPr>
        <p:spPr bwMode="auto">
          <a:xfrm>
            <a:off x="1524000" y="1538289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5" name="Rectangle 22"/>
          <p:cNvSpPr>
            <a:spLocks noChangeArrowheads="1"/>
          </p:cNvSpPr>
          <p:nvPr/>
        </p:nvSpPr>
        <p:spPr bwMode="auto">
          <a:xfrm>
            <a:off x="4766872" y="1262054"/>
            <a:ext cx="31214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typ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(druh) MOJ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596" name="Rectangle 23"/>
          <p:cNvSpPr>
            <a:spLocks noChangeArrowheads="1"/>
          </p:cNvSpPr>
          <p:nvPr/>
        </p:nvSpPr>
        <p:spPr bwMode="auto">
          <a:xfrm>
            <a:off x="1524000" y="2927351"/>
            <a:ext cx="1841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7" name="Rectangle 24"/>
          <p:cNvSpPr>
            <a:spLocks noChangeArrowheads="1"/>
          </p:cNvSpPr>
          <p:nvPr/>
        </p:nvSpPr>
        <p:spPr bwMode="auto">
          <a:xfrm>
            <a:off x="1524000" y="37369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4598" name="Rectangle 25"/>
          <p:cNvSpPr>
            <a:spLocks noChangeArrowheads="1"/>
          </p:cNvSpPr>
          <p:nvPr/>
        </p:nvSpPr>
        <p:spPr bwMode="auto">
          <a:xfrm>
            <a:off x="4800601" y="2720967"/>
            <a:ext cx="317341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charakter dodávky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599" name="Rectangle 26"/>
          <p:cNvSpPr>
            <a:spLocks noChangeArrowheads="1"/>
          </p:cNvSpPr>
          <p:nvPr/>
        </p:nvSpPr>
        <p:spPr bwMode="auto">
          <a:xfrm>
            <a:off x="4800601" y="3477138"/>
            <a:ext cx="3034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počet druhů</a:t>
            </a:r>
            <a:r>
              <a:rPr lang="cs-CZ" altLang="cs-CZ" sz="2400" b="1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zboží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600" name="Rectangle 27"/>
          <p:cNvSpPr>
            <a:spLocks noChangeArrowheads="1"/>
          </p:cNvSpPr>
          <p:nvPr/>
        </p:nvSpPr>
        <p:spPr bwMode="auto">
          <a:xfrm>
            <a:off x="4859408" y="4401627"/>
            <a:ext cx="3706744" cy="112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100" dirty="0"/>
            </a:b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rozměr, balení zboží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601" name="Rectangle 28"/>
          <p:cNvSpPr>
            <a:spLocks noChangeArrowheads="1"/>
          </p:cNvSpPr>
          <p:nvPr/>
        </p:nvSpPr>
        <p:spPr bwMode="auto">
          <a:xfrm>
            <a:off x="4859409" y="1757083"/>
            <a:ext cx="311460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400" b="1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</a:rPr>
              <a:t>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</a:rPr>
              <a:t>rychlost systému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4602" name="Rectangle 30"/>
          <p:cNvSpPr>
            <a:spLocks noChangeArrowheads="1"/>
          </p:cNvSpPr>
          <p:nvPr/>
        </p:nvSpPr>
        <p:spPr bwMode="auto">
          <a:xfrm>
            <a:off x="401743" y="123418"/>
            <a:ext cx="8796148" cy="1200329"/>
          </a:xfrm>
          <a:prstGeom prst="rect">
            <a:avLst/>
          </a:prstGeom>
          <a:solidFill>
            <a:srgbClr val="FFFFCC"/>
          </a:solidFill>
          <a:ln>
            <a:solidFill>
              <a:srgbClr val="008080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Hlediska mechanizace skladu VOS –velkoobchodní sklad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Stupeň mechanizace: ruční, mechanický polo automatizovaný, automatizovaný</a:t>
            </a:r>
          </a:p>
        </p:txBody>
      </p:sp>
      <p:pic>
        <p:nvPicPr>
          <p:cNvPr id="27" name="Obráze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9" name="Line 8">
            <a:extLst>
              <a:ext uri="{FF2B5EF4-FFF2-40B4-BE49-F238E27FC236}">
                <a16:creationId xmlns:a16="http://schemas.microsoft.com/office/drawing/2014/main" id="{E3915516-CAA9-474D-8462-82E5A88CB2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3797" y="3954191"/>
            <a:ext cx="1279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6C296B0B-B584-4D95-BAC8-2D0DBC92A145}"/>
              </a:ext>
            </a:extLst>
          </p:cNvPr>
          <p:cNvSpPr txBox="1"/>
          <p:nvPr/>
        </p:nvSpPr>
        <p:spPr>
          <a:xfrm>
            <a:off x="478220" y="6143173"/>
            <a:ext cx="11235558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Výběr stupně mechanizace závisí na  potřebné rychlosti pohybu  zboží, typu prodejny, charakteru zboží…</a:t>
            </a:r>
          </a:p>
        </p:txBody>
      </p:sp>
    </p:spTree>
    <p:extLst>
      <p:ext uri="{BB962C8B-B14F-4D97-AF65-F5344CB8AC3E}">
        <p14:creationId xmlns:p14="http://schemas.microsoft.com/office/powerpoint/2010/main" val="349043765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945045" y="380220"/>
            <a:ext cx="4199249" cy="45720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Příklad volby skladu</a:t>
            </a:r>
            <a:endParaRPr lang="cs-CZ" altLang="cs-CZ" sz="2800" dirty="0">
              <a:solidFill>
                <a:srgbClr val="FF0000"/>
              </a:solidFill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589482" y="1228768"/>
            <a:ext cx="63701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/>
              <a:t>Vazba :   sklad                               Cílový trh</a:t>
            </a:r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3220439" y="1444632"/>
            <a:ext cx="882650" cy="114300"/>
          </a:xfrm>
          <a:prstGeom prst="rightArrow">
            <a:avLst>
              <a:gd name="adj1" fmla="val 50000"/>
              <a:gd name="adj2" fmla="val 193056"/>
            </a:avLst>
          </a:prstGeom>
          <a:solidFill>
            <a:srgbClr val="FFC000"/>
          </a:solidFill>
          <a:ln w="38100">
            <a:solidFill>
              <a:srgbClr val="11111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787401" y="1835945"/>
            <a:ext cx="50419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Vysoce mechanizovaný,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automatizovaný sklad (halový, výškový)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1708732" y="4048126"/>
            <a:ext cx="822325" cy="865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>
                <a:solidFill>
                  <a:srgbClr val="008080"/>
                </a:solidFill>
                <a:cs typeface="Times New Roman" panose="02020603050405020304" pitchFamily="18" charset="0"/>
              </a:rPr>
              <a:t>  </a:t>
            </a:r>
            <a:r>
              <a:rPr lang="cs-CZ" altLang="cs-CZ" sz="2000" b="1">
                <a:solidFill>
                  <a:srgbClr val="008080"/>
                </a:solidFill>
                <a:cs typeface="Times New Roman" panose="02020603050405020304" pitchFamily="18" charset="0"/>
              </a:rPr>
              <a:t>VOS</a:t>
            </a:r>
            <a:endParaRPr lang="cs-CZ" altLang="cs-CZ" sz="2000">
              <a:solidFill>
                <a:srgbClr val="008080"/>
              </a:solidFill>
            </a:endParaRPr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>
            <a:off x="4367213" y="3591368"/>
            <a:ext cx="192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6959600" y="2309020"/>
            <a:ext cx="4060096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Síť supermarketů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4367213" y="3884822"/>
            <a:ext cx="1738312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4367213" y="4406901"/>
            <a:ext cx="1554162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Line 8"/>
          <p:cNvSpPr>
            <a:spLocks noChangeShapeType="1"/>
          </p:cNvSpPr>
          <p:nvPr/>
        </p:nvSpPr>
        <p:spPr bwMode="auto">
          <a:xfrm>
            <a:off x="4029274" y="4992687"/>
            <a:ext cx="1462087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Rectangle 14"/>
          <p:cNvSpPr>
            <a:spLocks noChangeArrowheads="1"/>
          </p:cNvSpPr>
          <p:nvPr/>
        </p:nvSpPr>
        <p:spPr bwMode="auto">
          <a:xfrm>
            <a:off x="1524001" y="1742559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5613" name="Rectangle 16"/>
          <p:cNvSpPr>
            <a:spLocks noChangeArrowheads="1"/>
          </p:cNvSpPr>
          <p:nvPr/>
        </p:nvSpPr>
        <p:spPr bwMode="auto">
          <a:xfrm>
            <a:off x="6959600" y="2895669"/>
            <a:ext cx="27940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hromadný odběr                  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široký a hluboký sortiment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velký počet odběratelů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30061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8"/>
          <p:cNvSpPr txBox="1">
            <a:spLocks noChangeArrowheads="1"/>
          </p:cNvSpPr>
          <p:nvPr/>
        </p:nvSpPr>
        <p:spPr bwMode="auto">
          <a:xfrm>
            <a:off x="1102663" y="2693311"/>
            <a:ext cx="803275" cy="865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 tIns="82800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2000" b="1" dirty="0">
                <a:solidFill>
                  <a:srgbClr val="002060"/>
                </a:solidFill>
                <a:cs typeface="Times New Roman" panose="02020603050405020304" pitchFamily="18" charset="0"/>
              </a:rPr>
              <a:t>VOS</a:t>
            </a:r>
            <a:endParaRPr lang="cs-CZ" altLang="cs-CZ" sz="2000" dirty="0">
              <a:solidFill>
                <a:srgbClr val="002060"/>
              </a:solidFill>
            </a:endParaRPr>
          </a:p>
        </p:txBody>
      </p:sp>
      <p:sp>
        <p:nvSpPr>
          <p:cNvPr id="26627" name="Line 7"/>
          <p:cNvSpPr>
            <a:spLocks noChangeShapeType="1"/>
          </p:cNvSpPr>
          <p:nvPr/>
        </p:nvSpPr>
        <p:spPr bwMode="auto">
          <a:xfrm>
            <a:off x="4810139" y="3304318"/>
            <a:ext cx="1920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7726182" y="1921592"/>
            <a:ext cx="4122423" cy="1204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Úzce specializované prodejny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Obuv, galanterie, oblečení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4646215" y="3701257"/>
            <a:ext cx="1919288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434681" y="4185118"/>
            <a:ext cx="1736725" cy="731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1" name="Line 4"/>
          <p:cNvSpPr>
            <a:spLocks noChangeShapeType="1"/>
          </p:cNvSpPr>
          <p:nvPr/>
        </p:nvSpPr>
        <p:spPr bwMode="auto">
          <a:xfrm>
            <a:off x="4198586" y="4920131"/>
            <a:ext cx="1646238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1030782" y="1034609"/>
            <a:ext cx="6089546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Ruční,</a:t>
            </a:r>
            <a:r>
              <a:rPr lang="cs-CZ" altLang="cs-CZ" sz="2400" dirty="0">
                <a:solidFill>
                  <a:srgbClr val="008080"/>
                </a:solidFill>
              </a:rPr>
              <a:t>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mechanizovaný </a:t>
            </a:r>
            <a:r>
              <a:rPr lang="cs-CZ" altLang="cs-CZ" sz="2400" b="1" dirty="0">
                <a:solidFill>
                  <a:srgbClr val="008080"/>
                </a:solidFill>
              </a:rPr>
              <a:t>sklad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(patrový)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22638" y="3243264"/>
            <a:ext cx="1841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br>
              <a:rPr lang="cs-CZ" altLang="cs-CZ" sz="1800"/>
            </a:br>
            <a:endParaRPr lang="cs-CZ" altLang="cs-CZ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6959600" y="3031660"/>
            <a:ext cx="295275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individuální odběry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   nízký počet druhů zboží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  <a:cs typeface="Times New Roman" panose="02020603050405020304" pitchFamily="18" charset="0"/>
              </a:rPr>
              <a:t>                                                                  malý rozměr zboží 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4382542" y="2530886"/>
            <a:ext cx="172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Cílový trh</a:t>
            </a:r>
          </a:p>
        </p:txBody>
      </p:sp>
      <p:sp>
        <p:nvSpPr>
          <p:cNvPr id="26636" name="Text Box 4"/>
          <p:cNvSpPr txBox="1">
            <a:spLocks noChangeArrowheads="1"/>
          </p:cNvSpPr>
          <p:nvPr/>
        </p:nvSpPr>
        <p:spPr bwMode="auto">
          <a:xfrm>
            <a:off x="1136650" y="377905"/>
            <a:ext cx="3885055" cy="457200"/>
          </a:xfrm>
          <a:prstGeom prst="rect">
            <a:avLst/>
          </a:prstGeom>
          <a:solidFill>
            <a:srgbClr val="FFFFCC"/>
          </a:solidFill>
          <a:ln w="5715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Příklad volby skladu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ADD35A3A-ACCD-43D5-A204-A50E6BDF7F8E}"/>
              </a:ext>
            </a:extLst>
          </p:cNvPr>
          <p:cNvSpPr txBox="1"/>
          <p:nvPr/>
        </p:nvSpPr>
        <p:spPr>
          <a:xfrm>
            <a:off x="793820" y="6209881"/>
            <a:ext cx="658167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Volba typu skladu – SO 2021 (patrový a halový a výškový)</a:t>
            </a:r>
          </a:p>
        </p:txBody>
      </p:sp>
    </p:spTree>
    <p:extLst>
      <p:ext uri="{BB962C8B-B14F-4D97-AF65-F5344CB8AC3E}">
        <p14:creationId xmlns:p14="http://schemas.microsoft.com/office/powerpoint/2010/main" val="1798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794480" y="2102423"/>
            <a:ext cx="9873522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pracovních operací spojených s nákupem zboží a zabezpečením styku s dodavatelem </a:t>
            </a:r>
            <a:r>
              <a:rPr lang="cs-CZ" altLang="cs-CZ" sz="2400" b="1" i="1" dirty="0">
                <a:solidFill>
                  <a:srgbClr val="FF0000"/>
                </a:solidFill>
              </a:rPr>
              <a:t>(zboží a rozvozní plán, objednávání zboží, průzkum trhu)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pracovních operací spojených se skladováním a prodejem zboží </a:t>
            </a:r>
            <a:r>
              <a:rPr lang="cs-CZ" altLang="cs-CZ" sz="2400" b="1" i="1" dirty="0">
                <a:solidFill>
                  <a:srgbClr val="FF0000"/>
                </a:solidFill>
              </a:rPr>
              <a:t>(skladová technologie, odběr a přejímka zboží, prodej - forma prodeje, dispoziční řešení - prodejní úseky…)</a:t>
            </a:r>
            <a:endParaRPr lang="cs-CZ" altLang="cs-CZ" sz="2400" i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operací spojených s administrativou jednotky </a:t>
            </a:r>
            <a:r>
              <a:rPr lang="cs-CZ" altLang="cs-CZ" sz="2400" b="1" i="1" dirty="0">
                <a:solidFill>
                  <a:srgbClr val="FF0000"/>
                </a:solidFill>
              </a:rPr>
              <a:t>(vedení účetnictví, evidence tržeb, technická vybavenost…)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cs-CZ" altLang="cs-CZ" sz="2400" b="1" dirty="0">
                <a:solidFill>
                  <a:srgbClr val="008080"/>
                </a:solidFill>
              </a:rPr>
              <a:t>Řízení operací spojených s problematikou lidí </a:t>
            </a:r>
            <a:r>
              <a:rPr lang="cs-CZ" altLang="cs-CZ" sz="2400" b="1" i="1" dirty="0">
                <a:solidFill>
                  <a:srgbClr val="FF0000"/>
                </a:solidFill>
              </a:rPr>
              <a:t>(řízení lidských zdrojů, tvorba pracovních kolektivů, pracovní podmínky)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992230" y="724981"/>
            <a:ext cx="4608512" cy="1169551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Hlavní oblasti řízení MOJ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Shrnutí</a:t>
            </a:r>
          </a:p>
        </p:txBody>
      </p:sp>
      <p:sp>
        <p:nvSpPr>
          <p:cNvPr id="27652" name="AutoShape 6"/>
          <p:cNvSpPr>
            <a:spLocks noChangeArrowheads="1"/>
          </p:cNvSpPr>
          <p:nvPr/>
        </p:nvSpPr>
        <p:spPr bwMode="auto">
          <a:xfrm>
            <a:off x="794480" y="68096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7653" name="AutoShape 7"/>
          <p:cNvSpPr>
            <a:spLocks noChangeArrowheads="1"/>
          </p:cNvSpPr>
          <p:nvPr/>
        </p:nvSpPr>
        <p:spPr bwMode="auto">
          <a:xfrm>
            <a:off x="8513573" y="601156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72554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j023803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228" y="3429000"/>
            <a:ext cx="24828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830348" y="643437"/>
            <a:ext cx="4319587" cy="64928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Vývoj čárového kódu</a:t>
            </a:r>
            <a:r>
              <a:rPr lang="cs-CZ" altLang="cs-CZ" sz="2800" b="1" dirty="0"/>
              <a:t>:</a:t>
            </a:r>
          </a:p>
        </p:txBody>
      </p:sp>
      <p:sp>
        <p:nvSpPr>
          <p:cNvPr id="6148" name="AutoShape 7"/>
          <p:cNvSpPr>
            <a:spLocks noChangeArrowheads="1"/>
          </p:cNvSpPr>
          <p:nvPr/>
        </p:nvSpPr>
        <p:spPr bwMode="auto">
          <a:xfrm>
            <a:off x="768351" y="1439373"/>
            <a:ext cx="5347636" cy="722312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28575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Podmínky vzniku čárového kódu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768351" y="2166722"/>
            <a:ext cx="59039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Východisko: růst šířky a hloubky sortimentu, růst objemu  obratu zboží</a:t>
            </a:r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722398" y="3059994"/>
            <a:ext cx="6273715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Zvětšování rozsahu obchodních operací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51" name="AutoShape 10"/>
          <p:cNvSpPr>
            <a:spLocks noChangeArrowheads="1"/>
          </p:cNvSpPr>
          <p:nvPr/>
        </p:nvSpPr>
        <p:spPr bwMode="auto">
          <a:xfrm>
            <a:off x="722398" y="3883571"/>
            <a:ext cx="6849977" cy="5715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Růst nároků na organizaci pohybu zboží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52" name="AutoShape 11"/>
          <p:cNvSpPr>
            <a:spLocks noChangeArrowheads="1"/>
          </p:cNvSpPr>
          <p:nvPr/>
        </p:nvSpPr>
        <p:spPr bwMode="auto">
          <a:xfrm>
            <a:off x="692941" y="4532858"/>
            <a:ext cx="6849977" cy="8001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Nutnost automatizovaného zpracování dat informací – snímání údajů o zboží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>
            <a:off x="722398" y="5435901"/>
            <a:ext cx="6849978" cy="5715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Identifikace zboží- kódování, dekódování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pic>
        <p:nvPicPr>
          <p:cNvPr id="6154" name="Picture 13" descr="j023171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9275"/>
            <a:ext cx="2952750" cy="2808288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Line 14"/>
          <p:cNvSpPr>
            <a:spLocks noChangeShapeType="1"/>
          </p:cNvSpPr>
          <p:nvPr/>
        </p:nvSpPr>
        <p:spPr bwMode="auto">
          <a:xfrm flipV="1">
            <a:off x="6672263" y="908050"/>
            <a:ext cx="647700" cy="1296988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>
            <a:off x="6672263" y="2205039"/>
            <a:ext cx="647700" cy="503237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8E4564A8-E240-484C-8CD4-1E92E3B542A9}"/>
              </a:ext>
            </a:extLst>
          </p:cNvPr>
          <p:cNvSpPr txBox="1"/>
          <p:nvPr/>
        </p:nvSpPr>
        <p:spPr>
          <a:xfrm>
            <a:off x="3344511" y="118859"/>
            <a:ext cx="397545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Manažérský systém informací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35427105-6458-4DB9-932A-6B5919D75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940" y="6098656"/>
            <a:ext cx="6849978" cy="571500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76200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Zrychlení práce na pokladnách</a:t>
            </a:r>
            <a:endParaRPr lang="cs-CZ" altLang="cs-CZ" sz="2400" dirty="0">
              <a:solidFill>
                <a:srgbClr val="00808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8477671-9F22-4E02-935F-358F85A7A295}"/>
              </a:ext>
            </a:extLst>
          </p:cNvPr>
          <p:cNvSpPr txBox="1"/>
          <p:nvPr/>
        </p:nvSpPr>
        <p:spPr>
          <a:xfrm>
            <a:off x="8175812" y="5916706"/>
            <a:ext cx="3323248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Pozitiva a negativa (SO 2022)</a:t>
            </a:r>
          </a:p>
        </p:txBody>
      </p:sp>
    </p:spTree>
    <p:extLst>
      <p:ext uri="{BB962C8B-B14F-4D97-AF65-F5344CB8AC3E}">
        <p14:creationId xmlns:p14="http://schemas.microsoft.com/office/powerpoint/2010/main" val="2592046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6062" y="1601863"/>
            <a:ext cx="11886264" cy="4955203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9.12. 2012 zemřel otec čárového kódu </a:t>
            </a:r>
            <a:r>
              <a:rPr lang="cs-CZ" altLang="cs-CZ" sz="2400" b="1" dirty="0">
                <a:solidFill>
                  <a:srgbClr val="FF0000"/>
                </a:solidFill>
              </a:rPr>
              <a:t>Joseph WOODLAND </a:t>
            </a:r>
            <a:r>
              <a:rPr lang="cs-CZ" altLang="cs-CZ" sz="2400" dirty="0"/>
              <a:t>ve věku 91 let. Spolutvůrci byli dva. Se svým spolužákem z univerzity ve Philadelphii </a:t>
            </a:r>
            <a:r>
              <a:rPr lang="cs-CZ" altLang="cs-CZ" sz="2400" dirty="0">
                <a:solidFill>
                  <a:srgbClr val="FF0000"/>
                </a:solidFill>
              </a:rPr>
              <a:t>Bernardem Silverem </a:t>
            </a:r>
            <a:r>
              <a:rPr lang="cs-CZ" altLang="cs-CZ" sz="2400" dirty="0"/>
              <a:t>přemýšleli již ve </a:t>
            </a:r>
            <a:r>
              <a:rPr lang="cs-CZ" altLang="cs-CZ" sz="2400" b="1" dirty="0">
                <a:solidFill>
                  <a:srgbClr val="FF0000"/>
                </a:solidFill>
              </a:rPr>
              <a:t>40. letech </a:t>
            </a:r>
            <a:r>
              <a:rPr lang="cs-CZ" altLang="cs-CZ" sz="2400" dirty="0"/>
              <a:t>minulého století, jak splnit zadání šéfa jednoho obchodního řetězce, jenž si přál urychlit prodej a urychlit fronty u pokladny. V roce </a:t>
            </a:r>
            <a:r>
              <a:rPr lang="cs-CZ" altLang="cs-CZ" sz="2400" b="1" dirty="0">
                <a:solidFill>
                  <a:srgbClr val="FF0000"/>
                </a:solidFill>
              </a:rPr>
              <a:t>1949</a:t>
            </a:r>
            <a:r>
              <a:rPr lang="cs-CZ" altLang="cs-CZ" sz="2400" dirty="0"/>
              <a:t> požádali patentový úřad o ochranu svého nápadu. Ten se netvářil příliš nadšeně a udělil ji až v roce </a:t>
            </a:r>
            <a:r>
              <a:rPr lang="cs-CZ" altLang="cs-CZ" sz="2400" b="1" dirty="0">
                <a:solidFill>
                  <a:srgbClr val="FF0000"/>
                </a:solidFill>
              </a:rPr>
              <a:t>1952.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Pak se po objevu slehla země, protože v té době neexistovala laserová technologie  na přečtení kódu a objev byl prakticky k ničemu. Až </a:t>
            </a:r>
            <a:r>
              <a:rPr lang="cs-CZ" altLang="cs-CZ" sz="2400" dirty="0">
                <a:solidFill>
                  <a:srgbClr val="FF0000"/>
                </a:solidFill>
              </a:rPr>
              <a:t>v 60. letech minulého století </a:t>
            </a:r>
            <a:r>
              <a:rPr lang="cs-CZ" altLang="cs-CZ" sz="2400" dirty="0"/>
              <a:t>po něm sáhla společnost IBM, kde Woodland pracoval a systém snímání byl dokončen v podobě, jakou známe dnes.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dirty="0"/>
              <a:t>Počet pípnutí čárového kódu dosahuje denně na celém světě dnes cca 5 miliard.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1000" dirty="0"/>
              <a:t>Blíže: https://www.podnikatel.cz/clanky/nepouzivate-jeste-carove-kody-chyba-pomohou-vam-i-ve-vyhledavacich/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900" dirty="0"/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900" dirty="0"/>
              <a:t>Blíže: https://technet.idnes.cz/vynalezce-carovy-kod-norman-joseph-woodland-fm6-/tec_technika.aspx?c=A121215_002013_tec_technika_pka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28484" y="823807"/>
            <a:ext cx="578007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Praxe: </a:t>
            </a:r>
            <a:r>
              <a:rPr lang="cs-CZ" altLang="cs-CZ" b="1" dirty="0"/>
              <a:t>Autor čárového kódu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21962" y="859866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433994" y="823807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198946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413416" y="438946"/>
            <a:ext cx="7824866" cy="5653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Praxe:</a:t>
            </a:r>
            <a:r>
              <a:rPr lang="cs-CZ" altLang="cs-CZ" b="1" dirty="0">
                <a:solidFill>
                  <a:srgbClr val="008080"/>
                </a:solidFill>
              </a:rPr>
              <a:t> Historie čárového kódu u nás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24852" y="1441293"/>
            <a:ext cx="11407515" cy="5259309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1979</a:t>
            </a:r>
            <a:r>
              <a:rPr lang="cs-CZ" altLang="cs-CZ" sz="2400" b="1" dirty="0">
                <a:solidFill>
                  <a:srgbClr val="008080"/>
                </a:solidFill>
              </a:rPr>
              <a:t> – výrobky pro export označené čár. kódy (Čokoládovny, n. p.)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požadavek partnera Tesco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1983</a:t>
            </a:r>
            <a:r>
              <a:rPr lang="cs-CZ" altLang="cs-CZ" sz="2400" b="1" dirty="0">
                <a:solidFill>
                  <a:srgbClr val="008080"/>
                </a:solidFill>
              </a:rPr>
              <a:t> – ČSSR se stalo členem IANA (mezinárodní organizace)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1985</a:t>
            </a:r>
            <a:r>
              <a:rPr lang="cs-CZ" altLang="cs-CZ" sz="2400" b="1" dirty="0">
                <a:solidFill>
                  <a:srgbClr val="008080"/>
                </a:solidFill>
              </a:rPr>
              <a:t> – realizace pilotního projektu pro celou RVHP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1987</a:t>
            </a:r>
            <a:r>
              <a:rPr lang="cs-CZ" altLang="cs-CZ" sz="2400" b="1" dirty="0">
                <a:solidFill>
                  <a:srgbClr val="008080"/>
                </a:solidFill>
              </a:rPr>
              <a:t> – jediný socialistický stát soběstačný k výrobě EAN, první aplikace v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            OD Kotva v Praze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1992</a:t>
            </a:r>
            <a:r>
              <a:rPr lang="cs-CZ" altLang="cs-CZ" sz="2400" b="1" dirty="0">
                <a:solidFill>
                  <a:srgbClr val="008080"/>
                </a:solidFill>
              </a:rPr>
              <a:t> – radikální změny s příchodem transformace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cs-CZ" altLang="cs-CZ" sz="2400" b="1" dirty="0">
              <a:solidFill>
                <a:srgbClr val="008080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2013</a:t>
            </a:r>
            <a:r>
              <a:rPr lang="cs-CZ" altLang="cs-CZ" sz="2400" b="1" dirty="0">
                <a:solidFill>
                  <a:srgbClr val="008080"/>
                </a:solidFill>
              </a:rPr>
              <a:t> – vznik organizace GS1 Czech Republic. 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1100" dirty="0"/>
              <a:t>Blíže:  https://www.gs1cz.org/o-nas/historie-kodu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1297821" y="701402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13" y="15769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25344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3250" y="1622426"/>
            <a:ext cx="11369075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/>
              <a:t>Realizace </a:t>
            </a:r>
            <a:r>
              <a:rPr lang="cs-CZ" altLang="cs-CZ" sz="2400" b="1" dirty="0">
                <a:solidFill>
                  <a:srgbClr val="FF0000"/>
                </a:solidFill>
              </a:rPr>
              <a:t>nákupní, prodejní a cenové </a:t>
            </a:r>
            <a:r>
              <a:rPr lang="cs-CZ" altLang="cs-CZ" sz="2400" b="1" dirty="0"/>
              <a:t>politiky, rozvoj marketingu.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/>
              <a:t>Uplatňování </a:t>
            </a:r>
            <a:r>
              <a:rPr lang="cs-CZ" altLang="cs-CZ" sz="2400" b="1" dirty="0">
                <a:solidFill>
                  <a:srgbClr val="FF0000"/>
                </a:solidFill>
              </a:rPr>
              <a:t>personální</a:t>
            </a:r>
            <a:r>
              <a:rPr lang="cs-CZ" altLang="cs-CZ" sz="2400" b="1" dirty="0"/>
              <a:t> politiky v oblasti odměňování a prémiování pracovníků.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Naplňování finanční politiky- </a:t>
            </a:r>
            <a:r>
              <a:rPr lang="cs-CZ" altLang="cs-CZ" sz="2400" b="1" dirty="0"/>
              <a:t>sledování vázanosti finančních prostředků v zásobách - úvěrová politika.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Řízení  stavu zásob</a:t>
            </a:r>
            <a:r>
              <a:rPr lang="cs-CZ" altLang="cs-CZ" sz="2400" b="1" dirty="0"/>
              <a:t>, jeho regulace, sledování prodejnosti zboží, </a:t>
            </a:r>
            <a:r>
              <a:rPr lang="cs-CZ" altLang="cs-CZ" sz="2400" b="1" dirty="0">
                <a:solidFill>
                  <a:srgbClr val="FF0000"/>
                </a:solidFill>
              </a:rPr>
              <a:t>zaměření reklamy dle prodejnosti.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Sledování frekvence </a:t>
            </a:r>
            <a:r>
              <a:rPr lang="cs-CZ" altLang="cs-CZ" sz="2400" b="1" dirty="0"/>
              <a:t>zákazníků.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sz="2400" b="1" dirty="0"/>
              <a:t>Čárové kódy lze používat v nejrůznějších, a to i</a:t>
            </a:r>
            <a:r>
              <a:rPr lang="cs-CZ" sz="2400" dirty="0"/>
              <a:t> </a:t>
            </a:r>
            <a:r>
              <a:rPr lang="cs-CZ" sz="2400" b="1" dirty="0">
                <a:solidFill>
                  <a:srgbClr val="FF0000"/>
                </a:solidFill>
              </a:rPr>
              <a:t>extrémních prostředích a terénech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/>
              <a:t>(tisk na materiály odolné mrazu, teplotě, odolné kyselinám, nadměrné vlhkosti…)</a:t>
            </a:r>
            <a:endParaRPr lang="cs-CZ" altLang="cs-CZ" sz="2400" b="1" dirty="0">
              <a:solidFill>
                <a:srgbClr val="FF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083633" y="450850"/>
            <a:ext cx="6895475" cy="95410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Řízení prodejen pomocí čárového kódu: (shrnutí</a:t>
            </a:r>
            <a:r>
              <a:rPr lang="cs-CZ" altLang="cs-CZ" sz="2800" b="1" dirty="0"/>
              <a:t>)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498322" y="56617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9131800" y="540703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345019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6036" y="614149"/>
            <a:ext cx="95397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8080"/>
                </a:solidFill>
              </a:rPr>
              <a:t>Elektronizace pohybu zboží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96036" y="1555846"/>
            <a:ext cx="1110510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Při organizaci pohybu zboží se využívají různé technologie, internet a automatizované zpracování dat umožněné různými typy kódů na zboží.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96036" y="2567825"/>
            <a:ext cx="11105103" cy="267765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Čárový kód EAN (lineární)- </a:t>
            </a:r>
            <a:r>
              <a:rPr lang="cs-CZ" sz="2800" dirty="0">
                <a:solidFill>
                  <a:srgbClr val="FF0000"/>
                </a:solidFill>
              </a:rPr>
              <a:t>GTIN13, GTIN8, GS1Data Bar 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QR kódy (dvourozměrné) </a:t>
            </a:r>
            <a:r>
              <a:rPr lang="cs-CZ" sz="2800" dirty="0">
                <a:solidFill>
                  <a:srgbClr val="FF0000"/>
                </a:solidFill>
              </a:rPr>
              <a:t>– slouží pohodlnému přístupu na internetové stránky po načtení z obalu výrobku, letáku, plakátu…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RFID kódy </a:t>
            </a:r>
            <a:r>
              <a:rPr lang="cs-CZ" sz="2800" dirty="0">
                <a:solidFill>
                  <a:srgbClr val="FF0000"/>
                </a:solidFill>
              </a:rPr>
              <a:t>– identifikují objekty pomocí elektromagnetických vln na větší vzdálenost, více najednou …, monitoring nákupních vozíků na prodejní ploše…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4671" y="5518798"/>
            <a:ext cx="1119116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Speciální kódy se uplatňují při všech obchodně provozních operacích - příjmu zboží, přejímce, skladování, prodeji, řízení zásob. Využívají se při marketingových aktivitách – analýzách prodeje, tvorbě tepelných map apod. </a:t>
            </a:r>
          </a:p>
        </p:txBody>
      </p:sp>
    </p:spTree>
    <p:extLst>
      <p:ext uri="{BB962C8B-B14F-4D97-AF65-F5344CB8AC3E}">
        <p14:creationId xmlns:p14="http://schemas.microsoft.com/office/powerpoint/2010/main" val="203121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1"/>
            <a:ext cx="1038018" cy="844062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dirty="0">
                <a:solidFill>
                  <a:schemeClr val="bg1"/>
                </a:solidFill>
              </a:rPr>
              <a:t>Pracovní procesy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v obchodním provozu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908154" y="1056469"/>
            <a:ext cx="5887004" cy="51333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Obchodní provoz 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Pracovní procesy a jejich členění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MOJ (maloobchodních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Vnější a vnitřní faktory obchodního provozu VOJ (velkoobchodních jednotek)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Hlavní oblasti řízení MOJ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Manažerský systém informací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Využití čárových kódů pro řízení obchodního provozu a možné směry rozvoje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Digitalizace maloobchodu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1650" y="549275"/>
            <a:ext cx="7626350" cy="2159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2400" b="1" u="sng"/>
            </a:br>
            <a:br>
              <a:rPr lang="cs-CZ" altLang="cs-CZ" sz="2400" b="1" u="sng"/>
            </a:br>
            <a:br>
              <a:rPr lang="cs-CZ" altLang="cs-CZ" sz="2400" b="1" u="sng"/>
            </a:br>
            <a:endParaRPr lang="cs-CZ" altLang="cs-CZ" sz="2900" b="1" u="sng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24458" y="86066"/>
            <a:ext cx="939883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Operativní řízení obchodního provozu pomocí kódu EAN</a:t>
            </a:r>
            <a:br>
              <a:rPr lang="cs-CZ" altLang="cs-CZ" sz="2800" b="1" dirty="0">
                <a:solidFill>
                  <a:schemeClr val="tx2"/>
                </a:solidFill>
              </a:rPr>
            </a:br>
            <a:endParaRPr lang="cs-CZ" altLang="cs-CZ" sz="2800" b="1" dirty="0">
              <a:solidFill>
                <a:schemeClr val="tx2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23203" y="1069871"/>
            <a:ext cx="10117140" cy="147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Příjem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Zrychlení - zápis zboží do počítače snímačem dat nebo prostřednictvím softwaru,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FF0000"/>
                </a:solidFill>
              </a:rPr>
              <a:t>ukládání informací mnohem rychlejší než manuální zápis (informace neobsahují cenu zboží)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42669" y="2710305"/>
            <a:ext cx="11047142" cy="10080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Rozmísťování zboží, skladování a kontrola zásob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Lepší využití kapacity skladu, přehled o stavu jednotlivých druhů zboží</a:t>
            </a:r>
            <a:endParaRPr lang="cs-CZ" altLang="cs-CZ" sz="2400" dirty="0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342669" y="3927762"/>
            <a:ext cx="11047142" cy="1028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Prodej zboží, evidence statistika, změny cen, frekvenční testy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Snadnější aplikace marketingu, statistika kupujících</a:t>
            </a:r>
            <a:endParaRPr lang="cs-CZ" altLang="cs-CZ" sz="2400" dirty="0"/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342669" y="5084282"/>
            <a:ext cx="11047142" cy="7715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/>
              <a:t>Inkaso za zboží, zrychlení propustnosti zboží pokladní přepážkou, rychlejší </a:t>
            </a:r>
            <a:r>
              <a:rPr lang="cs-CZ" altLang="cs-CZ" sz="2400" b="1" dirty="0">
                <a:solidFill>
                  <a:srgbClr val="FF0000"/>
                </a:solidFill>
              </a:rPr>
              <a:t>odbavování zákazníků na pokladně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dirty="0"/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342669" y="6046139"/>
            <a:ext cx="11047142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Bezpečnostní management - ochrana zboží.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395" y="8606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56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2561158" y="315881"/>
            <a:ext cx="6555334" cy="60579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808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3" name="Oval 5"/>
          <p:cNvSpPr>
            <a:spLocks noChangeArrowheads="1"/>
          </p:cNvSpPr>
          <p:nvPr/>
        </p:nvSpPr>
        <p:spPr bwMode="auto">
          <a:xfrm>
            <a:off x="4295775" y="549275"/>
            <a:ext cx="3086100" cy="10287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4872038" y="765175"/>
            <a:ext cx="1943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Centrální počítač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(Grand M)</a:t>
            </a:r>
            <a:endParaRPr lang="cs-CZ" altLang="cs-CZ" sz="1800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432175" y="1844675"/>
            <a:ext cx="5029200" cy="114300"/>
          </a:xfrm>
          <a:prstGeom prst="rect">
            <a:avLst/>
          </a:prstGeom>
          <a:solidFill>
            <a:srgbClr val="008080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497057" y="1067529"/>
            <a:ext cx="1143000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Centrála</a:t>
            </a:r>
            <a:endParaRPr lang="cs-CZ" altLang="cs-CZ" sz="1800" dirty="0"/>
          </a:p>
        </p:txBody>
      </p:sp>
      <p:sp>
        <p:nvSpPr>
          <p:cNvPr id="20487" name="Oval 9"/>
          <p:cNvSpPr>
            <a:spLocks noChangeArrowheads="1"/>
          </p:cNvSpPr>
          <p:nvPr/>
        </p:nvSpPr>
        <p:spPr bwMode="auto">
          <a:xfrm>
            <a:off x="3359150" y="2852738"/>
            <a:ext cx="2171700" cy="8001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8" name="Oval 10"/>
          <p:cNvSpPr>
            <a:spLocks noChangeArrowheads="1"/>
          </p:cNvSpPr>
          <p:nvPr/>
        </p:nvSpPr>
        <p:spPr bwMode="auto">
          <a:xfrm>
            <a:off x="6024563" y="2897708"/>
            <a:ext cx="2171700" cy="8001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3719513" y="2997200"/>
            <a:ext cx="14859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Master pokladna</a:t>
            </a:r>
            <a:endParaRPr lang="cs-CZ" altLang="cs-CZ" sz="1800"/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6383338" y="2997200"/>
            <a:ext cx="14859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Master pokladna</a:t>
            </a:r>
            <a:endParaRPr lang="cs-CZ" altLang="cs-CZ" sz="1800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3359150" y="4076700"/>
            <a:ext cx="5143500" cy="114300"/>
          </a:xfrm>
          <a:prstGeom prst="rect">
            <a:avLst/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20492" name="Text Box 14"/>
          <p:cNvSpPr txBox="1">
            <a:spLocks noChangeArrowheads="1"/>
          </p:cNvSpPr>
          <p:nvPr/>
        </p:nvSpPr>
        <p:spPr bwMode="auto">
          <a:xfrm>
            <a:off x="4943475" y="4508500"/>
            <a:ext cx="13716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/>
              <a:t>Zákazníci</a:t>
            </a:r>
            <a:endParaRPr lang="cs-CZ" altLang="cs-CZ" sz="1800"/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656516" y="2499583"/>
            <a:ext cx="1143000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Filiálka</a:t>
            </a:r>
            <a:endParaRPr lang="cs-CZ" altLang="cs-CZ" sz="1800" dirty="0"/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3648075" y="5373688"/>
            <a:ext cx="1257300" cy="571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Pokladny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Váhy</a:t>
            </a:r>
            <a:endParaRPr lang="cs-CZ" altLang="cs-CZ" sz="1800" dirty="0"/>
          </a:p>
        </p:txBody>
      </p:sp>
      <p:sp>
        <p:nvSpPr>
          <p:cNvPr id="20495" name="Text Box 17"/>
          <p:cNvSpPr txBox="1">
            <a:spLocks noChangeArrowheads="1"/>
          </p:cNvSpPr>
          <p:nvPr/>
        </p:nvSpPr>
        <p:spPr bwMode="auto">
          <a:xfrm>
            <a:off x="6311900" y="5373688"/>
            <a:ext cx="1257300" cy="571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Pokladny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/>
              <a:t>Váhy</a:t>
            </a:r>
            <a:endParaRPr lang="cs-CZ" altLang="cs-CZ" sz="1800" dirty="0"/>
          </a:p>
        </p:txBody>
      </p:sp>
      <p:sp>
        <p:nvSpPr>
          <p:cNvPr id="20496" name="Line 19"/>
          <p:cNvSpPr>
            <a:spLocks noChangeShapeType="1"/>
          </p:cNvSpPr>
          <p:nvPr/>
        </p:nvSpPr>
        <p:spPr bwMode="auto">
          <a:xfrm flipV="1">
            <a:off x="4440238" y="1628776"/>
            <a:ext cx="8636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7" name="Line 20"/>
          <p:cNvSpPr>
            <a:spLocks noChangeShapeType="1"/>
          </p:cNvSpPr>
          <p:nvPr/>
        </p:nvSpPr>
        <p:spPr bwMode="auto">
          <a:xfrm>
            <a:off x="6456363" y="1557338"/>
            <a:ext cx="576262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8" name="Line 21"/>
          <p:cNvSpPr>
            <a:spLocks noChangeShapeType="1"/>
          </p:cNvSpPr>
          <p:nvPr/>
        </p:nvSpPr>
        <p:spPr bwMode="auto">
          <a:xfrm>
            <a:off x="4656138" y="3716338"/>
            <a:ext cx="11430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99" name="Line 22"/>
          <p:cNvSpPr>
            <a:spLocks noChangeShapeType="1"/>
          </p:cNvSpPr>
          <p:nvPr/>
        </p:nvSpPr>
        <p:spPr bwMode="auto">
          <a:xfrm>
            <a:off x="7319963" y="3644900"/>
            <a:ext cx="114300" cy="148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0" name="Line 23"/>
          <p:cNvSpPr>
            <a:spLocks noChangeShapeType="1"/>
          </p:cNvSpPr>
          <p:nvPr/>
        </p:nvSpPr>
        <p:spPr bwMode="auto">
          <a:xfrm flipH="1">
            <a:off x="3792538" y="3644900"/>
            <a:ext cx="21590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1" name="Line 24"/>
          <p:cNvSpPr>
            <a:spLocks noChangeShapeType="1"/>
          </p:cNvSpPr>
          <p:nvPr/>
        </p:nvSpPr>
        <p:spPr bwMode="auto">
          <a:xfrm flipH="1">
            <a:off x="4295775" y="3644900"/>
            <a:ext cx="71438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2" name="Line 25"/>
          <p:cNvSpPr>
            <a:spLocks noChangeShapeType="1"/>
          </p:cNvSpPr>
          <p:nvPr/>
        </p:nvSpPr>
        <p:spPr bwMode="auto">
          <a:xfrm flipH="1">
            <a:off x="6672263" y="3644900"/>
            <a:ext cx="144462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3" name="Line 26"/>
          <p:cNvSpPr>
            <a:spLocks noChangeShapeType="1"/>
          </p:cNvSpPr>
          <p:nvPr/>
        </p:nvSpPr>
        <p:spPr bwMode="auto">
          <a:xfrm>
            <a:off x="7104063" y="36449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4" name="Text Box 27"/>
          <p:cNvSpPr txBox="1">
            <a:spLocks noChangeArrowheads="1"/>
          </p:cNvSpPr>
          <p:nvPr/>
        </p:nvSpPr>
        <p:spPr bwMode="auto">
          <a:xfrm>
            <a:off x="621754" y="3935412"/>
            <a:ext cx="1296987" cy="39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/>
              <a:t>Prodejna</a:t>
            </a: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EF6872D-1373-4DA9-9F8C-1D8F8D8D706F}"/>
              </a:ext>
            </a:extLst>
          </p:cNvPr>
          <p:cNvSpPr txBox="1"/>
          <p:nvPr/>
        </p:nvSpPr>
        <p:spPr>
          <a:xfrm>
            <a:off x="9817240" y="1844675"/>
            <a:ext cx="1919235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Tok informací </a:t>
            </a:r>
          </a:p>
        </p:txBody>
      </p:sp>
    </p:spTree>
    <p:extLst>
      <p:ext uri="{BB962C8B-B14F-4D97-AF65-F5344CB8AC3E}">
        <p14:creationId xmlns:p14="http://schemas.microsoft.com/office/powerpoint/2010/main" val="10361745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1139252" y="692151"/>
            <a:ext cx="8844536" cy="7207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200" b="1" dirty="0">
                <a:solidFill>
                  <a:srgbClr val="008080"/>
                </a:solidFill>
              </a:rPr>
              <a:t>Technické zabezpečení identifikace zboží</a:t>
            </a:r>
            <a:endParaRPr lang="cs-CZ" altLang="cs-CZ" sz="3200" dirty="0">
              <a:solidFill>
                <a:srgbClr val="008080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1359695" y="1591618"/>
            <a:ext cx="3960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Dva typy pokladen: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439519" y="1589484"/>
            <a:ext cx="4223270" cy="1150937"/>
          </a:xfrm>
          <a:prstGeom prst="rect">
            <a:avLst/>
          </a:prstGeom>
          <a:solidFill>
            <a:srgbClr val="FFFFFF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On-line režim pokladny, pokladna je napojena na řídící systém</a:t>
            </a:r>
            <a:endParaRPr lang="cs-CZ" altLang="cs-CZ" sz="2400" dirty="0"/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4439519" y="2784675"/>
            <a:ext cx="4223270" cy="12239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Off-line režim pokladny. Slouží k samostatnému nasazení</a:t>
            </a:r>
            <a:endParaRPr lang="cs-CZ" altLang="cs-CZ" sz="2400" dirty="0"/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>
            <a:off x="1558405" y="2062809"/>
            <a:ext cx="1257300" cy="5715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3" name="AutoShape 9"/>
          <p:cNvSpPr>
            <a:spLocks noChangeArrowheads="1"/>
          </p:cNvSpPr>
          <p:nvPr/>
        </p:nvSpPr>
        <p:spPr bwMode="auto">
          <a:xfrm>
            <a:off x="1558405" y="3220359"/>
            <a:ext cx="1257300" cy="571500"/>
          </a:xfrm>
          <a:prstGeom prst="rightArrow">
            <a:avLst>
              <a:gd name="adj1" fmla="val 50000"/>
              <a:gd name="adj2" fmla="val 5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257126" y="4602847"/>
            <a:ext cx="870007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Pokladna má standardní vybavení, pokladní systém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danou kapacitu. Kapacita je dána: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počtem druhů zboží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počtem pokladních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počtem zapojených pokladen.</a:t>
            </a:r>
          </a:p>
        </p:txBody>
      </p:sp>
      <p:pic>
        <p:nvPicPr>
          <p:cNvPr id="19465" name="Picture 11" descr="j035161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975" y="4497233"/>
            <a:ext cx="3095625" cy="18732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581" y="229216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B8D805-1138-4948-ABCE-7BBCF276B6E1}"/>
              </a:ext>
            </a:extLst>
          </p:cNvPr>
          <p:cNvSpPr/>
          <p:nvPr/>
        </p:nvSpPr>
        <p:spPr>
          <a:xfrm>
            <a:off x="9053411" y="2141881"/>
            <a:ext cx="2962881" cy="132343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FF0000"/>
                </a:solidFill>
              </a:rPr>
              <a:t>Nejnovější trend, a to skenery pro samoobslužné nakupování (scan&amp;go). </a:t>
            </a:r>
          </a:p>
          <a:p>
            <a:r>
              <a:rPr lang="cs-CZ" sz="2000" dirty="0">
                <a:solidFill>
                  <a:srgbClr val="FF0000"/>
                </a:solidFill>
              </a:rPr>
              <a:t>GLOBUS</a:t>
            </a:r>
          </a:p>
        </p:txBody>
      </p:sp>
    </p:spTree>
    <p:extLst>
      <p:ext uri="{BB962C8B-B14F-4D97-AF65-F5344CB8AC3E}">
        <p14:creationId xmlns:p14="http://schemas.microsoft.com/office/powerpoint/2010/main" val="4046878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30649" y="80469"/>
            <a:ext cx="8769039" cy="5476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Směry dalšího rozvoje a využití čárového kódu 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09667" y="1525589"/>
            <a:ext cx="9936008" cy="433387"/>
          </a:xfrm>
          <a:prstGeom prst="rect">
            <a:avLst/>
          </a:prstGeom>
          <a:solidFill>
            <a:srgbClr val="FF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66"/>
            </a:extrusionClr>
            <a:contourClr>
              <a:srgbClr val="FFFF66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/>
              <a:t>Racionalizace práce pokladních (automatizovaný pokladní systém)</a:t>
            </a:r>
            <a:endParaRPr lang="cs-CZ" altLang="cs-CZ" sz="2400" dirty="0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09667" y="2348214"/>
            <a:ext cx="9936008" cy="64770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/>
              <a:t>Racionalizace práce celé prodejny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" y="3117228"/>
            <a:ext cx="10987786" cy="113877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elektronické cenovky, nákupní košíky sčítající hodnotu nákupu, automatizace celé prodejny </a:t>
            </a:r>
            <a:r>
              <a:rPr lang="cs-CZ" altLang="cs-CZ" sz="2400" b="1" dirty="0">
                <a:solidFill>
                  <a:srgbClr val="FF0000"/>
                </a:solidFill>
              </a:rPr>
              <a:t>(Japonsko), </a:t>
            </a:r>
            <a:r>
              <a:rPr lang="cs-CZ" altLang="cs-CZ" sz="2400" b="1" dirty="0">
                <a:solidFill>
                  <a:srgbClr val="008080"/>
                </a:solidFill>
              </a:rPr>
              <a:t>inteligentní regály, roboty</a:t>
            </a:r>
            <a:r>
              <a:rPr lang="cs-CZ" altLang="cs-CZ" sz="2000" b="1" dirty="0">
                <a:solidFill>
                  <a:srgbClr val="008080"/>
                </a:solidFill>
              </a:rPr>
              <a:t>. </a:t>
            </a:r>
            <a:r>
              <a:rPr lang="cs-CZ" altLang="cs-CZ" sz="2000" dirty="0">
                <a:solidFill>
                  <a:srgbClr val="FF0000"/>
                </a:solidFill>
              </a:rPr>
              <a:t>(Případová studie – automatizované prodejny, S0 2021)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509664" y="4438871"/>
            <a:ext cx="10478122" cy="822957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/>
              <a:t>Racionalizace administrativních a bankovních operací (bezhotovostní styk)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2400" dirty="0"/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509665" y="6220826"/>
            <a:ext cx="10478121" cy="539750"/>
          </a:xfrm>
          <a:prstGeom prst="rect">
            <a:avLst/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  <a:contourClr>
              <a:srgbClr val="CCFFFF"/>
            </a:contourClr>
          </a:sp3d>
        </p:spPr>
        <p:txBody>
          <a:bodyPr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 typeface="Symbol" panose="05050102010706020507" pitchFamily="18" charset="2"/>
              <a:buNone/>
            </a:pPr>
            <a:r>
              <a:rPr lang="cs-CZ" altLang="cs-CZ" sz="2400" b="1" dirty="0"/>
              <a:t>Rozvoj elektronické ochrany zboží (EAS)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</p:txBody>
      </p: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457198" y="5261828"/>
            <a:ext cx="10583054" cy="83099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Některé diskonty odmítaly běžné karty (</a:t>
            </a:r>
            <a:r>
              <a:rPr lang="cs-CZ" altLang="cs-CZ" sz="2400" b="1" dirty="0">
                <a:solidFill>
                  <a:srgbClr val="FF0000"/>
                </a:solidFill>
              </a:rPr>
              <a:t>např. Penny Market, Kaufland … dnes již využívají</a:t>
            </a:r>
            <a:r>
              <a:rPr lang="cs-CZ" altLang="cs-CZ" sz="2400" b="1" dirty="0">
                <a:solidFill>
                  <a:srgbClr val="008080"/>
                </a:solidFill>
              </a:rPr>
              <a:t>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430649" y="765175"/>
            <a:ext cx="876903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/>
              <a:t>EAN, UPC, GS1 GTIN, GS1 Data Bar, RFID kódy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395" y="8606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6483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650712" y="406578"/>
            <a:ext cx="7772400" cy="386584"/>
          </a:xfrm>
          <a:solidFill>
            <a:srgbClr val="FFFFCC"/>
          </a:solidFill>
        </p:spPr>
        <p:txBody>
          <a:bodyPr>
            <a:noAutofit/>
          </a:bodyPr>
          <a:lstStyle/>
          <a:p>
            <a:pPr algn="ctr"/>
            <a:r>
              <a:rPr lang="cs-CZ" altLang="cs-CZ" sz="2800" b="1" dirty="0">
                <a:solidFill>
                  <a:srgbClr val="008080"/>
                </a:solidFill>
              </a:rPr>
              <a:t>Digitalizace obchodu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463939" y="2210192"/>
            <a:ext cx="9504443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/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digitalizace obchodních činností </a:t>
            </a:r>
            <a:r>
              <a:rPr lang="cs-CZ" altLang="cs-CZ" sz="2400" dirty="0">
                <a:solidFill>
                  <a:srgbClr val="008080"/>
                </a:solidFill>
              </a:rPr>
              <a:t>– celého nákupního procesu</a:t>
            </a:r>
          </a:p>
          <a:p>
            <a:pPr marL="0" lvl="1" indent="0"/>
            <a:r>
              <a:rPr lang="cs-CZ" altLang="cs-CZ" sz="2400" dirty="0">
                <a:solidFill>
                  <a:srgbClr val="008080"/>
                </a:solidFill>
              </a:rPr>
              <a:t>●  </a:t>
            </a:r>
            <a:r>
              <a:rPr lang="cs-CZ" altLang="cs-CZ" sz="2400" b="1" dirty="0">
                <a:solidFill>
                  <a:srgbClr val="008080"/>
                </a:solidFill>
              </a:rPr>
              <a:t>digitalizace platebního procesu – </a:t>
            </a:r>
            <a:r>
              <a:rPr lang="cs-CZ" altLang="cs-CZ" sz="2400" dirty="0">
                <a:solidFill>
                  <a:srgbClr val="008080"/>
                </a:solidFill>
              </a:rPr>
              <a:t>rychlejší odbavování zákazníků</a:t>
            </a:r>
          </a:p>
          <a:p>
            <a:pPr marL="0" lvl="1" indent="0"/>
            <a:r>
              <a:rPr lang="cs-CZ" altLang="cs-CZ" sz="2400" b="1" dirty="0">
                <a:solidFill>
                  <a:srgbClr val="008080"/>
                </a:solidFill>
              </a:rPr>
              <a:t>● „chytrá prodejna (elektro prodejny Datart), </a:t>
            </a:r>
          </a:p>
          <a:p>
            <a:pPr marL="0" lvl="1" indent="0"/>
            <a:r>
              <a:rPr lang="cs-CZ" altLang="cs-CZ" sz="2400" dirty="0">
                <a:solidFill>
                  <a:srgbClr val="008080"/>
                </a:solidFill>
              </a:rPr>
              <a:t>h</a:t>
            </a:r>
            <a:r>
              <a:rPr lang="cs-CZ" sz="2400" dirty="0">
                <a:solidFill>
                  <a:srgbClr val="008080"/>
                </a:solidFill>
              </a:rPr>
              <a:t>umanizace prostoru prodejní jednotky sleduje polidštění prostoru, zpřehlednění vystaveného zboží, jednodušší orientaci zákazníků na prodejní ploše a pohyb na prodejně. </a:t>
            </a:r>
          </a:p>
          <a:p>
            <a:pPr marL="0" lvl="1" indent="0"/>
            <a:r>
              <a:rPr lang="cs-CZ" sz="2400" dirty="0">
                <a:solidFill>
                  <a:srgbClr val="008080"/>
                </a:solidFill>
              </a:rPr>
              <a:t>A to všechno je zajišťováno za pomocí nových materiálů a technologií (viz. kap. Marketing v obchodních organizacích (4.0)</a:t>
            </a:r>
            <a:endParaRPr lang="cs-CZ" altLang="cs-CZ" sz="2400" dirty="0">
              <a:solidFill>
                <a:srgbClr val="008080"/>
              </a:solidFill>
            </a:endParaRPr>
          </a:p>
          <a:p>
            <a:pPr marL="0" lvl="1" indent="0"/>
            <a:r>
              <a:rPr lang="cs-CZ" altLang="cs-CZ" sz="2400" dirty="0">
                <a:solidFill>
                  <a:srgbClr val="008080"/>
                </a:solidFill>
              </a:rPr>
              <a:t>● </a:t>
            </a:r>
            <a:r>
              <a:rPr lang="cs-CZ" altLang="cs-CZ" sz="2400" b="1" dirty="0">
                <a:solidFill>
                  <a:srgbClr val="008080"/>
                </a:solidFill>
              </a:rPr>
              <a:t>virtuální prodej.</a:t>
            </a:r>
            <a:endParaRPr lang="cs-CZ" altLang="cs-CZ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46BC81F-39C3-4B01-94E0-1FAA18C5B802}"/>
              </a:ext>
            </a:extLst>
          </p:cNvPr>
          <p:cNvSpPr txBox="1"/>
          <p:nvPr/>
        </p:nvSpPr>
        <p:spPr>
          <a:xfrm>
            <a:off x="10042695" y="3179688"/>
            <a:ext cx="1685366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Studie: Digitální cenovky SO 2021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23F4EF1-6F5A-4708-8F51-AC23A4A9A4F6}"/>
              </a:ext>
            </a:extLst>
          </p:cNvPr>
          <p:cNvSpPr txBox="1"/>
          <p:nvPr/>
        </p:nvSpPr>
        <p:spPr>
          <a:xfrm>
            <a:off x="1151066" y="1530575"/>
            <a:ext cx="731520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Virtuální prodej + digitalizace obchodních činností</a:t>
            </a:r>
          </a:p>
        </p:txBody>
      </p:sp>
    </p:spTree>
    <p:extLst>
      <p:ext uri="{BB962C8B-B14F-4D97-AF65-F5344CB8AC3E}">
        <p14:creationId xmlns:p14="http://schemas.microsoft.com/office/powerpoint/2010/main" val="519529779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21A632E3-01D5-4AF4-8936-F931C98E3808}"/>
              </a:ext>
            </a:extLst>
          </p:cNvPr>
          <p:cNvSpPr txBox="1">
            <a:spLocks/>
          </p:cNvSpPr>
          <p:nvPr/>
        </p:nvSpPr>
        <p:spPr>
          <a:xfrm>
            <a:off x="1328970" y="391905"/>
            <a:ext cx="7772400" cy="386584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2800" b="1" dirty="0">
                <a:solidFill>
                  <a:srgbClr val="008080"/>
                </a:solidFill>
              </a:rPr>
              <a:t>Robotizace obchodu</a:t>
            </a:r>
          </a:p>
        </p:txBody>
      </p:sp>
      <p:sp>
        <p:nvSpPr>
          <p:cNvPr id="6" name="TextovéPole 2">
            <a:extLst>
              <a:ext uri="{FF2B5EF4-FFF2-40B4-BE49-F238E27FC236}">
                <a16:creationId xmlns:a16="http://schemas.microsoft.com/office/drawing/2014/main" id="{71E59BD5-1F20-483D-B855-97CBFD66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674" y="1120676"/>
            <a:ext cx="11752652" cy="31700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/>
            <a:r>
              <a:rPr lang="cs-CZ" altLang="cs-CZ" sz="2400" b="1" dirty="0">
                <a:solidFill>
                  <a:srgbClr val="008080"/>
                </a:solidFill>
              </a:rPr>
              <a:t>●</a:t>
            </a:r>
            <a:r>
              <a:rPr lang="cs-CZ" sz="2400" dirty="0">
                <a:solidFill>
                  <a:srgbClr val="008080"/>
                </a:solidFill>
              </a:rPr>
              <a:t>zjednodušení provozu, zlepšení služeb zákazníků, snížení nákladů, nahrazení některých pracovních pozic. Robot pracuje 24 hodin denně, 7 dní v týdnu, čímž se zvyšuje produktivita práce. Eliminují se lidské chyby a zvyšuje přesnost. Robot – monotónní práce, člověk kreativní.</a:t>
            </a:r>
          </a:p>
          <a:p>
            <a:pPr marL="0" lvl="1" indent="0"/>
            <a:r>
              <a:rPr lang="cs-CZ" altLang="cs-CZ" sz="2400" dirty="0">
                <a:solidFill>
                  <a:srgbClr val="FF0000"/>
                </a:solidFill>
              </a:rPr>
              <a:t>(blíže strana 198-201 SO 2021</a:t>
            </a:r>
            <a:r>
              <a:rPr lang="cs-CZ" altLang="cs-CZ" sz="2400" b="1" dirty="0">
                <a:solidFill>
                  <a:srgbClr val="FF0000"/>
                </a:solidFill>
              </a:rPr>
              <a:t>)</a:t>
            </a:r>
          </a:p>
          <a:p>
            <a:pPr marL="0" lvl="1" indent="0"/>
            <a:r>
              <a:rPr lang="cs-CZ" altLang="cs-CZ" sz="2000" b="1" dirty="0">
                <a:solidFill>
                  <a:srgbClr val="FF0000"/>
                </a:solidFill>
              </a:rPr>
              <a:t>Technologické pilíře maloobchodu:    </a:t>
            </a:r>
            <a:r>
              <a:rPr lang="cs-CZ" altLang="cs-CZ" sz="1000" b="1" dirty="0">
                <a:solidFill>
                  <a:srgbClr val="FF0000"/>
                </a:solidFill>
              </a:rPr>
              <a:t>https://markething.cz/beacon</a:t>
            </a:r>
          </a:p>
          <a:p>
            <a:pPr marL="0" lvl="1" indent="0"/>
            <a:r>
              <a:rPr lang="cs-CZ" altLang="cs-CZ" sz="2000" b="1" dirty="0">
                <a:solidFill>
                  <a:srgbClr val="008080"/>
                </a:solidFill>
              </a:rPr>
              <a:t>● wi-fi </a:t>
            </a:r>
          </a:p>
          <a:p>
            <a:pPr marL="0" lvl="1" indent="0"/>
            <a:r>
              <a:rPr lang="cs-CZ" altLang="cs-CZ" sz="2000" b="1" dirty="0">
                <a:solidFill>
                  <a:srgbClr val="008080"/>
                </a:solidFill>
              </a:rPr>
              <a:t>● </a:t>
            </a:r>
            <a:r>
              <a:rPr lang="cs-CZ" altLang="cs-CZ" sz="2000" b="1" dirty="0" err="1">
                <a:solidFill>
                  <a:srgbClr val="008080"/>
                </a:solidFill>
              </a:rPr>
              <a:t>beacon</a:t>
            </a:r>
            <a:endParaRPr lang="cs-CZ" altLang="cs-CZ" sz="2000" b="1" dirty="0">
              <a:solidFill>
                <a:srgbClr val="008080"/>
              </a:solidFill>
            </a:endParaRPr>
          </a:p>
          <a:p>
            <a:pPr marL="0" lvl="1" indent="0"/>
            <a:r>
              <a:rPr lang="cs-CZ" altLang="cs-CZ" sz="2000" b="1" dirty="0">
                <a:solidFill>
                  <a:srgbClr val="008080"/>
                </a:solidFill>
              </a:rPr>
              <a:t>● kamery</a:t>
            </a:r>
            <a:endParaRPr lang="cs-CZ" altLang="cs-CZ" sz="2000" b="1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46BC81F-39C3-4B01-94E0-1FAA18C5B802}"/>
              </a:ext>
            </a:extLst>
          </p:cNvPr>
          <p:cNvSpPr txBox="1"/>
          <p:nvPr/>
        </p:nvSpPr>
        <p:spPr>
          <a:xfrm>
            <a:off x="10050291" y="2641806"/>
            <a:ext cx="1685366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Studie: Digitální cenovky SO 2021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473E128-2547-4BEF-850C-217D5346E8B4}"/>
              </a:ext>
            </a:extLst>
          </p:cNvPr>
          <p:cNvSpPr txBox="1"/>
          <p:nvPr/>
        </p:nvSpPr>
        <p:spPr>
          <a:xfrm>
            <a:off x="228371" y="4205658"/>
            <a:ext cx="11735257" cy="25545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solidFill>
                  <a:srgbClr val="FF0000"/>
                </a:solidFill>
              </a:rPr>
              <a:t>Beacon</a:t>
            </a:r>
            <a:r>
              <a:rPr lang="cs-CZ" sz="2000" dirty="0">
                <a:solidFill>
                  <a:srgbClr val="FF0000"/>
                </a:solidFill>
              </a:rPr>
              <a:t> – nové majáky marketing (</a:t>
            </a:r>
            <a:r>
              <a:rPr lang="cs-CZ" sz="2000" b="1" dirty="0">
                <a:solidFill>
                  <a:srgbClr val="FF0000"/>
                </a:solidFill>
              </a:rPr>
              <a:t>Malé krabičky, které zvýší tržbu)</a:t>
            </a:r>
          </a:p>
          <a:p>
            <a:pPr fontAlgn="base"/>
            <a:r>
              <a:rPr lang="cs-CZ" sz="2000" dirty="0">
                <a:solidFill>
                  <a:srgbClr val="FF0000"/>
                </a:solidFill>
              </a:rPr>
              <a:t>Malá zařízení téměř splývající se stěnou, na které visí. Jedná se o zařízení, která snímají zákazníky, resp. jejich chytré telefony, v určitém prostoru obchodu. Zákazníci málokdy dají v obchodě z ruky své chytré telefony, i když je zrovna k nakupování nepoužívají. Právě toho se obchodníci snaží využít. Jakmile </a:t>
            </a:r>
            <a:r>
              <a:rPr lang="cs-CZ" sz="2000" dirty="0" err="1">
                <a:solidFill>
                  <a:srgbClr val="FF0000"/>
                </a:solidFill>
              </a:rPr>
              <a:t>beacon</a:t>
            </a:r>
            <a:r>
              <a:rPr lang="cs-CZ" sz="2000" dirty="0">
                <a:solidFill>
                  <a:srgbClr val="FF0000"/>
                </a:solidFill>
              </a:rPr>
              <a:t> zaregistruje blížícího se zákazníka, pošle mu formou notifikace radu či nabídku na aktuálně zlevněné zboží v jeho blízkosti. </a:t>
            </a:r>
            <a:r>
              <a:rPr lang="cs-CZ" sz="2000" dirty="0" err="1">
                <a:solidFill>
                  <a:srgbClr val="FF0000"/>
                </a:solidFill>
              </a:rPr>
              <a:t>Beacony</a:t>
            </a:r>
            <a:r>
              <a:rPr lang="cs-CZ" sz="2000" dirty="0">
                <a:solidFill>
                  <a:srgbClr val="FF0000"/>
                </a:solidFill>
              </a:rPr>
              <a:t> umí také rozpoznat, jak dlouhou dobu strávíte u vystaveného zboží, a pokud jste nerozhodní, sám vás opět skrze chytrý telefon pobídne. </a:t>
            </a:r>
            <a:r>
              <a:rPr lang="cs-CZ" sz="2000" dirty="0" err="1">
                <a:solidFill>
                  <a:srgbClr val="FF0000"/>
                </a:solidFill>
              </a:rPr>
              <a:t>Beacony</a:t>
            </a:r>
            <a:r>
              <a:rPr lang="cs-CZ" sz="2000" dirty="0">
                <a:solidFill>
                  <a:srgbClr val="FF0000"/>
                </a:solidFill>
              </a:rPr>
              <a:t> mohou informovat o zajímavých nabídkách zákazníky už při samotném vstupu do obchodu nebo pouhé kolemjdoucí.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07860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0213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48360" y="2390802"/>
            <a:ext cx="7215759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Pracovní procesy a jejich členění </a:t>
            </a:r>
            <a:r>
              <a:rPr lang="cs-CZ" sz="2400" b="1" dirty="0">
                <a:solidFill>
                  <a:srgbClr val="008080"/>
                </a:solidFill>
              </a:rPr>
              <a:t>- hledisko funkčnosti, charakteru práce, obsahu práce, místní hledisko….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Vnější a vnitřní faktory obchodního provozu MOJ </a:t>
            </a:r>
            <a:r>
              <a:rPr lang="cs-CZ" sz="2400" b="1" dirty="0">
                <a:solidFill>
                  <a:srgbClr val="008080"/>
                </a:solidFill>
              </a:rPr>
              <a:t>– jejich vliv na provoz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Vnější a vnitřní faktory obchodního provozu VOJ </a:t>
            </a:r>
            <a:r>
              <a:rPr lang="cs-CZ" sz="2400" b="1" dirty="0">
                <a:solidFill>
                  <a:srgbClr val="008080"/>
                </a:solidFill>
              </a:rPr>
              <a:t>– jejich vliv na provoz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Hlavní oblasti řízení MOJ </a:t>
            </a:r>
            <a:r>
              <a:rPr lang="cs-CZ" sz="2400" b="1" dirty="0">
                <a:solidFill>
                  <a:srgbClr val="008080"/>
                </a:solidFill>
              </a:rPr>
              <a:t>– nákupní, skladovací a prodejní operace, administrativní a personální operace.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Manažerský systém informací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Digitalizace a robotika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215919" y="555065"/>
            <a:ext cx="6048375" cy="503237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Obchodní provoz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41739" y="1627142"/>
            <a:ext cx="6180084" cy="4510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None/>
              <a:defRPr/>
            </a:pPr>
            <a:r>
              <a:rPr lang="cs-CZ" sz="2000" b="1" dirty="0"/>
              <a:t> </a:t>
            </a:r>
            <a:r>
              <a:rPr lang="cs-CZ" sz="2400" b="1" dirty="0"/>
              <a:t>Základem obchodně provozní jednotky je obchodní provoz.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cs-CZ" sz="2400" b="1" dirty="0"/>
              <a:t>Obchodní provoz je jako systém tvořen těmito základními prvky: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zbožím 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obchodně provozními operacemi a </a:t>
            </a:r>
            <a:r>
              <a:rPr lang="cs-CZ" sz="2400" b="1" dirty="0">
                <a:solidFill>
                  <a:srgbClr val="FF0000"/>
                </a:solidFill>
              </a:rPr>
              <a:t>mechanizačními prostředky </a:t>
            </a:r>
          </a:p>
          <a:p>
            <a:pPr marL="800100" lvl="1" indent="-342900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cs-CZ" sz="2400" b="1" dirty="0">
                <a:solidFill>
                  <a:srgbClr val="FF0000"/>
                </a:solidFill>
              </a:rPr>
              <a:t>a zařízením v obchodě. </a:t>
            </a:r>
          </a:p>
          <a:p>
            <a:pPr lvl="1">
              <a:spcBef>
                <a:spcPct val="0"/>
              </a:spcBef>
              <a:buClrTx/>
              <a:buSzTx/>
              <a:buNone/>
              <a:defRPr/>
            </a:pPr>
            <a:endParaRPr lang="cs-CZ" altLang="cs-CZ" sz="2400" b="1" dirty="0">
              <a:solidFill>
                <a:srgbClr val="FF0000"/>
              </a:solidFill>
            </a:endParaRPr>
          </a:p>
          <a:p>
            <a:pPr lvl="1">
              <a:spcBef>
                <a:spcPct val="0"/>
              </a:spcBef>
              <a:buClrTx/>
              <a:buSzTx/>
              <a:buNone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Další prvky – lidé, mechanizační prostředky</a:t>
            </a: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957192" y="617756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473" y="275894"/>
            <a:ext cx="1464833" cy="112789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27807A2-C009-4049-98A0-3E7ECA707691}"/>
              </a:ext>
            </a:extLst>
          </p:cNvPr>
          <p:cNvSpPr txBox="1"/>
          <p:nvPr/>
        </p:nvSpPr>
        <p:spPr>
          <a:xfrm>
            <a:off x="8461023" y="102542"/>
            <a:ext cx="207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 zopakování !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B5136FE-BE2D-4617-8446-ACF894A35A29}"/>
              </a:ext>
            </a:extLst>
          </p:cNvPr>
          <p:cNvSpPr txBox="1"/>
          <p:nvPr/>
        </p:nvSpPr>
        <p:spPr>
          <a:xfrm>
            <a:off x="7882757" y="1557128"/>
            <a:ext cx="3563007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Prodejna</a:t>
            </a:r>
          </a:p>
          <a:p>
            <a:r>
              <a:rPr lang="cs-CZ" sz="2400" b="1" dirty="0"/>
              <a:t>Velkoobchodní sklad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1FB4BBB3-12AD-448A-8DD8-361D4C2E6496}"/>
              </a:ext>
            </a:extLst>
          </p:cNvPr>
          <p:cNvSpPr/>
          <p:nvPr/>
        </p:nvSpPr>
        <p:spPr>
          <a:xfrm>
            <a:off x="6831724" y="1923671"/>
            <a:ext cx="641131" cy="30811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Srovnávače zboží - jak fungují | Blog DOMENA.cz | Tipy pro podnikání">
            <a:extLst>
              <a:ext uri="{FF2B5EF4-FFF2-40B4-BE49-F238E27FC236}">
                <a16:creationId xmlns:a16="http://schemas.microsoft.com/office/drawing/2014/main" id="{0F434E4E-22D6-4908-822B-D98BD3982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296" y="2662236"/>
            <a:ext cx="2122268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kipPie - Australské masové koláče - Prodavačka. Pro naší provozovnu na  Doubravce hledáme spolehlivou prodavačku ochotnou i pomoci v kuchyni a při  plnění masových kapes. Nástup možný ihned, možný i kratší úvazek">
            <a:extLst>
              <a:ext uri="{FF2B5EF4-FFF2-40B4-BE49-F238E27FC236}">
                <a16:creationId xmlns:a16="http://schemas.microsoft.com/office/drawing/2014/main" id="{50500FB3-60CA-4D49-906C-534B39B53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893" y="2509837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ptimální paletizace - Blog RAJA">
            <a:extLst>
              <a:ext uri="{FF2B5EF4-FFF2-40B4-BE49-F238E27FC236}">
                <a16:creationId xmlns:a16="http://schemas.microsoft.com/office/drawing/2014/main" id="{EAF16072-5C5A-4057-81B4-0DCED2F4E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948" y="4218545"/>
            <a:ext cx="28860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20D908B-68DD-4021-B82F-33AD5DCF6649}"/>
              </a:ext>
            </a:extLst>
          </p:cNvPr>
          <p:cNvSpPr txBox="1"/>
          <p:nvPr/>
        </p:nvSpPr>
        <p:spPr>
          <a:xfrm>
            <a:off x="297165" y="6306771"/>
            <a:ext cx="11597670" cy="40011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Obchodní provoz funguje jako systém </a:t>
            </a:r>
            <a:r>
              <a:rPr lang="cs-CZ" dirty="0"/>
              <a:t>-  </a:t>
            </a:r>
            <a:r>
              <a:rPr lang="cs-CZ" sz="2000" dirty="0"/>
              <a:t>nejdůležitější je </a:t>
            </a:r>
            <a:r>
              <a:rPr lang="cs-CZ" sz="2000" b="1" dirty="0">
                <a:solidFill>
                  <a:srgbClr val="FF0000"/>
                </a:solidFill>
              </a:rPr>
              <a:t>zboží</a:t>
            </a:r>
            <a:r>
              <a:rPr lang="cs-CZ" sz="2000" b="1" dirty="0"/>
              <a:t> (na něm závisí ostatní prvky)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03053161-E42B-474A-9541-82B6BD963F78}"/>
              </a:ext>
            </a:extLst>
          </p:cNvPr>
          <p:cNvSpPr/>
          <p:nvPr/>
        </p:nvSpPr>
        <p:spPr>
          <a:xfrm>
            <a:off x="6905296" y="4979225"/>
            <a:ext cx="641131" cy="308118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9966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558374" y="530449"/>
            <a:ext cx="6799913" cy="9592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Příklad z </a:t>
            </a:r>
            <a:r>
              <a:rPr lang="cs-CZ" altLang="cs-CZ" sz="2800" b="1" dirty="0">
                <a:solidFill>
                  <a:srgbClr val="FF0000"/>
                </a:solidFill>
              </a:rPr>
              <a:t>praxe </a:t>
            </a:r>
            <a:r>
              <a:rPr lang="cs-CZ" altLang="cs-CZ" sz="2800" b="1" dirty="0">
                <a:solidFill>
                  <a:srgbClr val="008080"/>
                </a:solidFill>
              </a:rPr>
              <a:t>českého obchodu po roce 1989 (transformace MO):</a:t>
            </a:r>
            <a:endParaRPr lang="cs-CZ" altLang="cs-CZ" sz="2800" dirty="0">
              <a:solidFill>
                <a:srgbClr val="00808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604737" y="1561054"/>
            <a:ext cx="10982526" cy="3242621"/>
          </a:xfrm>
          <a:prstGeom prst="rect">
            <a:avLst/>
          </a:prstGeom>
          <a:solidFill>
            <a:srgbClr val="FFFFCC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V praxi má systémové pojetí obchodního provozu velký význam</a:t>
            </a:r>
            <a:r>
              <a:rPr lang="cs-CZ" sz="2400" b="1" dirty="0">
                <a:solidFill>
                  <a:srgbClr val="008080"/>
                </a:solidFill>
              </a:rPr>
              <a:t>.  Jestliže začínající obchodník podcení výběr sortimentu pro určitou lokalitu a po čase zjistí, že o jeho zboží není takový zájem, jak předpokládal vzhledem ke konkurenci a potřebám zákazníků, je donucen změnit sortiment, což mu přináší další náklady spojené se změnou navazujících prvků obchodního provozu (může zbankrotovat)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Živelné změny sortimentu v počátcích transformace  po roce 1989 </a:t>
            </a:r>
            <a:r>
              <a:rPr lang="cs-CZ" sz="2400" b="1" dirty="0">
                <a:solidFill>
                  <a:srgbClr val="008080"/>
                </a:solidFill>
              </a:rPr>
              <a:t>přinesly tuzemským obchodníkům nemalé existenční problémy.</a:t>
            </a: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</p:txBody>
      </p:sp>
      <p:sp>
        <p:nvSpPr>
          <p:cNvPr id="7172" name="AutoShape 9"/>
          <p:cNvSpPr>
            <a:spLocks noChangeArrowheads="1"/>
          </p:cNvSpPr>
          <p:nvPr/>
        </p:nvSpPr>
        <p:spPr bwMode="auto">
          <a:xfrm>
            <a:off x="1474907" y="902653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1026" name="Picture 2" descr="Z vesnic mizí malé prodejny. Nevyplatí se - Novinky.cz">
            <a:extLst>
              <a:ext uri="{FF2B5EF4-FFF2-40B4-BE49-F238E27FC236}">
                <a16:creationId xmlns:a16="http://schemas.microsoft.com/office/drawing/2014/main" id="{7B8B28B7-C6EF-4E87-8928-F63C4F738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57" y="504745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lé venkovské prodejny bojují o přežití. Kraj je hodlá finančně podpořit |  Zprávy | Hradecká Drbna - zprávy z Hradce a okolí">
            <a:extLst>
              <a:ext uri="{FF2B5EF4-FFF2-40B4-BE49-F238E27FC236}">
                <a16:creationId xmlns:a16="http://schemas.microsoft.com/office/drawing/2014/main" id="{E8FE684D-A7FE-4945-A27D-CC7E2FD12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424" y="5047453"/>
            <a:ext cx="2647950" cy="1600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alé obchody, ale i Albert a COOP. FOTO prodejen, které v létě zavřeli |  TN.cz">
            <a:extLst>
              <a:ext uri="{FF2B5EF4-FFF2-40B4-BE49-F238E27FC236}">
                <a16:creationId xmlns:a16="http://schemas.microsoft.com/office/drawing/2014/main" id="{3B0C872E-E83E-45E0-827F-FB4FDCBF5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473" y="504745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9E1B5B5-6B67-47BE-847B-50ABB116255D}"/>
              </a:ext>
            </a:extLst>
          </p:cNvPr>
          <p:cNvSpPr txBox="1"/>
          <p:nvPr/>
        </p:nvSpPr>
        <p:spPr>
          <a:xfrm>
            <a:off x="3589457" y="23638"/>
            <a:ext cx="5267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80"/>
                </a:solidFill>
              </a:rPr>
              <a:t>Pracovní procesy v obchodním provoze</a:t>
            </a:r>
          </a:p>
        </p:txBody>
      </p:sp>
    </p:spTree>
    <p:extLst>
      <p:ext uri="{BB962C8B-B14F-4D97-AF65-F5344CB8AC3E}">
        <p14:creationId xmlns:p14="http://schemas.microsoft.com/office/powerpoint/2010/main" val="2727142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675659" y="135317"/>
            <a:ext cx="7824866" cy="963135"/>
          </a:xfrm>
          <a:prstGeom prst="rect">
            <a:avLst/>
          </a:prstGeom>
          <a:solidFill>
            <a:srgbClr val="FFFFCC"/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dirty="0">
                <a:solidFill>
                  <a:srgbClr val="008080"/>
                </a:solidFill>
              </a:rPr>
              <a:t>Pracovní procesy se člení dle různých hledisek:</a:t>
            </a:r>
            <a:endParaRPr lang="cs-CZ" altLang="cs-CZ" dirty="0">
              <a:solidFill>
                <a:srgbClr val="008080"/>
              </a:solidFill>
            </a:endParaRP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219674" y="1227460"/>
            <a:ext cx="8273882" cy="55124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Funkční hledisko </a:t>
            </a:r>
            <a:r>
              <a:rPr lang="cs-CZ" altLang="cs-CZ" sz="2400" b="1" dirty="0">
                <a:solidFill>
                  <a:srgbClr val="008080"/>
                </a:solidFill>
              </a:rPr>
              <a:t>– nákup zboží, doprava, skladování, prodej zboží, řídící a správní činnosti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Místní hledisko </a:t>
            </a:r>
            <a:r>
              <a:rPr lang="cs-CZ" altLang="cs-CZ" sz="2400" b="1" dirty="0">
                <a:solidFill>
                  <a:srgbClr val="008080"/>
                </a:solidFill>
              </a:rPr>
              <a:t>– MO, VO, správa, administrativa a pomocné provozy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Hledisko obsahu práce- </a:t>
            </a:r>
            <a:r>
              <a:rPr lang="cs-CZ" altLang="cs-CZ" sz="2400" b="1" dirty="0">
                <a:solidFill>
                  <a:srgbClr val="008080"/>
                </a:solidFill>
              </a:rPr>
              <a:t>provozní činnosti a řídící a správní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Hledisko charakteru práce </a:t>
            </a:r>
            <a:r>
              <a:rPr lang="cs-CZ" altLang="cs-CZ" sz="2400" b="1" dirty="0">
                <a:solidFill>
                  <a:srgbClr val="008080"/>
                </a:solidFill>
              </a:rPr>
              <a:t>–práce jednoduchá a složitá, plynulá a nárazovitá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Hledisko celistvosti </a:t>
            </a:r>
            <a:r>
              <a:rPr lang="cs-CZ" altLang="cs-CZ" sz="2400" b="1" dirty="0"/>
              <a:t>–</a:t>
            </a:r>
            <a:r>
              <a:rPr lang="cs-CZ" altLang="cs-CZ" sz="2400" b="1" dirty="0">
                <a:solidFill>
                  <a:srgbClr val="008080"/>
                </a:solidFill>
              </a:rPr>
              <a:t> práce homogenní a heterogenní.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8196" name="AutoShape 9"/>
          <p:cNvSpPr>
            <a:spLocks noChangeArrowheads="1"/>
          </p:cNvSpPr>
          <p:nvPr/>
        </p:nvSpPr>
        <p:spPr bwMode="auto">
          <a:xfrm>
            <a:off x="530566" y="552383"/>
            <a:ext cx="685800" cy="5715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3399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F8A1EDAE-15AE-4550-BAB3-9DB18258DCDA}"/>
              </a:ext>
            </a:extLst>
          </p:cNvPr>
          <p:cNvSpPr txBox="1"/>
          <p:nvPr/>
        </p:nvSpPr>
        <p:spPr>
          <a:xfrm>
            <a:off x="8671034" y="3174124"/>
            <a:ext cx="3301292" cy="304698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Homogenní (monotónní), jednotvárná, pořád stejná činnost a úkoly (např. obsluha stroje).</a:t>
            </a:r>
          </a:p>
          <a:p>
            <a:r>
              <a:rPr lang="cs-CZ" sz="2400" dirty="0">
                <a:solidFill>
                  <a:srgbClr val="FF0000"/>
                </a:solidFill>
              </a:rPr>
              <a:t>Heterogenní – rozmanitá, různorodá (prodej, řídící proces…).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9AFE12C2-2D95-4994-8B2B-936E8F08E0F9}"/>
              </a:ext>
            </a:extLst>
          </p:cNvPr>
          <p:cNvSpPr/>
          <p:nvPr/>
        </p:nvSpPr>
        <p:spPr>
          <a:xfrm>
            <a:off x="7455877" y="6079253"/>
            <a:ext cx="783771" cy="261257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01918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42221" y="1263460"/>
            <a:ext cx="8254140" cy="45858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Centrála firmy (příp. autonomní jednotky)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strategie firmy, marketingové a provozní know-how prodejen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Zákazník a jeho frekvence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frekvence dělí čas na čas obsluhy a nečinnosti,  neboli čekání na zákazníka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Dodavatelé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úroveň zásobování, kvalita dodávek, organizace práce (</a:t>
            </a:r>
            <a:r>
              <a:rPr lang="cs-CZ" altLang="cs-CZ" sz="2400" i="1" dirty="0">
                <a:solidFill>
                  <a:srgbClr val="008080"/>
                </a:solidFill>
                <a:latin typeface="+mn-lt"/>
              </a:rPr>
              <a:t>tlak dominantních firem na dodavatele, vynucování poplatků za zalistování, snižování cen…</a:t>
            </a:r>
            <a:r>
              <a:rPr lang="cs-CZ" altLang="cs-CZ" sz="2400" b="1" i="1" dirty="0">
                <a:solidFill>
                  <a:srgbClr val="008080"/>
                </a:solidFill>
                <a:latin typeface="+mn-lt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Region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rozdílná sídelní struktura a koncentrace obyvatelstva, kupní síla, odlišné tradice a kulturní zvyklosti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Lokalizace prodejny-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návaznost na ostatní prodejny, konkurenci, dopravní uzly, pohyb zákazníků. Zařazení do stupňů obchodní vybavenosti, územní a tržní analýza.</a:t>
            </a:r>
            <a:r>
              <a:rPr lang="cs-CZ" altLang="cs-CZ" sz="2800" b="1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60635" y="101817"/>
            <a:ext cx="6022427" cy="95410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Vnější faktory obchodního provozu MOJ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42222" y="40822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8596361" y="340081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D87900F7-E45D-46DA-A772-9BFD42A3687F}"/>
              </a:ext>
            </a:extLst>
          </p:cNvPr>
          <p:cNvSpPr txBox="1"/>
          <p:nvPr/>
        </p:nvSpPr>
        <p:spPr>
          <a:xfrm>
            <a:off x="9162076" y="3553394"/>
            <a:ext cx="2858814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/>
              <a:t>Prodejna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7914755B-0F75-4769-BB48-378161F3F399}"/>
              </a:ext>
            </a:extLst>
          </p:cNvPr>
          <p:cNvCxnSpPr/>
          <p:nvPr/>
        </p:nvCxnSpPr>
        <p:spPr>
          <a:xfrm flipV="1">
            <a:off x="9800565" y="4548231"/>
            <a:ext cx="325821" cy="78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049E393B-F2D9-44AF-85E3-ACC5BBB5CBED}"/>
              </a:ext>
            </a:extLst>
          </p:cNvPr>
          <p:cNvCxnSpPr/>
          <p:nvPr/>
        </p:nvCxnSpPr>
        <p:spPr>
          <a:xfrm flipV="1">
            <a:off x="10826176" y="4548231"/>
            <a:ext cx="33897" cy="882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B136FEE2-1182-4AEE-B011-B241F0D32E7B}"/>
              </a:ext>
            </a:extLst>
          </p:cNvPr>
          <p:cNvCxnSpPr/>
          <p:nvPr/>
        </p:nvCxnSpPr>
        <p:spPr>
          <a:xfrm>
            <a:off x="9118282" y="2401892"/>
            <a:ext cx="682283" cy="825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A2A51593-F6C4-40C9-B3E1-C2194B2FB3D0}"/>
              </a:ext>
            </a:extLst>
          </p:cNvPr>
          <p:cNvCxnSpPr/>
          <p:nvPr/>
        </p:nvCxnSpPr>
        <p:spPr>
          <a:xfrm>
            <a:off x="10451237" y="2049285"/>
            <a:ext cx="165799" cy="1040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D3D0991F-03FD-401E-AA39-FCEE85D872D3}"/>
              </a:ext>
            </a:extLst>
          </p:cNvPr>
          <p:cNvCxnSpPr/>
          <p:nvPr/>
        </p:nvCxnSpPr>
        <p:spPr>
          <a:xfrm flipH="1">
            <a:off x="11286493" y="2162086"/>
            <a:ext cx="746235" cy="1077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A7D62C9A-6655-4A42-AD1E-28747A8D61D2}"/>
              </a:ext>
            </a:extLst>
          </p:cNvPr>
          <p:cNvCxnSpPr/>
          <p:nvPr/>
        </p:nvCxnSpPr>
        <p:spPr>
          <a:xfrm flipH="1" flipV="1">
            <a:off x="11425788" y="4562172"/>
            <a:ext cx="546538" cy="882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3D7809B-8887-4728-875E-EA4D9FEFCE95}"/>
              </a:ext>
            </a:extLst>
          </p:cNvPr>
          <p:cNvSpPr txBox="1"/>
          <p:nvPr/>
        </p:nvSpPr>
        <p:spPr>
          <a:xfrm>
            <a:off x="182948" y="6269100"/>
            <a:ext cx="11849780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Praxe: případová studie - Vztahy s dodavateli v praxi (SO 2021), Obchod jako zážitek pro zákazníka (SO 2021)</a:t>
            </a:r>
          </a:p>
        </p:txBody>
      </p:sp>
    </p:spTree>
    <p:extLst>
      <p:ext uri="{BB962C8B-B14F-4D97-AF65-F5344CB8AC3E}">
        <p14:creationId xmlns:p14="http://schemas.microsoft.com/office/powerpoint/2010/main" val="266906617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42222" y="1556129"/>
            <a:ext cx="11292730" cy="4893647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FF0000"/>
                </a:solidFill>
              </a:rPr>
              <a:t>Me-tail-Obchod jako zážitek</a:t>
            </a:r>
            <a:r>
              <a:rPr lang="cs-CZ" sz="2400" dirty="0"/>
              <a:t>: </a:t>
            </a:r>
            <a:r>
              <a:rPr lang="cs-CZ" sz="2400" dirty="0">
                <a:solidFill>
                  <a:srgbClr val="008080"/>
                </a:solidFill>
              </a:rPr>
              <a:t>Principem je, že ve středu zájmu je člověk. A to by neměl být jen prázdný slogan. Např. americká síť prodejen s módou Trunk Club má velké </a:t>
            </a:r>
            <a:r>
              <a:rPr lang="cs-CZ" sz="2400" b="1" dirty="0">
                <a:solidFill>
                  <a:srgbClr val="008080"/>
                </a:solidFill>
              </a:rPr>
              <a:t>zkušební kabinky v prodejně, jež jsou vybaveny jako ten nejstylovější obývací pokoj. </a:t>
            </a:r>
            <a:r>
              <a:rPr lang="cs-CZ" sz="2400" dirty="0">
                <a:solidFill>
                  <a:srgbClr val="008080"/>
                </a:solidFill>
              </a:rPr>
              <a:t>V samotné kabince se ale zákazník nemusí ničím zdržovat. Všechno je připravené právě v kabince. Stačí, když si zákazník předem zadá přes internet své míry, poradí se na dálku se stylistou a pak už jen zkouší. Samozřejmostí jsou doprovodné služby, jako je kavárna s barem nebo kadeřnictví přímo na prodejně.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sz="2400" b="1" dirty="0">
                <a:solidFill>
                  <a:srgbClr val="FF0000"/>
                </a:solidFill>
              </a:rPr>
              <a:t>Kabinky bez převlékání: </a:t>
            </a:r>
            <a:r>
              <a:rPr lang="cs-CZ" sz="2400" dirty="0">
                <a:solidFill>
                  <a:srgbClr val="008080"/>
                </a:solidFill>
              </a:rPr>
              <a:t>V kabince si potřebujete vyzkoušet nejen velikost, ale i posoudit, jaká barva Vám nejvíce sluší. V San Franciscu v obchodě Uniqlo mají pro zákazníky zkušební kabinky, které jsou vybavené </a:t>
            </a:r>
            <a:r>
              <a:rPr lang="cs-CZ" sz="2400" b="1" dirty="0">
                <a:solidFill>
                  <a:srgbClr val="008080"/>
                </a:solidFill>
              </a:rPr>
              <a:t>speciální dotykovou </a:t>
            </a:r>
            <a:r>
              <a:rPr lang="cs-CZ" sz="2400" dirty="0">
                <a:solidFill>
                  <a:srgbClr val="008080"/>
                </a:solidFill>
              </a:rPr>
              <a:t>obrazovkou, </a:t>
            </a:r>
            <a:r>
              <a:rPr lang="cs-CZ" sz="2400" dirty="0">
                <a:solidFill>
                  <a:srgbClr val="FF0000"/>
                </a:solidFill>
              </a:rPr>
              <a:t>která umožňuje volbu jiné barvy oblečení</a:t>
            </a:r>
            <a:r>
              <a:rPr lang="cs-CZ" sz="2400" dirty="0">
                <a:solidFill>
                  <a:srgbClr val="008080"/>
                </a:solidFill>
              </a:rPr>
              <a:t>, které si zrovna zkouší. Nemusí se tedy několikrát převlékat, protože se uvidí v zrcadle.</a:t>
            </a:r>
            <a:endParaRPr lang="cs-CZ" altLang="cs-CZ" sz="2400" b="1" dirty="0">
              <a:solidFill>
                <a:srgbClr val="00808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60635" y="393092"/>
            <a:ext cx="757706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Vnější faktory obchodního provozu MOJ – </a:t>
            </a:r>
            <a:r>
              <a:rPr lang="cs-CZ" altLang="cs-CZ" sz="2400" b="1" dirty="0">
                <a:solidFill>
                  <a:srgbClr val="FF0000"/>
                </a:solidFill>
              </a:rPr>
              <a:t>případová studie – ukázka ze SO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42222" y="408224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9325095" y="484740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365" y="9619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1443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52760" y="1453939"/>
            <a:ext cx="802924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Zboží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tvoří obchodní sortiment, má odlišný systém zásobování, formu prodeje, pracnost sortimentu, frekvenci zákazníků a nárazovost práce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Počet zaměstnanců 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je ovlivněn formou prodeje, technickým vybavením, dělbou práce, úrovní sortimentu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Obchodní technologie, forma prodeje, technická vybavenost prac. prostředků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vliv na dispoziční řešení, počty pracovníků, cesty pohybu zboží, zákazníků a pracovníků, na fyzickou námahu…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Systém organizace práce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pracovní doba prodejny, pracovní režimy a pracovní podmínky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2400" b="1" dirty="0">
                <a:solidFill>
                  <a:srgbClr val="111111"/>
                </a:solidFill>
                <a:latin typeface="+mn-lt"/>
              </a:rPr>
              <a:t> </a:t>
            </a:r>
            <a:r>
              <a:rPr lang="cs-CZ" altLang="cs-CZ" sz="2400" b="1" dirty="0">
                <a:solidFill>
                  <a:srgbClr val="FF0000"/>
                </a:solidFill>
                <a:latin typeface="+mn-lt"/>
              </a:rPr>
              <a:t>Míra, kvalita informací – </a:t>
            </a:r>
            <a:r>
              <a:rPr lang="cs-CZ" altLang="cs-CZ" sz="2400" b="1" dirty="0">
                <a:solidFill>
                  <a:srgbClr val="008080"/>
                </a:solidFill>
                <a:latin typeface="+mn-lt"/>
              </a:rPr>
              <a:t>fyzický i elektronický fond informací.</a:t>
            </a:r>
            <a:endParaRPr lang="cs-CZ" altLang="cs-CZ" sz="2800" b="1" dirty="0">
              <a:solidFill>
                <a:srgbClr val="00808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14849" y="141606"/>
            <a:ext cx="4862512" cy="954087"/>
          </a:xfrm>
          <a:prstGeom prst="rect">
            <a:avLst/>
          </a:prstGeom>
          <a:solidFill>
            <a:srgbClr val="FFFFCC"/>
          </a:solidFill>
          <a:ln w="76200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008080"/>
                </a:solidFill>
              </a:rPr>
              <a:t>Vnitřní faktory obchodního provozu MOJ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996117" y="447993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439983" y="514283"/>
            <a:ext cx="1081088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93" y="96880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08FE63B-9735-4B33-969C-DF24E427362C}"/>
              </a:ext>
            </a:extLst>
          </p:cNvPr>
          <p:cNvSpPr txBox="1"/>
          <p:nvPr/>
        </p:nvSpPr>
        <p:spPr>
          <a:xfrm>
            <a:off x="8576441" y="3198167"/>
            <a:ext cx="285881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cs-CZ" sz="2400" b="1" dirty="0"/>
          </a:p>
          <a:p>
            <a:pPr algn="ctr"/>
            <a:r>
              <a:rPr lang="cs-CZ" sz="2400" b="1" dirty="0"/>
              <a:t>Prodejna</a:t>
            </a:r>
          </a:p>
          <a:p>
            <a:pPr algn="ctr"/>
            <a:endParaRPr lang="cs-CZ" sz="2400" b="1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805CF9FE-345F-4693-9301-0068902F67D9}"/>
              </a:ext>
            </a:extLst>
          </p:cNvPr>
          <p:cNvCxnSpPr/>
          <p:nvPr/>
        </p:nvCxnSpPr>
        <p:spPr>
          <a:xfrm>
            <a:off x="8965324" y="3520966"/>
            <a:ext cx="157655" cy="54653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4BB95480-4E29-40CE-9E4B-03BB795E4BD9}"/>
              </a:ext>
            </a:extLst>
          </p:cNvPr>
          <p:cNvCxnSpPr/>
          <p:nvPr/>
        </p:nvCxnSpPr>
        <p:spPr>
          <a:xfrm flipH="1">
            <a:off x="10857186" y="3573517"/>
            <a:ext cx="273269" cy="4939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93F9D9D3-0488-4319-9FEC-F92BF5FAB6C3}"/>
              </a:ext>
            </a:extLst>
          </p:cNvPr>
          <p:cNvCxnSpPr/>
          <p:nvPr/>
        </p:nvCxnSpPr>
        <p:spPr>
          <a:xfrm>
            <a:off x="9732579" y="3429000"/>
            <a:ext cx="5780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91F5E02F-6345-46D8-B92B-EB22FE2342BE}"/>
              </a:ext>
            </a:extLst>
          </p:cNvPr>
          <p:cNvCxnSpPr/>
          <p:nvPr/>
        </p:nvCxnSpPr>
        <p:spPr>
          <a:xfrm>
            <a:off x="9627476" y="4225159"/>
            <a:ext cx="58857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1765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3059</Words>
  <Application>Microsoft Office PowerPoint</Application>
  <PresentationFormat>Širokoúhlá obrazovka</PresentationFormat>
  <Paragraphs>349</Paragraphs>
  <Slides>36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  Operativní management- pracovní procesy  v obchodním provoze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</vt:lpstr>
      <vt:lpstr>Prezentace aplikace PowerPoint</vt:lpstr>
      <vt:lpstr>Prezentace aplikace PowerPoint</vt:lpstr>
      <vt:lpstr>Směry dalšího rozvoje a využití čárového kódu </vt:lpstr>
      <vt:lpstr>Digitalizace obchodu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210</cp:revision>
  <dcterms:created xsi:type="dcterms:W3CDTF">2016-11-25T20:36:16Z</dcterms:created>
  <dcterms:modified xsi:type="dcterms:W3CDTF">2023-04-13T11:09:52Z</dcterms:modified>
</cp:coreProperties>
</file>