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48" r:id="rId3"/>
    <p:sldId id="257" r:id="rId4"/>
    <p:sldId id="322" r:id="rId5"/>
    <p:sldId id="323" r:id="rId6"/>
    <p:sldId id="324" r:id="rId7"/>
    <p:sldId id="325" r:id="rId8"/>
    <p:sldId id="326" r:id="rId9"/>
    <p:sldId id="327" r:id="rId10"/>
    <p:sldId id="334" r:id="rId11"/>
    <p:sldId id="335" r:id="rId12"/>
    <p:sldId id="336" r:id="rId13"/>
    <p:sldId id="337" r:id="rId14"/>
    <p:sldId id="338" r:id="rId15"/>
    <p:sldId id="328" r:id="rId16"/>
    <p:sldId id="329" r:id="rId17"/>
    <p:sldId id="333" r:id="rId18"/>
    <p:sldId id="342" r:id="rId19"/>
    <p:sldId id="343" r:id="rId20"/>
    <p:sldId id="344" r:id="rId21"/>
    <p:sldId id="345" r:id="rId22"/>
    <p:sldId id="346" r:id="rId23"/>
    <p:sldId id="347" r:id="rId24"/>
    <p:sldId id="340" r:id="rId25"/>
    <p:sldId id="341" r:id="rId26"/>
    <p:sldId id="330" r:id="rId27"/>
    <p:sldId id="331" r:id="rId28"/>
    <p:sldId id="332" r:id="rId29"/>
    <p:sldId id="278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20.02.2023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829323"/>
            <a:ext cx="3867894" cy="386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1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Externí podnikatelské prostředí je vnějším prostředím podniku, které na podnik působí a ovlivňuje jej. </a:t>
            </a:r>
            <a:endParaRPr lang="cs-CZ" sz="2000" dirty="0" smtClean="0"/>
          </a:p>
          <a:p>
            <a:pPr algn="just"/>
            <a:r>
              <a:rPr lang="cs-CZ" sz="2000" dirty="0" smtClean="0"/>
              <a:t>Externí </a:t>
            </a:r>
            <a:r>
              <a:rPr lang="cs-CZ" sz="2000" dirty="0"/>
              <a:t>podnikatelské prostředí můžeme rozčlenit do dvou úrovní, a to na vzdálenější a bližší prostředí (okolí). </a:t>
            </a:r>
            <a:endParaRPr lang="cs-CZ" sz="2000" dirty="0" smtClean="0"/>
          </a:p>
          <a:p>
            <a:pPr algn="just"/>
            <a:r>
              <a:rPr lang="cs-CZ" sz="2000" dirty="0" smtClean="0"/>
              <a:t>Vzdálenější </a:t>
            </a:r>
            <a:r>
              <a:rPr lang="cs-CZ" sz="2000" dirty="0"/>
              <a:t>prostředí se obvykle nazývá makroprostředí a bližší prostředí jako tržní prostředí. </a:t>
            </a:r>
            <a:endParaRPr lang="cs-CZ" sz="2000" dirty="0" smtClean="0"/>
          </a:p>
          <a:p>
            <a:pPr algn="just"/>
            <a:r>
              <a:rPr lang="cs-CZ" sz="2000" dirty="0" smtClean="0"/>
              <a:t>Pojmenování </a:t>
            </a:r>
            <a:r>
              <a:rPr lang="cs-CZ" sz="2000" dirty="0"/>
              <a:t>těchto úrovní není v odborné literatuře vždy jednotné. Například trh </a:t>
            </a:r>
            <a:r>
              <a:rPr lang="cs-CZ" sz="2000" dirty="0" smtClean="0"/>
              <a:t>nazývají </a:t>
            </a:r>
            <a:r>
              <a:rPr lang="cs-CZ" sz="2000" dirty="0" err="1"/>
              <a:t>Kotler</a:t>
            </a:r>
            <a:r>
              <a:rPr lang="cs-CZ" sz="2000" dirty="0"/>
              <a:t> </a:t>
            </a:r>
            <a:r>
              <a:rPr lang="cs-CZ" sz="2000" dirty="0" smtClean="0"/>
              <a:t>a Keller ve </a:t>
            </a:r>
            <a:r>
              <a:rPr lang="cs-CZ" sz="2000" dirty="0"/>
              <a:t>své publikaci činným prostředím. Dvořáček a </a:t>
            </a:r>
            <a:r>
              <a:rPr lang="cs-CZ" sz="2000" dirty="0" err="1"/>
              <a:t>Slunčík</a:t>
            </a:r>
            <a:r>
              <a:rPr lang="cs-CZ" sz="2000" dirty="0"/>
              <a:t> (</a:t>
            </a:r>
            <a:r>
              <a:rPr lang="cs-CZ" sz="2000" dirty="0" smtClean="0"/>
              <a:t>2012) </a:t>
            </a:r>
            <a:r>
              <a:rPr lang="cs-CZ" sz="2000" dirty="0"/>
              <a:t>označuje makroprostředí jako prostředí všeobecné a trh jako prostředí specifické.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Externí podnikatelské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3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Vzdálenější podnikatelské prostředí je nejširším prostředím, které působí na podnikatelský subjekt. </a:t>
            </a:r>
            <a:endParaRPr lang="cs-CZ" sz="2000" dirty="0" smtClean="0"/>
          </a:p>
          <a:p>
            <a:pPr algn="just"/>
            <a:r>
              <a:rPr lang="cs-CZ" sz="2000" dirty="0" smtClean="0"/>
              <a:t>Toto </a:t>
            </a:r>
            <a:r>
              <a:rPr lang="cs-CZ" sz="2000" dirty="0"/>
              <a:t>prostředí se nejčastěji označuje jako tzv. makroprostředí</a:t>
            </a:r>
            <a:r>
              <a:rPr lang="cs-CZ" sz="2000" dirty="0" smtClean="0"/>
              <a:t>.</a:t>
            </a:r>
            <a:endParaRPr lang="cs-CZ" sz="2000" dirty="0"/>
          </a:p>
          <a:p>
            <a:pPr algn="just"/>
            <a:r>
              <a:rPr lang="cs-CZ" sz="2000" dirty="0" smtClean="0"/>
              <a:t>Makroprostředí </a:t>
            </a:r>
            <a:r>
              <a:rPr lang="cs-CZ" sz="2000" dirty="0"/>
              <a:t>je vytvořeno společenským a historickým vývojem konkrétní společnosti v konkrétní lokalitě, proto se také označuje jako „kontextuální úroveň“. Což znamená, že podnik funguje a existuje v určitém širším kontextu, širších souvislostech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/>
              <a:t>Samotný podnikatelský subjekt nemůže ovlivnit makroprostředí a jeho části. Podnik faktory z makroprostředí pouze reflektuje, může je využívat a negativním faktorům se případně </a:t>
            </a:r>
            <a:r>
              <a:rPr lang="cs-CZ" sz="2000" dirty="0" smtClean="0"/>
              <a:t>bránit.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Makroprostředí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3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Spíše než pojem bližší podnikatelské prostředí se používá pojem trh nebo odvětví, nebo také </a:t>
            </a:r>
            <a:r>
              <a:rPr lang="cs-CZ" sz="2000" dirty="0" err="1"/>
              <a:t>mezoprostředí</a:t>
            </a:r>
            <a:r>
              <a:rPr lang="cs-CZ" sz="2000" dirty="0"/>
              <a:t>. </a:t>
            </a:r>
            <a:r>
              <a:rPr lang="cs-CZ" sz="2000" dirty="0" smtClean="0"/>
              <a:t>Někteří </a:t>
            </a:r>
            <a:r>
              <a:rPr lang="cs-CZ" sz="2000" dirty="0"/>
              <a:t>autoři začleňují toto prostředí do mikroprostředí, tj. do prostředí podniku. </a:t>
            </a:r>
            <a:endParaRPr lang="cs-CZ" sz="2000" dirty="0" smtClean="0"/>
          </a:p>
          <a:p>
            <a:pPr algn="just"/>
            <a:r>
              <a:rPr lang="cs-CZ" sz="2000" dirty="0" smtClean="0"/>
              <a:t>Základní </a:t>
            </a:r>
            <a:r>
              <a:rPr lang="cs-CZ" sz="2000" dirty="0"/>
              <a:t>charakteristikou </a:t>
            </a:r>
            <a:r>
              <a:rPr lang="cs-CZ" sz="2000" dirty="0" smtClean="0"/>
              <a:t>tržního </a:t>
            </a:r>
            <a:r>
              <a:rPr lang="cs-CZ" sz="2000" dirty="0"/>
              <a:t>prostředí je to, že podniky mohou ovlivňovat subjekty a síly tohoto podnikatelského prostředí. Toto ovlivňování je cílené a záměrné. </a:t>
            </a:r>
            <a:endParaRPr lang="cs-CZ" sz="2000" dirty="0" smtClean="0"/>
          </a:p>
          <a:p>
            <a:pPr algn="just"/>
            <a:r>
              <a:rPr lang="cs-CZ" sz="2000" dirty="0"/>
              <a:t>Tržní prostředí můžeme označit jako úroveň transakční, protože právě v tomto prostředí dochází k transakcím spojených s realizací podnikatelských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Tržní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87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Interní prostředí podniku, nazývané často jako mikroprostředí, z pohledu podnikatelského prostředí představují </a:t>
            </a:r>
            <a:r>
              <a:rPr lang="cs-CZ" sz="1800" dirty="0" smtClean="0"/>
              <a:t>schopnosti </a:t>
            </a:r>
            <a:r>
              <a:rPr lang="cs-CZ" sz="1800" dirty="0"/>
              <a:t>podniku, které by měla být zdůrazněny, vyzdviženy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Interní prostředí podniku můžeme označit jako organizační úroveň podnikatelského prostředí, jelikož se týká čistě podniku jako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Faktory nebo také síly, které ovlivňují realizaci podnikatelských aktivit a směřují do prostředí podniku, můžeme rozdělit do dvou skupin, a to na faktory strategické a faktory organizační. Všechny tyto faktory jsou plně pod kontrolou podniku a zájmových skupin. </a:t>
            </a:r>
          </a:p>
          <a:p>
            <a:pPr algn="just"/>
            <a:r>
              <a:rPr lang="cs-CZ" sz="1800" dirty="0"/>
              <a:t>Samozřejmě, že významným a nepomíjitelný faktorem tohoto prostředí je finanční hospodaření podniku a celková ekonomika podniku. Ale vzhledem k tomu, že těmto stránkám podniku jsou věnovány jiné studijní materiály, které studují tuto problematiku do hloubky, tak se jim v tento studijní text věnuje pouze okrajově.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Interní podnikatelské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33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Další pohled na strukturu podnikatelského prostředí můžeme odvozovat </a:t>
            </a:r>
            <a:r>
              <a:rPr lang="cs-CZ" sz="1800" b="1" dirty="0"/>
              <a:t>z prostorového (geografického) pohledu působení daného podniku</a:t>
            </a:r>
            <a:r>
              <a:rPr lang="cs-CZ" sz="1800" dirty="0"/>
              <a:t>. Dvořáček a </a:t>
            </a:r>
            <a:r>
              <a:rPr lang="cs-CZ" sz="1800" dirty="0" err="1"/>
              <a:t>Slunčík</a:t>
            </a:r>
            <a:r>
              <a:rPr lang="cs-CZ" sz="1800" dirty="0"/>
              <a:t> (</a:t>
            </a:r>
            <a:r>
              <a:rPr lang="cs-CZ" sz="1800" dirty="0" smtClean="0"/>
              <a:t>2012) </a:t>
            </a:r>
            <a:r>
              <a:rPr lang="cs-CZ" sz="1800" dirty="0"/>
              <a:t>ve své publikaci uvádějí tzv. komplexní pohled na podnikatelské prostředí, který člení podnikatelské prostředí na globální, národní, lokální, odvětví a podnik. Vzhledem k prostorovému uspořádání podnikatelského prostředí, pak tedy rozlišujeme:</a:t>
            </a:r>
          </a:p>
          <a:p>
            <a:pPr lvl="0" algn="just"/>
            <a:r>
              <a:rPr lang="cs-CZ" sz="1800" b="1" dirty="0"/>
              <a:t>Globální podnikatelské prostředí</a:t>
            </a:r>
            <a:r>
              <a:rPr lang="cs-CZ" sz="1800" dirty="0"/>
              <a:t> představuje nejširší podnikatelské prostředí. Toto prostředí v sobě zahrnuje mezinárodní aspekt, jelikož je tvořeno prostředím světové ekonomiky a faktory mezinárodního ekonomického řádu. Globální podnikatelské prostředí působí tzv. </a:t>
            </a:r>
            <a:r>
              <a:rPr lang="cs-CZ" sz="1800" dirty="0" err="1"/>
              <a:t>supranárodním</a:t>
            </a:r>
            <a:r>
              <a:rPr lang="cs-CZ" sz="1800" dirty="0"/>
              <a:t> vlivem na podniky. </a:t>
            </a:r>
            <a:r>
              <a:rPr lang="cs-CZ" sz="1800" dirty="0" err="1"/>
              <a:t>Supranárodní</a:t>
            </a:r>
            <a:r>
              <a:rPr lang="cs-CZ" sz="1800" dirty="0"/>
              <a:t> vliv ovlivňuje všechny podnikatelské subjekty na celém světě a vychází z působení subjektů světové ekonomiky.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50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Národní podnikatelské prostředí</a:t>
            </a:r>
            <a:r>
              <a:rPr lang="cs-CZ" sz="1800" dirty="0"/>
              <a:t> je představováno konkrétními faktory (politické, legislativní, ekologické, demografické, technologické a další) konkrétní země, se kterou se konkrétní podnikatelský subjekt identifikuje. Národní podnikatelské prostředí působí tzv. národním vlivem na podniky, který vychází a je dán politikou a rozhodnutími vlády příslušné země.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Lokální podnikatelské prostředí</a:t>
            </a:r>
            <a:r>
              <a:rPr lang="cs-CZ" sz="1800" dirty="0"/>
              <a:t> je chápáno jako konkrétní prostředí (lokalita, město, oblast), ve kterém je podnik umístěn a realizuje své podnikatelské aktivity. Lokální podnikatelské prostředí působí tzv. sub-národním vlivem na podniky, který je dán působením lokálních autorit v příslušné oblasti.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0"/>
          <a:stretch/>
        </p:blipFill>
        <p:spPr>
          <a:xfrm>
            <a:off x="755576" y="987574"/>
            <a:ext cx="662473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Podnikatelské subjekty dnes nemohou vnímat svět „podnikání“ jenom v kontextu národního státu, kde působí, ale v kontextu celosvětovém. A týká se to i podniků, které působí pouze na tuzemských trzích. </a:t>
            </a:r>
            <a:endParaRPr lang="cs-CZ" sz="2000" dirty="0" smtClean="0"/>
          </a:p>
          <a:p>
            <a:pPr algn="just"/>
            <a:r>
              <a:rPr lang="cs-CZ" sz="2000" dirty="0"/>
              <a:t>¨</a:t>
            </a:r>
            <a:r>
              <a:rPr lang="cs-CZ" sz="2000" dirty="0" smtClean="0"/>
              <a:t>Proto </a:t>
            </a:r>
            <a:r>
              <a:rPr lang="cs-CZ" sz="2000" dirty="0"/>
              <a:t>v této souvislosti hovoříme o globálním podnikatelském prostředí. </a:t>
            </a:r>
            <a:r>
              <a:rPr lang="cs-CZ" sz="2000" dirty="0" smtClean="0"/>
              <a:t>P</a:t>
            </a:r>
          </a:p>
          <a:p>
            <a:pPr algn="just"/>
            <a:r>
              <a:rPr lang="cs-CZ" sz="2000" dirty="0" smtClean="0"/>
              <a:t>Pochopení </a:t>
            </a:r>
            <a:r>
              <a:rPr lang="cs-CZ" sz="2000" dirty="0"/>
              <a:t>vztahů a interakcí mezi podnikem a globálním podnikatelským prostředím je významným faktorem pro úspěch podniku a jeho konkurenceschopnost. </a:t>
            </a:r>
            <a:endParaRPr lang="cs-CZ" sz="2000" dirty="0" smtClean="0"/>
          </a:p>
          <a:p>
            <a:pPr algn="just"/>
            <a:r>
              <a:rPr lang="cs-CZ" sz="2000" dirty="0"/>
              <a:t>Globální podnikatelské prostředí lze vymezit jako prostředí různých suverénních států, které působí na podnikatelský subjekt, ovlivňuje jeho aktivity a rozhodování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Globální podnikatelské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92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Teritoriem realizace mezinárodních podnikatelských aktivit je světové hospodářské prostředí (světová ekonomika), které je tvořeno faktory a silami významným způsobem ovlivňujícími činnost podnikatelských subjektů. </a:t>
            </a:r>
          </a:p>
          <a:p>
            <a:pPr algn="just"/>
            <a:r>
              <a:rPr lang="cs-CZ" sz="1800" dirty="0" smtClean="0"/>
              <a:t>Světová ekonomika, která je chápána jako </a:t>
            </a:r>
            <a:r>
              <a:rPr lang="cs-CZ" sz="1800" dirty="0" err="1" smtClean="0"/>
              <a:t>ekonomickopolitická</a:t>
            </a:r>
            <a:r>
              <a:rPr lang="cs-CZ" sz="1800" dirty="0" smtClean="0"/>
              <a:t> polycentrická soustava složená z různých relativně výrobně uzavřených a ekonomicky samostatných státních celků, se zformovala v poslední třetině 19. století jako světová kapitalistická (tržní) ekonomika založená na nerovných vztazích mezi vysoce rozvinutými centry a zaostávající koloniální periférií.</a:t>
            </a:r>
          </a:p>
          <a:p>
            <a:pPr algn="just"/>
            <a:r>
              <a:rPr lang="cs-CZ" sz="1800" dirty="0" smtClean="0"/>
              <a:t>Mezi nejvýznamnější externí faktory působící z úrovně světové ekonomiky a ovlivňující rozvoj mezinárodních podnikatelských aktivit můžeme zařadit proces liberalizace a globalizace světové ekonomiky.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62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Přednášející: Ing. Šárka Zapletalová, Ph.D.</a:t>
            </a:r>
          </a:p>
          <a:p>
            <a:pPr lvl="1" algn="just"/>
            <a:r>
              <a:rPr lang="cs-CZ" sz="1400" dirty="0" smtClean="0"/>
              <a:t>Kancelář: B202</a:t>
            </a:r>
          </a:p>
          <a:p>
            <a:pPr lvl="1" algn="just"/>
            <a:r>
              <a:rPr lang="cs-CZ" sz="1400" dirty="0" smtClean="0"/>
              <a:t>Konzultační hodiny: </a:t>
            </a:r>
            <a:r>
              <a:rPr lang="cs-CZ" sz="1400" dirty="0" smtClean="0"/>
              <a:t>úterý</a:t>
            </a:r>
            <a:r>
              <a:rPr lang="cs-CZ" sz="1400" dirty="0" smtClean="0"/>
              <a:t> 10,00 </a:t>
            </a:r>
            <a:r>
              <a:rPr lang="cs-CZ" sz="1400" dirty="0" smtClean="0"/>
              <a:t>– </a:t>
            </a:r>
            <a:r>
              <a:rPr lang="cs-CZ" sz="1400" dirty="0" smtClean="0"/>
              <a:t>12,00 a 13,00 – 14,00 nebo </a:t>
            </a:r>
            <a:r>
              <a:rPr lang="cs-CZ" sz="1400" dirty="0" smtClean="0"/>
              <a:t>online přes MS </a:t>
            </a:r>
            <a:r>
              <a:rPr lang="cs-CZ" sz="1400" dirty="0" err="1" smtClean="0"/>
              <a:t>Teams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Email: </a:t>
            </a:r>
            <a:r>
              <a:rPr lang="cs-CZ" sz="1400" dirty="0" err="1" smtClean="0">
                <a:hlinkClick r:id="rId2"/>
              </a:rPr>
              <a:t>zapletalova</a:t>
            </a:r>
            <a:r>
              <a:rPr lang="en-US" sz="1400" dirty="0" smtClean="0">
                <a:hlinkClick r:id="rId2"/>
              </a:rPr>
              <a:t>@</a:t>
            </a:r>
            <a:r>
              <a:rPr lang="cs-CZ" sz="1400" dirty="0" smtClean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 smtClean="0"/>
              <a:t>Telefon: 596 398 433</a:t>
            </a:r>
          </a:p>
          <a:p>
            <a:pPr algn="just"/>
            <a:r>
              <a:rPr lang="cs-CZ" sz="1800" dirty="0" smtClean="0"/>
              <a:t>Veškeré materiály, informace a podklady ke studiu: IS SU</a:t>
            </a:r>
          </a:p>
          <a:p>
            <a:pPr algn="just"/>
            <a:r>
              <a:rPr lang="cs-CZ" sz="1800" dirty="0" smtClean="0"/>
              <a:t>Požadavky na ukončení předmětu:</a:t>
            </a:r>
          </a:p>
          <a:p>
            <a:pPr lvl="1" algn="just"/>
            <a:r>
              <a:rPr lang="cs-CZ" sz="1400" dirty="0" smtClean="0"/>
              <a:t>Absolvování průběžného testu na přednášce v týdnu </a:t>
            </a:r>
            <a:r>
              <a:rPr lang="cs-CZ" sz="1400" dirty="0" smtClean="0"/>
              <a:t>27. </a:t>
            </a:r>
            <a:r>
              <a:rPr lang="cs-CZ" sz="1400" dirty="0" smtClean="0"/>
              <a:t>3. – </a:t>
            </a:r>
            <a:r>
              <a:rPr lang="cs-CZ" sz="1400" dirty="0" smtClean="0"/>
              <a:t>31. </a:t>
            </a:r>
            <a:r>
              <a:rPr lang="cs-CZ" sz="1400" dirty="0"/>
              <a:t>3</a:t>
            </a:r>
            <a:r>
              <a:rPr lang="cs-CZ" sz="1400" dirty="0" smtClean="0"/>
              <a:t>. 2023 </a:t>
            </a:r>
            <a:r>
              <a:rPr lang="cs-CZ" sz="1400" dirty="0" smtClean="0"/>
              <a:t>– 20% hodnocení</a:t>
            </a:r>
          </a:p>
          <a:p>
            <a:pPr lvl="1" algn="just"/>
            <a:r>
              <a:rPr lang="cs-CZ" sz="1400" dirty="0" smtClean="0"/>
              <a:t>Vypracování a odevzdání seminární práce nejpozději do </a:t>
            </a:r>
            <a:r>
              <a:rPr lang="cs-CZ" sz="1400" dirty="0" smtClean="0"/>
              <a:t>1. </a:t>
            </a:r>
            <a:r>
              <a:rPr lang="cs-CZ" sz="1400" dirty="0" smtClean="0"/>
              <a:t>5. </a:t>
            </a:r>
            <a:r>
              <a:rPr lang="cs-CZ" sz="1400" dirty="0" smtClean="0"/>
              <a:t>2023 </a:t>
            </a:r>
            <a:r>
              <a:rPr lang="cs-CZ" sz="1400" dirty="0" smtClean="0"/>
              <a:t>(do 23:00) přes </a:t>
            </a:r>
            <a:r>
              <a:rPr lang="cs-CZ" sz="1400" dirty="0" err="1" smtClean="0"/>
              <a:t>Odevzdávárnu</a:t>
            </a:r>
            <a:r>
              <a:rPr lang="cs-CZ" sz="1400" dirty="0" smtClean="0"/>
              <a:t> IS SU a </a:t>
            </a:r>
            <a:r>
              <a:rPr lang="cs-CZ" sz="1400" dirty="0" smtClean="0"/>
              <a:t>její prezentace – </a:t>
            </a:r>
            <a:r>
              <a:rPr lang="cs-CZ" sz="1400" dirty="0" smtClean="0"/>
              <a:t>20% hodnocení</a:t>
            </a:r>
          </a:p>
          <a:p>
            <a:pPr lvl="1" algn="just"/>
            <a:r>
              <a:rPr lang="cs-CZ" sz="1400" dirty="0" smtClean="0"/>
              <a:t>Absolvování zkoušky – </a:t>
            </a:r>
            <a:r>
              <a:rPr lang="cs-CZ" sz="1400" dirty="0" smtClean="0"/>
              <a:t>ústní forma zkoušky, 60</a:t>
            </a:r>
            <a:r>
              <a:rPr lang="cs-CZ" sz="1400" dirty="0" smtClean="0"/>
              <a:t>% hodnocení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Základní informace k předmětu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2464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/>
              <a:t>Subjekty světové ekonomiky </a:t>
            </a:r>
            <a:r>
              <a:rPr lang="cs-CZ" sz="1900" dirty="0"/>
              <a:t>jsou obecně nazývány jako ekonomické celky. </a:t>
            </a:r>
            <a:r>
              <a:rPr lang="cs-CZ" sz="1900" dirty="0" smtClean="0"/>
              <a:t>Základním </a:t>
            </a:r>
            <a:r>
              <a:rPr lang="cs-CZ" sz="1900" dirty="0"/>
              <a:t>subsystémem světové ekonomiky je státní ekonomický celek (</a:t>
            </a:r>
            <a:r>
              <a:rPr lang="cs-CZ" sz="1900" i="1" dirty="0"/>
              <a:t>národní ekonomika</a:t>
            </a:r>
            <a:r>
              <a:rPr lang="cs-CZ" sz="1900" dirty="0"/>
              <a:t>). </a:t>
            </a:r>
            <a:r>
              <a:rPr lang="cs-CZ" sz="1900" dirty="0" smtClean="0"/>
              <a:t>K</a:t>
            </a:r>
            <a:r>
              <a:rPr lang="cs-CZ" sz="1900" dirty="0"/>
              <a:t> dalším subjektům světové ekonomiky patří </a:t>
            </a:r>
            <a:r>
              <a:rPr lang="cs-CZ" sz="1900" i="1" dirty="0"/>
              <a:t>mezinárodní integrační seskupení </a:t>
            </a:r>
            <a:r>
              <a:rPr lang="cs-CZ" sz="1900" dirty="0"/>
              <a:t>(institucionalizované integrační celky), </a:t>
            </a:r>
            <a:r>
              <a:rPr lang="cs-CZ" sz="1900" i="1" dirty="0"/>
              <a:t>nadnárodní celky </a:t>
            </a:r>
            <a:r>
              <a:rPr lang="cs-CZ" sz="1900" dirty="0"/>
              <a:t>(neinstitucionalizované integrační celky) a </a:t>
            </a:r>
            <a:r>
              <a:rPr lang="cs-CZ" sz="1900" i="1" dirty="0"/>
              <a:t>podnikatelské subjekty </a:t>
            </a:r>
            <a:r>
              <a:rPr lang="cs-CZ" sz="1900" dirty="0"/>
              <a:t>působící uvnitř národní ekonomiky. </a:t>
            </a:r>
            <a:endParaRPr lang="cs-CZ" sz="1900" dirty="0" smtClean="0"/>
          </a:p>
          <a:p>
            <a:pPr algn="just"/>
            <a:r>
              <a:rPr lang="cs-CZ" sz="1900" dirty="0" smtClean="0"/>
              <a:t>Subjekty </a:t>
            </a:r>
            <a:r>
              <a:rPr lang="cs-CZ" sz="1900" dirty="0"/>
              <a:t>tak rozdělujeme na subjekty makroekonomického typu a mikroekonomického typu. K subjektům </a:t>
            </a:r>
            <a:r>
              <a:rPr lang="cs-CZ" sz="1900" b="1" i="1" dirty="0"/>
              <a:t>makroekonomického typu </a:t>
            </a:r>
            <a:r>
              <a:rPr lang="cs-CZ" sz="1900" dirty="0"/>
              <a:t>zařazujeme národní ekonomiky a mezinárodní integrační seskupení</a:t>
            </a:r>
            <a:r>
              <a:rPr lang="cs-CZ" sz="1900" dirty="0" smtClean="0"/>
              <a:t>.</a:t>
            </a:r>
          </a:p>
          <a:p>
            <a:pPr algn="just"/>
            <a:r>
              <a:rPr lang="cs-CZ" sz="1900" dirty="0"/>
              <a:t>Podnikatelské subjekty tuzemské (rezidenti) i zahraniční (nerezidenti), které realizují mezinárodní podnikatelské aktivity, patří k subjektům světové ekonomiky tzv. </a:t>
            </a:r>
            <a:r>
              <a:rPr lang="cs-CZ" sz="1900" b="1" i="1" dirty="0"/>
              <a:t>mikroekonomického typu</a:t>
            </a:r>
            <a:r>
              <a:rPr lang="cs-CZ" sz="1900" dirty="0"/>
              <a:t>.</a:t>
            </a:r>
          </a:p>
          <a:p>
            <a:pPr algn="just"/>
            <a:endParaRPr lang="cs-CZ" sz="19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05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Mezi </a:t>
            </a:r>
            <a:r>
              <a:rPr lang="cs-CZ" sz="2000" dirty="0" smtClean="0"/>
              <a:t>subjekty mikroekonomického typu patří </a:t>
            </a:r>
            <a:r>
              <a:rPr lang="cs-CZ" sz="2000" dirty="0"/>
              <a:t>především nadnárodní podniky, ale můžeme zde zařadit i ostatní podnikatelské subjekty bez ohledu na jejich velikost. </a:t>
            </a:r>
            <a:endParaRPr lang="cs-CZ" sz="2000" dirty="0" smtClean="0"/>
          </a:p>
          <a:p>
            <a:pPr algn="just"/>
            <a:r>
              <a:rPr lang="cs-CZ" sz="2000" dirty="0" smtClean="0"/>
              <a:t>Subjekty </a:t>
            </a:r>
            <a:r>
              <a:rPr lang="cs-CZ" sz="2000" dirty="0"/>
              <a:t>světové ekonomiky jsou mezi sebou provázány vazbami, mezinárodními ekonomickými vztahy, které mají formu pohybu zboží a služeb, pohyb u kapitálu, pohybu vědecko-technických znalostí a pracovních </a:t>
            </a:r>
            <a:r>
              <a:rPr lang="cs-CZ" sz="2000" dirty="0" smtClean="0"/>
              <a:t>sil. </a:t>
            </a:r>
            <a:r>
              <a:rPr lang="cs-CZ" sz="2000" dirty="0"/>
              <a:t>Pomocí těchto vazeb dochází k vzájemným interakcím mezi jednotlivými subjekty i k interakcím každého prvku z nich se světovým hospodářstvím jako celkem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/>
              <a:t>Subjekty světové ekonomiky jsou mezi sebou provázány vazbami, přičemž světová ekonomika vystupuje vůči těmto subjektům jako vnější prostředí </a:t>
            </a:r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14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1" dirty="0" smtClean="0"/>
              <a:t>Vývoj světové ekonomiky:</a:t>
            </a:r>
            <a:endParaRPr lang="cs-CZ" sz="2000" dirty="0" smtClean="0"/>
          </a:p>
          <a:p>
            <a:pPr lvl="1"/>
            <a:r>
              <a:rPr lang="cs-CZ" sz="2000" dirty="0" smtClean="0"/>
              <a:t>1. etapa - vznik světové ekonomiky – konec 19. století</a:t>
            </a:r>
          </a:p>
          <a:p>
            <a:pPr lvl="1"/>
            <a:r>
              <a:rPr lang="cs-CZ" sz="2000" dirty="0" smtClean="0"/>
              <a:t>2. etapa – rozvoj světové ekonomiky – do začátku 1. světové války</a:t>
            </a:r>
          </a:p>
          <a:p>
            <a:pPr lvl="1"/>
            <a:r>
              <a:rPr lang="cs-CZ" sz="2000" dirty="0" smtClean="0"/>
              <a:t>3. etapa – období mezi dvěma světovými válkami</a:t>
            </a:r>
          </a:p>
          <a:p>
            <a:pPr lvl="1"/>
            <a:r>
              <a:rPr lang="cs-CZ" sz="2000" dirty="0" smtClean="0"/>
              <a:t>4. etapa – od konce 2. světové války do konce 90. let</a:t>
            </a:r>
          </a:p>
          <a:p>
            <a:pPr lvl="1"/>
            <a:r>
              <a:rPr lang="cs-CZ" sz="2000" dirty="0" smtClean="0"/>
              <a:t>5. etapa – od konce 90. let do dnešních dnů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64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627534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Mezi nejvýznamnější externí faktory působící z úrovně světové ekonomiky a ovlivňující rozvoj mezinárodních podnikatelských aktivit můžeme zařadit proces liberalizace a globalizace světové ekonomiky. </a:t>
            </a:r>
          </a:p>
          <a:p>
            <a:pPr algn="just"/>
            <a:r>
              <a:rPr lang="cs-CZ" sz="1600" dirty="0" smtClean="0"/>
              <a:t>Globalizace je nejčastěji vnímána jako soubor ekonomických procesů vyvolávající celou řadu společenských důsledků, a to nejvíce v oblasti kultury, ekonomiky a životního prostředí země. </a:t>
            </a:r>
          </a:p>
          <a:p>
            <a:pPr algn="just"/>
            <a:r>
              <a:rPr lang="cs-CZ" sz="1600" dirty="0" smtClean="0"/>
              <a:t>Mezinárodní měnový fond (IMF, 1997) globalizaci definuje jako rostoucí ekonomickou vzájemnou závislost zemí ve světovém měřítku v důsledku rostoucího objemu a druhu přeshraničních transakcí zboží a služeb a toku mezinárodního kapitálu, jakož i rychlejšího a rozsáhlejšího šíření technologií.</a:t>
            </a:r>
          </a:p>
          <a:p>
            <a:pPr algn="just"/>
            <a:r>
              <a:rPr lang="cs-CZ" sz="1600" dirty="0" smtClean="0"/>
              <a:t>Globalizace světové ekonomiky je pokračováním vývoje internacionalizace světového hospodářství. Globalizace je potom chápána jako pokročilejší a komplexnější forma internacionalizace, která zahrnuje i funkcionální integraci mezinárodně rozptýlených aktivit. V rámci globalizace vzniká nový ekonomický řád a nová dělba práce, nový politický řád s novou strukturou i režimem světového politického systému, kosmopolitní kultura. </a:t>
            </a:r>
          </a:p>
          <a:p>
            <a:pPr algn="just"/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14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Prostředí národního státu, z pohledu podnikatele, představuje viditelné a neviditelné instituce, které ovlivňují normativní a kognitivní dimenze podnikání. </a:t>
            </a:r>
            <a:endParaRPr lang="cs-CZ" sz="2000" dirty="0" smtClean="0"/>
          </a:p>
          <a:p>
            <a:pPr algn="just"/>
            <a:r>
              <a:rPr lang="cs-CZ" sz="2000" b="1" i="1" dirty="0" smtClean="0"/>
              <a:t>Viditelnými </a:t>
            </a:r>
            <a:r>
              <a:rPr lang="cs-CZ" sz="2000" b="1" i="1" dirty="0"/>
              <a:t>institucemi </a:t>
            </a:r>
            <a:r>
              <a:rPr lang="cs-CZ" sz="2000" dirty="0"/>
              <a:t>jsou formální instituce a organizace poskytující podporu a pomoc podnikatelským subjektům. </a:t>
            </a:r>
            <a:endParaRPr lang="cs-CZ" sz="2000" dirty="0" smtClean="0"/>
          </a:p>
          <a:p>
            <a:pPr algn="just"/>
            <a:r>
              <a:rPr lang="cs-CZ" sz="2000" dirty="0" smtClean="0"/>
              <a:t>K</a:t>
            </a:r>
            <a:r>
              <a:rPr lang="cs-CZ" sz="2000" dirty="0"/>
              <a:t> </a:t>
            </a:r>
            <a:r>
              <a:rPr lang="cs-CZ" sz="2000" b="1" i="1" dirty="0"/>
              <a:t>neviditelným institucím </a:t>
            </a:r>
            <a:r>
              <a:rPr lang="cs-CZ" sz="2000" dirty="0"/>
              <a:t>patří kulturní hodnoty, vzdělávací systémy, regulace a procedury, ekonomický systém a vládní politika. </a:t>
            </a:r>
            <a:endParaRPr lang="cs-CZ" sz="2000" dirty="0" smtClean="0"/>
          </a:p>
          <a:p>
            <a:pPr algn="just"/>
            <a:r>
              <a:rPr lang="cs-CZ" sz="2000" dirty="0" smtClean="0"/>
              <a:t>Nastavení </a:t>
            </a:r>
            <a:r>
              <a:rPr lang="cs-CZ" sz="2000" dirty="0"/>
              <a:t>podmínek národního státu vychází převážně z ekonomického, politického a legislativního prostředí daného státu.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88632" cy="507703"/>
          </a:xfrm>
        </p:spPr>
        <p:txBody>
          <a:bodyPr/>
          <a:lstStyle/>
          <a:p>
            <a:r>
              <a:rPr lang="cs-CZ" dirty="0" smtClean="0"/>
              <a:t>Prostředí národního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80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Jednotlivé ekonomické celky jsou považovány za samostatné systémy a jako takové si samy stanovují podmínky pro působení tuzemských a zahraničních podnikatelských subjektů. Všechny státy mají snahu zasahovat do podnikatelských aktivit přesahujících hranice státu v různých stupních. </a:t>
            </a:r>
            <a:endParaRPr lang="cs-CZ" sz="1800" dirty="0" smtClean="0"/>
          </a:p>
          <a:p>
            <a:pPr algn="just"/>
            <a:r>
              <a:rPr lang="cs-CZ" sz="1800" dirty="0" smtClean="0"/>
              <a:t>Intervence </a:t>
            </a:r>
            <a:r>
              <a:rPr lang="cs-CZ" sz="1800" dirty="0"/>
              <a:t>mají většinou charakter politických rozhodnutí s cílem získání co nejlepších možností pro národ a jeho obyvatele. </a:t>
            </a:r>
            <a:endParaRPr lang="cs-CZ" sz="1800" dirty="0" smtClean="0"/>
          </a:p>
          <a:p>
            <a:pPr algn="just"/>
            <a:r>
              <a:rPr lang="cs-CZ" sz="1800" dirty="0" smtClean="0"/>
              <a:t>Důvody </a:t>
            </a:r>
            <a:r>
              <a:rPr lang="cs-CZ" sz="1800" dirty="0"/>
              <a:t>intervencí vlád můžeme rozdělit na důvody ekonomické a důvody neekonomické. Mezi </a:t>
            </a:r>
            <a:r>
              <a:rPr lang="cs-CZ" sz="1800" b="1" i="1" dirty="0"/>
              <a:t>ekonomické důvody </a:t>
            </a:r>
            <a:r>
              <a:rPr lang="cs-CZ" sz="1800" dirty="0"/>
              <a:t>patří například prevence nezaměstnanosti, ochrana vznikajících odvětví, podpora industrializace nebo zlepšování ekonomických vztahů s jinými zeměmi. Mezi nejčastější </a:t>
            </a:r>
            <a:r>
              <a:rPr lang="cs-CZ" sz="1800" b="1" i="1" dirty="0"/>
              <a:t>neekonomické důvody </a:t>
            </a:r>
            <a:r>
              <a:rPr lang="cs-CZ" sz="1800" dirty="0"/>
              <a:t>bývá zařazováno zachování nezbytného průmyslu (odvětví), zachování nebo rozšíření sfér vlivu nebo ochrana aktivit pomáhající zachovávat národní identitu.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Prostředí národního státu </a:t>
            </a:r>
          </a:p>
        </p:txBody>
      </p:sp>
    </p:spTree>
    <p:extLst>
      <p:ext uri="{BB962C8B-B14F-4D97-AF65-F5344CB8AC3E}">
        <p14:creationId xmlns:p14="http://schemas.microsoft.com/office/powerpoint/2010/main" val="308082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Podnikání </a:t>
            </a:r>
            <a:r>
              <a:rPr lang="cs-CZ" sz="1800" dirty="0"/>
              <a:t>a podnik spolu velmi úzce souvisí, protože z ekonomického hlediska ke každému podnikání je zapotřebí určitých podnikatelských zdrojů, které jsou typickým způsobem uspořádány a institucionalizovány v celek, který se nazývá </a:t>
            </a:r>
            <a:r>
              <a:rPr lang="cs-CZ" sz="1800" dirty="0" smtClean="0"/>
              <a:t>podnik. </a:t>
            </a:r>
          </a:p>
          <a:p>
            <a:pPr lvl="0" algn="just"/>
            <a:r>
              <a:rPr lang="cs-CZ" sz="1800" dirty="0" smtClean="0"/>
              <a:t>Od </a:t>
            </a:r>
            <a:r>
              <a:rPr lang="cs-CZ" sz="1800" dirty="0"/>
              <a:t>konce minulého století je vnímán vliv podnikatelského prostředí na úspěch podnikání jako velmi významný, ne-li přímo určující. Můžeme objevit v </a:t>
            </a:r>
            <a:r>
              <a:rPr lang="cs-CZ" sz="1800" dirty="0" err="1"/>
              <a:t>Timmonsově</a:t>
            </a:r>
            <a:r>
              <a:rPr lang="cs-CZ" sz="1800" dirty="0"/>
              <a:t> modelu z roku 2001 podnikatelské prostředí jako jeden ze tří faktorů úspěchů podnikání. V tomto svém modelu jej </a:t>
            </a:r>
            <a:r>
              <a:rPr lang="cs-CZ" sz="1800" dirty="0" err="1"/>
              <a:t>Timmons</a:t>
            </a:r>
            <a:r>
              <a:rPr lang="cs-CZ" sz="1800" dirty="0"/>
              <a:t> označuje jako hnací síly.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Také </a:t>
            </a:r>
            <a:r>
              <a:rPr lang="cs-CZ" sz="1800" dirty="0"/>
              <a:t>systémový model faktorů úspěchů v podnikání zařazuje podnikatelské prostředí mezi tzv. objektivní faktory úspěchů podnikání, spolu s faktorem </a:t>
            </a:r>
            <a:r>
              <a:rPr lang="cs-CZ" sz="1800" dirty="0" smtClean="0"/>
              <a:t>vlastnictví. </a:t>
            </a:r>
            <a:r>
              <a:rPr lang="cs-CZ" sz="1800" dirty="0"/>
              <a:t>Z tohoto pohledu je vidět, že význam podnikatelského prostředí pro úspěch podnikání je nezanedbatelným.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Význam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1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Když bychom stručně měli shrnout význam podnikatelského prostředí pro podnikání, tak můžeme vyjít z tvrzení </a:t>
            </a:r>
            <a:r>
              <a:rPr lang="cs-CZ" sz="1800" dirty="0" err="1"/>
              <a:t>Jüngera</a:t>
            </a:r>
            <a:r>
              <a:rPr lang="cs-CZ" sz="1800" dirty="0"/>
              <a:t> a Fialová (</a:t>
            </a:r>
            <a:r>
              <a:rPr lang="cs-CZ" sz="1800" dirty="0" smtClean="0"/>
              <a:t>2004), </a:t>
            </a:r>
            <a:r>
              <a:rPr lang="cs-CZ" sz="1800" dirty="0"/>
              <a:t>že podnikatelské prostředí vytváří:</a:t>
            </a:r>
          </a:p>
          <a:p>
            <a:pPr lvl="0" algn="just"/>
            <a:r>
              <a:rPr lang="cs-CZ" sz="1800" dirty="0"/>
              <a:t>podmínky pro start podnikatelské činnosti;</a:t>
            </a:r>
          </a:p>
          <a:p>
            <a:pPr lvl="0" algn="just"/>
            <a:r>
              <a:rPr lang="cs-CZ" sz="1800" dirty="0"/>
              <a:t>podmínky pro rozvoj podnikatelské činnosti;</a:t>
            </a:r>
          </a:p>
          <a:p>
            <a:pPr lvl="0" algn="just"/>
            <a:r>
              <a:rPr lang="cs-CZ" sz="1800" dirty="0"/>
              <a:t>podmínky pro kvalitní podnikatelské aktivity.</a:t>
            </a:r>
          </a:p>
          <a:p>
            <a:pPr marL="0" indent="0" algn="just">
              <a:buNone/>
            </a:pPr>
            <a:r>
              <a:rPr lang="cs-CZ" sz="1800" dirty="0" smtClean="0"/>
              <a:t>Jak </a:t>
            </a:r>
            <a:r>
              <a:rPr lang="cs-CZ" sz="1800" dirty="0"/>
              <a:t>uvádí Dvořáček a </a:t>
            </a:r>
            <a:r>
              <a:rPr lang="cs-CZ" sz="1800" dirty="0" err="1"/>
              <a:t>Slunčík</a:t>
            </a:r>
            <a:r>
              <a:rPr lang="cs-CZ" sz="1800" dirty="0"/>
              <a:t> (</a:t>
            </a:r>
            <a:r>
              <a:rPr lang="cs-CZ" sz="1800" dirty="0" smtClean="0"/>
              <a:t>2012) </a:t>
            </a:r>
            <a:r>
              <a:rPr lang="cs-CZ" sz="1800" dirty="0"/>
              <a:t>znalost podnikatelské prostředí je důležitá, mimo jiné, z těchto důvodů:</a:t>
            </a:r>
          </a:p>
          <a:p>
            <a:pPr lvl="0" algn="just"/>
            <a:r>
              <a:rPr lang="cs-CZ" sz="1800" dirty="0"/>
              <a:t>umožňuje pochopit vztahů podnikatelského subjektu s okolím,</a:t>
            </a:r>
          </a:p>
          <a:p>
            <a:pPr lvl="0" algn="just"/>
            <a:r>
              <a:rPr lang="cs-CZ" sz="1800" dirty="0"/>
              <a:t>zvyšuje schopnost adaptace na konkrétní podnikatelské prostředí,</a:t>
            </a:r>
          </a:p>
          <a:p>
            <a:pPr lvl="0" algn="just"/>
            <a:r>
              <a:rPr lang="cs-CZ" sz="1800" dirty="0"/>
              <a:t>umožňuje využívat možnosti pro ovlivňování konkrétního podnikatelského prostředí.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Význam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6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Charakteristickou vlastností podnikatelského prostředí je neustálý proces událostí a změn, které mají různě dlouhé doby trvání a rozličnou míru vlivu na společnost. Z pohledu doby trvání a míry vlivu na společnost </a:t>
            </a:r>
            <a:r>
              <a:rPr lang="cs-CZ" sz="1800" dirty="0" smtClean="0"/>
              <a:t>rozlišujeme:</a:t>
            </a:r>
            <a:endParaRPr lang="cs-CZ" sz="1800" dirty="0"/>
          </a:p>
          <a:p>
            <a:pPr lvl="0" algn="just"/>
            <a:r>
              <a:rPr lang="cs-CZ" sz="1800" b="1" dirty="0"/>
              <a:t>Módní jevy (výkyvy)</a:t>
            </a:r>
            <a:r>
              <a:rPr lang="cs-CZ" sz="1800" dirty="0"/>
              <a:t> jsou nepředvídatelné, krátkodobé události bez významnějšího vlivu na dlouhodobou sociální, ekonomickou a politickou oblast.</a:t>
            </a:r>
          </a:p>
          <a:p>
            <a:pPr lvl="0" algn="just"/>
            <a:r>
              <a:rPr lang="cs-CZ" sz="1800" b="1" dirty="0"/>
              <a:t>Trend</a:t>
            </a:r>
            <a:r>
              <a:rPr lang="cs-CZ" sz="1800" dirty="0"/>
              <a:t> je charakteristický směr nebo posloupnost vývoje událostí, který se vyznačuje dlouhodobou tendencí. </a:t>
            </a:r>
          </a:p>
          <a:p>
            <a:pPr lvl="0" algn="just"/>
            <a:r>
              <a:rPr lang="cs-CZ" sz="1800" b="1" dirty="0" err="1"/>
              <a:t>Megatrendy</a:t>
            </a:r>
            <a:r>
              <a:rPr lang="cs-CZ" sz="1800" dirty="0"/>
              <a:t> jsou reprezentovány velkými sociálními, ekonomickými, politickými a technologickými změnami, které se vyvíjejí pozvolna a dlouhodobě a výrazným způsobem ovlivňují život jednotlivce i společnosti. Mezi nejčastěji uváděné </a:t>
            </a:r>
            <a:r>
              <a:rPr lang="cs-CZ" sz="1800" dirty="0" err="1"/>
              <a:t>megatrendy</a:t>
            </a:r>
            <a:r>
              <a:rPr lang="cs-CZ" sz="1800" dirty="0"/>
              <a:t> patří globalizace, liberalizace, regionalizace apod.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Změny v podnikatelském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8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 představuje veškeré síly a vlivy, které působí na konkrétní podnikatelský subjekt z vnějšího a vnitřního prostředí. Tyto síly a vlivy jsou v řadě případů určující pro úspěch podnikatelských aktivita daného subjektu. Podnikatelské prostředí jednak vytváří pro podniky příležitosti, které mohou využívat, ale také generuje hrozby, které podnikatelský subjekt mohou ohrožovat a způsobovat neúspěch jejich aktivit. </a:t>
            </a:r>
          </a:p>
          <a:p>
            <a:pPr algn="just"/>
            <a:r>
              <a:rPr lang="cs-CZ" sz="1800" dirty="0"/>
              <a:t>Podnikatelské prostředí můžeme strukturovat, a to jak z pohledu směru vlivu faktorů na podnik (externí prostředí a interní prostředí), tak z pohledu prostorového (globální prostředí, národní prostředí, lokální prostředí). V případě začleňování prvků a faktorů do jednotlivých vrstev podnikatelského prostředí, existuje značná nejednotnost názorů různých autorů.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a vymezení podnikatelského prostředí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podnikatelského prostředí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podnikatelského prostředí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podnikatelského prostředí</a:t>
            </a: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K</a:t>
            </a:r>
            <a:r>
              <a:rPr lang="cs-CZ" sz="2000" dirty="0" smtClean="0"/>
              <a:t>aždý </a:t>
            </a:r>
            <a:r>
              <a:rPr lang="cs-CZ" sz="2000" dirty="0"/>
              <a:t>podnik je otevřený systém, který má vztahy k okolím, ve kterém a působí a výsledky podniku pak ve značné míře závisí na faktorech vnějšího a vnitřního prostředí. Tyto síly a faktory mohou působit buď přímo, nebo nepřímo na aktivity a výsledky aktivit podniku.</a:t>
            </a:r>
            <a:endParaRPr lang="cs-CZ" sz="2000" dirty="0" smtClean="0"/>
          </a:p>
          <a:p>
            <a:pPr algn="just"/>
            <a:r>
              <a:rPr lang="cs-CZ" sz="2000" dirty="0" smtClean="0"/>
              <a:t>Podnikatelské </a:t>
            </a:r>
            <a:r>
              <a:rPr lang="cs-CZ" sz="2000" dirty="0"/>
              <a:t>prostředí musíme chápat v celistvosti, jako určitý komplex faktorů, vztahů a vlivů působících na daný podnikatelský subjekt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/>
              <a:t>Podnikatelské prostředí představuje veškeré síly a vlivy, které působí na konkrétní podnikatelský subjekt, ať už z vnějšího (externího) prostředí nebo z vnitřního (interního) prostředí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Podnikatelské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04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 můžeme posuzovat podle různých charakteristik.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Dvořáček </a:t>
            </a:r>
            <a:r>
              <a:rPr lang="cs-CZ" sz="1800" dirty="0"/>
              <a:t>a </a:t>
            </a:r>
            <a:r>
              <a:rPr lang="cs-CZ" sz="1800" dirty="0" err="1"/>
              <a:t>Slunčík</a:t>
            </a:r>
            <a:r>
              <a:rPr lang="cs-CZ" sz="1800" dirty="0"/>
              <a:t> (</a:t>
            </a:r>
            <a:r>
              <a:rPr lang="cs-CZ" sz="1800" dirty="0" smtClean="0"/>
              <a:t>2012) </a:t>
            </a:r>
            <a:r>
              <a:rPr lang="cs-CZ" sz="1800" dirty="0"/>
              <a:t>uvádějí čtyři základní typy podnikatelského prostředí, které byly identifikovány na základě těchto dvou faktorů:</a:t>
            </a:r>
          </a:p>
          <a:p>
            <a:pPr lvl="0" algn="just"/>
            <a:r>
              <a:rPr lang="cs-CZ" sz="1800" dirty="0"/>
              <a:t>míra komplexnosti faktorů podnikatelského prostředí: jednoduchá – komplexní;</a:t>
            </a:r>
          </a:p>
          <a:p>
            <a:pPr lvl="0" algn="just"/>
            <a:r>
              <a:rPr lang="cs-CZ" sz="1800" dirty="0"/>
              <a:t>dynamičnost vývoje faktorů prostředí v čase: statická – dynamická.</a:t>
            </a:r>
          </a:p>
          <a:p>
            <a:pPr marL="0" indent="0" algn="just">
              <a:buNone/>
            </a:pPr>
            <a:r>
              <a:rPr lang="cs-CZ" sz="1800" dirty="0"/>
              <a:t>Na základě těchto dvou faktorů byly tedy identifikovány tyto typy podnikatelského prostředí:</a:t>
            </a:r>
          </a:p>
          <a:p>
            <a:pPr lvl="0" algn="just"/>
            <a:r>
              <a:rPr lang="cs-CZ" sz="1800" i="1" dirty="0"/>
              <a:t>stabilní jednoduché podnikatelské prostředí</a:t>
            </a:r>
            <a:r>
              <a:rPr lang="cs-CZ" sz="1800" dirty="0"/>
              <a:t> – jedná se o prostředí statické s malou mírou nejistoty z hlediska identifikace vlivu faktorů působících na podnikatelský subjekt</a:t>
            </a:r>
            <a:r>
              <a:rPr lang="cs-CZ" sz="1800" dirty="0" smtClean="0"/>
              <a:t>;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61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i="1" dirty="0" smtClean="0"/>
              <a:t>stabilní </a:t>
            </a:r>
            <a:r>
              <a:rPr lang="cs-CZ" sz="1800" i="1" dirty="0"/>
              <a:t>komplexní podnikatelské prostředí</a:t>
            </a:r>
            <a:r>
              <a:rPr lang="cs-CZ" sz="1800" dirty="0"/>
              <a:t> – také v tomto případě se jedná o prostředí statické, ale tentokrát se střední mírou nejistoty z hlediska identifikace vlivu faktorů působících na podnikatelský subjekt, střední míra nejistoty je dána vyšší mírou komplexností faktorů podnikatelského prostředí;</a:t>
            </a:r>
          </a:p>
          <a:p>
            <a:pPr lvl="0" algn="just"/>
            <a:r>
              <a:rPr lang="cs-CZ" sz="1800" i="1" dirty="0"/>
              <a:t>dynamické jednoduché podnikatelské prostředí</a:t>
            </a:r>
            <a:r>
              <a:rPr lang="cs-CZ" sz="1800" dirty="0"/>
              <a:t> – zde se jedná o prostředí s vysokou dynamikou změn, která je příčinou vyšší míry nejistoty z hlediska identifikace faktorů působících na podnikatelský subjekt;</a:t>
            </a:r>
          </a:p>
          <a:p>
            <a:pPr lvl="0" algn="just"/>
            <a:r>
              <a:rPr lang="cs-CZ" sz="1800" i="1" dirty="0"/>
              <a:t>dynamické komplexní podnikatelské prostředí</a:t>
            </a:r>
            <a:r>
              <a:rPr lang="cs-CZ" sz="1800" dirty="0"/>
              <a:t> – nazývá se také jako turbulentní prostředí a je typické značnou nejistotou předpovědí o budoucím vývoji což vyžaduje rychlou reakci na změny v prostředí, a tím vyvolává vysoké náklady na přizpůsobení se změnám v prostředí.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05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/>
              <a:t>Podnikatelské prostředí, jako celek má vrstvy, které strukturují prostředí a vytvářejí z podnikatelského prostředí tak určitý komplexní systém. </a:t>
            </a:r>
            <a:endParaRPr lang="cs-CZ" sz="2000" dirty="0" smtClean="0"/>
          </a:p>
          <a:p>
            <a:pPr lvl="0" algn="just"/>
            <a:r>
              <a:rPr lang="cs-CZ" sz="2000" dirty="0"/>
              <a:t>Strukturovat podnikatelské prostředí můžeme z různých hledisek a je pojímána různých autory různě.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Asi </a:t>
            </a:r>
            <a:r>
              <a:rPr lang="cs-CZ" sz="2000" dirty="0"/>
              <a:t>nejčastěji se setkáváme se strukturováním podnikatelského prostředí ze dvou pohledů, a to z pohledu směru vlivu faktorů na daný podnik a z prostorového pohledu působení daného podniku.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15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2000" b="1" dirty="0"/>
              <a:t>Struktura podnikatelského prostředí z pohledu směru vlivu faktorů na daný podnik</a:t>
            </a:r>
            <a:r>
              <a:rPr lang="cs-CZ" sz="2000" dirty="0"/>
              <a:t> rozlišuje podnikatelské prostředí na externí (vnější) a prostředí interní (vnitřní). </a:t>
            </a:r>
            <a:endParaRPr lang="cs-CZ" sz="2000" dirty="0" smtClean="0"/>
          </a:p>
          <a:p>
            <a:pPr lvl="0" algn="just"/>
            <a:r>
              <a:rPr lang="cs-CZ" sz="2000" b="1" i="1" dirty="0" smtClean="0"/>
              <a:t>Externí </a:t>
            </a:r>
            <a:r>
              <a:rPr lang="cs-CZ" sz="2000" b="1" i="1" dirty="0"/>
              <a:t>prostředí</a:t>
            </a:r>
            <a:r>
              <a:rPr lang="cs-CZ" sz="2000" dirty="0"/>
              <a:t> je prostředí, které se nachází mimo podnikatelský subjekt. Toto externí prostředí můžeme rozčlenit do dvou vrstev, a to na makroprostředí a tržní prostředí. Makroprostředí je chápáno jako vzdálenější prostředí a tržní prostředí jako tzv. bližší prostředí. </a:t>
            </a:r>
            <a:r>
              <a:rPr lang="cs-CZ" sz="2000" dirty="0" err="1"/>
              <a:t>Kotler</a:t>
            </a:r>
            <a:r>
              <a:rPr lang="cs-CZ" sz="2000" dirty="0"/>
              <a:t> a Keller (</a:t>
            </a:r>
            <a:r>
              <a:rPr lang="cs-CZ" sz="2000" dirty="0" smtClean="0"/>
              <a:t>2013) </a:t>
            </a:r>
            <a:r>
              <a:rPr lang="cs-CZ" sz="2000" dirty="0"/>
              <a:t>nazývají makroprostředí jako širší prostředí a tržní prostředí jako tzv. činné prostředí.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86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i="1" dirty="0"/>
              <a:t>Interní prostředí</a:t>
            </a:r>
            <a:r>
              <a:rPr lang="cs-CZ" sz="2000" dirty="0"/>
              <a:t> je pak chápáno jako prostředí konkrétního podnikatelského subjektu. </a:t>
            </a: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Někteří </a:t>
            </a:r>
            <a:r>
              <a:rPr lang="cs-CZ" sz="2000" dirty="0"/>
              <a:t>autoři, jako třeba P. </a:t>
            </a:r>
            <a:r>
              <a:rPr lang="cs-CZ" sz="2000" dirty="0" err="1"/>
              <a:t>Kotler</a:t>
            </a:r>
            <a:r>
              <a:rPr lang="cs-CZ" sz="2000" dirty="0"/>
              <a:t> s G. Armstrongem (2001), člení prostředí do třech vrstev: makroprostředí, mikroprostředí (tržní prostředí) a vnitřní prostředí, přičemž makroprostředí a mikroprostředí jsou součástí vnějšího prostředí. </a:t>
            </a:r>
            <a:endParaRPr lang="cs-CZ" sz="2000" dirty="0" smtClean="0"/>
          </a:p>
          <a:p>
            <a:pPr algn="just"/>
            <a:r>
              <a:rPr lang="cs-CZ" sz="2000" dirty="0" smtClean="0"/>
              <a:t>Další </a:t>
            </a:r>
            <a:r>
              <a:rPr lang="cs-CZ" sz="2000" dirty="0"/>
              <a:t>autoři (jako např. Jakubíková 2008, s. 82-84) rozčleňují podnikatelské prostředí na makroprostředí a mikroprostředí (zahrnující trh a podnik). Z tohoto je vidět, že co autor, to jiný názor a jiné pojmenování.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859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2770</TotalTime>
  <Words>2845</Words>
  <Application>Microsoft Office PowerPoint</Application>
  <PresentationFormat>Předvádění na obrazovce (16:9)</PresentationFormat>
  <Paragraphs>167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Podnikatelské prostředí</vt:lpstr>
      <vt:lpstr>Základní informace k předmětu</vt:lpstr>
      <vt:lpstr>Osnova tématu</vt:lpstr>
      <vt:lpstr>Podnikatelské prostředí</vt:lpstr>
      <vt:lpstr>Typologie podnikatelského prostředí</vt:lpstr>
      <vt:lpstr>Typologie podnikatelského prostředí</vt:lpstr>
      <vt:lpstr>Struktura podnikatelského prostředí</vt:lpstr>
      <vt:lpstr>Struktura podnikatelského prostředí</vt:lpstr>
      <vt:lpstr>Struktura podnikatelského prostředí</vt:lpstr>
      <vt:lpstr>Struktura podnikatelského prostředí</vt:lpstr>
      <vt:lpstr>Externí podnikatelské prostředí</vt:lpstr>
      <vt:lpstr>Makroprostředí</vt:lpstr>
      <vt:lpstr>Tržní prostředí</vt:lpstr>
      <vt:lpstr>Interní podnikatelské prostředí</vt:lpstr>
      <vt:lpstr>Struktura podnikatelského prostředí</vt:lpstr>
      <vt:lpstr>Struktura podnikatelského prostředí</vt:lpstr>
      <vt:lpstr>Struktura podnikatelského prostředí</vt:lpstr>
      <vt:lpstr>Globální podnikatelské prostředí</vt:lpstr>
      <vt:lpstr>Prostředí světové ekonomiky</vt:lpstr>
      <vt:lpstr>Prostředí světové ekonomiky</vt:lpstr>
      <vt:lpstr>Prostředí světové ekonomiky</vt:lpstr>
      <vt:lpstr>Prostředí světové ekonomiky</vt:lpstr>
      <vt:lpstr>Prostředí světové ekonomiky</vt:lpstr>
      <vt:lpstr>Prostředí národního státu</vt:lpstr>
      <vt:lpstr>Prostředí národního státu </vt:lpstr>
      <vt:lpstr>Význam podnikatelského prostředí</vt:lpstr>
      <vt:lpstr>Význam podnikatelského prostředí</vt:lpstr>
      <vt:lpstr>Změny v podnikatelském prostředí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156</cp:revision>
  <dcterms:created xsi:type="dcterms:W3CDTF">2016-07-06T15:42:34Z</dcterms:created>
  <dcterms:modified xsi:type="dcterms:W3CDTF">2023-02-20T10:37:12Z</dcterms:modified>
</cp:coreProperties>
</file>