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2" r:id="rId3"/>
    <p:sldId id="336" r:id="rId4"/>
    <p:sldId id="338" r:id="rId5"/>
    <p:sldId id="357" r:id="rId6"/>
    <p:sldId id="358" r:id="rId7"/>
    <p:sldId id="359" r:id="rId8"/>
    <p:sldId id="339" r:id="rId9"/>
    <p:sldId id="340" r:id="rId10"/>
    <p:sldId id="341" r:id="rId11"/>
    <p:sldId id="342" r:id="rId12"/>
    <p:sldId id="343" r:id="rId13"/>
    <p:sldId id="346" r:id="rId14"/>
    <p:sldId id="347" r:id="rId15"/>
    <p:sldId id="344" r:id="rId16"/>
    <p:sldId id="345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 oblasti kvalifikace jsou klíčové především znalosti komoditní, znalosti ekonomiky a techniky realizace podnikatelských aktivit, jazykové znalosti a základní znalosti práva souvisejícího s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Kromě </a:t>
            </a:r>
            <a:r>
              <a:rPr lang="cs-CZ" sz="2000" dirty="0"/>
              <a:t>těchto znalostí manažerů vzrůstá v posledních létech význam znalostí o jiných kulturách především v souvislosti s mezinárodními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Manažeři </a:t>
            </a:r>
            <a:r>
              <a:rPr lang="cs-CZ" sz="2000" dirty="0"/>
              <a:t>potřebují a požadují přesné a spolehlivé znalosti umožňující realizovat jejich vytvořenou strategii. Jak uvádí </a:t>
            </a:r>
            <a:r>
              <a:rPr lang="cs-CZ" sz="2000" dirty="0" err="1"/>
              <a:t>Bencsik</a:t>
            </a:r>
            <a:r>
              <a:rPr lang="cs-CZ" sz="2000" dirty="0"/>
              <a:t> (2014) samotná shromažďování znalostí nestačí, podnik může získat skutečnou konkurenční výhodu prostřednictvím znalostního managementu, který rozvíjí potřebné znalosti na osobní i organizační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Zdroje podniku </a:t>
            </a:r>
          </a:p>
          <a:p>
            <a:pPr algn="just"/>
            <a:r>
              <a:rPr lang="cs-CZ" sz="1800" dirty="0"/>
              <a:t>Zdroje podniku zahrnují jak hmotné tak nehmotná aktiva, která podnik využívá k nalezení příležitostí a implementuje je do své strategie na trhu.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a kapacita podniku jsou více pozorovatelné a mohou být kvantifikovatelné.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podniku jsou tvořeny běžnými aktivy a unikátními aktivy. Především unikátní aktiva jsou významná svou schopností vytvářet a podporovat inovativní činnost podniku. </a:t>
            </a:r>
            <a:endParaRPr lang="cs-CZ" sz="1800" dirty="0" smtClean="0"/>
          </a:p>
          <a:p>
            <a:pPr algn="just"/>
            <a:r>
              <a:rPr lang="cs-CZ" sz="1800" dirty="0" smtClean="0"/>
              <a:t>K</a:t>
            </a:r>
            <a:r>
              <a:rPr lang="cs-CZ" sz="1800" dirty="0"/>
              <a:t> hmotným zdrojům a schopnostem patří finanční schopnost podniku (interní zdroje, cizí zdroje pro strategie podniku), fyzická schopnost (stroje a zařízení závody pro operativní aktivity), technologická schopnost (dovednosti, odbornost, patenty, značky, autorská práva k vytváření unikátních produktů a služeb) a organizační schopnost (lidé, struktura, formální kontrolní mechanismy).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8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Zdroje podniku </a:t>
            </a:r>
          </a:p>
          <a:p>
            <a:pPr algn="just"/>
            <a:r>
              <a:rPr lang="cs-CZ" sz="2000" dirty="0" smtClean="0"/>
              <a:t>Nehmotné </a:t>
            </a:r>
            <a:r>
              <a:rPr lang="cs-CZ" sz="2000" dirty="0"/>
              <a:t>zdroje a schopnosti jsou méně viditelné a relativně hůře kvantifikovatelné, jako je organizační kultura, sdílení hodnot, </a:t>
            </a:r>
            <a:r>
              <a:rPr lang="cs-CZ" sz="2000" dirty="0" err="1"/>
              <a:t>leadership</a:t>
            </a:r>
            <a:r>
              <a:rPr lang="cs-CZ" sz="2000" dirty="0"/>
              <a:t> a manažerské schopnosti, vize, znalosti, informace, image a reputace podniku a morálka pracovníků, která kriticky ovlivňuje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K</a:t>
            </a:r>
            <a:r>
              <a:rPr lang="cs-CZ" sz="2000" dirty="0"/>
              <a:t> nehmotným zdrojům patří také zakladatel a jeho vize, řízení podniku, vztahové schopnosti, kulturní empatie a tržní inteligence.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0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interního prostředí podniku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550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 smtClean="0"/>
              <a:t>Nehmotné </a:t>
            </a:r>
            <a:r>
              <a:rPr lang="cs-CZ" sz="1600" b="1" dirty="0"/>
              <a:t>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/>
              <a:t>Podniková kultura je jedním z významných prvků ovlivňujících celkovou efektivnost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Podniková </a:t>
            </a:r>
            <a:r>
              <a:rPr lang="cs-CZ" sz="2000" dirty="0"/>
              <a:t>kultura plní v organizaci důležité funkce, čímž současně ovlivňuje chování lidí uvnitř organizace, ale i chování organizace navenek, vůči svému konkurenčnímu prostředí. Podniková kultura nepůsobí izolovaně.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/>
              <a:t>Lukášové a Nového (</a:t>
            </a:r>
            <a:r>
              <a:rPr lang="cs-CZ" sz="2000" dirty="0" smtClean="0"/>
              <a:t>2004) </a:t>
            </a:r>
            <a:r>
              <a:rPr lang="cs-CZ" sz="2000" dirty="0"/>
              <a:t>působí podniková kultura ve vzájemných vztazích zejména s organizační strategií a organizační strukturou, přičemž právě strategie podniku je považována za faktor rozhodující o úspěchu nebo neúspěchu podnikatelské činnosti.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1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 smtClean="0"/>
              <a:t>V </a:t>
            </a:r>
            <a:r>
              <a:rPr lang="cs-CZ" sz="2000" dirty="0"/>
              <a:t>průběhu let, kdy byly prováděny rozsáhlé výzkumy, autoři prověřovali především vliv síly podnikové kultury a obsahu podnikové kultury na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Na </a:t>
            </a:r>
            <a:r>
              <a:rPr lang="cs-CZ" sz="2000" dirty="0"/>
              <a:t>základě výsledků těchto výzkumů bylo zjištěno, že na výkonnost podniku působí oba tyto parametry v jejich vzájemné kombinaci. </a:t>
            </a:r>
            <a:endParaRPr lang="cs-CZ" sz="2000" dirty="0" smtClean="0"/>
          </a:p>
          <a:p>
            <a:pPr algn="just"/>
            <a:r>
              <a:rPr lang="cs-CZ" sz="2000" dirty="0" smtClean="0"/>
              <a:t>Lze </a:t>
            </a:r>
            <a:r>
              <a:rPr lang="cs-CZ" sz="2000" dirty="0"/>
              <a:t>tedy říci, že pokud má podniková kultura vhodný obsah, pak silná kultura podporuje výkonnost a konkurenceschopnost </a:t>
            </a:r>
            <a:r>
              <a:rPr lang="cs-CZ" sz="2000" dirty="0" smtClean="0"/>
              <a:t>podniku.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Podniková kultura je jedním z významných prvků ovlivňujících celkovou efektivnost podniku. </a:t>
            </a:r>
          </a:p>
          <a:p>
            <a:pPr algn="just"/>
            <a:r>
              <a:rPr lang="cs-CZ" sz="1800" dirty="0"/>
              <a:t>Podniková kultura plní v organizaci důležité funkce, čímž současně ovlivňuje chování lidí uvnitř organizace, ale i chování organizace navenek, vůči svému konkurenčnímu prostředí. </a:t>
            </a:r>
          </a:p>
          <a:p>
            <a:pPr algn="just"/>
            <a:r>
              <a:rPr lang="cs-CZ" sz="1800" dirty="0"/>
              <a:t>Podniková kultura nepůsobí izolovaně. </a:t>
            </a:r>
          </a:p>
          <a:p>
            <a:pPr algn="just"/>
            <a:r>
              <a:rPr lang="cs-CZ" sz="1800" dirty="0"/>
              <a:t>Podle Lukášové a Nového (2004) působí podniková kultura ve vzájemných vztazích zejména s organizační strategií a organizační strukturou, přičemž právě strategie podniku je považována za faktor rozhodující o úspěchu nebo neúspěchu podnikatelské činnosti.</a:t>
            </a:r>
          </a:p>
          <a:p>
            <a:pPr algn="just"/>
            <a:r>
              <a:rPr lang="cs-CZ" sz="1800" dirty="0"/>
              <a:t>Lze tedy říci, že pokud má podniková kultura vhodný obsah, pak silná kultura podporuje výkonnost a konkurenceschopnost podniku.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Management organizace a podniková kultura</a:t>
            </a:r>
          </a:p>
        </p:txBody>
      </p:sp>
    </p:spTree>
    <p:extLst>
      <p:ext uri="{BB962C8B-B14F-4D97-AF65-F5344CB8AC3E}">
        <p14:creationId xmlns:p14="http://schemas.microsoft.com/office/powerpoint/2010/main" val="219869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Podle Vysekalové a Mikeše (2009, s. 67) podniková kultura vyjadřuje určitý charakter firmy, celkovou atmosféru, ovzduší, vnitřní život ovlivňující myšlení a chování spolupracovníků firmy.</a:t>
            </a:r>
          </a:p>
          <a:p>
            <a:pPr algn="just"/>
            <a:r>
              <a:rPr lang="cs-CZ" sz="1800" dirty="0"/>
              <a:t>„Kultura organizace neboli podniková kultura představuje soustavu hodnot, norem, přesvědčení, postojů a domněnek, která sice asi nebyla nikde výslovně zformulována, ale určuje způsob chování a jednání lidí a způsoby vykonávání práce. Hodnoty se týkají toho, o čem se věří, že je důležité v chování lidí a organizace. Normy jsou pak nepsaná pravidla chování”(Armstrong 2007, s. 257).</a:t>
            </a:r>
          </a:p>
          <a:p>
            <a:pPr algn="just"/>
            <a:r>
              <a:rPr lang="cs-CZ" sz="1800" dirty="0"/>
              <a:t>„Organizační kulturu lze chápat jako soubor základních předpokladů, hodnot, postojů a norem chování, které jsou sdíleny v rámci organizace, které se projevují v myšlení, cítění a chování členů organizace v artefaktech (výtvorech) materiální a nemateriální povahy” (Lukášová a Nový 2004, s. 22).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Vymezení pojmu podniková kultura</a:t>
            </a:r>
          </a:p>
        </p:txBody>
      </p:sp>
    </p:spTree>
    <p:extLst>
      <p:ext uri="{BB962C8B-B14F-4D97-AF65-F5344CB8AC3E}">
        <p14:creationId xmlns:p14="http://schemas.microsoft.com/office/powerpoint/2010/main" val="246951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Základní funkce podnikové kultury:</a:t>
            </a:r>
          </a:p>
          <a:p>
            <a:pPr lvl="0" algn="just"/>
            <a:r>
              <a:rPr lang="cs-CZ" sz="1800" dirty="0"/>
              <a:t>vnější – způsob adaptace podniku na okolní podmínky, tvář podniku, její image;</a:t>
            </a:r>
          </a:p>
          <a:p>
            <a:pPr lvl="0" algn="just"/>
            <a:r>
              <a:rPr lang="cs-CZ" sz="1800" dirty="0"/>
              <a:t>vnitřní – způsob integrace uvnitř podniku, průbojnost strategie podniku. </a:t>
            </a:r>
          </a:p>
          <a:p>
            <a:pPr marL="0" lv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b="1" dirty="0"/>
              <a:t>Mezi další funkce podnikové kultury patří: </a:t>
            </a:r>
          </a:p>
          <a:p>
            <a:pPr lvl="0" algn="just"/>
            <a:r>
              <a:rPr lang="cs-CZ" sz="1800" dirty="0"/>
              <a:t>snižuje konflikty uvnitř podniku;</a:t>
            </a:r>
          </a:p>
          <a:p>
            <a:pPr lvl="0" algn="just"/>
            <a:r>
              <a:rPr lang="cs-CZ" sz="1800" dirty="0"/>
              <a:t>snižuje nejistotu zaměstnanců a ovlivňuje pracovní spokojenost a emocionální pohodu;</a:t>
            </a:r>
          </a:p>
          <a:p>
            <a:pPr lvl="0" algn="just"/>
            <a:r>
              <a:rPr lang="cs-CZ" sz="1800" dirty="0"/>
              <a:t>je zdrojem motivace;</a:t>
            </a:r>
          </a:p>
          <a:p>
            <a:pPr algn="just"/>
            <a:r>
              <a:rPr lang="cs-CZ" sz="1800" dirty="0"/>
              <a:t>je konkurenční výhodou.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Funkce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29810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Interní prostředí podniku, nazývané často jako mikroprostředí, z pohledu podnikatelského prostředí představují </a:t>
            </a:r>
            <a:r>
              <a:rPr lang="cs-CZ" sz="1800" dirty="0" smtClean="0"/>
              <a:t>schopnosti </a:t>
            </a:r>
            <a:r>
              <a:rPr lang="cs-CZ" sz="1800" dirty="0"/>
              <a:t>podniku, které by měla být zdůrazněny, vyzdviženy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Interní prostředí podniku můžeme označit jako organizační úroveň podnikatelského prostředí, jelikož se týká čistě podniku jako </a:t>
            </a:r>
            <a:r>
              <a:rPr lang="cs-CZ" sz="1800" dirty="0" smtClean="0"/>
              <a:t>organizace.</a:t>
            </a:r>
          </a:p>
          <a:p>
            <a:pPr algn="just"/>
            <a:r>
              <a:rPr lang="cs-CZ" sz="18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800" dirty="0"/>
              <a:t>Samozřejmě, že významným a nepomíjitelný faktorem tohoto prostředí je finanční hospodaření podniku a celková ekonomika podniku. Ale vzhledem k tomu, že těmto stránkám podniku jsou věnovány jiné studijní materiály, které studují tuto problematiku do hloubky, tak se jim v tento studijní text věnuje pouze okrajově.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Interní podnikatelské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Funkce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BC7396-7553-4237-9419-B1D73693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4024"/>
            <a:ext cx="6696799" cy="43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Prvky podnikové kultury jsou pojímány jako „slupky cibule“, přičemž hodnoty se nacházejí uprostřed cibule a nelze je víceméně pozorovat okem, zatímco symboly jsou na povrchu cibule a představují viditelnou část kultury, která je rozpoznatelná pro lidi, kteří danou kulturu sdílejí, jako slova, gestikulace, obrazy, či předměty.</a:t>
            </a:r>
          </a:p>
          <a:p>
            <a:pPr lvl="0" algn="just"/>
            <a:r>
              <a:rPr lang="cs-CZ" sz="1800" dirty="0"/>
              <a:t>Za </a:t>
            </a:r>
            <a:r>
              <a:rPr lang="cs-CZ" sz="1800" b="1" dirty="0"/>
              <a:t>vnitřní prvky podnikové kultury </a:t>
            </a:r>
            <a:r>
              <a:rPr lang="cs-CZ" sz="1800" dirty="0"/>
              <a:t>jsou považovány symboly, hrdinové, rituály a hodnoty. K těmto prvkům se dále přidávají další prvky, a to základní předpoklady, normy, postoje a artefakty materiální i nemateriální povahy.</a:t>
            </a:r>
          </a:p>
          <a:p>
            <a:pPr lvl="0" algn="just"/>
            <a:r>
              <a:rPr lang="cs-CZ" sz="1800" b="1" dirty="0"/>
              <a:t>Vnější prvky podnikové kultury </a:t>
            </a:r>
            <a:r>
              <a:rPr lang="cs-CZ" sz="1800" dirty="0"/>
              <a:t>tvoří artefakty. Pro jednodušší pochopení jsou artefakty rozděleny na dvě části, kde první část představují nemateriální artefakty a druhou část naopak materiální artefakty.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122143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1CDA05-3223-40C7-8BFE-3F9C6886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/>
          <a:stretch/>
        </p:blipFill>
        <p:spPr>
          <a:xfrm>
            <a:off x="2483768" y="915567"/>
            <a:ext cx="4295832" cy="3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531576-4BD6-413D-8E35-520064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3559"/>
            <a:ext cx="4189170" cy="34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800" b="1" dirty="0"/>
              <a:t>Harrison</a:t>
            </a:r>
            <a:r>
              <a:rPr lang="cs-CZ" sz="1800" dirty="0"/>
              <a:t> </a:t>
            </a:r>
            <a:r>
              <a:rPr lang="cs-CZ" sz="1800" b="1" dirty="0"/>
              <a:t>rozčlenil manažerskou kulturu na čtyři druhy</a:t>
            </a:r>
            <a:r>
              <a:rPr lang="cs-CZ" sz="1800" dirty="0"/>
              <a:t>, které jsou odlišně orientované. </a:t>
            </a:r>
          </a:p>
          <a:p>
            <a:pPr lvl="0" algn="just"/>
            <a:r>
              <a:rPr lang="cs-CZ" sz="1800" b="1" dirty="0"/>
              <a:t>Orientace na moc</a:t>
            </a:r>
            <a:r>
              <a:rPr lang="cs-CZ" sz="1800" dirty="0"/>
              <a:t> – je charakteristická soutěživostí a odborností. Zde je prvotním cílem podniku řídit své okolí a management nebo vedoucí či mistři mají za úkol udržet zaměstnance, za které mají odpovědnost, pod úplnou kontrolou. </a:t>
            </a:r>
          </a:p>
          <a:p>
            <a:pPr lvl="0" algn="just"/>
            <a:r>
              <a:rPr lang="cs-CZ" sz="1800" b="1" dirty="0"/>
              <a:t>Orientace na lidi</a:t>
            </a:r>
            <a:r>
              <a:rPr lang="cs-CZ" sz="1800" dirty="0"/>
              <a:t> – hlavním zaměřením orientace jsou lidi. Podniková kultura by měla pomáhat a sloužit těmto zaměstnancům.</a:t>
            </a:r>
          </a:p>
          <a:p>
            <a:pPr lvl="0" algn="just"/>
            <a:r>
              <a:rPr lang="cs-CZ" sz="1800" b="1" dirty="0"/>
              <a:t>Orientace na úkol</a:t>
            </a:r>
            <a:r>
              <a:rPr lang="cs-CZ" sz="1800" dirty="0"/>
              <a:t> – v této kultuře jsou nejdůležitější schopnosti pracovníků, kteří by měli pracovat na správných úkolech a tyto úkoly by jim měli být „ušity na míru”</a:t>
            </a:r>
          </a:p>
          <a:p>
            <a:pPr lvl="0" algn="just"/>
            <a:r>
              <a:rPr lang="cs-CZ" sz="1800" b="1" dirty="0"/>
              <a:t>Orientace na roli</a:t>
            </a:r>
            <a:r>
              <a:rPr lang="cs-CZ" sz="1800" dirty="0"/>
              <a:t>, zde se pozornost zaměřuje převážně na legálnost, legitimnost a byrokracii.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Harrisona</a:t>
            </a:r>
          </a:p>
        </p:txBody>
      </p:sp>
    </p:spTree>
    <p:extLst>
      <p:ext uri="{BB962C8B-B14F-4D97-AF65-F5344CB8AC3E}">
        <p14:creationId xmlns:p14="http://schemas.microsoft.com/office/powerpoint/2010/main" val="388846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800" dirty="0"/>
              <a:t>Handy, rozdělil kulturu obdobně jako Harrison. </a:t>
            </a:r>
          </a:p>
          <a:p>
            <a:pPr lvl="0" algn="just"/>
            <a:r>
              <a:rPr lang="cs-CZ" sz="1800" b="1" dirty="0"/>
              <a:t>Kultura moci </a:t>
            </a:r>
            <a:r>
              <a:rPr lang="cs-CZ" sz="1800" dirty="0"/>
              <a:t>– moc přichází z míst, kde se nacházejí lidé, kteří kontrolují a řídí společnost. Kultura moci se vyznačuje převážně soutěživostí, orientací na moc a důrazem na politikaření. </a:t>
            </a:r>
          </a:p>
          <a:p>
            <a:pPr lvl="0" algn="just"/>
            <a:r>
              <a:rPr lang="cs-CZ" sz="1800" b="1" dirty="0"/>
              <a:t>Kultura role</a:t>
            </a:r>
            <a:r>
              <a:rPr lang="cs-CZ" sz="1800" dirty="0"/>
              <a:t> – moc v této kultuře je propojena s funkcemi. Práce je řízena hlavně pravidly a procedurami. Není zde důležité, kdo působí na daném pracovním místě, ale naopak je důraz kladen na popis pracovního místa nebo popis role. </a:t>
            </a:r>
          </a:p>
          <a:p>
            <a:pPr lvl="0" algn="just"/>
            <a:r>
              <a:rPr lang="cs-CZ" sz="1800" b="1" dirty="0"/>
              <a:t>Kultura úkolu</a:t>
            </a:r>
            <a:r>
              <a:rPr lang="cs-CZ" sz="1800" dirty="0"/>
              <a:t> – vliv není založen na funkci či osobní moci, ale jako nejvýznamnější je odborná moc. Hlavním úkolem této kultury je zvolit vhodné pracovníky, na správné místo a dovolit jim pracovat a rozhodovat se dle vlastních zkušeností. </a:t>
            </a:r>
          </a:p>
          <a:p>
            <a:pPr lvl="0" algn="just"/>
            <a:r>
              <a:rPr lang="cs-CZ" sz="1800" b="1" dirty="0"/>
              <a:t>Kultura osoby/podpory</a:t>
            </a:r>
            <a:r>
              <a:rPr lang="cs-CZ" sz="1800" dirty="0"/>
              <a:t> – kultura věnuje veškerou svou pozornost jedinci.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Handyho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59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Handyho</a:t>
            </a:r>
            <a:endParaRPr lang="cs-CZ" dirty="0"/>
          </a:p>
        </p:txBody>
      </p:sp>
      <p:pic>
        <p:nvPicPr>
          <p:cNvPr id="5" name="Zástupný symbol pro obsah 3" descr="kultura.pn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1043608" y="851583"/>
            <a:ext cx="6588224" cy="363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575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Tato typologie využívá dimenzi riziko (malé a velké) a dimenzi dynamika (pomalá a rychlá). Na základě těchto dvou dimenzí rozlišujeme tyto typy:</a:t>
            </a:r>
          </a:p>
          <a:p>
            <a:pPr lvl="0" algn="just"/>
            <a:r>
              <a:rPr lang="cs-CZ" sz="1600" b="1" dirty="0"/>
              <a:t>Kultura „všechno nebo nic“ (frajerů, drsných hochů)</a:t>
            </a:r>
            <a:r>
              <a:rPr lang="cs-CZ" sz="1600" b="1" i="1" dirty="0"/>
              <a:t> – </a:t>
            </a:r>
            <a:r>
              <a:rPr lang="cs-CZ" sz="1600" dirty="0"/>
              <a:t>pro podnik jsou typičtí individualisté, jejich velmi temperamentní a mladistvé jednání je hodnoceno pozitivně. </a:t>
            </a:r>
          </a:p>
          <a:p>
            <a:pPr lvl="0" algn="just"/>
            <a:r>
              <a:rPr lang="cs-CZ" sz="1600" b="1" dirty="0"/>
              <a:t>Kultura „chléb a hry“ (tvrdé práce) </a:t>
            </a:r>
            <a:r>
              <a:rPr lang="cs-CZ" sz="1600" b="1" i="1" dirty="0"/>
              <a:t>– </a:t>
            </a:r>
            <a:r>
              <a:rPr lang="cs-CZ" sz="1600" dirty="0"/>
              <a:t>podniky jsou silně extrovertně orientovány, přátelští a sympatičtí pracovníci jsou hodnoceni pozitivně. Spolupráce mezi pracovníky je týmová a nekomplikovaná, důraz je kladen na úspěch. </a:t>
            </a:r>
          </a:p>
          <a:p>
            <a:pPr lvl="0" algn="just"/>
            <a:r>
              <a:rPr lang="cs-CZ" sz="1600" b="1" dirty="0"/>
              <a:t>„Analyticko-projektová“ kultura (sázka na budoucnost)</a:t>
            </a:r>
            <a:r>
              <a:rPr lang="cs-CZ" sz="1600" dirty="0"/>
              <a:t> – podniky jsou orientovány na vědeckotechnickou racionalitu, jsou uplatňovány komplexní analýzy a dlouhodobé prognózy. </a:t>
            </a:r>
          </a:p>
          <a:p>
            <a:pPr lvl="0" algn="just"/>
            <a:r>
              <a:rPr lang="cs-CZ" sz="1600" b="1" dirty="0"/>
              <a:t>Procesní kultura (postupu)</a:t>
            </a:r>
            <a:r>
              <a:rPr lang="cs-CZ" sz="1600" dirty="0"/>
              <a:t> – všechny činnosti pracovníků v podniku jsou orientovány na proces, samotný cíl není příliš důležitý. Chyby se v podniku nedělají, vše je pečlivě kontrolováno.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</a:t>
            </a:r>
            <a:r>
              <a:rPr lang="cs-CZ" sz="2200" dirty="0"/>
              <a:t> podnikové kultury podle </a:t>
            </a:r>
            <a:r>
              <a:rPr lang="cs-CZ" sz="2200" dirty="0" err="1"/>
              <a:t>Deala</a:t>
            </a:r>
            <a:r>
              <a:rPr lang="cs-CZ" sz="2200" dirty="0"/>
              <a:t> a Kennedyho</a:t>
            </a:r>
          </a:p>
        </p:txBody>
      </p:sp>
    </p:spTree>
    <p:extLst>
      <p:ext uri="{BB962C8B-B14F-4D97-AF65-F5344CB8AC3E}">
        <p14:creationId xmlns:p14="http://schemas.microsoft.com/office/powerpoint/2010/main" val="227519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Deala</a:t>
            </a:r>
            <a:r>
              <a:rPr lang="cs-CZ" dirty="0"/>
              <a:t> a Kennedyho</a:t>
            </a:r>
          </a:p>
        </p:txBody>
      </p:sp>
      <p:pic>
        <p:nvPicPr>
          <p:cNvPr id="5" name="Zástupný symbol pro obsah 3" descr="kultur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56838"/>
            <a:ext cx="6056237" cy="3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400" dirty="0"/>
              <a:t>Sociabilita – stanovuje určitou míru přátelství mezi členy organizace. </a:t>
            </a:r>
          </a:p>
          <a:p>
            <a:pPr lvl="0" algn="just"/>
            <a:r>
              <a:rPr lang="cs-CZ" sz="2400" dirty="0"/>
              <a:t>Solidarita – soudržnost, která není citového původu, ale rozumového. </a:t>
            </a:r>
          </a:p>
          <a:p>
            <a:pPr marL="0" lvl="0" indent="0" algn="just">
              <a:buNone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Goffeeho</a:t>
            </a:r>
            <a:r>
              <a:rPr lang="cs-CZ" dirty="0"/>
              <a:t> a Jonese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71255E7-72E5-405F-8AC5-EE879CA268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1048" y="2787771"/>
          <a:ext cx="6096000" cy="162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508321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11384277"/>
                    </a:ext>
                  </a:extLst>
                </a:gridCol>
              </a:tblGrid>
              <a:tr h="812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Rodina (síťová)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Tým (pospolitá)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432825"/>
                  </a:ext>
                </a:extLst>
              </a:tr>
              <a:tr h="812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Jednotlivci (</a:t>
                      </a:r>
                      <a:r>
                        <a:rPr lang="cs-CZ" dirty="0" err="1"/>
                        <a:t>fragmentální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Byrokracie (námezdní)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947955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D69B74E-3037-459A-9935-A624B0D787F6}"/>
              </a:ext>
            </a:extLst>
          </p:cNvPr>
          <p:cNvCxnSpPr/>
          <p:nvPr/>
        </p:nvCxnSpPr>
        <p:spPr>
          <a:xfrm>
            <a:off x="2483768" y="4443958"/>
            <a:ext cx="4176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C6B586-25D1-49F3-8BA5-14F7FE3EE866}"/>
              </a:ext>
            </a:extLst>
          </p:cNvPr>
          <p:cNvSpPr txBox="1"/>
          <p:nvPr/>
        </p:nvSpPr>
        <p:spPr>
          <a:xfrm>
            <a:off x="3959932" y="4454831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Míra solidarity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AF51971-4DD0-450F-81B0-552EC621FF9E}"/>
              </a:ext>
            </a:extLst>
          </p:cNvPr>
          <p:cNvCxnSpPr/>
          <p:nvPr/>
        </p:nvCxnSpPr>
        <p:spPr>
          <a:xfrm flipV="1">
            <a:off x="899592" y="2787774"/>
            <a:ext cx="0" cy="172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594827-26B6-4756-81A1-6AC569509445}"/>
              </a:ext>
            </a:extLst>
          </p:cNvPr>
          <p:cNvSpPr txBox="1"/>
          <p:nvPr/>
        </p:nvSpPr>
        <p:spPr>
          <a:xfrm>
            <a:off x="193780" y="2867734"/>
            <a:ext cx="677108" cy="13234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/>
              <a:t>Míra sociability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FBAE0B-31FB-4291-9283-23BB9667A687}"/>
              </a:ext>
            </a:extLst>
          </p:cNvPr>
          <p:cNvSpPr txBox="1"/>
          <p:nvPr/>
        </p:nvSpPr>
        <p:spPr>
          <a:xfrm>
            <a:off x="1645904" y="4424213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nízká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E1EC04F-22EE-4D03-ABF6-8E2D50E4D086}"/>
              </a:ext>
            </a:extLst>
          </p:cNvPr>
          <p:cNvSpPr txBox="1"/>
          <p:nvPr/>
        </p:nvSpPr>
        <p:spPr>
          <a:xfrm>
            <a:off x="251519" y="2768044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vysoká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9AC5F1-C502-473F-9B84-DF0F7831370E}"/>
              </a:ext>
            </a:extLst>
          </p:cNvPr>
          <p:cNvSpPr txBox="1"/>
          <p:nvPr/>
        </p:nvSpPr>
        <p:spPr>
          <a:xfrm>
            <a:off x="251520" y="4304674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nízká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DF26D6C-E2C1-4A1C-97F8-F4F6FB17CB75}"/>
              </a:ext>
            </a:extLst>
          </p:cNvPr>
          <p:cNvSpPr txBox="1"/>
          <p:nvPr/>
        </p:nvSpPr>
        <p:spPr>
          <a:xfrm>
            <a:off x="6714569" y="4443958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41819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/>
              <a:t>Strategie podniku představuje způsob naplnění strategických cílů podniku. Strategie předurčuje budoucí činnost podniku, jejíž realizací podnik dojde k naplnění svých cílů. </a:t>
            </a:r>
            <a:endParaRPr lang="cs-CZ" sz="1800" dirty="0" smtClean="0"/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podniku je základním produktem strategického myšlení i rozhodování a stává se hlavním usměrňovatelem všech podnikových aktivit v budoucnu. </a:t>
            </a:r>
            <a:endParaRPr lang="cs-CZ" sz="1800" dirty="0" smtClean="0"/>
          </a:p>
          <a:p>
            <a:pPr algn="just"/>
            <a:r>
              <a:rPr lang="cs-CZ" sz="1800" dirty="0" smtClean="0"/>
              <a:t>Každá </a:t>
            </a:r>
            <a:r>
              <a:rPr lang="cs-CZ" sz="1800" dirty="0"/>
              <a:t>podniková strategie se opírá o tři základní pilíře, které tvoří strategický záměr, analýza podniku i jeho okolí a vlastní implementace (zavedení do reálu) strategie</a:t>
            </a:r>
            <a:r>
              <a:rPr lang="cs-CZ" sz="1800" b="1" dirty="0"/>
              <a:t>. </a:t>
            </a:r>
            <a:r>
              <a:rPr lang="cs-CZ" sz="1800" dirty="0"/>
              <a:t>Jejich spojením pak vzniká jedinečný systém podnikatelského postupu, který je zaměřen do budoucnosti.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Determinanty manažerské kultury určují, zda manažerská kultura konkrétního podniku je silná nebo slabá.</a:t>
            </a:r>
          </a:p>
          <a:p>
            <a:pPr marL="0" indent="0" algn="just">
              <a:buNone/>
            </a:pPr>
            <a:r>
              <a:rPr lang="cs-CZ" sz="1800" dirty="0"/>
              <a:t>Silná manažerská kultura musí splňovat podle </a:t>
            </a:r>
            <a:r>
              <a:rPr lang="cs-CZ" sz="1800" dirty="0" err="1"/>
              <a:t>Bedrnové</a:t>
            </a:r>
            <a:r>
              <a:rPr lang="cs-CZ" sz="1800" dirty="0"/>
              <a:t> a Nového (2002) tři kritéria: </a:t>
            </a:r>
          </a:p>
          <a:p>
            <a:pPr lvl="0" algn="just"/>
            <a:r>
              <a:rPr lang="cs-CZ" sz="1800" b="1" dirty="0"/>
              <a:t>Pregnantnost</a:t>
            </a:r>
            <a:r>
              <a:rPr lang="cs-CZ" sz="1800" dirty="0"/>
              <a:t> – jednotlivé oblasti manažerské kultury musí přesně definovat všem pracovníkům, které aktivity jsou nutné, žádoucí, akceptovatelné, vyloučené a nepřijatelné. </a:t>
            </a:r>
          </a:p>
          <a:p>
            <a:pPr lvl="0" algn="just"/>
            <a:r>
              <a:rPr lang="cs-CZ" sz="1800" b="1" dirty="0"/>
              <a:t>Rozšířenost</a:t>
            </a:r>
            <a:r>
              <a:rPr lang="cs-CZ" sz="1800" dirty="0"/>
              <a:t> – manažerská kultura musí být dostatečně rozšířena v podniku, všichni pracovníci musí být dostatečně seznámeni s jednotlivými prvky manažerské kultury, a musí se s jejich existencí a vlivem setkávat v každé situaci, v každém okamžiku a na každém místě.</a:t>
            </a:r>
          </a:p>
          <a:p>
            <a:pPr algn="just"/>
            <a:r>
              <a:rPr lang="cs-CZ" sz="1800" b="1" dirty="0"/>
              <a:t>Zakotvenost</a:t>
            </a:r>
            <a:r>
              <a:rPr lang="cs-CZ" sz="1800" dirty="0"/>
              <a:t> – znamená míru identifikace jednotlivých podnikových hodnot, vzorů a norem jednání.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Síla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391945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Síla podnikové kultury se vyznačuje těmito znaky:</a:t>
            </a:r>
          </a:p>
          <a:p>
            <a:r>
              <a:rPr lang="cs-CZ" sz="1800" dirty="0"/>
              <a:t>zprostředkovává a usnadňuje jasný pohled na firmu, činí ho přehledný a snadno pochopitelný;</a:t>
            </a:r>
          </a:p>
          <a:p>
            <a:r>
              <a:rPr lang="cs-CZ" sz="1800" dirty="0"/>
              <a:t>vytváří podmínky pro jednoznačnou komunikaci;</a:t>
            </a:r>
          </a:p>
          <a:p>
            <a:r>
              <a:rPr lang="cs-CZ" sz="1800" dirty="0"/>
              <a:t>umožňuje rychlé rozhodování;</a:t>
            </a:r>
          </a:p>
          <a:p>
            <a:r>
              <a:rPr lang="cs-CZ" sz="1800" dirty="0"/>
              <a:t>urychluje implementaci nových plánů, projektů a programů, které mají všeobecnou podporu;</a:t>
            </a:r>
          </a:p>
          <a:p>
            <a:r>
              <a:rPr lang="cs-CZ" sz="1800" dirty="0"/>
              <a:t>snižuje potřebu kontroly zaměstnanců, kteří jsou identifikováni s firmou a existuje malá potřeba formální kontroly;</a:t>
            </a:r>
          </a:p>
          <a:p>
            <a:r>
              <a:rPr lang="cs-CZ" sz="1800" dirty="0"/>
              <a:t>zvyšuje motivaci a týmového ducha;</a:t>
            </a:r>
          </a:p>
          <a:p>
            <a:r>
              <a:rPr lang="cs-CZ" sz="1800" dirty="0"/>
              <a:t>zajišťuje stabilitu sociálního systému, tzn., že společně sdílené cíle a hodnoty redukují strach a přinášejí jistotu a sebedůvěru.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Síla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67326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Podniková kultura a noví zaměstnanci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0AD34E-48B1-4F7F-9D7C-413877C8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/>
          <a:stretch/>
        </p:blipFill>
        <p:spPr>
          <a:xfrm>
            <a:off x="954360" y="877949"/>
            <a:ext cx="6858000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Projevy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017F0-35D2-4E25-BEE4-B54E33C7E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1"/>
          <a:stretch/>
        </p:blipFill>
        <p:spPr>
          <a:xfrm>
            <a:off x="1043608" y="987574"/>
            <a:ext cx="6858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7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 smtClean="0"/>
              <a:t>Informačními </a:t>
            </a:r>
            <a:r>
              <a:rPr lang="cs-CZ" sz="1600" dirty="0"/>
              <a:t>zdroji k analýze interního prostředí podniku je především informační systém podniku, rozbory a hodnocení podnikových aktivit, šetření v podniku aj.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hodnototvorného řetězce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7S</a:t>
            </a:r>
          </a:p>
          <a:p>
            <a:pPr algn="just"/>
            <a:r>
              <a:rPr lang="cs-CZ" sz="1600" dirty="0"/>
              <a:t>Metoda </a:t>
            </a:r>
            <a:r>
              <a:rPr lang="cs-CZ" sz="1600" dirty="0" smtClean="0"/>
              <a:t>6M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VRIO</a:t>
            </a:r>
          </a:p>
          <a:p>
            <a:pPr algn="just"/>
            <a:r>
              <a:rPr lang="cs-CZ" sz="1600" dirty="0" smtClean="0"/>
              <a:t>Model EFQM a Model CAF</a:t>
            </a:r>
          </a:p>
          <a:p>
            <a:pPr algn="just"/>
            <a:r>
              <a:rPr lang="cs-CZ" sz="1600" dirty="0" smtClean="0"/>
              <a:t>Finanční analýza</a:t>
            </a:r>
          </a:p>
          <a:p>
            <a:pPr algn="just"/>
            <a:r>
              <a:rPr lang="cs-CZ" sz="1600" dirty="0" smtClean="0"/>
              <a:t>SWOT analýza</a:t>
            </a:r>
            <a:endParaRPr lang="cs-CZ" sz="1600" dirty="0"/>
          </a:p>
          <a:p>
            <a:pPr algn="just"/>
            <a:r>
              <a:rPr lang="cs-CZ" sz="1600" dirty="0" smtClean="0"/>
              <a:t>Produktové </a:t>
            </a:r>
            <a:r>
              <a:rPr lang="cs-CZ" sz="1600" dirty="0"/>
              <a:t>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analýzy interního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2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</a:t>
            </a:r>
            <a:r>
              <a:rPr lang="cs-CZ" sz="1600" dirty="0" smtClean="0"/>
              <a:t>podniku – hodnototvorné aktivity.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hodnocení těchto aktivit se podnikové aktivity člení </a:t>
            </a:r>
            <a:r>
              <a:rPr lang="cs-CZ" sz="1600" dirty="0" smtClean="0"/>
              <a:t>na:</a:t>
            </a:r>
          </a:p>
          <a:p>
            <a:pPr algn="just"/>
            <a:r>
              <a:rPr lang="cs-CZ" sz="1600" i="1" dirty="0" smtClean="0"/>
              <a:t>hlavní </a:t>
            </a:r>
            <a:r>
              <a:rPr lang="cs-CZ" sz="1600" i="1" dirty="0"/>
              <a:t>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</a:t>
            </a:r>
            <a:r>
              <a:rPr lang="cs-CZ" sz="1600" dirty="0" smtClean="0"/>
              <a:t>služby</a:t>
            </a:r>
          </a:p>
          <a:p>
            <a:pPr algn="just"/>
            <a:r>
              <a:rPr lang="cs-CZ" sz="1600" i="1" dirty="0" smtClean="0"/>
              <a:t>podpůrné </a:t>
            </a:r>
            <a:r>
              <a:rPr lang="cs-CZ" sz="1600" i="1" dirty="0"/>
              <a:t>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Analýza hodnototvorného řetězce podle M.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Hodnototvorný řetězec M. </a:t>
            </a:r>
            <a:r>
              <a:rPr lang="cs-CZ" dirty="0" err="1" smtClean="0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7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Metoda 7S </a:t>
            </a:r>
            <a:r>
              <a:rPr lang="cs-CZ" sz="1600" dirty="0"/>
              <a:t>dává jednotlivé faktory </a:t>
            </a:r>
            <a:r>
              <a:rPr lang="cs-CZ" sz="1600" dirty="0" smtClean="0"/>
              <a:t>interního prostředí do souvislostí a jednotlivé </a:t>
            </a:r>
            <a:r>
              <a:rPr lang="cs-CZ" sz="1600" dirty="0"/>
              <a:t>faktory </a:t>
            </a:r>
            <a:r>
              <a:rPr lang="cs-CZ" sz="1600" dirty="0" smtClean="0"/>
              <a:t>spojovat </a:t>
            </a:r>
            <a:r>
              <a:rPr lang="cs-CZ" sz="1600" dirty="0"/>
              <a:t>s ostatními do jednoho celku, kde každý faktor má určitý vliv na některé </a:t>
            </a:r>
            <a:r>
              <a:rPr lang="cs-CZ" sz="1600" dirty="0" smtClean="0"/>
              <a:t>další</a:t>
            </a:r>
            <a:r>
              <a:rPr lang="cs-CZ" sz="1600" dirty="0"/>
              <a:t>: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analýza </a:t>
            </a:r>
            <a:r>
              <a:rPr lang="cs-CZ" sz="1400" dirty="0"/>
              <a:t>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potřeba najít jednotlivé vazby a určit, o jaké faktory a vlivy se jedná, následně je pak podle potřeby pozměnit. </a:t>
            </a:r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4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1"/>
            <a:ext cx="49685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Organizační struktura podniku</a:t>
            </a:r>
          </a:p>
          <a:p>
            <a:pPr algn="just"/>
            <a:r>
              <a:rPr lang="cs-CZ" sz="2000" dirty="0"/>
              <a:t>Pro úspěšnou implementaci zvolené strategie podniku je potřeba vytvořit odpovídající organizační strukturu a systém řízení. </a:t>
            </a:r>
            <a:endParaRPr lang="cs-CZ" sz="2000" dirty="0" smtClean="0"/>
          </a:p>
          <a:p>
            <a:pPr algn="just"/>
            <a:r>
              <a:rPr lang="cs-CZ" sz="2000" dirty="0" smtClean="0"/>
              <a:t>Volba </a:t>
            </a:r>
            <a:r>
              <a:rPr lang="cs-CZ" sz="2000" dirty="0"/>
              <a:t>adekvátní organizační struktury z velké míry závisí na manažerském stylu práce manažerů, konkrétní situaci v podniku a životním cyklem podnikatelského prostředí podniku a na současném stupni poznání v oblasti řízení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 err="1"/>
              <a:t>Dedouchové</a:t>
            </a:r>
            <a:r>
              <a:rPr lang="cs-CZ" sz="2000" dirty="0"/>
              <a:t> (</a:t>
            </a:r>
            <a:r>
              <a:rPr lang="cs-CZ" sz="2000" dirty="0" smtClean="0"/>
              <a:t>2001) </a:t>
            </a:r>
            <a:r>
              <a:rPr lang="cs-CZ" sz="2000" dirty="0"/>
              <a:t>organizační uspořádání musí být navrženo tak, aby činnosti na jednotlivých funkčních úrovních byly řízeny společně a mohlo tak být dosaženo stanovených strategických cílů.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9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85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753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Postup:</a:t>
            </a:r>
            <a:endParaRPr lang="en-US" sz="1800" dirty="0"/>
          </a:p>
          <a:p>
            <a:pPr algn="just"/>
            <a:r>
              <a:rPr lang="cs-CZ" sz="1800" dirty="0" smtClean="0"/>
              <a:t>Začíná se hodnocením sdílených hodnot: Jsou konzistentní se strukturou, strategií a systémem? Jestliže ne, tak jaké změny je potřeba provést?</a:t>
            </a:r>
          </a:p>
          <a:p>
            <a:pPr algn="just"/>
            <a:r>
              <a:rPr lang="cs-CZ" sz="1800" dirty="0" smtClean="0"/>
              <a:t>Poté se provádí analýza tvrdých komponentů. Jak dobře podporují ostatní? Jaké změny je vhodné provést?</a:t>
            </a:r>
          </a:p>
          <a:p>
            <a:pPr algn="just"/>
            <a:r>
              <a:rPr lang="cs-CZ" sz="1800" dirty="0" smtClean="0"/>
              <a:t>Dále, hodnotíme měkké komponenty. Podporují požadované tvrdé komponenty? Podporují se navzájem? Jestliže ne, tak jaké změny je potřeba provést?</a:t>
            </a:r>
          </a:p>
          <a:p>
            <a:pPr algn="just"/>
            <a:r>
              <a:rPr lang="cs-CZ" sz="1800" dirty="0" smtClean="0"/>
              <a:t>Při </a:t>
            </a:r>
            <a:r>
              <a:rPr lang="cs-CZ" sz="1800" dirty="0"/>
              <a:t>nastavování a </a:t>
            </a:r>
            <a:r>
              <a:rPr lang="cs-CZ" sz="1800" dirty="0" smtClean="0"/>
              <a:t>slaďování </a:t>
            </a:r>
            <a:r>
              <a:rPr lang="cs-CZ" sz="1800" dirty="0"/>
              <a:t>prvků </a:t>
            </a:r>
            <a:r>
              <a:rPr lang="cs-CZ" sz="1800" dirty="0" smtClean="0"/>
              <a:t>je nutné použít interaktivní </a:t>
            </a:r>
            <a:r>
              <a:rPr lang="cs-CZ" sz="1800" dirty="0"/>
              <a:t>(a často časově náročný) proces provádění úprav a následnou opětovnou analýzu toho, jak to ovlivní ostatní prvky a jejich </a:t>
            </a:r>
            <a:r>
              <a:rPr lang="cs-CZ" sz="1800" dirty="0" smtClean="0"/>
              <a:t>sladění.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5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040" b="3665"/>
          <a:stretch/>
        </p:blipFill>
        <p:spPr>
          <a:xfrm>
            <a:off x="1763689" y="123478"/>
            <a:ext cx="6192688" cy="45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</a:t>
            </a:r>
            <a:r>
              <a:rPr lang="cs-CZ" sz="1600" dirty="0" smtClean="0"/>
              <a:t>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7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>
          <a:xfrm>
            <a:off x="107504" y="965953"/>
            <a:ext cx="7956376" cy="37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189"/>
            <a:ext cx="7943850" cy="4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 smtClean="0"/>
              <a:t>Pomocí </a:t>
            </a:r>
            <a:r>
              <a:rPr lang="cs-CZ" sz="1600" dirty="0"/>
              <a:t>metody </a:t>
            </a:r>
            <a:r>
              <a:rPr lang="cs-CZ" sz="1600" dirty="0" smtClean="0"/>
              <a:t>VRIO se posuzují tyto zdroje:</a:t>
            </a:r>
            <a:endParaRPr lang="cs-CZ" sz="1600" dirty="0"/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 smtClean="0"/>
              <a:t>Jednotlivé </a:t>
            </a:r>
            <a:r>
              <a:rPr lang="cs-CZ" sz="1600" dirty="0"/>
              <a:t>zdroje jsou posuzovány z hlediska: </a:t>
            </a:r>
            <a:endParaRPr lang="cs-CZ" sz="1600" dirty="0" smtClean="0"/>
          </a:p>
          <a:p>
            <a:pPr lvl="1" algn="just"/>
            <a:r>
              <a:rPr lang="cs-CZ" sz="1400" b="1" dirty="0" err="1" smtClean="0"/>
              <a:t>V</a:t>
            </a:r>
            <a:r>
              <a:rPr lang="cs-CZ" sz="1400" dirty="0" err="1" smtClean="0"/>
              <a:t>alues</a:t>
            </a:r>
            <a:r>
              <a:rPr lang="cs-CZ" sz="1400" dirty="0" smtClean="0"/>
              <a:t> – hodnota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R</a:t>
            </a:r>
            <a:r>
              <a:rPr lang="cs-CZ" sz="1400" dirty="0" err="1" smtClean="0"/>
              <a:t>areness</a:t>
            </a:r>
            <a:r>
              <a:rPr lang="cs-CZ" sz="1400" dirty="0" smtClean="0"/>
              <a:t> – vzácnost zdroje</a:t>
            </a:r>
            <a:endParaRPr lang="cs-CZ" sz="1400" dirty="0"/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 smtClean="0"/>
              <a:t>I</a:t>
            </a:r>
            <a:r>
              <a:rPr lang="cs-CZ" sz="1400" dirty="0" err="1" smtClean="0"/>
              <a:t>mitate</a:t>
            </a:r>
            <a:r>
              <a:rPr lang="cs-CZ" sz="1400" dirty="0" smtClean="0"/>
              <a:t> – </a:t>
            </a:r>
            <a:r>
              <a:rPr lang="cs-CZ" sz="1400" dirty="0" err="1" smtClean="0"/>
              <a:t>napodobitelnost</a:t>
            </a:r>
            <a:r>
              <a:rPr lang="cs-CZ" sz="1400" dirty="0" smtClean="0"/>
              <a:t>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O</a:t>
            </a:r>
            <a:r>
              <a:rPr lang="cs-CZ" sz="1400" dirty="0" err="1" smtClean="0"/>
              <a:t>rganization</a:t>
            </a:r>
            <a:r>
              <a:rPr lang="cs-CZ" sz="1400" dirty="0" smtClean="0"/>
              <a:t> – schopnost organizovat zdroj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VRIO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3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Aplikace metody VRIO</a:t>
            </a:r>
            <a:endParaRPr lang="cs-CZ" dirty="0"/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1013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 smtClean="0"/>
              <a:t>Účel </a:t>
            </a:r>
            <a:r>
              <a:rPr lang="cs-CZ" sz="1400" dirty="0"/>
              <a:t>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 smtClean="0"/>
              <a:t>Kritéria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Organizační struktura </a:t>
            </a:r>
            <a:r>
              <a:rPr lang="cs-CZ" sz="1800" dirty="0"/>
              <a:t>zobrazuje kompetenční vztahy, vnitropodnikové úvary a vzájemné vazby a vztahy mezi těmito útvary. </a:t>
            </a:r>
            <a:endParaRPr lang="cs-CZ" sz="1800" dirty="0" smtClean="0"/>
          </a:p>
          <a:p>
            <a:pPr algn="just"/>
            <a:r>
              <a:rPr lang="cs-CZ" sz="1800" dirty="0" smtClean="0"/>
              <a:t>Základní </a:t>
            </a:r>
            <a:r>
              <a:rPr lang="cs-CZ" sz="1800" dirty="0"/>
              <a:t>jednotkou organizační struktury je jednotka organizace práce, která je tvořena určitým počtem pracovníků podřízených jednomu vedoucímu pracovníkovi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r>
              <a:rPr lang="cs-CZ" sz="1800" dirty="0"/>
              <a:t>Organizační struktura je výsledkem manažerské funkce </a:t>
            </a:r>
            <a:r>
              <a:rPr lang="cs-CZ" sz="1800" dirty="0" smtClean="0"/>
              <a:t>organizování.</a:t>
            </a:r>
          </a:p>
          <a:p>
            <a:pPr algn="just"/>
            <a:r>
              <a:rPr lang="cs-CZ" sz="1800" dirty="0"/>
              <a:t>Pro tvorbu organizační struktury je potřeba poznat a pochopit základní technické a technologické vztahy v aktivitách organizace, analyzovat základní prvky, kterými je organizace tvořena. </a:t>
            </a:r>
            <a:endParaRPr lang="cs-CZ" sz="1800" dirty="0" smtClean="0"/>
          </a:p>
          <a:p>
            <a:pPr algn="just"/>
            <a:r>
              <a:rPr lang="cs-CZ" sz="1800" dirty="0"/>
              <a:t>Jednotky organizace práce se podle principu hierarchie spojují v organizační jednotky větší, které představují organizační stupně. Organizační stupně představují v organizační struktuře její hierarchické uspořádání.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</a:t>
            </a:r>
            <a:r>
              <a:rPr lang="cs-CZ" sz="1600" dirty="0" smtClean="0"/>
              <a:t>srovnání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CAF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5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Velmi významná </a:t>
            </a:r>
            <a:r>
              <a:rPr lang="cs-CZ" sz="1600" dirty="0" smtClean="0"/>
              <a:t>z pohledu interní analýzy je </a:t>
            </a:r>
            <a:r>
              <a:rPr lang="cs-CZ" sz="1600" b="1" dirty="0"/>
              <a:t>finanční </a:t>
            </a:r>
            <a:r>
              <a:rPr lang="cs-CZ" sz="1600" b="1" dirty="0" smtClean="0"/>
              <a:t>analýza. </a:t>
            </a:r>
            <a:r>
              <a:rPr lang="cs-CZ" sz="1600" dirty="0" smtClean="0"/>
              <a:t>Finanční analýza slouží k:</a:t>
            </a:r>
          </a:p>
          <a:p>
            <a:pPr lvl="1"/>
            <a:r>
              <a:rPr lang="cs-CZ" sz="1400" dirty="0"/>
              <a:t>Rozhodování managementu </a:t>
            </a:r>
          </a:p>
          <a:p>
            <a:pPr lvl="1"/>
            <a:r>
              <a:rPr lang="cs-CZ" sz="1400" dirty="0"/>
              <a:t>Spojení s účetnictvím a finančním řízením podniku</a:t>
            </a:r>
          </a:p>
          <a:p>
            <a:pPr lvl="1"/>
            <a:r>
              <a:rPr lang="cs-CZ" sz="1400" dirty="0"/>
              <a:t>Poznat finanční zdraví podniku</a:t>
            </a:r>
          </a:p>
          <a:p>
            <a:pPr lvl="1"/>
            <a:r>
              <a:rPr lang="cs-CZ" sz="1400" dirty="0"/>
              <a:t>Identifikace slabin vedoucích k možným problémům</a:t>
            </a:r>
          </a:p>
          <a:p>
            <a:pPr lvl="1"/>
            <a:r>
              <a:rPr lang="cs-CZ" sz="1400" dirty="0"/>
              <a:t>Komplexní posouzení majetkové a finanční situace podniku</a:t>
            </a:r>
          </a:p>
          <a:p>
            <a:pPr lvl="1"/>
            <a:r>
              <a:rPr lang="cs-CZ" sz="1400" dirty="0"/>
              <a:t>Zhodnocení finanční situace </a:t>
            </a:r>
            <a:r>
              <a:rPr lang="cs-CZ" sz="1400" dirty="0" smtClean="0"/>
              <a:t>podniku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pPr algn="just"/>
            <a:r>
              <a:rPr lang="cs-CZ" sz="1600" b="1" dirty="0" smtClean="0"/>
              <a:t>Finanční analýza </a:t>
            </a:r>
            <a:r>
              <a:rPr lang="cs-CZ" sz="1600" dirty="0" smtClean="0"/>
              <a:t>kde </a:t>
            </a:r>
            <a:r>
              <a:rPr lang="cs-CZ" sz="1600" dirty="0"/>
              <a:t>sledujeme především následující základní oblasti:</a:t>
            </a:r>
          </a:p>
          <a:p>
            <a:pPr lvl="1" algn="just"/>
            <a:r>
              <a:rPr lang="cs-CZ" sz="1400" b="1" dirty="0"/>
              <a:t>oblast finanční stability - (</a:t>
            </a:r>
            <a:r>
              <a:rPr lang="cs-CZ" sz="1400" dirty="0"/>
              <a:t>ukazatelé zadluženosti a dluhové schopnosti podniku);</a:t>
            </a:r>
          </a:p>
          <a:p>
            <a:pPr lvl="1" algn="just"/>
            <a:r>
              <a:rPr lang="cs-CZ" sz="1400" b="1" dirty="0"/>
              <a:t>oblast rentability – </a:t>
            </a:r>
            <a:r>
              <a:rPr lang="cs-CZ" sz="1400" dirty="0"/>
              <a:t>získání informovanosti o vývoji ziskovosti podniku;</a:t>
            </a:r>
          </a:p>
          <a:p>
            <a:pPr lvl="1" algn="just"/>
            <a:r>
              <a:rPr lang="cs-CZ" sz="1400" b="1" dirty="0"/>
              <a:t>oblast řízení aktiv – </a:t>
            </a:r>
            <a:r>
              <a:rPr lang="cs-CZ" sz="1400" dirty="0"/>
              <a:t>poskytnutí přehledu o efektivnosti hospodaření podniku se svými aktivy;</a:t>
            </a:r>
          </a:p>
          <a:p>
            <a:pPr lvl="1" algn="just"/>
            <a:r>
              <a:rPr lang="cs-CZ" sz="1400" b="1" dirty="0"/>
              <a:t>oblast tržní hodnoty podniku – </a:t>
            </a:r>
            <a:r>
              <a:rPr lang="cs-CZ" sz="1400" dirty="0"/>
              <a:t>přehled o tržním ocenění podniku a jeho vývoji.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7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6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</a:t>
            </a:r>
            <a:r>
              <a:rPr lang="cs-CZ" sz="1600" dirty="0" smtClean="0"/>
              <a:t>univerzální analytickou metodu, </a:t>
            </a:r>
            <a:r>
              <a:rPr lang="cs-CZ" sz="1600" dirty="0"/>
              <a:t>která </a:t>
            </a:r>
            <a:r>
              <a:rPr lang="cs-CZ" sz="1600" dirty="0" smtClean="0"/>
              <a:t>sleduje:</a:t>
            </a:r>
          </a:p>
          <a:p>
            <a:pPr algn="just"/>
            <a:r>
              <a:rPr lang="cs-CZ" sz="1600" dirty="0" smtClean="0"/>
              <a:t>silné </a:t>
            </a:r>
            <a:r>
              <a:rPr lang="cs-CZ" sz="1600" dirty="0"/>
              <a:t>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 smtClean="0"/>
              <a:t>charakteristiku </a:t>
            </a:r>
            <a:r>
              <a:rPr lang="cs-CZ" sz="1600" dirty="0"/>
              <a:t>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Základní </a:t>
            </a:r>
            <a:r>
              <a:rPr lang="cs-CZ" sz="1600" dirty="0"/>
              <a:t>filosofická myšlenka této metody je v tom, že všechny jevy a procesy ovlivňující podnik mohou působit jak pozitivně (posun žádoucím směrem) tak negativně (oddálení od směru, kterým lze dosáhnout cíle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 smtClean="0"/>
              <a:t>vně</a:t>
            </a:r>
            <a:r>
              <a:rPr lang="cs-CZ" sz="1600" dirty="0" smtClean="0"/>
              <a:t>, v okolí podniku.</a:t>
            </a:r>
          </a:p>
          <a:p>
            <a:pPr algn="just"/>
            <a:r>
              <a:rPr lang="cs-CZ" sz="1600" dirty="0"/>
              <a:t>Autorem SWOT analýzy </a:t>
            </a:r>
            <a:r>
              <a:rPr lang="cs-CZ" sz="1600" dirty="0" smtClean="0"/>
              <a:t>je Albert </a:t>
            </a:r>
            <a:r>
              <a:rPr lang="cs-CZ" sz="1600" dirty="0" err="1" smtClean="0"/>
              <a:t>Humphrey</a:t>
            </a:r>
            <a:r>
              <a:rPr lang="cs-CZ" sz="1600" dirty="0" smtClean="0"/>
              <a:t>, </a:t>
            </a:r>
            <a:r>
              <a:rPr lang="cs-CZ" sz="1600" dirty="0"/>
              <a:t>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7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 smtClean="0"/>
              <a:t>Cílem těchto metod je zhodnocení jednotlivých produktů z pohledu finančního a investičního a rozhodnutí o budoucích investicích/</a:t>
            </a:r>
            <a:r>
              <a:rPr lang="cs-CZ" sz="1600" dirty="0" err="1" smtClean="0"/>
              <a:t>neinvesticích</a:t>
            </a:r>
            <a:r>
              <a:rPr lang="cs-CZ" sz="1600" dirty="0" smtClean="0"/>
              <a:t> do jednotlivých produktů nebo značek.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K produktovým (</a:t>
            </a:r>
            <a:r>
              <a:rPr lang="cs-CZ" sz="1600" dirty="0" err="1" smtClean="0"/>
              <a:t>portofliovým</a:t>
            </a:r>
            <a:r>
              <a:rPr lang="cs-CZ" sz="1600" dirty="0" smtClean="0"/>
              <a:t>) metodám bývají zařazovány nejčastěji tyto metody:</a:t>
            </a:r>
          </a:p>
          <a:p>
            <a:pPr algn="just"/>
            <a:r>
              <a:rPr lang="cs-CZ" sz="1600" dirty="0" err="1" smtClean="0"/>
              <a:t>Druckerova</a:t>
            </a:r>
            <a:r>
              <a:rPr lang="cs-CZ" sz="1600" dirty="0" smtClean="0"/>
              <a:t> </a:t>
            </a:r>
            <a:r>
              <a:rPr lang="cs-CZ" sz="1600" dirty="0"/>
              <a:t>klasifikace produktů</a:t>
            </a:r>
          </a:p>
          <a:p>
            <a:pPr algn="just"/>
            <a:r>
              <a:rPr lang="cs-CZ" sz="1600" dirty="0" smtClean="0"/>
              <a:t>ABC </a:t>
            </a:r>
            <a:r>
              <a:rPr lang="cs-CZ" sz="1600" dirty="0"/>
              <a:t>analýza</a:t>
            </a:r>
          </a:p>
          <a:p>
            <a:pPr algn="just"/>
            <a:r>
              <a:rPr lang="cs-CZ" sz="1600" dirty="0" smtClean="0"/>
              <a:t>BCG </a:t>
            </a:r>
            <a:r>
              <a:rPr lang="cs-CZ" sz="1600" dirty="0"/>
              <a:t>matice</a:t>
            </a:r>
          </a:p>
          <a:p>
            <a:pPr algn="just"/>
            <a:r>
              <a:rPr lang="cs-CZ" sz="1600" dirty="0"/>
              <a:t>GE </a:t>
            </a:r>
            <a:r>
              <a:rPr lang="cs-CZ" sz="1600" dirty="0" smtClean="0"/>
              <a:t>matice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Produktové (portfoliové) analytické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1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 smtClean="0"/>
              <a:t>Problémové </a:t>
            </a:r>
            <a:r>
              <a:rPr lang="cs-CZ" sz="1400" b="1" dirty="0"/>
              <a:t>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 smtClean="0"/>
              <a:t>Druckerova</a:t>
            </a:r>
            <a:r>
              <a:rPr lang="cs-CZ" dirty="0" smtClean="0"/>
              <a:t> klasifikace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 smtClean="0"/>
              <a:t>ABC analýza </a:t>
            </a:r>
            <a:r>
              <a:rPr lang="cs-CZ" sz="1600" dirty="0" smtClean="0"/>
              <a:t>(nebo také P </a:t>
            </a:r>
            <a:r>
              <a:rPr lang="cs-CZ" sz="1600" dirty="0"/>
              <a:t>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</a:t>
            </a:r>
            <a:r>
              <a:rPr lang="cs-CZ" sz="1600" dirty="0" smtClean="0"/>
              <a:t>skupin: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Produkty </a:t>
            </a:r>
            <a:r>
              <a:rPr lang="cs-CZ" sz="1600" dirty="0"/>
              <a:t>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BCG matice </a:t>
            </a:r>
            <a:r>
              <a:rPr lang="cs-CZ" sz="1600" dirty="0" smtClean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</a:t>
            </a:r>
            <a:r>
              <a:rPr lang="cs-CZ" sz="1600" dirty="0" smtClean="0"/>
              <a:t>kategorií na základě:</a:t>
            </a:r>
          </a:p>
          <a:p>
            <a:pPr lvl="1" algn="just"/>
            <a:r>
              <a:rPr lang="cs-CZ" sz="1600" i="1" dirty="0" smtClean="0"/>
              <a:t>relativního </a:t>
            </a:r>
            <a:r>
              <a:rPr lang="cs-CZ" sz="1600" i="1" dirty="0"/>
              <a:t>podílu na trhu </a:t>
            </a:r>
            <a:r>
              <a:rPr lang="cs-CZ" sz="1600" dirty="0"/>
              <a:t>(udává poměr tržeb podniku k tržbám nejvýznamnějšího konkurenta v odvětví, hranice mezi nízkým a vysokým podílem je </a:t>
            </a:r>
            <a:r>
              <a:rPr lang="cs-CZ" sz="1600" dirty="0" smtClean="0"/>
              <a:t>1)</a:t>
            </a:r>
            <a:endParaRPr lang="cs-CZ" sz="1600" i="1" dirty="0"/>
          </a:p>
          <a:p>
            <a:pPr lvl="1" algn="just"/>
            <a:r>
              <a:rPr lang="cs-CZ" sz="1600" i="1" dirty="0" smtClean="0"/>
              <a:t>tempa </a:t>
            </a:r>
            <a:r>
              <a:rPr lang="cs-CZ" sz="1600" i="1" dirty="0"/>
              <a:t>růstu trhu </a:t>
            </a:r>
            <a:r>
              <a:rPr lang="cs-CZ" sz="1600" dirty="0"/>
              <a:t>(měří v ročních přírůstcích tržby z prodeje daného produktu, hranice mezi nízkým a vysokým tempem je 10</a:t>
            </a:r>
            <a:r>
              <a:rPr lang="cs-CZ" sz="1600" dirty="0" smtClean="0"/>
              <a:t>%)</a:t>
            </a:r>
          </a:p>
          <a:p>
            <a:pPr algn="just"/>
            <a:r>
              <a:rPr lang="cs-CZ" sz="1600" dirty="0" smtClean="0"/>
              <a:t>Matice podává </a:t>
            </a:r>
            <a:r>
              <a:rPr lang="cs-CZ" sz="1600" dirty="0"/>
              <a:t>přehled o prodejnosti </a:t>
            </a:r>
            <a:r>
              <a:rPr lang="cs-CZ" sz="1600" dirty="0" smtClean="0"/>
              <a:t>produktů</a:t>
            </a:r>
            <a:r>
              <a:rPr lang="cs-CZ" sz="1600" dirty="0"/>
              <a:t>, úspěšnosti jednotlivých závodů – divizí nebo o podnikatelské vhodnosti jednotlivých územních celků (regionů, </a:t>
            </a:r>
            <a:r>
              <a:rPr lang="cs-CZ" sz="1600" dirty="0" smtClean="0"/>
              <a:t>států). Lze </a:t>
            </a:r>
            <a:r>
              <a:rPr lang="cs-CZ" sz="1600" dirty="0"/>
              <a:t>rozhodnout o jejich osudu, neboť z jejich postavení (názvu) je zřejmé, které </a:t>
            </a:r>
            <a:r>
              <a:rPr lang="cs-CZ" sz="1600" dirty="0" smtClean="0"/>
              <a:t>lze vyřadit </a:t>
            </a:r>
            <a:r>
              <a:rPr lang="cs-CZ" sz="1600" dirty="0"/>
              <a:t>a které produkty, závody, územní celky </a:t>
            </a:r>
            <a:r>
              <a:rPr lang="cs-CZ" sz="1600" dirty="0" smtClean="0"/>
              <a:t>je možné podržet v</a:t>
            </a:r>
            <a:r>
              <a:rPr lang="cs-CZ" sz="1600" dirty="0"/>
              <a:t> portfoliu, případně </a:t>
            </a:r>
            <a:r>
              <a:rPr lang="cs-CZ" sz="1600" dirty="0" smtClean="0"/>
              <a:t>je </a:t>
            </a:r>
            <a:r>
              <a:rPr lang="cs-CZ" sz="1600" dirty="0"/>
              <a:t>rozvíjet.</a:t>
            </a:r>
            <a:endParaRPr lang="cs-CZ" sz="1600" dirty="0" smtClean="0"/>
          </a:p>
          <a:p>
            <a:pPr algn="just"/>
            <a:r>
              <a:rPr lang="cs-CZ" sz="1600" dirty="0" smtClean="0"/>
              <a:t>Tento </a:t>
            </a:r>
            <a:r>
              <a:rPr lang="cs-CZ" sz="1600" dirty="0"/>
              <a:t>model se používá pro dlouhodobé plánování investiční činnosti na 5 a více let s cílem optimalizace tvorby zisku ze sortimentu jako celku</a:t>
            </a:r>
            <a:endParaRPr lang="cs-CZ" sz="1600" dirty="0" smtClean="0"/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7056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Organizační </a:t>
            </a:r>
            <a:r>
              <a:rPr lang="cs-CZ" sz="1800" dirty="0"/>
              <a:t>struktura představuje strukturu systému řízení organizace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 smtClean="0"/>
              <a:t>Organizační struktura </a:t>
            </a:r>
            <a:r>
              <a:rPr lang="cs-CZ" sz="1800" dirty="0"/>
              <a:t>je relativně stabilní a předurčuje chování určitého systému. </a:t>
            </a:r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organizaci můžeme nalézt formální organizační struktury a neformální organizační struktury.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Formální </a:t>
            </a:r>
            <a:r>
              <a:rPr lang="cs-CZ" sz="1800" b="1" dirty="0"/>
              <a:t>organizační struktury</a:t>
            </a:r>
            <a:r>
              <a:rPr lang="cs-CZ" sz="1800" dirty="0"/>
              <a:t> zabezpečují dělbu práce (diferenciaci), k zajištění vhodného provádění stanovených činností, a celistvé řízení (integraci), vedoucí k dosažení stanovených společných cílů organizační jednotky.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Neformální </a:t>
            </a:r>
            <a:r>
              <a:rPr lang="cs-CZ" sz="1800" b="1" dirty="0"/>
              <a:t>organizační </a:t>
            </a:r>
            <a:r>
              <a:rPr lang="cs-CZ" sz="1800" b="1" dirty="0" smtClean="0"/>
              <a:t>struktury</a:t>
            </a:r>
            <a:r>
              <a:rPr lang="cs-CZ" sz="1800" dirty="0"/>
              <a:t> </a:t>
            </a:r>
            <a:r>
              <a:rPr lang="cs-CZ" sz="1800" dirty="0" smtClean="0"/>
              <a:t>vytvářejí </a:t>
            </a:r>
            <a:r>
              <a:rPr lang="cs-CZ" sz="1800" dirty="0"/>
              <a:t>spontánně na základě sdílených zájmů skupin lidí, jako je osobní přátelství, rodinná spřízněnost, vzájemné sympatie, hmotné zájmy apod.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Dojné krávy</a:t>
            </a:r>
            <a:r>
              <a:rPr lang="cs-CZ" sz="1600" dirty="0"/>
              <a:t> jsou takové produkty, podnikové divize nebo územní celky, které mají vysoký podíl na pomalu rostoucích trzích a produkují stálý hotovostní tok.</a:t>
            </a:r>
          </a:p>
          <a:p>
            <a:pPr lvl="0" algn="just"/>
            <a:r>
              <a:rPr lang="cs-CZ" sz="1600" b="1" dirty="0"/>
              <a:t>Hvězdy - </a:t>
            </a:r>
            <a:r>
              <a:rPr lang="cs-CZ" sz="1600" dirty="0"/>
              <a:t>mají vysoký relativní podíl na rychle rostoucích trzích, ale vyžadují stálou finanční dotaci, aby získaly silnou pozici na trhu. Tím by bylo dosaženo možnosti v budoucnu mít vysoké zisky.</a:t>
            </a:r>
          </a:p>
          <a:p>
            <a:pPr lvl="0" algn="just"/>
            <a:r>
              <a:rPr lang="cs-CZ" sz="1600" b="1" dirty="0"/>
              <a:t>Otazníky (</a:t>
            </a:r>
            <a:r>
              <a:rPr lang="cs-CZ" sz="1600" dirty="0"/>
              <a:t>někdy označované jako </a:t>
            </a:r>
            <a:r>
              <a:rPr lang="cs-CZ" sz="1600" b="1" dirty="0"/>
              <a:t>divoké kočky</a:t>
            </a:r>
            <a:r>
              <a:rPr lang="cs-CZ" sz="1600" dirty="0"/>
              <a:t>) jsou charakteristické nízkým relativním uplatněním na rychle rostoucím trhu (nebo v rámci zisku podniku) a vyžadují pro svůj růst stálou finanční dotaci. Přitom není přesně jasno, zda budou, či nebudou přínosem.</a:t>
            </a:r>
          </a:p>
          <a:p>
            <a:pPr algn="just"/>
            <a:r>
              <a:rPr lang="cs-CZ" sz="1600" b="1" dirty="0"/>
              <a:t>Psi (</a:t>
            </a:r>
            <a:r>
              <a:rPr lang="cs-CZ" sz="1600" dirty="0"/>
              <a:t>někdy označovaní jako </a:t>
            </a:r>
            <a:r>
              <a:rPr lang="cs-CZ" sz="1600" b="1" dirty="0"/>
              <a:t>bídní psi</a:t>
            </a:r>
            <a:r>
              <a:rPr lang="cs-CZ" sz="1600" dirty="0"/>
              <a:t>) jsou charakterizováni slabou soutěžní pozici, ztrátou případně nízce rostoucími přínosy, bez perspektivy. Při jejích ponechání v rámci podnikových aktivit se mohou stát finanční pastí kvůli své slabosti.</a:t>
            </a:r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 – typy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7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GE matice je matice multikriteriálního charakteru.</a:t>
            </a:r>
          </a:p>
          <a:p>
            <a:pPr lvl="0" algn="just"/>
            <a:r>
              <a:rPr lang="cs-CZ" sz="1600" dirty="0" smtClean="0"/>
              <a:t>GE matice zhodnocuje </a:t>
            </a:r>
            <a:r>
              <a:rPr lang="cs-CZ" sz="1600" dirty="0"/>
              <a:t>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 smtClean="0"/>
              <a:t>Faktor </a:t>
            </a:r>
            <a:r>
              <a:rPr lang="cs-CZ" sz="1600" i="1" dirty="0"/>
              <a:t>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 smtClean="0"/>
              <a:t>Určitou </a:t>
            </a:r>
            <a:r>
              <a:rPr lang="cs-CZ" sz="1600" dirty="0"/>
              <a:t>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  <a:endParaRPr lang="cs-CZ" sz="1600" dirty="0" smtClean="0"/>
          </a:p>
          <a:p>
            <a:pPr lvl="0" algn="just"/>
            <a:r>
              <a:rPr lang="cs-CZ" sz="1600" dirty="0" smtClean="0"/>
              <a:t>Naopak </a:t>
            </a:r>
            <a:r>
              <a:rPr lang="cs-CZ" sz="1600" dirty="0"/>
              <a:t>Patel – Youngová matice využívá srovnání mezi konkurenční pozicí podniku a vývojovým stadiem oboru (zralosti oboru). Tato matice nám snadno umožňuje stanovit strategii podniku a tak usměrnit podnikovou aktivitu v daném oboru potřebným směrem</a:t>
            </a:r>
            <a:r>
              <a:rPr lang="cs-CZ" sz="1600" dirty="0" smtClean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Electric)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5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</a:t>
            </a:r>
            <a:r>
              <a:rPr lang="cs-CZ" dirty="0" err="1" smtClean="0"/>
              <a:t>Electrics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Dimenzi atraktivita </a:t>
            </a:r>
            <a:r>
              <a:rPr lang="cs-CZ" sz="1600" b="1" dirty="0"/>
              <a:t>trhu</a:t>
            </a:r>
            <a:r>
              <a:rPr lang="cs-CZ" sz="1600" dirty="0"/>
              <a:t> </a:t>
            </a:r>
            <a:r>
              <a:rPr lang="cs-CZ" sz="1600" dirty="0" smtClean="0"/>
              <a:t>tvoří tyto faktory:</a:t>
            </a:r>
            <a:endParaRPr lang="cs-CZ" sz="1600" dirty="0"/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 smtClean="0"/>
              <a:t>Dimenzi konkurenční </a:t>
            </a:r>
            <a:r>
              <a:rPr lang="cs-CZ" sz="1600" b="1" dirty="0"/>
              <a:t>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- 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167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1 – chráněné postavení, chránit a udržovat pozice</a:t>
            </a:r>
          </a:p>
          <a:p>
            <a:pPr lvl="0" algn="just"/>
            <a:r>
              <a:rPr lang="cs-CZ" sz="1600" dirty="0" smtClean="0"/>
              <a:t>2 – investovat a budovat, investovat výběrově do rozvoje</a:t>
            </a:r>
          </a:p>
          <a:p>
            <a:pPr lvl="0" algn="just"/>
            <a:r>
              <a:rPr lang="cs-CZ" sz="1600" dirty="0" smtClean="0"/>
              <a:t>3 – budovat selektivně, investovat uváženě</a:t>
            </a:r>
          </a:p>
          <a:p>
            <a:pPr lvl="0" algn="just"/>
            <a:r>
              <a:rPr lang="cs-CZ" sz="1600" dirty="0" smtClean="0"/>
              <a:t>4 – budovat selektivně, investovat selektivně</a:t>
            </a:r>
          </a:p>
          <a:p>
            <a:pPr lvl="0" algn="just"/>
            <a:r>
              <a:rPr lang="cs-CZ" sz="1600" dirty="0" smtClean="0"/>
              <a:t>5 – výběrovost/aktivity směřovat k výnosům, výběrově investovat</a:t>
            </a:r>
          </a:p>
          <a:p>
            <a:pPr lvl="0" algn="just"/>
            <a:r>
              <a:rPr lang="cs-CZ" sz="1600" dirty="0" smtClean="0"/>
              <a:t>6 – omezeně expandovat nebo sklízet, omezit rozvoj</a:t>
            </a:r>
          </a:p>
          <a:p>
            <a:pPr lvl="0" algn="just"/>
            <a:r>
              <a:rPr lang="cs-CZ" sz="1600" dirty="0" smtClean="0"/>
              <a:t>7 – chránit a znovu se soustředit, chránit a přehodnocovat</a:t>
            </a:r>
          </a:p>
          <a:p>
            <a:pPr lvl="0" algn="just"/>
            <a:r>
              <a:rPr lang="cs-CZ" sz="1600" dirty="0" smtClean="0"/>
              <a:t>8 – směřovat k výnosům, omezit rozvoj</a:t>
            </a:r>
          </a:p>
          <a:p>
            <a:pPr lvl="0" algn="just"/>
            <a:r>
              <a:rPr lang="cs-CZ" sz="1600" dirty="0" smtClean="0"/>
              <a:t>9 – zbavovat se, sklízet</a:t>
            </a:r>
          </a:p>
          <a:p>
            <a:pPr marL="0" indent="0" algn="just">
              <a:buNone/>
            </a:pPr>
            <a:r>
              <a:rPr lang="cs-CZ" sz="1600" dirty="0"/>
              <a:t>Model vymezuje tři </a:t>
            </a:r>
            <a:r>
              <a:rPr lang="cs-CZ" sz="1600" b="1" i="1" dirty="0"/>
              <a:t>základní oblasti z pohledu výhodnosti investování</a:t>
            </a:r>
            <a:r>
              <a:rPr lang="cs-CZ" sz="1600" dirty="0"/>
              <a:t>:</a:t>
            </a:r>
          </a:p>
          <a:p>
            <a:pPr lvl="0" algn="just"/>
            <a:r>
              <a:rPr lang="cs-CZ" sz="1600" dirty="0"/>
              <a:t>Pole </a:t>
            </a:r>
            <a:r>
              <a:rPr lang="cs-CZ" sz="1600" dirty="0" smtClean="0"/>
              <a:t>1, </a:t>
            </a:r>
            <a:r>
              <a:rPr lang="cs-CZ" sz="1600" dirty="0"/>
              <a:t>2</a:t>
            </a:r>
            <a:r>
              <a:rPr lang="cs-CZ" sz="1600" dirty="0" smtClean="0"/>
              <a:t>, 4 </a:t>
            </a:r>
            <a:r>
              <a:rPr lang="cs-CZ" sz="1600" dirty="0"/>
              <a:t>jsou z pohledu dalších </a:t>
            </a:r>
            <a:r>
              <a:rPr lang="cs-CZ" sz="1600" i="1" dirty="0"/>
              <a:t>investic výhodné a mají zelenou</a:t>
            </a:r>
            <a:r>
              <a:rPr lang="cs-CZ" sz="1600" dirty="0"/>
              <a:t>. Trh je atraktivní a </a:t>
            </a:r>
            <a:r>
              <a:rPr lang="cs-CZ" sz="1600" dirty="0" smtClean="0"/>
              <a:t>podnik </a:t>
            </a:r>
            <a:r>
              <a:rPr lang="cs-CZ" sz="1600" dirty="0"/>
              <a:t>má dostatek zdrojů pro získání výhodné postavení.</a:t>
            </a:r>
          </a:p>
          <a:p>
            <a:pPr lvl="0" algn="just"/>
            <a:r>
              <a:rPr lang="cs-CZ" sz="1600" dirty="0"/>
              <a:t>Pole 6</a:t>
            </a:r>
            <a:r>
              <a:rPr lang="cs-CZ" sz="1600" dirty="0" smtClean="0"/>
              <a:t>, 8, 9 </a:t>
            </a:r>
            <a:r>
              <a:rPr lang="cs-CZ" sz="1600" dirty="0"/>
              <a:t>jsou z pohledu </a:t>
            </a:r>
            <a:r>
              <a:rPr lang="cs-CZ" sz="1600" i="1" dirty="0"/>
              <a:t>investic nevýhodné a spíše investice omezit</a:t>
            </a:r>
            <a:r>
              <a:rPr lang="cs-CZ" sz="1600" dirty="0"/>
              <a:t>.</a:t>
            </a:r>
          </a:p>
          <a:p>
            <a:pPr lvl="0" algn="just"/>
            <a:r>
              <a:rPr lang="cs-CZ" sz="1600" dirty="0"/>
              <a:t>Pole 3</a:t>
            </a:r>
            <a:r>
              <a:rPr lang="cs-CZ" sz="1600" dirty="0" smtClean="0"/>
              <a:t>, 5, 7 </a:t>
            </a:r>
            <a:r>
              <a:rPr lang="cs-CZ" sz="1600" dirty="0"/>
              <a:t>tvoří produkty, u kterých se musí </a:t>
            </a:r>
            <a:r>
              <a:rPr lang="cs-CZ" sz="1600" i="1" dirty="0"/>
              <a:t>pečlivě zvážit míra investic</a:t>
            </a:r>
            <a:r>
              <a:rPr lang="cs-CZ" sz="1600" dirty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– jednotlivá pole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0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Rozeznáváme organizační strukturu procesní a organizační strukturu útvarovou.</a:t>
            </a:r>
          </a:p>
          <a:p>
            <a:pPr algn="just"/>
            <a:r>
              <a:rPr lang="cs-CZ" sz="1800" b="1" dirty="0" smtClean="0"/>
              <a:t>Struktura procesní</a:t>
            </a:r>
            <a:r>
              <a:rPr lang="cs-CZ" sz="1800" dirty="0"/>
              <a:t> </a:t>
            </a:r>
            <a:r>
              <a:rPr lang="cs-CZ" sz="1800" dirty="0" smtClean="0"/>
              <a:t>je </a:t>
            </a:r>
            <a:r>
              <a:rPr lang="cs-CZ" sz="1800" dirty="0"/>
              <a:t>definována jako soubor činností a vztahů </a:t>
            </a:r>
            <a:r>
              <a:rPr lang="cs-CZ" sz="1800" dirty="0" smtClean="0"/>
              <a:t>mezi </a:t>
            </a:r>
            <a:r>
              <a:rPr lang="cs-CZ" sz="1800" dirty="0"/>
              <a:t>těmito činnostmi. V případě struktury procesní jsou určující procesy a ne útvary. Procesní struktura se znázorňuje pomocí grafu, který se skládá z uzlů a </a:t>
            </a:r>
            <a:r>
              <a:rPr lang="cs-CZ" sz="1800" dirty="0" smtClean="0"/>
              <a:t>hran.</a:t>
            </a:r>
          </a:p>
          <a:p>
            <a:pPr algn="just"/>
            <a:r>
              <a:rPr lang="cs-CZ" sz="1800" b="1" dirty="0" smtClean="0"/>
              <a:t>Struktura útvarová</a:t>
            </a:r>
            <a:r>
              <a:rPr lang="cs-CZ" sz="1800" dirty="0" smtClean="0"/>
              <a:t> </a:t>
            </a:r>
            <a:r>
              <a:rPr lang="cs-CZ" sz="1800" dirty="0"/>
              <a:t>je definována jako soubor pracovních míst a vztahů (mocenských, informačních a hmotně-energetických) mezi těmito pracovními místy. Zobrazením útvarové struktury je organizační </a:t>
            </a:r>
            <a:r>
              <a:rPr lang="cs-CZ" sz="1800" dirty="0" smtClean="0"/>
              <a:t>schéma. </a:t>
            </a:r>
            <a:r>
              <a:rPr lang="cs-CZ" sz="1800" dirty="0"/>
              <a:t>Základním prvkem útvarové struktury je pracovní místo. Seskupením pracovních míst a přidělením příslušného řídícího prvku vzniká pracovní </a:t>
            </a:r>
            <a:r>
              <a:rPr lang="cs-CZ" sz="1800" dirty="0" smtClean="0"/>
              <a:t>útvar. </a:t>
            </a:r>
            <a:r>
              <a:rPr lang="cs-CZ" sz="1800" dirty="0"/>
              <a:t>U útvarové struktury platí princip jednoty vedení, což znamená, že pracovník má vždy jen jednoho nadřízeného, který odpovídá za veškerou činnost daného </a:t>
            </a:r>
            <a:r>
              <a:rPr lang="cs-CZ" sz="1800" dirty="0" smtClean="0"/>
              <a:t>pracovníka.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Konkurenceschopnost podniku</a:t>
            </a:r>
          </a:p>
          <a:p>
            <a:pPr algn="just"/>
            <a:r>
              <a:rPr lang="cs-CZ" sz="2000" dirty="0"/>
              <a:t>Konkurenceschopnost podniku můžeme definovat jako schopnost podniku alespoň si udržet, případně zvyšovat svůj poddíl na </a:t>
            </a:r>
            <a:r>
              <a:rPr lang="cs-CZ" sz="2000" dirty="0" smtClean="0"/>
              <a:t>trhu. </a:t>
            </a:r>
          </a:p>
          <a:p>
            <a:pPr algn="just"/>
            <a:r>
              <a:rPr lang="cs-CZ" sz="2000" dirty="0" smtClean="0"/>
              <a:t>Se </a:t>
            </a:r>
            <a:r>
              <a:rPr lang="cs-CZ" sz="2000" dirty="0"/>
              <a:t>zvýšením konkurenceschopností podniku jsou velmi úzce specifické kompetence, které představují schopnosti podniku nasadit zdroje a vytvářet hodnotu. </a:t>
            </a:r>
            <a:endParaRPr lang="cs-CZ" sz="2000" dirty="0" smtClean="0"/>
          </a:p>
          <a:p>
            <a:pPr algn="just"/>
            <a:r>
              <a:rPr lang="cs-CZ" sz="2000" dirty="0" smtClean="0"/>
              <a:t>Jde </a:t>
            </a:r>
            <a:r>
              <a:rPr lang="cs-CZ" sz="2000" dirty="0"/>
              <a:t>tedy o využití takových dovedností a schopností podniku, které umožňují vytvářet minimálně srovnatelnou ne-li lepší produkci, která bude převyšovat produkci ostatních účastníků na trhu.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Organizační faktory jsou úzce spojeny se specifickým charakterem každého podniku. K organizačním faktorům můžeme přiradit tyto faktory: charakteristika manažerského týmu, zdroje podniku a podniková kultura.</a:t>
            </a:r>
          </a:p>
          <a:p>
            <a:pPr marL="0" indent="0" algn="just">
              <a:buNone/>
            </a:pPr>
            <a:r>
              <a:rPr lang="cs-CZ" sz="1800" b="1" dirty="0"/>
              <a:t>Charakteristika manažerského týmu</a:t>
            </a:r>
          </a:p>
          <a:p>
            <a:pPr algn="just"/>
            <a:r>
              <a:rPr lang="cs-CZ" sz="1800" dirty="0"/>
              <a:t> Při realizaci podnikatelských aktivit hrají znalosti manažerů a podnikatelů významnou roli. </a:t>
            </a:r>
            <a:endParaRPr lang="cs-CZ" sz="1800" dirty="0" smtClean="0"/>
          </a:p>
          <a:p>
            <a:pPr algn="just"/>
            <a:r>
              <a:rPr lang="cs-CZ" sz="1800" dirty="0" smtClean="0"/>
              <a:t>Obtížnost </a:t>
            </a:r>
            <a:r>
              <a:rPr lang="cs-CZ" sz="1800" dirty="0"/>
              <a:t>profese manažera vyplývá z mimořádné odpovědnosti a nezbytnosti soustředit veškerou energii do relativně krátkého okamžiku, v němž se projeví profesionalita, kvalita a intenzita přípravy, a to nejen u samotného obchodníka, ale i u všech odborníků, kteří tvoří jeho </a:t>
            </a:r>
            <a:r>
              <a:rPr lang="cs-CZ" sz="1800" dirty="0" smtClean="0"/>
              <a:t>tým. </a:t>
            </a:r>
          </a:p>
          <a:p>
            <a:pPr algn="just"/>
            <a:r>
              <a:rPr lang="cs-CZ" sz="1800" dirty="0" smtClean="0"/>
              <a:t>Náročnost </a:t>
            </a:r>
            <a:r>
              <a:rPr lang="cs-CZ" sz="1800" dirty="0"/>
              <a:t>profese se projevuje v oblasti nároků kladených na kvalifikaci manažerů, ale také na jejich osobnost.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5171</Words>
  <Application>Microsoft Office PowerPoint</Application>
  <PresentationFormat>Předvádění na obrazovce (16:9)</PresentationFormat>
  <Paragraphs>438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Enriqueta</vt:lpstr>
      <vt:lpstr>Times New Roman</vt:lpstr>
      <vt:lpstr>SLU</vt:lpstr>
      <vt:lpstr>Interní podnikatelské prostředí</vt:lpstr>
      <vt:lpstr>Interní podnikatelské prostředí</vt:lpstr>
      <vt:lpstr>Strategické faktory interního podnikatelského prostředí</vt:lpstr>
      <vt:lpstr>Strategické faktory interního podnikatelského prostředí</vt:lpstr>
      <vt:lpstr>Organizační struktura I</vt:lpstr>
      <vt:lpstr>Organizační struktura II</vt:lpstr>
      <vt:lpstr>Organizační struktura III</vt:lpstr>
      <vt:lpstr>Strategické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Prvky interního prostředí podniku</vt:lpstr>
      <vt:lpstr>Zdroje podniku</vt:lpstr>
      <vt:lpstr>Organizační faktory interního podnikatelského prostředí</vt:lpstr>
      <vt:lpstr>Organizační faktory interního podnikatelského prostředí</vt:lpstr>
      <vt:lpstr>Management organizace a podniková kultura</vt:lpstr>
      <vt:lpstr>Vymezení pojmu podniková kultura</vt:lpstr>
      <vt:lpstr>Funkce podnikové kultury</vt:lpstr>
      <vt:lpstr>Funkce podnikové kultury</vt:lpstr>
      <vt:lpstr>Prvky podnikové kultury</vt:lpstr>
      <vt:lpstr>Prvky podnikové kultury</vt:lpstr>
      <vt:lpstr>Prvky podnikové kultury</vt:lpstr>
      <vt:lpstr>Typologie podnikové kultury podle Harrisona</vt:lpstr>
      <vt:lpstr>Typologie podnikové kultury podle Handyho</vt:lpstr>
      <vt:lpstr>Typologie podnikové kultury podle Handyho</vt:lpstr>
      <vt:lpstr>Typologie podnikové kultury podle Deala a Kennedyho</vt:lpstr>
      <vt:lpstr>Typologie podnikové kultury podle Deala a Kennedyho</vt:lpstr>
      <vt:lpstr>Typologie podnikové kultury podle Goffeeho a Jonese</vt:lpstr>
      <vt:lpstr>Síla podnikové kultury</vt:lpstr>
      <vt:lpstr>Síla podnikové kultury</vt:lpstr>
      <vt:lpstr>Podniková kultura a noví zaměstnanci</vt:lpstr>
      <vt:lpstr>Projevy podnikové kultury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Aplikace metody VRIO</vt:lpstr>
      <vt:lpstr>Model EFQM</vt:lpstr>
      <vt:lpstr>Model EFQM</vt:lpstr>
      <vt:lpstr>Model CAF</vt:lpstr>
      <vt:lpstr>Finanční analýza</vt:lpstr>
      <vt:lpstr>Metody finanční analýzy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BCG matice – typy produktů</vt:lpstr>
      <vt:lpstr>GE matice (Matice General Electric)</vt:lpstr>
      <vt:lpstr>GE matice (Matice General Electrics)</vt:lpstr>
      <vt:lpstr>GE matice - dimenze</vt:lpstr>
      <vt:lpstr>GE matice – jednotlivá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277</cp:revision>
  <dcterms:created xsi:type="dcterms:W3CDTF">2016-07-06T15:42:34Z</dcterms:created>
  <dcterms:modified xsi:type="dcterms:W3CDTF">2023-03-13T15:05:08Z</dcterms:modified>
</cp:coreProperties>
</file>