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67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syntetického charakteru pro hodnocení podnikatelského prostředí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363838"/>
            <a:ext cx="3888432" cy="12241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9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EFE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</a:t>
            </a:r>
            <a:r>
              <a:rPr lang="cs-CZ" sz="1600" dirty="0" smtClean="0"/>
              <a:t>matice hodnocení </a:t>
            </a:r>
            <a:r>
              <a:rPr lang="cs-CZ" sz="1600" dirty="0"/>
              <a:t>faktorů externí analýzy </a:t>
            </a:r>
            <a:r>
              <a:rPr lang="cs-CZ" sz="1600" dirty="0" smtClean="0"/>
              <a:t>- EFE je </a:t>
            </a:r>
            <a:r>
              <a:rPr lang="cs-CZ" sz="1600" dirty="0"/>
              <a:t>dle Fotra a kolektivu </a:t>
            </a:r>
          </a:p>
          <a:p>
            <a:pPr algn="just"/>
            <a:r>
              <a:rPr lang="cs-CZ" sz="1600" dirty="0" smtClean="0"/>
              <a:t>(2012, </a:t>
            </a:r>
            <a:r>
              <a:rPr lang="cs-CZ" sz="1600" dirty="0"/>
              <a:t>s. 41) </a:t>
            </a:r>
            <a:r>
              <a:rPr lang="cs-CZ" sz="1600" dirty="0" smtClean="0"/>
              <a:t>vybrat z poznaných </a:t>
            </a:r>
            <a:r>
              <a:rPr lang="cs-CZ" sz="1600" dirty="0"/>
              <a:t>příležitostí a hrozeb takové </a:t>
            </a:r>
            <a:r>
              <a:rPr lang="cs-CZ" sz="1600" dirty="0" smtClean="0"/>
              <a:t>faktory </a:t>
            </a:r>
            <a:r>
              <a:rPr lang="cs-CZ" sz="1600" dirty="0"/>
              <a:t>externího prostředí, </a:t>
            </a:r>
            <a:r>
              <a:rPr lang="cs-CZ" sz="1600" dirty="0" smtClean="0"/>
              <a:t>které </a:t>
            </a:r>
            <a:r>
              <a:rPr lang="cs-CZ" sz="1600" dirty="0"/>
              <a:t>mají zásadní vliv na strategický záměr daného podniku a jejichž působení je shodné </a:t>
            </a:r>
            <a:r>
              <a:rPr lang="cs-CZ" sz="1600" dirty="0" smtClean="0"/>
              <a:t>s časovým </a:t>
            </a:r>
            <a:r>
              <a:rPr lang="cs-CZ" sz="1600" dirty="0"/>
              <a:t>horizontem strategického plánu. Většinou jsou identifikované faktory </a:t>
            </a:r>
            <a:r>
              <a:rPr lang="cs-CZ" sz="1600" dirty="0" smtClean="0"/>
              <a:t>považovány </a:t>
            </a:r>
            <a:r>
              <a:rPr lang="cs-CZ" sz="1600" dirty="0"/>
              <a:t>za rizikové faktory, a to buď </a:t>
            </a:r>
            <a:r>
              <a:rPr lang="cs-CZ" sz="1600" dirty="0" smtClean="0"/>
              <a:t>s kladným</a:t>
            </a:r>
            <a:r>
              <a:rPr lang="cs-CZ" sz="1600" dirty="0"/>
              <a:t>, nebo </a:t>
            </a:r>
            <a:r>
              <a:rPr lang="cs-CZ" sz="1600" dirty="0" smtClean="0"/>
              <a:t>záporným </a:t>
            </a:r>
            <a:r>
              <a:rPr lang="cs-CZ" sz="1600" dirty="0"/>
              <a:t>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</a:t>
            </a:r>
            <a:r>
              <a:rPr lang="cs-CZ" sz="1600" dirty="0" smtClean="0"/>
              <a:t>na </a:t>
            </a:r>
            <a:r>
              <a:rPr lang="cs-CZ" sz="1600" dirty="0"/>
              <a:t>externí prostředí. Největší citlivost indikuje ohodnocení </a:t>
            </a:r>
            <a:r>
              <a:rPr lang="cs-CZ" sz="1600" dirty="0" smtClean="0"/>
              <a:t>4</a:t>
            </a:r>
            <a:r>
              <a:rPr lang="cs-CZ" sz="1600" dirty="0"/>
              <a:t>, </a:t>
            </a:r>
            <a:r>
              <a:rPr lang="cs-CZ" sz="1600" dirty="0" smtClean="0"/>
              <a:t>nízkou </a:t>
            </a:r>
            <a:r>
              <a:rPr lang="cs-CZ" sz="1600" dirty="0"/>
              <a:t>citlivost představuje </a:t>
            </a:r>
            <a:r>
              <a:rPr lang="cs-CZ" sz="1600" dirty="0" smtClean="0"/>
              <a:t>1</a:t>
            </a:r>
            <a:r>
              <a:rPr lang="cs-CZ" sz="1600" dirty="0"/>
              <a:t>, </a:t>
            </a:r>
            <a:r>
              <a:rPr lang="cs-CZ" sz="1600" dirty="0" smtClean="0"/>
              <a:t>střední </a:t>
            </a:r>
            <a:r>
              <a:rPr lang="cs-CZ" sz="1600" dirty="0"/>
              <a:t>citlivost pak ohodnocení </a:t>
            </a:r>
            <a:r>
              <a:rPr lang="cs-CZ" sz="1600" dirty="0" smtClean="0"/>
              <a:t>2,5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Dosažené </a:t>
            </a:r>
            <a:r>
              <a:rPr lang="cs-CZ" sz="1600" dirty="0" smtClean="0"/>
              <a:t>ohodnocení informuje </a:t>
            </a:r>
            <a:r>
              <a:rPr lang="cs-CZ" sz="1600" dirty="0"/>
              <a:t>firmu, zda </a:t>
            </a:r>
            <a:r>
              <a:rPr lang="cs-CZ" sz="1600" dirty="0" smtClean="0"/>
              <a:t>je </a:t>
            </a:r>
            <a:r>
              <a:rPr lang="cs-CZ" sz="1600" dirty="0"/>
              <a:t>vhodné věnovat úsilí práci se </a:t>
            </a:r>
          </a:p>
          <a:p>
            <a:pPr algn="just"/>
            <a:r>
              <a:rPr lang="cs-CZ" sz="1600" dirty="0"/>
              <a:t>scénáři </a:t>
            </a:r>
            <a:r>
              <a:rPr lang="cs-CZ" sz="1600" dirty="0" smtClean="0"/>
              <a:t>(</a:t>
            </a:r>
            <a:r>
              <a:rPr lang="cs-CZ" sz="1600" dirty="0"/>
              <a:t>při vysoké citlivosti) nebo se spoléhat více </a:t>
            </a:r>
            <a:r>
              <a:rPr lang="cs-CZ" sz="1600" dirty="0" smtClean="0"/>
              <a:t>na trendy ověřené v minulém </a:t>
            </a:r>
            <a:r>
              <a:rPr lang="cs-CZ" sz="1600" dirty="0"/>
              <a:t>období </a:t>
            </a:r>
            <a:r>
              <a:rPr lang="cs-CZ" sz="1600" dirty="0" smtClean="0"/>
              <a:t>podnikatelské aktivity </a:t>
            </a:r>
            <a:r>
              <a:rPr lang="cs-CZ" sz="1600" dirty="0"/>
              <a:t>firmy bez významných </a:t>
            </a:r>
            <a:r>
              <a:rPr lang="cs-CZ" sz="1600" dirty="0" smtClean="0"/>
              <a:t>odchylek </a:t>
            </a:r>
            <a:r>
              <a:rPr lang="cs-CZ" sz="1600" dirty="0"/>
              <a:t>od jeho základní verze (při nízké citlivosti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3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Matice </a:t>
            </a:r>
            <a:r>
              <a:rPr lang="cs-CZ" sz="1600" dirty="0"/>
              <a:t>IE = matice hodnocení interních a externích faktorů </a:t>
            </a:r>
            <a:r>
              <a:rPr lang="cs-CZ" sz="1600" dirty="0" smtClean="0"/>
              <a:t>slouží k tomu</a:t>
            </a:r>
            <a:r>
              <a:rPr lang="cs-CZ" sz="1600" dirty="0"/>
              <a:t>, aby pomocí </a:t>
            </a:r>
            <a:r>
              <a:rPr lang="cs-CZ" sz="1600" dirty="0" smtClean="0"/>
              <a:t>ní </a:t>
            </a:r>
            <a:r>
              <a:rPr lang="cs-CZ" sz="1600" dirty="0"/>
              <a:t>byla zvolena správná strategie, </a:t>
            </a:r>
            <a:r>
              <a:rPr lang="cs-CZ" sz="1600" dirty="0" smtClean="0"/>
              <a:t>které </a:t>
            </a:r>
            <a:r>
              <a:rPr lang="cs-CZ" sz="1600" dirty="0"/>
              <a:t>bude vycházet a </a:t>
            </a:r>
            <a:r>
              <a:rPr lang="cs-CZ" sz="1600" dirty="0" smtClean="0"/>
              <a:t>respektovat faktory zjištěné během analýzy </a:t>
            </a:r>
            <a:r>
              <a:rPr lang="cs-CZ" sz="1600" dirty="0"/>
              <a:t>prostředí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  <a:endParaRPr lang="cs-CZ" sz="1600" b="1" dirty="0" smtClean="0"/>
          </a:p>
          <a:p>
            <a:pPr algn="just"/>
            <a:endParaRPr lang="cs-CZ" sz="1600" b="1" dirty="0"/>
          </a:p>
          <a:p>
            <a:pPr algn="just"/>
            <a:r>
              <a:rPr lang="cs-CZ" sz="1600" dirty="0" smtClean="0"/>
              <a:t>Graf </a:t>
            </a:r>
            <a:r>
              <a:rPr lang="cs-CZ" sz="1600" dirty="0"/>
              <a:t>matice je sestaven </a:t>
            </a:r>
            <a:r>
              <a:rPr lang="cs-CZ" sz="1600" dirty="0" smtClean="0"/>
              <a:t>z devíti </a:t>
            </a:r>
            <a:r>
              <a:rPr lang="cs-CZ" sz="1600" dirty="0"/>
              <a:t>dílčích polí, ze kterých vychází </a:t>
            </a:r>
            <a:r>
              <a:rPr lang="cs-CZ" sz="1600" dirty="0" smtClean="0"/>
              <a:t>rozdělení </a:t>
            </a:r>
            <a:r>
              <a:rPr lang="cs-CZ" sz="1600" dirty="0"/>
              <a:t>strategií do 3 </a:t>
            </a:r>
            <a:r>
              <a:rPr lang="cs-CZ" sz="1600" dirty="0" smtClean="0"/>
              <a:t>skupin:</a:t>
            </a:r>
          </a:p>
          <a:p>
            <a:pPr lvl="1" algn="just"/>
            <a:r>
              <a:rPr lang="cs-CZ" sz="1600" dirty="0" smtClean="0"/>
              <a:t>Oblasti </a:t>
            </a:r>
            <a:r>
              <a:rPr lang="cs-CZ" sz="1600" dirty="0"/>
              <a:t>I, II, IV </a:t>
            </a:r>
            <a:r>
              <a:rPr lang="cs-CZ" sz="1600" dirty="0" smtClean="0"/>
              <a:t>- „</a:t>
            </a:r>
            <a:r>
              <a:rPr lang="cs-CZ" sz="1600" dirty="0"/>
              <a:t>Stavěj a zajišťuj růst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III, V, VII </a:t>
            </a:r>
            <a:r>
              <a:rPr lang="cs-CZ" sz="1600" dirty="0" smtClean="0"/>
              <a:t>- </a:t>
            </a:r>
            <a:r>
              <a:rPr lang="cs-CZ" sz="1600" dirty="0"/>
              <a:t>„</a:t>
            </a:r>
            <a:r>
              <a:rPr lang="cs-CZ" sz="1600" dirty="0" smtClean="0"/>
              <a:t>Udržuj </a:t>
            </a:r>
            <a:r>
              <a:rPr lang="cs-CZ" sz="1600" dirty="0"/>
              <a:t>a potvrzuj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VI, VIII, IX </a:t>
            </a:r>
            <a:r>
              <a:rPr lang="cs-CZ" sz="1600" dirty="0" smtClean="0"/>
              <a:t>- </a:t>
            </a:r>
            <a:r>
              <a:rPr lang="cs-CZ" sz="1600" dirty="0"/>
              <a:t>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Srovnává </a:t>
            </a:r>
            <a:r>
              <a:rPr lang="cs-CZ" sz="1600" dirty="0"/>
              <a:t>dvě základní oblasti, jimiž </a:t>
            </a:r>
            <a:r>
              <a:rPr lang="cs-CZ" sz="1600" dirty="0" smtClean="0"/>
              <a:t>jsou:</a:t>
            </a:r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vnitřních sil podniku (</a:t>
            </a:r>
            <a:r>
              <a:rPr lang="cs-CZ" sz="1600" dirty="0"/>
              <a:t>ukazatelé „finanční síla podniku“, „konkurenční výhody podniku“) </a:t>
            </a:r>
            <a:endParaRPr lang="cs-CZ" sz="1600" dirty="0" smtClean="0"/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vnějšího prostředí podniku </a:t>
            </a:r>
            <a:r>
              <a:rPr lang="cs-CZ" sz="1600" dirty="0"/>
              <a:t>kam patří ukazatelé „síla odvětví“ a „stabilita prostředí“.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rámci SPACE analýzy jsou zjištěné hodnoty jednotlivých ukazatelů zhodnoceny body a zobrazeny v grafu, který má rozmezí hodnot od +6 do -6 na obou osách 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SPACE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39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Současně </a:t>
            </a:r>
            <a:r>
              <a:rPr lang="cs-CZ" sz="1600" dirty="0"/>
              <a:t>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</a:t>
            </a:r>
            <a:r>
              <a:rPr lang="cs-CZ" sz="1600" dirty="0" smtClean="0"/>
              <a:t>oslabit </a:t>
            </a:r>
            <a:r>
              <a:rPr lang="cs-CZ" sz="1600" dirty="0"/>
              <a:t>konkurenty ve vlastním odvětví.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</a:t>
            </a:r>
            <a:r>
              <a:rPr lang="cs-CZ" sz="1600" dirty="0" smtClean="0"/>
              <a:t>produktů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Ukazatelé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5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</a:t>
            </a:r>
            <a:r>
              <a:rPr lang="cs-CZ" sz="1600" dirty="0" smtClean="0"/>
              <a:t>..</a:t>
            </a:r>
            <a:endParaRPr lang="cs-CZ" sz="1600" dirty="0"/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Strategické směry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Zobrazení SPACE analýzy</a:t>
            </a:r>
            <a:endParaRPr lang="cs-CZ" dirty="0"/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Tato </a:t>
            </a:r>
            <a:r>
              <a:rPr lang="cs-CZ" sz="1600" dirty="0"/>
              <a:t>matice slouží </a:t>
            </a:r>
            <a:r>
              <a:rPr lang="cs-CZ" sz="1600" dirty="0" smtClean="0"/>
              <a:t>k vyhodnocení </a:t>
            </a:r>
            <a:r>
              <a:rPr lang="cs-CZ" sz="1600" dirty="0"/>
              <a:t>jednotlivých strategií, tedy možných </a:t>
            </a:r>
            <a:r>
              <a:rPr lang="cs-CZ" sz="1600" dirty="0" smtClean="0"/>
              <a:t>variant spadajících do daných strategií.</a:t>
            </a:r>
          </a:p>
          <a:p>
            <a:pPr algn="just"/>
            <a:r>
              <a:rPr lang="cs-CZ" sz="1600" dirty="0"/>
              <a:t>Matice QSPM je </a:t>
            </a:r>
            <a:r>
              <a:rPr lang="cs-CZ" sz="1600" dirty="0" smtClean="0"/>
              <a:t>založena </a:t>
            </a:r>
            <a:r>
              <a:rPr lang="cs-CZ" sz="1600" dirty="0"/>
              <a:t>na informacích získaných z analýzy prostředí, konkrétně navazuje na výstupy analýzy prostředí tedy na analýzy EFE a </a:t>
            </a:r>
            <a:r>
              <a:rPr lang="cs-CZ" sz="1600" dirty="0" smtClean="0"/>
              <a:t>IFE. </a:t>
            </a:r>
          </a:p>
          <a:p>
            <a:pPr algn="just"/>
            <a:r>
              <a:rPr lang="cs-CZ" sz="1600" dirty="0" smtClean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</a:t>
            </a:r>
            <a:r>
              <a:rPr lang="cs-CZ" sz="1600" dirty="0" smtClean="0"/>
              <a:t>1 </a:t>
            </a:r>
            <a:r>
              <a:rPr lang="cs-CZ" sz="1600" dirty="0"/>
              <a:t>– málo </a:t>
            </a:r>
            <a:r>
              <a:rPr lang="cs-CZ" sz="1600" dirty="0" smtClean="0"/>
              <a:t>atraktivní, 2 </a:t>
            </a:r>
            <a:r>
              <a:rPr lang="cs-CZ" sz="1600" dirty="0"/>
              <a:t>– více </a:t>
            </a:r>
            <a:r>
              <a:rPr lang="cs-CZ" sz="1600" dirty="0" smtClean="0"/>
              <a:t>atraktivní, 3 </a:t>
            </a:r>
            <a:r>
              <a:rPr lang="cs-CZ" sz="1600" dirty="0"/>
              <a:t>– průměrně </a:t>
            </a:r>
            <a:r>
              <a:rPr lang="cs-CZ" sz="1600" dirty="0" smtClean="0"/>
              <a:t>atraktivní, 4 </a:t>
            </a:r>
            <a:r>
              <a:rPr lang="cs-CZ" sz="1600" dirty="0"/>
              <a:t>– velice </a:t>
            </a:r>
            <a:r>
              <a:rPr lang="cs-CZ" sz="1600" dirty="0" smtClean="0"/>
              <a:t>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</a:t>
            </a:r>
            <a:r>
              <a:rPr lang="cs-CZ" sz="1600" dirty="0" smtClean="0"/>
              <a:t> </a:t>
            </a:r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Matice QSPM (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Plannning</a:t>
            </a:r>
            <a:r>
              <a:rPr lang="cs-CZ" dirty="0" smtClean="0"/>
              <a:t> Matrix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2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 smtClean="0"/>
              <a:t>1. 	Výčet </a:t>
            </a:r>
            <a:r>
              <a:rPr lang="cs-CZ" sz="1600" dirty="0"/>
              <a:t>všech </a:t>
            </a:r>
            <a:r>
              <a:rPr lang="cs-CZ" sz="1600" dirty="0" smtClean="0"/>
              <a:t>faktorů zvolených do </a:t>
            </a:r>
            <a:r>
              <a:rPr lang="cs-CZ" sz="1600" dirty="0"/>
              <a:t>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 smtClean="0"/>
              <a:t>2.	Přiřazení </a:t>
            </a:r>
            <a:r>
              <a:rPr lang="cs-CZ" sz="1600" dirty="0"/>
              <a:t>vah, které </a:t>
            </a:r>
            <a:r>
              <a:rPr lang="cs-CZ" sz="1600" dirty="0" smtClean="0"/>
              <a:t>byly stanoveny </a:t>
            </a:r>
            <a:r>
              <a:rPr lang="cs-CZ" sz="1600" dirty="0"/>
              <a:t>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</a:t>
            </a:r>
            <a:r>
              <a:rPr lang="cs-CZ" sz="1600" dirty="0" smtClean="0"/>
              <a:t>. 	Stanovení </a:t>
            </a:r>
            <a:r>
              <a:rPr lang="cs-CZ" sz="1600" dirty="0"/>
              <a:t>jednotlivých </a:t>
            </a:r>
            <a:r>
              <a:rPr lang="cs-CZ" sz="1600" dirty="0" smtClean="0"/>
              <a:t>strategických variant.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/>
              <a:t>4</a:t>
            </a:r>
            <a:r>
              <a:rPr lang="cs-CZ" sz="1600" dirty="0" smtClean="0"/>
              <a:t>. 	Stanovení koeficientu důležitosti (atraktivity) </a:t>
            </a:r>
            <a:r>
              <a:rPr lang="cs-CZ" sz="1600" dirty="0"/>
              <a:t>zvlášť pro každý faktor </a:t>
            </a:r>
            <a:r>
              <a:rPr lang="cs-CZ" sz="1600" dirty="0" smtClean="0"/>
              <a:t>s návazností </a:t>
            </a:r>
            <a:r>
              <a:rPr lang="cs-CZ" sz="1600" dirty="0"/>
              <a:t>na dané </a:t>
            </a:r>
            <a:r>
              <a:rPr lang="cs-CZ" sz="1600" dirty="0" smtClean="0"/>
              <a:t>strategické varianty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 smtClean="0"/>
              <a:t>5. 	Stanovení </a:t>
            </a:r>
            <a:r>
              <a:rPr lang="cs-CZ" sz="1600" dirty="0"/>
              <a:t>celkové důležitosti faktorů, vynásobením váhy a </a:t>
            </a:r>
            <a:r>
              <a:rPr lang="cs-CZ" sz="1600" dirty="0" smtClean="0"/>
              <a:t>koeficientem důležitosti</a:t>
            </a:r>
            <a:r>
              <a:rPr lang="cs-CZ" sz="1600" dirty="0"/>
              <a:t>.</a:t>
            </a:r>
          </a:p>
          <a:p>
            <a:pPr marL="357188" indent="-357188" algn="just">
              <a:buAutoNum type="arabicPeriod" startAt="6"/>
            </a:pPr>
            <a:r>
              <a:rPr lang="cs-CZ" sz="1600" dirty="0" smtClean="0"/>
              <a:t>Vyhodnocení každé </a:t>
            </a:r>
            <a:r>
              <a:rPr lang="cs-CZ" sz="1600" dirty="0"/>
              <a:t>varianty strategie, jako sumy celkových důležitostí faktorů</a:t>
            </a:r>
            <a:r>
              <a:rPr lang="cs-CZ" sz="1600" dirty="0" smtClean="0"/>
              <a:t>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</a:t>
            </a:r>
            <a:r>
              <a:rPr lang="cs-CZ" sz="1600" dirty="0" smtClean="0"/>
              <a:t>s nejvyšší </a:t>
            </a:r>
            <a:r>
              <a:rPr lang="cs-CZ" sz="1600" dirty="0"/>
              <a:t>celkovým hodnocením bude mít nejlepší uplatnění pro vnější i vnitřní </a:t>
            </a:r>
            <a:r>
              <a:rPr lang="cs-CZ" sz="1600" dirty="0" smtClean="0"/>
              <a:t>prostředí </a:t>
            </a:r>
            <a:r>
              <a:rPr lang="cs-CZ" sz="1600" dirty="0"/>
              <a:t>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Matice QSPM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3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Konfrontační </a:t>
            </a:r>
            <a:r>
              <a:rPr lang="cs-CZ" sz="1600" dirty="0"/>
              <a:t>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syntetického charakteru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6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QSPM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Základem </a:t>
            </a:r>
            <a:r>
              <a:rPr lang="cs-CZ" sz="1600" dirty="0"/>
              <a:t>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</a:t>
            </a:r>
            <a:r>
              <a:rPr lang="cs-CZ" sz="1600" dirty="0" smtClean="0"/>
              <a:t>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Dynamická strategická rozvaha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6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  <a:endParaRPr lang="cs-CZ" sz="1600" dirty="0" smtClean="0"/>
          </a:p>
          <a:p>
            <a:pPr algn="just"/>
            <a:r>
              <a:rPr lang="cs-CZ" sz="1600" dirty="0" smtClean="0"/>
              <a:t>Budoucnost </a:t>
            </a:r>
            <a:r>
              <a:rPr lang="cs-CZ" sz="1600" dirty="0"/>
              <a:t>nelze mechanicky vykalkulovat, ale je nezbytné ji odhadovat i za obtížně redukovatelné nejistoty a 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Tato metoda </a:t>
            </a:r>
            <a:r>
              <a:rPr lang="cs-CZ" sz="1600" dirty="0"/>
              <a:t>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  <a:endParaRPr lang="cs-CZ" sz="1600" dirty="0" smtClean="0"/>
          </a:p>
          <a:p>
            <a:pPr algn="just"/>
            <a:r>
              <a:rPr lang="cs-CZ" sz="1600" dirty="0" smtClean="0"/>
              <a:t>Neponechává </a:t>
            </a:r>
            <a:r>
              <a:rPr lang="cs-CZ" sz="1600" dirty="0"/>
              <a:t>je ovšem napospas překotnosti a zkratkovitosti nekontrolovaných spontánních duševních pochodů, ale poskytuje jim systémovou oporu podobně, jako je tomu u základních metod rozhodování.</a:t>
            </a:r>
            <a:r>
              <a:rPr lang="cs-CZ" sz="1600" dirty="0" smtClean="0"/>
              <a:t>.</a:t>
            </a:r>
            <a:endParaRPr lang="cs-CZ" sz="1600" dirty="0"/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Dynamická strategická rozvaha – podstata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4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 smtClean="0"/>
              <a:t>Vytvoření </a:t>
            </a:r>
            <a:r>
              <a:rPr lang="cs-CZ" sz="1600" dirty="0"/>
              <a:t>dílčích scénářů (vývoj trhu v daném sektoru, vývoj procesů v daném sektoru, vývoj teritoriální alokace, vývoj financování v daném sektoru, vývoj konkurence, vývoj okolí podniku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</a:t>
            </a:r>
            <a:r>
              <a:rPr lang="cs-CZ" sz="1600" dirty="0" smtClean="0"/>
              <a:t>sektoru – ukazuje </a:t>
            </a:r>
            <a:r>
              <a:rPr lang="cs-CZ" sz="1600" dirty="0"/>
              <a:t>ve stručnosti na význam hlavních událostí, které mohou nastat a jež mohou v rozhodující míře ovlivnit pozici </a:t>
            </a:r>
            <a:r>
              <a:rPr lang="cs-CZ" sz="1600" dirty="0" smtClean="0"/>
              <a:t>podniku. Souhrnný </a:t>
            </a:r>
            <a:r>
              <a:rPr lang="cs-CZ" sz="1600" dirty="0"/>
              <a:t>scénář tak představuje kombinaci logických závěrů z možnosti hodnocené vývojové situace a intuitivních představ zpracovatelů opírajících se o dosavadní znalosti budoucího vývoje a o vlastní poznatky i </a:t>
            </a:r>
            <a:r>
              <a:rPr lang="cs-CZ" sz="1600" dirty="0" smtClean="0"/>
              <a:t>zkušenosti.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</a:t>
            </a:r>
            <a:r>
              <a:rPr lang="cs-CZ" sz="1600" dirty="0" smtClean="0"/>
              <a:t>podniku - </a:t>
            </a:r>
            <a:r>
              <a:rPr lang="cs-CZ" sz="1600" dirty="0"/>
              <a:t>v podobě určení vlivu vnějšího prostředí na podnik </a:t>
            </a:r>
            <a:r>
              <a:rPr lang="cs-CZ" sz="1600" dirty="0" smtClean="0"/>
              <a:t>ukazuje </a:t>
            </a:r>
            <a:r>
              <a:rPr lang="cs-CZ" sz="1600" dirty="0"/>
              <a:t>možnosti uplatnění podniku v daném sektoru a zároveň i na nutnost podílení zjištěných slabostí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</a:t>
            </a:r>
            <a:r>
              <a:rPr lang="cs-CZ" sz="1600" dirty="0" smtClean="0"/>
              <a:t>segmentu – vzniká vzájemnou </a:t>
            </a:r>
            <a:r>
              <a:rPr lang="cs-CZ" sz="1600" dirty="0"/>
              <a:t>konfrontací souhrnného vývoje a síly či slabosti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Dynamická strategická rozvaha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6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Zobrazení dynamické strategické rozvahy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81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9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</a:t>
            </a:r>
            <a:r>
              <a:rPr lang="cs-CZ" sz="1600" dirty="0" smtClean="0"/>
              <a:t>této metody </a:t>
            </a:r>
            <a:r>
              <a:rPr lang="cs-CZ" sz="1600" dirty="0"/>
              <a:t>je využití poznatků z výchozí analýzy a prognózy vývoje oboru, neboť ty významně usnadňují a zkvalitňují odhadování nebezpečných konkurenčních protiakcí vůči inovované strategii firmy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</a:t>
            </a:r>
            <a:r>
              <a:rPr lang="cs-CZ" sz="1600" dirty="0" smtClean="0"/>
              <a:t>této metody.</a:t>
            </a:r>
          </a:p>
          <a:p>
            <a:pPr lvl="0" algn="just"/>
            <a:r>
              <a:rPr lang="cs-CZ" sz="1600" dirty="0" smtClean="0"/>
              <a:t>Dynamická strategická </a:t>
            </a:r>
            <a:r>
              <a:rPr lang="cs-CZ" sz="1600" dirty="0" err="1" smtClean="0"/>
              <a:t>rozvha</a:t>
            </a:r>
            <a:r>
              <a:rPr lang="cs-CZ" sz="1600" dirty="0" smtClean="0"/>
              <a:t> </a:t>
            </a:r>
            <a:r>
              <a:rPr lang="cs-CZ" sz="1600" dirty="0"/>
              <a:t>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8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</a:t>
            </a:r>
            <a:r>
              <a:rPr lang="cs-CZ" sz="1600" dirty="0" smtClean="0"/>
              <a:t>metod, jako je třeba </a:t>
            </a:r>
            <a:r>
              <a:rPr lang="cs-CZ" sz="1600" dirty="0" err="1" smtClean="0"/>
              <a:t>benchmarking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Jedná </a:t>
            </a:r>
            <a:r>
              <a:rPr lang="cs-CZ" sz="1600" dirty="0"/>
              <a:t>o tvůrčí napodobování a využívání poznatků nejlepších podniků, které získáme jejich systematickým pozorováním a srovnáváním s našimi </a:t>
            </a:r>
            <a:r>
              <a:rPr lang="cs-CZ" sz="1600" dirty="0" smtClean="0"/>
              <a:t>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</a:t>
            </a:r>
            <a:r>
              <a:rPr lang="cs-CZ" sz="1600" dirty="0" smtClean="0"/>
              <a:t>nákladnost.</a:t>
            </a:r>
          </a:p>
          <a:p>
            <a:pPr algn="just"/>
            <a:r>
              <a:rPr lang="cs-CZ" sz="1600" dirty="0" err="1" smtClean="0"/>
              <a:t>Benchmarking</a:t>
            </a:r>
            <a:r>
              <a:rPr lang="cs-CZ" sz="1600" dirty="0" smtClean="0"/>
              <a:t> </a:t>
            </a:r>
            <a:r>
              <a:rPr lang="cs-CZ" sz="1600" dirty="0"/>
              <a:t>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0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</a:t>
            </a:r>
            <a:r>
              <a:rPr lang="cs-CZ" sz="1600" dirty="0" smtClean="0"/>
              <a:t>.</a:t>
            </a:r>
            <a:endParaRPr lang="cs-CZ" sz="1600" dirty="0"/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-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2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r>
              <a:rPr lang="cs-CZ" sz="1600" dirty="0" smtClean="0"/>
              <a:t>Konfrontací a kombinací </a:t>
            </a:r>
            <a:r>
              <a:rPr lang="cs-CZ" sz="1600" dirty="0"/>
              <a:t>těchto čtyř hodnocených faktorů je možno </a:t>
            </a:r>
            <a:r>
              <a:rPr lang="cs-CZ" sz="1600" dirty="0" smtClean="0"/>
              <a:t>zobrazit čtyři základní strategické směry, které se stávají základem zvolené podnikové strategie.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Konfrontační SWOT </a:t>
            </a:r>
            <a:r>
              <a:rPr lang="cs-CZ" sz="2200" dirty="0"/>
              <a:t>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</a:t>
            </a:r>
            <a:r>
              <a:rPr lang="cs-CZ" sz="1600" dirty="0" smtClean="0"/>
              <a:t>potřebu </a:t>
            </a:r>
            <a:r>
              <a:rPr lang="cs-CZ" sz="1600" dirty="0"/>
              <a:t>včas určit hrozby a přeměnit je využitím silných stránek v příležitosti nebo jejich vliv na podnik zmírnit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Strategické přístupy konfrontační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20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Problémy spojené s využitím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1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  <a:endParaRPr lang="cs-CZ" sz="1600" dirty="0" smtClean="0"/>
          </a:p>
          <a:p>
            <a:pPr algn="just"/>
            <a:r>
              <a:rPr lang="cs-CZ" sz="1600" dirty="0" smtClean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sestavení matice IFE 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 smtClean="0"/>
              <a:t>Poté </a:t>
            </a:r>
            <a:r>
              <a:rPr lang="cs-CZ" sz="1600" dirty="0"/>
              <a:t>je potřeba jednotlivé faktory ohodnotit pomocí čtyř stupňů: 4 (významná silná stránka), 3 (méně důležitá silná stránka), 2 (méně důležitá slabá stránka), 1 (významná slabá stránka). </a:t>
            </a:r>
            <a:endParaRPr lang="cs-CZ" sz="1600" dirty="0" smtClean="0"/>
          </a:p>
          <a:p>
            <a:pPr algn="just"/>
            <a:r>
              <a:rPr lang="cs-CZ" sz="1600" dirty="0" smtClean="0"/>
              <a:t>Konečné </a:t>
            </a:r>
            <a:r>
              <a:rPr lang="cs-CZ" sz="1600" dirty="0"/>
              <a:t>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6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6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</a:t>
            </a:r>
            <a:r>
              <a:rPr lang="cs-CZ" sz="1600" dirty="0" smtClean="0"/>
              <a:t>interní </a:t>
            </a:r>
            <a:r>
              <a:rPr lang="cs-CZ" sz="1600" dirty="0"/>
              <a:t>pozici </a:t>
            </a:r>
            <a:r>
              <a:rPr lang="cs-CZ" sz="1600" dirty="0" smtClean="0"/>
              <a:t>podniku vůči strategickému záměru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Silné interní pozici </a:t>
            </a:r>
            <a:r>
              <a:rPr lang="cs-CZ" sz="1600" dirty="0" smtClean="0"/>
              <a:t>s vysokou </a:t>
            </a:r>
            <a:r>
              <a:rPr lang="cs-CZ" sz="1600" dirty="0"/>
              <a:t>nadějností splnění strategického záměru </a:t>
            </a:r>
            <a:r>
              <a:rPr lang="cs-CZ" sz="1600" dirty="0" smtClean="0"/>
              <a:t>odpovídá ohodnocení </a:t>
            </a:r>
            <a:r>
              <a:rPr lang="cs-CZ" sz="1600" dirty="0"/>
              <a:t>4. </a:t>
            </a:r>
          </a:p>
          <a:p>
            <a:pPr algn="just"/>
            <a:r>
              <a:rPr lang="cs-CZ" sz="1600" dirty="0"/>
              <a:t>Slabou interní pozici </a:t>
            </a:r>
            <a:r>
              <a:rPr lang="cs-CZ" sz="1600" dirty="0" smtClean="0"/>
              <a:t>vůči </a:t>
            </a:r>
            <a:r>
              <a:rPr lang="cs-CZ" sz="1600" dirty="0"/>
              <a:t>ambicím strategického záměru charakterizuje </a:t>
            </a:r>
            <a:r>
              <a:rPr lang="cs-CZ" sz="1600" dirty="0" smtClean="0"/>
              <a:t>ohodnocení 1 a průměrné </a:t>
            </a:r>
            <a:r>
              <a:rPr lang="cs-CZ" sz="1600" dirty="0"/>
              <a:t>interní síle </a:t>
            </a:r>
            <a:r>
              <a:rPr lang="cs-CZ" sz="1600" dirty="0" smtClean="0"/>
              <a:t>podniku </a:t>
            </a:r>
            <a:r>
              <a:rPr lang="cs-CZ" sz="1600" dirty="0"/>
              <a:t>odpovídá </a:t>
            </a:r>
            <a:r>
              <a:rPr lang="cs-CZ" sz="1600" dirty="0" smtClean="0"/>
              <a:t>ohodnocení 2,5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Silná pozice </a:t>
            </a:r>
            <a:r>
              <a:rPr lang="cs-CZ" sz="1600" dirty="0" smtClean="0"/>
              <a:t>znamená, že </a:t>
            </a:r>
            <a:r>
              <a:rPr lang="cs-CZ" sz="1600" dirty="0"/>
              <a:t>strategický záměr se může opřít o velmi silné interní prostředí, </a:t>
            </a:r>
            <a:r>
              <a:rPr lang="cs-CZ" sz="1600" dirty="0" smtClean="0"/>
              <a:t>slabá </a:t>
            </a:r>
            <a:r>
              <a:rPr lang="cs-CZ" sz="1600" dirty="0"/>
              <a:t>interní </a:t>
            </a:r>
            <a:r>
              <a:rPr lang="cs-CZ" sz="1600" dirty="0" smtClean="0"/>
              <a:t>pozice naopak </a:t>
            </a:r>
            <a:r>
              <a:rPr lang="cs-CZ" sz="1600" dirty="0"/>
              <a:t>znamená, že firma není připravena strategický záměr </a:t>
            </a:r>
            <a:r>
              <a:rPr lang="cs-CZ" sz="1600" dirty="0" smtClean="0"/>
              <a:t>v celé </a:t>
            </a:r>
            <a:r>
              <a:rPr lang="cs-CZ" sz="1600" dirty="0"/>
              <a:t>šíři realizovat, </a:t>
            </a:r>
            <a:r>
              <a:rPr lang="cs-CZ" sz="1600" dirty="0" smtClean="0"/>
              <a:t>resp</a:t>
            </a:r>
            <a:r>
              <a:rPr lang="cs-CZ" sz="1600" dirty="0"/>
              <a:t>. vzhledem </a:t>
            </a:r>
            <a:r>
              <a:rPr lang="cs-CZ" sz="1600" dirty="0" smtClean="0"/>
              <a:t>k podstupovanému </a:t>
            </a:r>
            <a:r>
              <a:rPr lang="cs-CZ" sz="1600" dirty="0"/>
              <a:t>riziku je výhodnější zaměřit strategii primárně </a:t>
            </a:r>
            <a:r>
              <a:rPr lang="cs-CZ" sz="1600" dirty="0" smtClean="0"/>
              <a:t>na posílení </a:t>
            </a:r>
            <a:r>
              <a:rPr lang="cs-CZ" sz="1600" dirty="0"/>
              <a:t>interního prostředí.</a:t>
            </a:r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8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  <a:endParaRPr lang="cs-CZ" sz="1600" dirty="0" smtClean="0"/>
          </a:p>
          <a:p>
            <a:pPr algn="just"/>
            <a:r>
              <a:rPr lang="cs-CZ" sz="1600" dirty="0"/>
              <a:t>Při sestavování Matice </a:t>
            </a:r>
            <a:r>
              <a:rPr lang="cs-CZ" sz="1600" dirty="0" smtClean="0"/>
              <a:t>EFE, stejně jako u Matice IFE, </a:t>
            </a:r>
            <a:r>
              <a:rPr lang="cs-CZ" sz="1600" dirty="0"/>
              <a:t>můžeme pracovat se stejnými faktory jako v případě SWOT analýzy.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sestavování matice EFE se postupuje obdobně jako u matice IFE s tím rozdílem, že stupně vlivu jsou následující: 4 (nejvyšší), 3 (nadprůměrný), 2 (střední), 1 (nízký). </a:t>
            </a:r>
            <a:endParaRPr lang="cs-CZ" sz="1600" dirty="0" smtClean="0"/>
          </a:p>
          <a:p>
            <a:pPr algn="just"/>
            <a:r>
              <a:rPr lang="cs-CZ" sz="1600" dirty="0"/>
              <a:t>K sestavení matice </a:t>
            </a:r>
            <a:r>
              <a:rPr lang="cs-CZ" sz="1600" dirty="0" smtClean="0"/>
              <a:t>EFE </a:t>
            </a:r>
            <a:r>
              <a:rPr lang="cs-CZ" sz="1600" dirty="0"/>
              <a:t>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15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3391</Words>
  <Application>Microsoft Office PowerPoint</Application>
  <PresentationFormat>Předvádění na obrazovce (16:9)</PresentationFormat>
  <Paragraphs>489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Metody syntetického charakteru pro hodnocení podnikatelského prostředí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284</cp:revision>
  <dcterms:created xsi:type="dcterms:W3CDTF">2016-07-06T15:42:34Z</dcterms:created>
  <dcterms:modified xsi:type="dcterms:W3CDTF">2023-03-20T09:07:31Z</dcterms:modified>
</cp:coreProperties>
</file>