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6" r:id="rId2"/>
    <p:sldId id="362" r:id="rId3"/>
    <p:sldId id="363" r:id="rId4"/>
    <p:sldId id="364" r:id="rId5"/>
    <p:sldId id="365" r:id="rId6"/>
    <p:sldId id="366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75" r:id="rId15"/>
    <p:sldId id="376" r:id="rId16"/>
    <p:sldId id="380" r:id="rId17"/>
    <p:sldId id="377" r:id="rId18"/>
    <p:sldId id="378" r:id="rId19"/>
    <p:sldId id="374" r:id="rId20"/>
    <p:sldId id="355" r:id="rId21"/>
    <p:sldId id="356" r:id="rId22"/>
    <p:sldId id="359" r:id="rId23"/>
    <p:sldId id="357" r:id="rId24"/>
    <p:sldId id="360" r:id="rId25"/>
    <p:sldId id="358" r:id="rId26"/>
    <p:sldId id="361" r:id="rId27"/>
    <p:sldId id="381" r:id="rId28"/>
    <p:sldId id="382" r:id="rId29"/>
    <p:sldId id="383" r:id="rId30"/>
    <p:sldId id="384" r:id="rId31"/>
    <p:sldId id="385" r:id="rId32"/>
    <p:sldId id="386" r:id="rId33"/>
    <p:sldId id="387" r:id="rId34"/>
    <p:sldId id="388" r:id="rId35"/>
    <p:sldId id="389" r:id="rId36"/>
    <p:sldId id="390" r:id="rId37"/>
    <p:sldId id="391" r:id="rId38"/>
    <p:sldId id="392" r:id="rId39"/>
    <p:sldId id="393" r:id="rId40"/>
    <p:sldId id="394" r:id="rId41"/>
    <p:sldId id="395" r:id="rId42"/>
    <p:sldId id="396" r:id="rId43"/>
    <p:sldId id="397" r:id="rId44"/>
    <p:sldId id="398" r:id="rId45"/>
    <p:sldId id="399" r:id="rId46"/>
    <p:sldId id="400" r:id="rId47"/>
    <p:sldId id="401" r:id="rId48"/>
    <p:sldId id="402" r:id="rId49"/>
    <p:sldId id="403" r:id="rId50"/>
    <p:sldId id="404" r:id="rId51"/>
    <p:sldId id="405" r:id="rId5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24.04.2023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 nadnárodních korporací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mezinárodních korporací</a:t>
            </a:r>
          </a:p>
          <a:p>
            <a:pPr marL="0" indent="0" algn="r">
              <a:buNone/>
            </a:pPr>
            <a:r>
              <a:rPr lang="cs-CZ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cs-CZ" sz="1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9558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Mezinárodní ekonomické vztahy</a:t>
            </a:r>
            <a:r>
              <a:rPr lang="en-US" sz="2000" dirty="0"/>
              <a:t> </a:t>
            </a:r>
            <a:r>
              <a:rPr lang="cs-CZ" sz="2000" dirty="0"/>
              <a:t>mají formu pohybu zboží a služeb, pohyb u kapitálu, pohybu vědecko-technických znalostí a pracovních sil.</a:t>
            </a:r>
          </a:p>
          <a:p>
            <a:pPr algn="just"/>
            <a:r>
              <a:rPr lang="cs-CZ" sz="2000" b="1" i="1" dirty="0"/>
              <a:t>Mezinárodní pohyb zboží a služeb</a:t>
            </a:r>
            <a:r>
              <a:rPr lang="cs-CZ" sz="2000" dirty="0"/>
              <a:t> je historicky prvotní a základní formou mezinárodních ekonomických vztahů. Výrazný růst mezinárodního obchodu byl zaznamenán v 50. a 60. létech minulého století. 70. léta jsou ve znamení dalšího významného růstu mezinárodního obchodu v běžných cenách, ale zároveň dochází ke zpomalení dynamiky růstu jeho fyzického objemu. Zpomalení růstu fyzického objemu obchodu pokračuje v letech 80. Hlavní příčinou těchto změn je rozsáhlý vzestup exportních cen, především ropy.</a:t>
            </a:r>
            <a:endParaRPr lang="cs-CZ" sz="2000" dirty="0" smtClean="0"/>
          </a:p>
          <a:p>
            <a:pPr algn="just"/>
            <a:endParaRPr lang="cs-CZ" sz="20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50846" cy="507703"/>
          </a:xfrm>
        </p:spPr>
        <p:txBody>
          <a:bodyPr/>
          <a:lstStyle/>
          <a:p>
            <a:r>
              <a:rPr lang="cs-CZ" sz="2200" dirty="0" smtClean="0"/>
              <a:t>Mezinárodní management a mezinárodní ekonomické vztahy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39332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627534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i="1" dirty="0"/>
              <a:t>Mezinárodní pohyb kapitálových toků</a:t>
            </a:r>
            <a:r>
              <a:rPr lang="cs-CZ" sz="1800" dirty="0"/>
              <a:t> je druhou nejvýznamnější formou realizace mezinárodních ekonomických vztahů. </a:t>
            </a:r>
            <a:endParaRPr lang="cs-CZ" sz="1800" dirty="0" smtClean="0"/>
          </a:p>
          <a:p>
            <a:pPr algn="just"/>
            <a:r>
              <a:rPr lang="cs-CZ" sz="1800" dirty="0" smtClean="0"/>
              <a:t>Mezinárodním </a:t>
            </a:r>
            <a:r>
              <a:rPr lang="cs-CZ" sz="1800" dirty="0"/>
              <a:t>pohybem kapitálu se obvykle rozumí jak finanční toky v podobě úvěrů a nákupů podniků v zahraničí (případně jejich výstavba a rozšíření), tak i fyzické toky (kapitálové zboží) v podobě strojů, zařízení apod. Obchodování s kapitálem se realizuje až na určitém stupni ekonomického vývoje země a výrazně přispívá k internacionalizaci výrobních sil ve světovém hospodářství. </a:t>
            </a:r>
            <a:endParaRPr lang="cs-CZ" sz="1800" dirty="0" smtClean="0"/>
          </a:p>
          <a:p>
            <a:pPr algn="just"/>
            <a:r>
              <a:rPr lang="cs-CZ" sz="1800" dirty="0" smtClean="0"/>
              <a:t>Finanční </a:t>
            </a:r>
            <a:r>
              <a:rPr lang="cs-CZ" sz="1800" dirty="0"/>
              <a:t>toky jsou tak chápány jako pohyby mezi věřiteli a dlužníky a mezi vlastníky a podniky, které tito v zahraničí vlastní nebo jsou jejich spoluvlastníkem. </a:t>
            </a:r>
            <a:endParaRPr lang="cs-CZ" sz="1800" dirty="0" smtClean="0"/>
          </a:p>
          <a:p>
            <a:pPr algn="just"/>
            <a:r>
              <a:rPr lang="cs-CZ" sz="1800" dirty="0" smtClean="0"/>
              <a:t>Cílem </a:t>
            </a:r>
            <a:r>
              <a:rPr lang="cs-CZ" sz="1800" dirty="0"/>
              <a:t>obchodu s kapitálem je získání nadhodnoty (dosažení vyššího zisku při umístění kapitálu v zahraničí v porovnání s jeho umístěním v domácí ekonomice) nebo podnikatelského zisku. 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sz="2200" dirty="0" smtClean="0"/>
              <a:t>Mezinárodní management a mezinárodní ekonomické vztahy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6590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6273" y="682757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i="1" dirty="0"/>
              <a:t>Mezinárodní pohyb vědecko-technických znalostí</a:t>
            </a:r>
            <a:r>
              <a:rPr lang="cs-CZ" sz="1800" dirty="0"/>
              <a:t>, který velmi úzce souvisí s mezinárodním pohybem zboží a kapitálu, se stává nejdynamičtěji se rozvíjející oblastí mezinárodního podnikání. </a:t>
            </a:r>
            <a:r>
              <a:rPr lang="cs-CZ" sz="1800" dirty="0" smtClean="0"/>
              <a:t>Hlavní </a:t>
            </a:r>
            <a:r>
              <a:rPr lang="cs-CZ" sz="1800" dirty="0"/>
              <a:t>formou mezinárodního obchodu s vědecko-technickými poznatky jsou licence, kdy majitel určitého poznatku (vynálezu chráněného patentem) povoluje za úplatu nebo další povinnosti jiné straně jeho užívání. Forma licencí obvykle nezahrnuje transfery nejnovějších a strategicky nejvýznamnějších vědecký-technických poznatků.</a:t>
            </a:r>
            <a:endParaRPr lang="cs-CZ" sz="1800" dirty="0" smtClean="0"/>
          </a:p>
          <a:p>
            <a:pPr algn="just"/>
            <a:r>
              <a:rPr lang="cs-CZ" sz="1800" b="1" i="1" dirty="0"/>
              <a:t>Mezinárodní pohyb pracovních sil</a:t>
            </a:r>
            <a:r>
              <a:rPr lang="cs-CZ" sz="1800" dirty="0"/>
              <a:t> je vyvolaný přebytkem v jedné a nedostatkem v zemi druhé, přičemž tento pohyb je výrazně ovlivněn nerovnoměrným vývojem v jednotlivých zemích a politickými faktory. </a:t>
            </a:r>
            <a:r>
              <a:rPr lang="cs-CZ" sz="1800" dirty="0" smtClean="0"/>
              <a:t>Mezinárodní </a:t>
            </a:r>
            <a:r>
              <a:rPr lang="cs-CZ" sz="1800" dirty="0"/>
              <a:t>pohyb pracovních sil je hlavní součástí mezinárodní migrace obyvatelstva, kterým se rozumí relativně dobrovolný, převážně ekonomicky motivovaný pohyb obyvatelstva přes hranice státu za účelem relativně dlouhodobého nebo trvalého pobytu.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sz="2200" dirty="0" smtClean="0"/>
              <a:t>Mezinárodní management a mezinárodní ekonomické vztahy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21242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51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Pod pojmem </a:t>
            </a:r>
            <a:r>
              <a:rPr lang="cs-CZ" sz="2000" b="1" dirty="0"/>
              <a:t>mezinárodní podnikatelské aktivity </a:t>
            </a:r>
            <a:r>
              <a:rPr lang="cs-CZ" sz="2000" dirty="0"/>
              <a:t>jsou zahrnuty jak </a:t>
            </a:r>
            <a:r>
              <a:rPr lang="cs-CZ" sz="2000" b="1" i="1" dirty="0"/>
              <a:t>mezinárodní obchodní aktivity</a:t>
            </a:r>
            <a:r>
              <a:rPr lang="cs-CZ" sz="2000" dirty="0"/>
              <a:t>, tak </a:t>
            </a:r>
            <a:r>
              <a:rPr lang="cs-CZ" sz="2000" b="1" i="1" dirty="0"/>
              <a:t>mezinárodní produkční aktivity</a:t>
            </a:r>
            <a:r>
              <a:rPr lang="cs-CZ" sz="2000" dirty="0"/>
              <a:t>. I když mezinárodní obchodní aktivity patří mezi nejznámější a nejvíce studované podnikatelské aktivity, tak mezinárodní produkční aktivity tvoří větší část (v hodnotovém vyjádření) všech mezinárodních podnikatelských </a:t>
            </a:r>
            <a:r>
              <a:rPr lang="cs-CZ" sz="2000" dirty="0" smtClean="0"/>
              <a:t>aktivit.</a:t>
            </a:r>
          </a:p>
          <a:p>
            <a:pPr algn="just"/>
            <a:r>
              <a:rPr lang="cs-CZ" sz="2000" dirty="0" smtClean="0"/>
              <a:t>Mezinárodní </a:t>
            </a:r>
            <a:r>
              <a:rPr lang="cs-CZ" sz="2000" dirty="0"/>
              <a:t>podnikatelské aktivity se svým principem neliší od podnikatelských aktivit na tuzemském trhu. </a:t>
            </a:r>
            <a:endParaRPr lang="cs-CZ" sz="2000" dirty="0" smtClean="0"/>
          </a:p>
          <a:p>
            <a:pPr algn="just"/>
            <a:r>
              <a:rPr lang="cs-CZ" sz="2000" dirty="0" smtClean="0"/>
              <a:t>Hlavním </a:t>
            </a:r>
            <a:r>
              <a:rPr lang="cs-CZ" sz="2000" dirty="0"/>
              <a:t>odlišením mezinárodních podnikatelských aktivit od tuzemských podnikatelských aktivit je jejich větší rizikovost a nákladovost, která je dána existencí tarifních bariér a nákladů spojených s rozdílností každého státu (jazyk, legislativa, kultura). </a:t>
            </a:r>
            <a:endParaRPr lang="cs-CZ" sz="20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Mezinárodní podnikatelské aktivity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06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51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Další odlišností je míra flexibility a mobility výrobních faktorů, jako jsou kapitál a pracovní síla, při přechodu přes hranice státu.</a:t>
            </a:r>
          </a:p>
          <a:p>
            <a:pPr algn="just"/>
            <a:r>
              <a:rPr lang="cs-CZ" sz="2000" dirty="0" smtClean="0"/>
              <a:t>Teritoriem </a:t>
            </a:r>
            <a:r>
              <a:rPr lang="cs-CZ" sz="2000" dirty="0"/>
              <a:t>realizace mezinárodních podnikatelských aktivit je světové hospodářské prostředí (světová ekonomika).</a:t>
            </a:r>
          </a:p>
          <a:p>
            <a:pPr algn="just"/>
            <a:r>
              <a:rPr lang="cs-CZ" sz="2000" dirty="0" smtClean="0"/>
              <a:t>Mezinárodní </a:t>
            </a:r>
            <a:r>
              <a:rPr lang="cs-CZ" sz="2000" dirty="0"/>
              <a:t>podnikatelské aktivity můžeme rozdělit na operace „směřující dovnitř“ (vnitřní), operace „směřující ven“ (vnější) a „kooperativní </a:t>
            </a:r>
            <a:r>
              <a:rPr lang="cs-CZ" sz="2000" dirty="0" smtClean="0"/>
              <a:t>operace“.</a:t>
            </a:r>
          </a:p>
          <a:p>
            <a:pPr algn="just"/>
            <a:r>
              <a:rPr lang="cs-CZ" sz="2000" b="1" i="1" dirty="0" smtClean="0"/>
              <a:t>Vnitřní </a:t>
            </a:r>
            <a:r>
              <a:rPr lang="cs-CZ" sz="2000" b="1" i="1" dirty="0"/>
              <a:t>operace </a:t>
            </a:r>
            <a:r>
              <a:rPr lang="cs-CZ" sz="2000" dirty="0"/>
              <a:t>(kde patří např. import) můžeme také označit za pasivní zapojení podniku. </a:t>
            </a:r>
            <a:endParaRPr lang="cs-CZ" sz="2000" dirty="0" smtClean="0"/>
          </a:p>
          <a:p>
            <a:pPr algn="just"/>
            <a:r>
              <a:rPr lang="cs-CZ" sz="2000" b="1" i="1" dirty="0" smtClean="0"/>
              <a:t>Vnější </a:t>
            </a:r>
            <a:r>
              <a:rPr lang="cs-CZ" sz="2000" b="1" i="1" dirty="0"/>
              <a:t>operace </a:t>
            </a:r>
            <a:r>
              <a:rPr lang="cs-CZ" sz="2000" dirty="0"/>
              <a:t>(např. export, zahraniční joint venture) pak chápeme jako aktivní zapojení podniku do mezinárodního dění</a:t>
            </a:r>
            <a:r>
              <a:rPr lang="cs-CZ" sz="2000" dirty="0" smtClean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Mezinárodní podnikatelské aktivity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488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Internacionalizace podnikatelských aktivit nastává v důsledku rozhodnutí o zapojení podniku do mezinárodního </a:t>
            </a:r>
            <a:r>
              <a:rPr lang="cs-CZ" sz="1800" dirty="0" smtClean="0"/>
              <a:t>podnikání. </a:t>
            </a:r>
          </a:p>
          <a:p>
            <a:pPr algn="just"/>
            <a:r>
              <a:rPr lang="cs-CZ" sz="1800" dirty="0"/>
              <a:t>Proces internacionalizace podnikatelských aktivit představuje posloupnost kroků a aktivit, kterými podniky musí procházet, aby skutečně realizoval koncept mezinárodního podnikání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Z pohledu makroekonomického se termín internacionalizace, který se začal poprvé používat počátkem dvacátých let dvacátého století, objevuje v souvislosti s postupným nahrazováním imperialismus jako dominantního organizačního principu rámujícího přeshraniční interakce mezi tržními </a:t>
            </a:r>
            <a:r>
              <a:rPr lang="cs-CZ" sz="1800" dirty="0" smtClean="0"/>
              <a:t>ekonomikami.</a:t>
            </a:r>
          </a:p>
          <a:p>
            <a:pPr algn="just"/>
            <a:r>
              <a:rPr lang="cs-CZ" sz="1800" dirty="0"/>
              <a:t>Z pohledu mikroekonomické je internacionalizace podnikatelských aktivit chápána, </a:t>
            </a:r>
            <a:r>
              <a:rPr lang="cs-CZ" sz="1800" dirty="0" smtClean="0"/>
              <a:t>jako </a:t>
            </a:r>
            <a:r>
              <a:rPr lang="cs-CZ" sz="1800" dirty="0"/>
              <a:t>geografické šíření podnikatelských aktivit přes národní hranice </a:t>
            </a:r>
            <a:r>
              <a:rPr lang="cs-CZ" sz="1800" dirty="0" smtClean="0"/>
              <a:t>státu.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Internacionalizace podnikatelských aktivit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670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4823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b="1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Postup internacionalizace podnikatelských aktivit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323528" y="738457"/>
          <a:ext cx="7416824" cy="38258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71269203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865724055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85396257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85431993"/>
                    </a:ext>
                  </a:extLst>
                </a:gridCol>
                <a:gridCol w="1158762">
                  <a:extLst>
                    <a:ext uri="{9D8B030D-6E8A-4147-A177-3AD203B41FA5}">
                      <a16:colId xmlns:a16="http://schemas.microsoft.com/office/drawing/2014/main" val="522194446"/>
                    </a:ext>
                  </a:extLst>
                </a:gridCol>
                <a:gridCol w="392727">
                  <a:extLst>
                    <a:ext uri="{9D8B030D-6E8A-4147-A177-3AD203B41FA5}">
                      <a16:colId xmlns:a16="http://schemas.microsoft.com/office/drawing/2014/main" val="3213426446"/>
                    </a:ext>
                  </a:extLst>
                </a:gridCol>
                <a:gridCol w="392727">
                  <a:extLst>
                    <a:ext uri="{9D8B030D-6E8A-4147-A177-3AD203B41FA5}">
                      <a16:colId xmlns:a16="http://schemas.microsoft.com/office/drawing/2014/main" val="3494792340"/>
                    </a:ext>
                  </a:extLst>
                </a:gridCol>
              </a:tblGrid>
              <a:tr h="301036">
                <a:tc rowSpan="2"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 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Metoda vstupu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 dirty="0">
                          <a:effectLst/>
                          <a:latin typeface="+mn-lt"/>
                        </a:rPr>
                        <a:t> </a:t>
                      </a:r>
                      <a:endParaRPr lang="cs-CZ" sz="1600" kern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98352353"/>
                  </a:ext>
                </a:extLst>
              </a:tr>
              <a:tr h="439609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Exportní metody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Smluvní metody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Investiční metody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 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42304852"/>
                  </a:ext>
                </a:extLst>
              </a:tr>
              <a:tr h="417965">
                <a:tc rowSpan="5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 dirty="0">
                          <a:effectLst/>
                          <a:latin typeface="+mn-lt"/>
                        </a:rPr>
                        <a:t>Zahraniční trh</a:t>
                      </a:r>
                      <a:endParaRPr lang="cs-CZ" sz="1600" kern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 vert="vert27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Trh A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rowSpan="5">
                  <a:txBody>
                    <a:bodyPr/>
                    <a:lstStyle/>
                    <a:p>
                      <a:pPr marL="71755" marR="7175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 dirty="0">
                          <a:effectLst/>
                          <a:latin typeface="+mn-lt"/>
                        </a:rPr>
                        <a:t>  </a:t>
                      </a:r>
                      <a:r>
                        <a:rPr lang="cs-CZ" sz="1600" kern="1400" dirty="0" smtClean="0">
                          <a:effectLst/>
                          <a:latin typeface="+mn-lt"/>
                        </a:rPr>
                        <a:t>Růst </a:t>
                      </a:r>
                      <a:r>
                        <a:rPr lang="cs-CZ" sz="1600" kern="1400" dirty="0">
                          <a:effectLst/>
                          <a:latin typeface="+mn-lt"/>
                        </a:rPr>
                        <a:t>geografické </a:t>
                      </a:r>
                      <a:r>
                        <a:rPr lang="cs-CZ" sz="1600" kern="1400" dirty="0" smtClean="0">
                          <a:effectLst/>
                          <a:latin typeface="+mn-lt"/>
                        </a:rPr>
                        <a:t>diverzifikace</a:t>
                      </a:r>
                      <a:endParaRPr lang="cs-CZ" sz="1600" kern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 vert="vert27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Růst tržní závazku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 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43890848"/>
                  </a:ext>
                </a:extLst>
              </a:tr>
              <a:tr h="34200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Trh B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 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554837"/>
                  </a:ext>
                </a:extLst>
              </a:tr>
              <a:tr h="90887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Trh C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cs-CZ" sz="1600" kern="1400" dirty="0">
                        <a:effectLst/>
                        <a:latin typeface="+mn-lt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 dirty="0" smtClean="0">
                          <a:effectLst/>
                          <a:latin typeface="+mn-lt"/>
                        </a:rPr>
                        <a:t>   postup </a:t>
                      </a:r>
                      <a:r>
                        <a:rPr lang="cs-CZ" sz="1600" kern="1400" dirty="0">
                          <a:effectLst/>
                          <a:latin typeface="+mn-lt"/>
                        </a:rPr>
                        <a:t>internacionalizace</a:t>
                      </a:r>
                      <a:endParaRPr lang="cs-CZ" sz="1600" kern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 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269428"/>
                  </a:ext>
                </a:extLst>
              </a:tr>
              <a:tr h="102601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.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 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 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8281289"/>
                  </a:ext>
                </a:extLst>
              </a:tr>
              <a:tr h="34200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Trh N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 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 dirty="0">
                          <a:effectLst/>
                          <a:latin typeface="+mn-lt"/>
                        </a:rPr>
                        <a:t> </a:t>
                      </a:r>
                      <a:endParaRPr lang="cs-CZ" sz="1600" kern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476952"/>
                  </a:ext>
                </a:extLst>
              </a:tr>
            </a:tbl>
          </a:graphicData>
        </a:graphic>
      </p:graphicFrame>
      <p:sp>
        <p:nvSpPr>
          <p:cNvPr id="4" name="AutoShape 2"/>
          <p:cNvSpPr>
            <a:spLocks noChangeShapeType="1"/>
          </p:cNvSpPr>
          <p:nvPr/>
        </p:nvSpPr>
        <p:spPr bwMode="auto">
          <a:xfrm>
            <a:off x="2771800" y="1923678"/>
            <a:ext cx="23717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3"/>
          <p:cNvSpPr>
            <a:spLocks noChangeShapeType="1"/>
          </p:cNvSpPr>
          <p:nvPr/>
        </p:nvSpPr>
        <p:spPr bwMode="auto">
          <a:xfrm>
            <a:off x="2769213" y="1946319"/>
            <a:ext cx="0" cy="16478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4"/>
          <p:cNvSpPr>
            <a:spLocks noChangeShapeType="1"/>
          </p:cNvSpPr>
          <p:nvPr/>
        </p:nvSpPr>
        <p:spPr bwMode="auto">
          <a:xfrm>
            <a:off x="2771800" y="1946319"/>
            <a:ext cx="2286000" cy="15811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338513" y="1335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338513" y="17922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9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Důvody ke vstupu podnikatelského subjektu na zahraniční trhy jsou různé a z velké míry se odvíjejí od cílů každého podniku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 </a:t>
            </a:r>
            <a:r>
              <a:rPr lang="cs-CZ" sz="1800" dirty="0" err="1"/>
              <a:t>Štrach</a:t>
            </a:r>
            <a:r>
              <a:rPr lang="cs-CZ" sz="1800" dirty="0"/>
              <a:t> (2009) uvádí dvě skupiny důvodů pro expanzi podniku na zahraniční trhy, a to </a:t>
            </a:r>
            <a:endParaRPr lang="cs-CZ" sz="1800" dirty="0" smtClean="0"/>
          </a:p>
          <a:p>
            <a:pPr lvl="1" algn="just"/>
            <a:r>
              <a:rPr lang="cs-CZ" sz="1800" dirty="0" smtClean="0"/>
              <a:t>aktivní </a:t>
            </a:r>
            <a:r>
              <a:rPr lang="cs-CZ" sz="1800" dirty="0"/>
              <a:t>motivační důvody (nazývané také jako ofenzivní</a:t>
            </a:r>
            <a:r>
              <a:rPr lang="cs-CZ" sz="1800" dirty="0" smtClean="0"/>
              <a:t>); </a:t>
            </a:r>
            <a:endParaRPr lang="cs-CZ" sz="1800" dirty="0"/>
          </a:p>
          <a:p>
            <a:pPr lvl="1" algn="just"/>
            <a:r>
              <a:rPr lang="cs-CZ" sz="1800" dirty="0" smtClean="0"/>
              <a:t>pasivní </a:t>
            </a:r>
            <a:r>
              <a:rPr lang="cs-CZ" sz="1800" dirty="0"/>
              <a:t>motivační důvody.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Podle Kulhavého (1992) jsou motivy podniku k internacionalizaci podnikatelských </a:t>
            </a:r>
            <a:r>
              <a:rPr lang="cs-CZ" sz="1800" dirty="0" smtClean="0"/>
              <a:t>aktivit:</a:t>
            </a:r>
          </a:p>
          <a:p>
            <a:pPr lvl="1" algn="just"/>
            <a:r>
              <a:rPr lang="cs-CZ" sz="1800" dirty="0"/>
              <a:t>ekonomického charakteru; </a:t>
            </a:r>
          </a:p>
          <a:p>
            <a:pPr lvl="1" algn="just"/>
            <a:r>
              <a:rPr lang="cs-CZ" sz="1800" dirty="0"/>
              <a:t>mimoekonomického charakteru.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Ať </a:t>
            </a:r>
            <a:r>
              <a:rPr lang="cs-CZ" sz="1800" dirty="0"/>
              <a:t>už jsou motivy podniku ke vstupu na zahraniční trhy jakékoliv, musí si podnik uvědomit, že tento krok nepřináší pouze podnikatelské příležitosti, ale i rizika, která jsou úzce spojena se zahraniční </a:t>
            </a:r>
            <a:r>
              <a:rPr lang="cs-CZ" sz="1800" dirty="0" smtClean="0"/>
              <a:t>expanzí.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Důvody k internacionalizaci podnikatelských aktivit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696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Rizikovost mezinárodních </a:t>
            </a:r>
            <a:r>
              <a:rPr lang="cs-CZ" sz="1800" dirty="0" smtClean="0"/>
              <a:t>aktivit zostřila </a:t>
            </a:r>
            <a:r>
              <a:rPr lang="cs-CZ" sz="1800" dirty="0"/>
              <a:t>zvláště v průběhu posledních desetiletí v souvislosti s dynamikou ekonomické vývoje, politickými přeměnami a propojením trhů v důsledku procesu globalizace. </a:t>
            </a:r>
            <a:endParaRPr lang="cs-CZ" sz="1800" dirty="0" smtClean="0"/>
          </a:p>
          <a:p>
            <a:pPr algn="just"/>
            <a:r>
              <a:rPr lang="cs-CZ" sz="1800" dirty="0" smtClean="0"/>
              <a:t>Směrodatným </a:t>
            </a:r>
            <a:r>
              <a:rPr lang="cs-CZ" sz="1800" dirty="0"/>
              <a:t>pro ekonomické rozhodování je vliv rizika na celkový ekonomický výsledek podnikatelského subjektu. </a:t>
            </a:r>
            <a:endParaRPr lang="cs-CZ" sz="1800" dirty="0" smtClean="0"/>
          </a:p>
          <a:p>
            <a:pPr algn="just"/>
            <a:r>
              <a:rPr lang="cs-CZ" sz="1800" dirty="0" smtClean="0"/>
              <a:t>Rizika </a:t>
            </a:r>
            <a:r>
              <a:rPr lang="cs-CZ" sz="1800" dirty="0"/>
              <a:t>spojená s expanzí na zahraniční trhy představují poměrně početnou skupinu, která bývá členěna z různých </a:t>
            </a:r>
            <a:r>
              <a:rPr lang="cs-CZ" sz="1800" dirty="0" smtClean="0"/>
              <a:t>pohledů:</a:t>
            </a:r>
          </a:p>
          <a:p>
            <a:pPr lvl="1" algn="just"/>
            <a:r>
              <a:rPr lang="cs-CZ" sz="1800" dirty="0" smtClean="0"/>
              <a:t>rizika </a:t>
            </a:r>
            <a:r>
              <a:rPr lang="cs-CZ" sz="1800" dirty="0"/>
              <a:t>podle příčin vzniku (rizika tržní, cenová, odbytová, inflační, obchodněpolitická, politická a další</a:t>
            </a:r>
            <a:r>
              <a:rPr lang="cs-CZ" sz="1800" dirty="0" smtClean="0"/>
              <a:t>.); </a:t>
            </a:r>
          </a:p>
          <a:p>
            <a:pPr lvl="1" algn="just"/>
            <a:r>
              <a:rPr lang="cs-CZ" sz="1800" dirty="0" smtClean="0"/>
              <a:t>rizika </a:t>
            </a:r>
            <a:r>
              <a:rPr lang="cs-CZ" sz="1800" dirty="0"/>
              <a:t>podle procesů, ve kterých se rizika projevují (rizika obchodní, přepravní, úvěrová, investiční a další</a:t>
            </a:r>
            <a:r>
              <a:rPr lang="cs-CZ" sz="1800" dirty="0" smtClean="0"/>
              <a:t>);</a:t>
            </a:r>
          </a:p>
          <a:p>
            <a:pPr lvl="1" algn="just"/>
            <a:r>
              <a:rPr lang="cs-CZ" sz="1800" dirty="0" smtClean="0"/>
              <a:t> </a:t>
            </a:r>
            <a:r>
              <a:rPr lang="cs-CZ" sz="1800" dirty="0"/>
              <a:t>rizika podle subjektu potenciálního selhání (rizika banky, klienta apod.). </a:t>
            </a:r>
            <a:endParaRPr lang="cs-CZ" sz="1800" dirty="0" smtClean="0"/>
          </a:p>
          <a:p>
            <a:pPr algn="just"/>
            <a:r>
              <a:rPr lang="cs-CZ" sz="1800" dirty="0" smtClean="0"/>
              <a:t>Mezi </a:t>
            </a:r>
            <a:r>
              <a:rPr lang="cs-CZ" sz="1800" dirty="0"/>
              <a:t>jednotlivými druhy rizik existují úzké vazby a souvislosti.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sz="2200" dirty="0" smtClean="0"/>
              <a:t>Rizika spojená s mezinárodními podnikatelskými aktivitami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83537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9558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/>
              <a:t>Vytvářet sdílenou vizi.</a:t>
            </a:r>
          </a:p>
          <a:p>
            <a:pPr algn="just"/>
            <a:r>
              <a:rPr lang="cs-CZ" sz="2000" dirty="0" smtClean="0"/>
              <a:t>Vytvořit a přijmout zdravou stupnici etických hodnot.</a:t>
            </a:r>
          </a:p>
          <a:p>
            <a:pPr algn="just"/>
            <a:r>
              <a:rPr lang="cs-CZ" sz="2000" dirty="0" smtClean="0"/>
              <a:t>Rozvíjet lidi a delegovat na ně pravomoci.</a:t>
            </a:r>
          </a:p>
          <a:p>
            <a:pPr algn="just"/>
            <a:r>
              <a:rPr lang="cs-CZ" sz="2000" dirty="0" smtClean="0"/>
              <a:t>Disponovat emocionální sebedůvěrou.</a:t>
            </a:r>
          </a:p>
          <a:p>
            <a:pPr algn="just"/>
            <a:r>
              <a:rPr lang="cs-CZ" sz="2000" dirty="0" smtClean="0"/>
              <a:t>Přijímat změny.</a:t>
            </a:r>
          </a:p>
          <a:p>
            <a:pPr algn="just"/>
            <a:r>
              <a:rPr lang="cs-CZ" sz="2000" dirty="0" smtClean="0"/>
              <a:t>Efektivní komunikační dovednosti.</a:t>
            </a:r>
          </a:p>
          <a:p>
            <a:pPr algn="just"/>
            <a:r>
              <a:rPr lang="cs-CZ" sz="2000" dirty="0" smtClean="0"/>
              <a:t>Myslet v globálním kontextu a dokázat stanovit jasné priority.</a:t>
            </a:r>
          </a:p>
          <a:p>
            <a:pPr algn="just"/>
            <a:endParaRPr lang="cs-CZ" sz="20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Požadavky na manažery v mezinárodním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59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90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Mezinárodní management</a:t>
            </a:r>
            <a:r>
              <a:rPr lang="cs-CZ" sz="1800" dirty="0"/>
              <a:t> </a:t>
            </a:r>
            <a:r>
              <a:rPr lang="cs-CZ" sz="1800" dirty="0" smtClean="0"/>
              <a:t>představuje proces </a:t>
            </a:r>
            <a:r>
              <a:rPr lang="cs-CZ" sz="1800" dirty="0"/>
              <a:t>aplikace manažerských konceptů a technik v </a:t>
            </a:r>
            <a:r>
              <a:rPr lang="cs-CZ" sz="1800" dirty="0" smtClean="0"/>
              <a:t>mezinárodním </a:t>
            </a:r>
            <a:r>
              <a:rPr lang="cs-CZ" sz="1800" dirty="0"/>
              <a:t>prostředí.  </a:t>
            </a:r>
            <a:endParaRPr lang="cs-CZ" sz="1800" dirty="0" smtClean="0"/>
          </a:p>
          <a:p>
            <a:pPr algn="just"/>
            <a:r>
              <a:rPr lang="cs-CZ" sz="1800" dirty="0" smtClean="0"/>
              <a:t>Mezinárodní management představuje část nauky o managementu, která se zabývá procesem plánování, organizování, vedení a kontroly lidí pracujících v organizaci provádějící operace na mezinárodní bázi s cílem dosáhnout stanovených cílů. Mezinárodní management se zabývá vedením mezinárodních podniků, ve kterých globální management a interkulturní kompetence vedoucích pracovníků hrají významnou roli. Vznik této oblasti je spojen s rozvojem procesu internacionalizace, který vyžaduje volný pohyb pracovníků mezi regiony a státy.</a:t>
            </a:r>
          </a:p>
          <a:p>
            <a:pPr algn="just"/>
            <a:r>
              <a:rPr lang="cs-CZ" sz="1800" dirty="0" smtClean="0"/>
              <a:t>Mezinárodní management se snaží pochopit rozdíly a specifika mezinárodního podnikatelského prostředí (jako jsou kulturní, politické a ekonomické), se kterými se manažeři setkávají při řízení mezinárodních aktivit podnikatelských subjektů.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Podstata mezinárodního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97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V souvislosti s manažerským týmem a jeho charakteristikami je nutno zmínit manažerský styl používaný pro internacionalizaci podnikatelských aktivit. </a:t>
            </a:r>
            <a:endParaRPr lang="cs-CZ" sz="2000" dirty="0" smtClean="0"/>
          </a:p>
          <a:p>
            <a:pPr algn="just"/>
            <a:r>
              <a:rPr lang="cs-CZ" sz="2000" dirty="0" smtClean="0"/>
              <a:t>Model </a:t>
            </a:r>
            <a:r>
              <a:rPr lang="cs-CZ" sz="2000" dirty="0"/>
              <a:t>EPRG, jehož autorem je </a:t>
            </a:r>
            <a:r>
              <a:rPr lang="cs-CZ" sz="2000" dirty="0" err="1"/>
              <a:t>Howard</a:t>
            </a:r>
            <a:r>
              <a:rPr lang="cs-CZ" sz="2000" dirty="0"/>
              <a:t> </a:t>
            </a:r>
            <a:r>
              <a:rPr lang="cs-CZ" sz="2000" dirty="0" err="1"/>
              <a:t>Pelmutter</a:t>
            </a:r>
            <a:r>
              <a:rPr lang="cs-CZ" sz="2000" dirty="0"/>
              <a:t>, vychází z předpokladu, že rozhodování o internacionalizaci podnikatelských aktivit záleží do značné míry na podnikové kultuře, na sdílených podnikových hodnotách i na manažerském stylu. </a:t>
            </a:r>
            <a:endParaRPr lang="cs-CZ" sz="2000" dirty="0" smtClean="0"/>
          </a:p>
          <a:p>
            <a:pPr algn="just"/>
            <a:r>
              <a:rPr lang="cs-CZ" sz="2000" dirty="0" smtClean="0"/>
              <a:t>Na </a:t>
            </a:r>
            <a:r>
              <a:rPr lang="cs-CZ" sz="2000" dirty="0"/>
              <a:t>základě tohoto předpokladu autor modelu definoval hlavní manažerské styly používané na zahraničních trzích – etnocentrický, polycentrický a </a:t>
            </a:r>
            <a:r>
              <a:rPr lang="cs-CZ" sz="2000" dirty="0" smtClean="0"/>
              <a:t>geocentrický. </a:t>
            </a: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dirty="0" smtClean="0"/>
              <a:t>Manažerské přístupy k řízení nadnárodních podniků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84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/>
              <a:t>Etnocentrický manažerský styl</a:t>
            </a:r>
            <a:r>
              <a:rPr lang="cs-CZ" sz="2000" dirty="0"/>
              <a:t> je typický pro podniky ze zemí s velkým vnitřním trhem, které se zaměřují na tuzemský trh. </a:t>
            </a:r>
            <a:endParaRPr lang="cs-CZ" sz="2000" dirty="0" smtClean="0"/>
          </a:p>
          <a:p>
            <a:pPr algn="just"/>
            <a:r>
              <a:rPr lang="cs-CZ" sz="2000" dirty="0" smtClean="0"/>
              <a:t>Tyto </a:t>
            </a:r>
            <a:r>
              <a:rPr lang="cs-CZ" sz="2000" dirty="0"/>
              <a:t>podniky obvykle vstupují na trhy kulturně blízké, na nichž není potřeba příliš měnit podnikovou strategii. </a:t>
            </a:r>
            <a:endParaRPr lang="cs-CZ" sz="2000" dirty="0" smtClean="0"/>
          </a:p>
          <a:p>
            <a:pPr algn="just"/>
            <a:r>
              <a:rPr lang="cs-CZ" sz="2000" dirty="0" smtClean="0"/>
              <a:t>Internacionalizace </a:t>
            </a:r>
            <a:r>
              <a:rPr lang="cs-CZ" sz="2000" dirty="0"/>
              <a:t>podnikatelských aktivit pro tyto podniky je pouhou nutností po dosažení maximálního tržního podílu na tuzemském trhu. </a:t>
            </a:r>
            <a:endParaRPr lang="cs-CZ" sz="2000" dirty="0" smtClean="0"/>
          </a:p>
          <a:p>
            <a:pPr algn="just"/>
            <a:r>
              <a:rPr lang="cs-CZ" sz="2000" dirty="0" smtClean="0"/>
              <a:t>Etnocentrický </a:t>
            </a:r>
            <a:r>
              <a:rPr lang="cs-CZ" sz="2000" dirty="0"/>
              <a:t>přístup nerespektuje odlišnosti zahraničních trhů a prosazuje vlastní manažerských styl v zahraničí. </a:t>
            </a:r>
            <a:endParaRPr lang="cs-CZ" sz="2000" dirty="0" smtClean="0"/>
          </a:p>
          <a:p>
            <a:pPr algn="just"/>
            <a:r>
              <a:rPr lang="cs-CZ" sz="2000" dirty="0" smtClean="0"/>
              <a:t>Mateřský </a:t>
            </a:r>
            <a:r>
              <a:rPr lang="cs-CZ" sz="2000" dirty="0"/>
              <a:t>podnik má dominantní postavení a míra samostatnosti zahraničních dceřiných společností je značně </a:t>
            </a:r>
            <a:r>
              <a:rPr lang="cs-CZ" sz="2000" dirty="0" smtClean="0"/>
              <a:t>omezena.</a:t>
            </a: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dirty="0" smtClean="0"/>
              <a:t>Manažerské přístupy k řízení nadnárodních podniků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913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b="1" dirty="0"/>
              <a:t>Etnocentrický manažerský </a:t>
            </a:r>
            <a:r>
              <a:rPr lang="cs-CZ" sz="2000" b="1" dirty="0" smtClean="0"/>
              <a:t>styl</a:t>
            </a:r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dirty="0" smtClean="0"/>
              <a:t>Manažerské přístupy k řízení nadnárodních podniků</a:t>
            </a:r>
            <a:endParaRPr lang="cs-CZ" dirty="0"/>
          </a:p>
        </p:txBody>
      </p:sp>
      <p:sp>
        <p:nvSpPr>
          <p:cNvPr id="5" name="Ovál 4"/>
          <p:cNvSpPr>
            <a:spLocks noChangeArrowheads="1"/>
          </p:cNvSpPr>
          <p:nvPr/>
        </p:nvSpPr>
        <p:spPr bwMode="auto">
          <a:xfrm>
            <a:off x="4299131" y="3607535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6" name="Ovál 5"/>
          <p:cNvSpPr>
            <a:spLocks noChangeArrowheads="1"/>
          </p:cNvSpPr>
          <p:nvPr/>
        </p:nvSpPr>
        <p:spPr bwMode="auto">
          <a:xfrm>
            <a:off x="2653030" y="3079227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7" name="Ovál 6"/>
          <p:cNvSpPr>
            <a:spLocks noChangeArrowheads="1"/>
          </p:cNvSpPr>
          <p:nvPr/>
        </p:nvSpPr>
        <p:spPr bwMode="auto">
          <a:xfrm>
            <a:off x="3092619" y="1395842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8" name="Ovál 7"/>
          <p:cNvSpPr>
            <a:spLocks noChangeArrowheads="1"/>
          </p:cNvSpPr>
          <p:nvPr/>
        </p:nvSpPr>
        <p:spPr bwMode="auto">
          <a:xfrm>
            <a:off x="5507399" y="3124835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9" name="Ovál 8"/>
          <p:cNvSpPr>
            <a:spLocks noChangeArrowheads="1"/>
          </p:cNvSpPr>
          <p:nvPr/>
        </p:nvSpPr>
        <p:spPr bwMode="auto">
          <a:xfrm>
            <a:off x="5507399" y="1615814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2" name="Textové pole 136"/>
          <p:cNvSpPr txBox="1">
            <a:spLocks noChangeArrowheads="1"/>
          </p:cNvSpPr>
          <p:nvPr/>
        </p:nvSpPr>
        <p:spPr bwMode="auto">
          <a:xfrm>
            <a:off x="4164951" y="2366935"/>
            <a:ext cx="952500" cy="657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mateřský podnik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Ovál 10"/>
          <p:cNvSpPr>
            <a:spLocks noChangeArrowheads="1"/>
          </p:cNvSpPr>
          <p:nvPr/>
        </p:nvSpPr>
        <p:spPr bwMode="auto">
          <a:xfrm>
            <a:off x="4308896" y="930068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4" name="Textové pole 143"/>
          <p:cNvSpPr txBox="1">
            <a:spLocks noChangeArrowheads="1"/>
          </p:cNvSpPr>
          <p:nvPr/>
        </p:nvSpPr>
        <p:spPr bwMode="auto">
          <a:xfrm>
            <a:off x="5663882" y="1792026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Textové pole 128"/>
          <p:cNvSpPr txBox="1">
            <a:spLocks noChangeArrowheads="1"/>
          </p:cNvSpPr>
          <p:nvPr/>
        </p:nvSpPr>
        <p:spPr bwMode="auto">
          <a:xfrm>
            <a:off x="5663882" y="3284590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Textové pole 126"/>
          <p:cNvSpPr txBox="1">
            <a:spLocks noChangeArrowheads="1"/>
          </p:cNvSpPr>
          <p:nvPr/>
        </p:nvSpPr>
        <p:spPr bwMode="auto">
          <a:xfrm>
            <a:off x="2868781" y="3280373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Textové pole 131"/>
          <p:cNvSpPr txBox="1">
            <a:spLocks noChangeArrowheads="1"/>
          </p:cNvSpPr>
          <p:nvPr/>
        </p:nvSpPr>
        <p:spPr bwMode="auto">
          <a:xfrm>
            <a:off x="4435190" y="3737707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Textové pole 138"/>
          <p:cNvSpPr txBox="1">
            <a:spLocks noChangeArrowheads="1"/>
          </p:cNvSpPr>
          <p:nvPr/>
        </p:nvSpPr>
        <p:spPr bwMode="auto">
          <a:xfrm>
            <a:off x="4435190" y="1100699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Textové pole 139"/>
          <p:cNvSpPr txBox="1">
            <a:spLocks noChangeArrowheads="1"/>
          </p:cNvSpPr>
          <p:nvPr/>
        </p:nvSpPr>
        <p:spPr bwMode="auto">
          <a:xfrm>
            <a:off x="3240256" y="1547924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8" name="Přímá spojnice se šipkou 17"/>
          <p:cNvCxnSpPr>
            <a:cxnSpLocks noChangeShapeType="1"/>
          </p:cNvCxnSpPr>
          <p:nvPr/>
        </p:nvCxnSpPr>
        <p:spPr bwMode="auto">
          <a:xfrm flipV="1">
            <a:off x="4680371" y="1740218"/>
            <a:ext cx="0" cy="4476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nice se šipkou 18"/>
          <p:cNvCxnSpPr>
            <a:cxnSpLocks noChangeShapeType="1"/>
          </p:cNvCxnSpPr>
          <p:nvPr/>
        </p:nvCxnSpPr>
        <p:spPr bwMode="auto">
          <a:xfrm>
            <a:off x="5146856" y="3034717"/>
            <a:ext cx="381000" cy="895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Přímá spojnice se šipkou 19"/>
          <p:cNvCxnSpPr>
            <a:cxnSpLocks noChangeShapeType="1"/>
          </p:cNvCxnSpPr>
          <p:nvPr/>
        </p:nvCxnSpPr>
        <p:spPr bwMode="auto">
          <a:xfrm>
            <a:off x="4680371" y="3124252"/>
            <a:ext cx="0" cy="2800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nice se šipkou 20"/>
          <p:cNvCxnSpPr>
            <a:cxnSpLocks noChangeShapeType="1"/>
          </p:cNvCxnSpPr>
          <p:nvPr/>
        </p:nvCxnSpPr>
        <p:spPr bwMode="auto">
          <a:xfrm flipV="1">
            <a:off x="5174410" y="2320664"/>
            <a:ext cx="305435" cy="2095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Přímá spojnice se šipkou 21"/>
          <p:cNvCxnSpPr>
            <a:cxnSpLocks noChangeShapeType="1"/>
          </p:cNvCxnSpPr>
          <p:nvPr/>
        </p:nvCxnSpPr>
        <p:spPr bwMode="auto">
          <a:xfrm flipH="1" flipV="1">
            <a:off x="3632851" y="2144722"/>
            <a:ext cx="418465" cy="3524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nice se šipkou 22"/>
          <p:cNvCxnSpPr>
            <a:cxnSpLocks noChangeShapeType="1"/>
          </p:cNvCxnSpPr>
          <p:nvPr/>
        </p:nvCxnSpPr>
        <p:spPr bwMode="auto">
          <a:xfrm flipH="1">
            <a:off x="3423693" y="3020070"/>
            <a:ext cx="552450" cy="1428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5" name="Rectangle 2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98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2000" b="1" dirty="0"/>
              <a:t>Podniky s polycentrickým manažerským stylem</a:t>
            </a:r>
            <a:r>
              <a:rPr lang="cs-CZ" sz="2000" dirty="0"/>
              <a:t> se snaží maximálně přizpůsobit podmínkám zahraničních trhů ve všech směrech. </a:t>
            </a:r>
            <a:endParaRPr lang="cs-CZ" sz="2000" dirty="0" smtClean="0"/>
          </a:p>
          <a:p>
            <a:pPr lvl="0" algn="just"/>
            <a:r>
              <a:rPr lang="cs-CZ" sz="2000" dirty="0" smtClean="0"/>
              <a:t>Dceřiné </a:t>
            </a:r>
            <a:r>
              <a:rPr lang="cs-CZ" sz="2000" dirty="0"/>
              <a:t>společnosti působí jako samostatné podnikatelské jednotky v cílových zemích, mají velké rozhodovací pravomoci, realizují vlastní podnikatelskou strategii, včetně pravomocí v oblasti finančního </a:t>
            </a:r>
            <a:r>
              <a:rPr lang="cs-CZ" sz="2000" dirty="0" smtClean="0"/>
              <a:t>řízení. </a:t>
            </a:r>
          </a:p>
          <a:p>
            <a:pPr lvl="0" algn="just"/>
            <a:r>
              <a:rPr lang="cs-CZ" sz="2000" dirty="0" smtClean="0"/>
              <a:t>Vytvořený </a:t>
            </a:r>
            <a:r>
              <a:rPr lang="cs-CZ" sz="2000" dirty="0"/>
              <a:t>zisk obvykle je plně reinvestován v zemi, kde dceřiná společnost podniká.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dirty="0" smtClean="0"/>
              <a:t>Manažerské přístupy k řízení nadnárodních podniků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397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31590" y="800374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2000" b="1" dirty="0"/>
              <a:t>Podniky s polycentrickým manažerským </a:t>
            </a:r>
            <a:r>
              <a:rPr lang="cs-CZ" sz="2000" b="1" dirty="0" smtClean="0"/>
              <a:t>stylem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dirty="0" smtClean="0"/>
              <a:t>Manažerské přístupy k řízení nadnárodních podniků</a:t>
            </a:r>
            <a:endParaRPr lang="cs-CZ" dirty="0"/>
          </a:p>
        </p:txBody>
      </p:sp>
      <p:sp>
        <p:nvSpPr>
          <p:cNvPr id="5" name="Ovál 4"/>
          <p:cNvSpPr>
            <a:spLocks noChangeArrowheads="1"/>
          </p:cNvSpPr>
          <p:nvPr/>
        </p:nvSpPr>
        <p:spPr bwMode="auto">
          <a:xfrm>
            <a:off x="4051852" y="3538718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 sz="1400" dirty="0"/>
          </a:p>
        </p:txBody>
      </p:sp>
      <p:sp>
        <p:nvSpPr>
          <p:cNvPr id="6" name="Ovál 5"/>
          <p:cNvSpPr>
            <a:spLocks noChangeArrowheads="1"/>
          </p:cNvSpPr>
          <p:nvPr/>
        </p:nvSpPr>
        <p:spPr bwMode="auto">
          <a:xfrm>
            <a:off x="4093393" y="1159578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7" name="Ovál 6"/>
          <p:cNvSpPr>
            <a:spLocks noChangeArrowheads="1"/>
          </p:cNvSpPr>
          <p:nvPr/>
        </p:nvSpPr>
        <p:spPr bwMode="auto">
          <a:xfrm>
            <a:off x="2787893" y="2846689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8" name="Ovál 7"/>
          <p:cNvSpPr>
            <a:spLocks noChangeArrowheads="1"/>
          </p:cNvSpPr>
          <p:nvPr/>
        </p:nvSpPr>
        <p:spPr bwMode="auto">
          <a:xfrm>
            <a:off x="2987824" y="1758611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9" name="Ovál 8"/>
          <p:cNvSpPr>
            <a:spLocks noChangeArrowheads="1"/>
          </p:cNvSpPr>
          <p:nvPr/>
        </p:nvSpPr>
        <p:spPr bwMode="auto">
          <a:xfrm>
            <a:off x="5441750" y="1863868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11" name="Ovál 10"/>
          <p:cNvSpPr>
            <a:spLocks noChangeArrowheads="1"/>
          </p:cNvSpPr>
          <p:nvPr/>
        </p:nvSpPr>
        <p:spPr bwMode="auto">
          <a:xfrm>
            <a:off x="5383188" y="3217863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2" name="Textové pole 119"/>
          <p:cNvSpPr txBox="1">
            <a:spLocks noChangeArrowheads="1"/>
          </p:cNvSpPr>
          <p:nvPr/>
        </p:nvSpPr>
        <p:spPr bwMode="auto">
          <a:xfrm>
            <a:off x="4047525" y="2467631"/>
            <a:ext cx="952500" cy="657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mateřský podnik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Textové pole 124"/>
          <p:cNvSpPr txBox="1">
            <a:spLocks noChangeArrowheads="1"/>
          </p:cNvSpPr>
          <p:nvPr/>
        </p:nvSpPr>
        <p:spPr bwMode="auto">
          <a:xfrm>
            <a:off x="4299937" y="1291406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Textové pole 115"/>
          <p:cNvSpPr txBox="1">
            <a:spLocks noChangeArrowheads="1"/>
          </p:cNvSpPr>
          <p:nvPr/>
        </p:nvSpPr>
        <p:spPr bwMode="auto">
          <a:xfrm>
            <a:off x="2935530" y="2963506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Textové pole 113"/>
          <p:cNvSpPr txBox="1">
            <a:spLocks noChangeArrowheads="1"/>
          </p:cNvSpPr>
          <p:nvPr/>
        </p:nvSpPr>
        <p:spPr bwMode="auto">
          <a:xfrm>
            <a:off x="4241031" y="3677123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Textové pole 118"/>
          <p:cNvSpPr txBox="1">
            <a:spLocks noChangeArrowheads="1"/>
          </p:cNvSpPr>
          <p:nvPr/>
        </p:nvSpPr>
        <p:spPr bwMode="auto">
          <a:xfrm>
            <a:off x="5530825" y="3337524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Textové pole 120"/>
          <p:cNvSpPr txBox="1">
            <a:spLocks noChangeArrowheads="1"/>
          </p:cNvSpPr>
          <p:nvPr/>
        </p:nvSpPr>
        <p:spPr bwMode="auto">
          <a:xfrm>
            <a:off x="5626608" y="2001488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Textové pole 121"/>
          <p:cNvSpPr txBox="1">
            <a:spLocks noChangeArrowheads="1"/>
          </p:cNvSpPr>
          <p:nvPr/>
        </p:nvSpPr>
        <p:spPr bwMode="auto">
          <a:xfrm>
            <a:off x="3123600" y="1878957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280070" y="9601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cs-CZ" altLang="cs-CZ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280070" y="55321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25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2000" b="1" dirty="0" err="1"/>
              <a:t>Regiocentrický</a:t>
            </a:r>
            <a:r>
              <a:rPr lang="cs-CZ" sz="2000" b="1" dirty="0"/>
              <a:t> nebo geocentrický manažerský styl</a:t>
            </a:r>
            <a:r>
              <a:rPr lang="cs-CZ" sz="2000" dirty="0"/>
              <a:t>, který je typický pro většinou současných velkých transnacionálních podniků, se pokouší o globální přístup k řízení podniku. </a:t>
            </a:r>
            <a:endParaRPr lang="cs-CZ" sz="2000" dirty="0" smtClean="0"/>
          </a:p>
          <a:p>
            <a:pPr lvl="0" algn="just"/>
            <a:r>
              <a:rPr lang="cs-CZ" sz="2000" dirty="0" smtClean="0"/>
              <a:t>Tento </a:t>
            </a:r>
            <a:r>
              <a:rPr lang="cs-CZ" sz="2000" dirty="0"/>
              <a:t>manažerský styl neakcentuje jednostranně zájmy mateřského podniku ani zájmy místních dceřiných společností, ale usiluje o globální integraci a rozhodování z hlediska výhodnosti pro podnik jako </a:t>
            </a:r>
            <a:r>
              <a:rPr lang="cs-CZ" sz="2000" dirty="0" smtClean="0"/>
              <a:t>celek. </a:t>
            </a:r>
          </a:p>
          <a:p>
            <a:pPr lvl="0" algn="just"/>
            <a:r>
              <a:rPr lang="cs-CZ" sz="2000" dirty="0" smtClean="0"/>
              <a:t>Strategické </a:t>
            </a:r>
            <a:r>
              <a:rPr lang="cs-CZ" sz="2000" dirty="0"/>
              <a:t>rozhodování je záležitostí společného jednání mateřského podniku a místních organizačních jednotek. </a:t>
            </a:r>
            <a:endParaRPr lang="cs-CZ" sz="2000" dirty="0" smtClean="0"/>
          </a:p>
          <a:p>
            <a:pPr lvl="0" algn="just"/>
            <a:r>
              <a:rPr lang="cs-CZ" sz="2000" dirty="0" smtClean="0"/>
              <a:t>Vytvořené </a:t>
            </a:r>
            <a:r>
              <a:rPr lang="cs-CZ" sz="2000" dirty="0"/>
              <a:t>zisky se redistribuují do těch míst, která znamenají pro podnik jako celek perspektivně větší příležitosti</a:t>
            </a:r>
            <a:r>
              <a:rPr lang="cs-CZ" sz="2000" dirty="0" smtClean="0"/>
              <a:t>. </a:t>
            </a: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dirty="0" smtClean="0"/>
              <a:t>Manažerské přístupy k řízení nadnárodních podniků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005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Ovál 54"/>
          <p:cNvSpPr>
            <a:spLocks noChangeArrowheads="1"/>
          </p:cNvSpPr>
          <p:nvPr/>
        </p:nvSpPr>
        <p:spPr bwMode="auto">
          <a:xfrm>
            <a:off x="3624580" y="1036194"/>
            <a:ext cx="770986" cy="81849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2654" y="366099"/>
            <a:ext cx="7920880" cy="359558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endParaRPr lang="cs-CZ" sz="2000" b="1" dirty="0" smtClean="0"/>
          </a:p>
          <a:p>
            <a:pPr marL="0" lvl="0" indent="0" algn="just">
              <a:buNone/>
            </a:pPr>
            <a:r>
              <a:rPr lang="cs-CZ" sz="2000" b="1" dirty="0" err="1" smtClean="0"/>
              <a:t>Regiocentrický</a:t>
            </a:r>
            <a:r>
              <a:rPr lang="cs-CZ" sz="2000" b="1" dirty="0" smtClean="0"/>
              <a:t> </a:t>
            </a:r>
            <a:r>
              <a:rPr lang="cs-CZ" sz="2000" b="1" dirty="0"/>
              <a:t>nebo geocentrický manažerský </a:t>
            </a:r>
            <a:r>
              <a:rPr lang="cs-CZ" sz="2000" b="1" dirty="0" smtClean="0"/>
              <a:t>styl</a:t>
            </a:r>
            <a:endParaRPr lang="cs-CZ" sz="2000" dirty="0"/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dirty="0" smtClean="0"/>
              <a:t>Manažerské přístupy k řízení nadnárodních podniků</a:t>
            </a:r>
            <a:endParaRPr lang="cs-CZ" dirty="0"/>
          </a:p>
        </p:txBody>
      </p:sp>
      <p:sp>
        <p:nvSpPr>
          <p:cNvPr id="5" name="Ovál 4"/>
          <p:cNvSpPr>
            <a:spLocks noChangeArrowheads="1"/>
          </p:cNvSpPr>
          <p:nvPr/>
        </p:nvSpPr>
        <p:spPr bwMode="auto">
          <a:xfrm>
            <a:off x="3570808" y="3671739"/>
            <a:ext cx="770986" cy="81849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6" name="Ovál 5"/>
          <p:cNvSpPr>
            <a:spLocks noChangeArrowheads="1"/>
          </p:cNvSpPr>
          <p:nvPr/>
        </p:nvSpPr>
        <p:spPr bwMode="auto">
          <a:xfrm>
            <a:off x="2051452" y="2795269"/>
            <a:ext cx="770986" cy="81849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7" name="Ovál 6"/>
          <p:cNvSpPr>
            <a:spLocks noChangeArrowheads="1"/>
          </p:cNvSpPr>
          <p:nvPr/>
        </p:nvSpPr>
        <p:spPr bwMode="auto">
          <a:xfrm>
            <a:off x="2234951" y="1234533"/>
            <a:ext cx="770986" cy="81849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8" name="Ovál 7"/>
          <p:cNvSpPr>
            <a:spLocks noChangeArrowheads="1"/>
          </p:cNvSpPr>
          <p:nvPr/>
        </p:nvSpPr>
        <p:spPr bwMode="auto">
          <a:xfrm>
            <a:off x="5186680" y="2918000"/>
            <a:ext cx="770986" cy="81849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9" name="Ovál 8"/>
          <p:cNvSpPr>
            <a:spLocks noChangeArrowheads="1"/>
          </p:cNvSpPr>
          <p:nvPr/>
        </p:nvSpPr>
        <p:spPr bwMode="auto">
          <a:xfrm>
            <a:off x="5195924" y="1297824"/>
            <a:ext cx="770986" cy="81849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2" name="Textové pole 83"/>
          <p:cNvSpPr txBox="1">
            <a:spLocks noChangeArrowheads="1"/>
          </p:cNvSpPr>
          <p:nvPr/>
        </p:nvSpPr>
        <p:spPr bwMode="auto">
          <a:xfrm>
            <a:off x="3491037" y="2304506"/>
            <a:ext cx="988443" cy="76319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mateřský podnik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ové pole 111"/>
          <p:cNvSpPr txBox="1">
            <a:spLocks noChangeArrowheads="1"/>
          </p:cNvSpPr>
          <p:nvPr/>
        </p:nvSpPr>
        <p:spPr bwMode="auto">
          <a:xfrm>
            <a:off x="3777789" y="1209319"/>
            <a:ext cx="464568" cy="40924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Textové pole 77"/>
          <p:cNvSpPr txBox="1">
            <a:spLocks noChangeArrowheads="1"/>
          </p:cNvSpPr>
          <p:nvPr/>
        </p:nvSpPr>
        <p:spPr bwMode="auto">
          <a:xfrm>
            <a:off x="2169247" y="2999892"/>
            <a:ext cx="464568" cy="40924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Textové pole 72"/>
          <p:cNvSpPr txBox="1">
            <a:spLocks noChangeArrowheads="1"/>
          </p:cNvSpPr>
          <p:nvPr/>
        </p:nvSpPr>
        <p:spPr bwMode="auto">
          <a:xfrm>
            <a:off x="3708526" y="3805279"/>
            <a:ext cx="464568" cy="40924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Textové pole 80"/>
          <p:cNvSpPr txBox="1">
            <a:spLocks noChangeArrowheads="1"/>
          </p:cNvSpPr>
          <p:nvPr/>
        </p:nvSpPr>
        <p:spPr bwMode="auto">
          <a:xfrm>
            <a:off x="5378367" y="3029010"/>
            <a:ext cx="464568" cy="40924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Textové pole 104"/>
          <p:cNvSpPr txBox="1">
            <a:spLocks noChangeArrowheads="1"/>
          </p:cNvSpPr>
          <p:nvPr/>
        </p:nvSpPr>
        <p:spPr bwMode="auto">
          <a:xfrm>
            <a:off x="5363432" y="1445442"/>
            <a:ext cx="464568" cy="40924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Textové pole 105"/>
          <p:cNvSpPr txBox="1">
            <a:spLocks noChangeArrowheads="1"/>
          </p:cNvSpPr>
          <p:nvPr/>
        </p:nvSpPr>
        <p:spPr bwMode="auto">
          <a:xfrm>
            <a:off x="2349275" y="1413943"/>
            <a:ext cx="464568" cy="40924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7" name="Přímá spojnice se šipkou 16"/>
          <p:cNvCxnSpPr>
            <a:cxnSpLocks noChangeShapeType="1"/>
          </p:cNvCxnSpPr>
          <p:nvPr/>
        </p:nvCxnSpPr>
        <p:spPr bwMode="auto">
          <a:xfrm>
            <a:off x="2932040" y="1376968"/>
            <a:ext cx="632604" cy="2395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Přímá spojnice se šipkou 17"/>
          <p:cNvCxnSpPr>
            <a:cxnSpLocks noChangeShapeType="1"/>
          </p:cNvCxnSpPr>
          <p:nvPr/>
        </p:nvCxnSpPr>
        <p:spPr bwMode="auto">
          <a:xfrm>
            <a:off x="2460143" y="2195222"/>
            <a:ext cx="88960" cy="4977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nice se šipkou 18"/>
          <p:cNvCxnSpPr>
            <a:cxnSpLocks noChangeShapeType="1"/>
          </p:cNvCxnSpPr>
          <p:nvPr/>
        </p:nvCxnSpPr>
        <p:spPr bwMode="auto">
          <a:xfrm flipV="1">
            <a:off x="4518405" y="2018185"/>
            <a:ext cx="668275" cy="32184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Přímá spojnice se šipkou 19"/>
          <p:cNvCxnSpPr>
            <a:cxnSpLocks noChangeShapeType="1"/>
          </p:cNvCxnSpPr>
          <p:nvPr/>
        </p:nvCxnSpPr>
        <p:spPr bwMode="auto">
          <a:xfrm flipV="1">
            <a:off x="2822438" y="2802848"/>
            <a:ext cx="629674" cy="26092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nice se šipkou 20"/>
          <p:cNvCxnSpPr>
            <a:cxnSpLocks noChangeShapeType="1"/>
          </p:cNvCxnSpPr>
          <p:nvPr/>
        </p:nvCxnSpPr>
        <p:spPr bwMode="auto">
          <a:xfrm flipV="1">
            <a:off x="5581417" y="2163893"/>
            <a:ext cx="9244" cy="57797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Přímá spojnice se šipkou 21"/>
          <p:cNvCxnSpPr>
            <a:cxnSpLocks noChangeShapeType="1"/>
          </p:cNvCxnSpPr>
          <p:nvPr/>
        </p:nvCxnSpPr>
        <p:spPr bwMode="auto">
          <a:xfrm flipV="1">
            <a:off x="4517625" y="3686629"/>
            <a:ext cx="683374" cy="40184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nice se šipkou 22"/>
          <p:cNvCxnSpPr>
            <a:cxnSpLocks noChangeShapeType="1"/>
          </p:cNvCxnSpPr>
          <p:nvPr/>
        </p:nvCxnSpPr>
        <p:spPr bwMode="auto">
          <a:xfrm>
            <a:off x="4010073" y="3149213"/>
            <a:ext cx="0" cy="51985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Přímá spojnice se šipkou 23"/>
          <p:cNvCxnSpPr>
            <a:cxnSpLocks noChangeShapeType="1"/>
          </p:cNvCxnSpPr>
          <p:nvPr/>
        </p:nvCxnSpPr>
        <p:spPr bwMode="auto">
          <a:xfrm>
            <a:off x="2863254" y="1944448"/>
            <a:ext cx="523875" cy="2433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Přímá spojnice se šipkou 24"/>
          <p:cNvCxnSpPr>
            <a:cxnSpLocks noChangeShapeType="1"/>
          </p:cNvCxnSpPr>
          <p:nvPr/>
        </p:nvCxnSpPr>
        <p:spPr bwMode="auto">
          <a:xfrm>
            <a:off x="2907733" y="3589707"/>
            <a:ext cx="479396" cy="21557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Přímá spojnice se šipkou 25"/>
          <p:cNvCxnSpPr>
            <a:cxnSpLocks noChangeShapeType="1"/>
          </p:cNvCxnSpPr>
          <p:nvPr/>
        </p:nvCxnSpPr>
        <p:spPr bwMode="auto">
          <a:xfrm>
            <a:off x="4020737" y="1890805"/>
            <a:ext cx="0" cy="32444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Přímá spojnice se šipkou 26"/>
          <p:cNvCxnSpPr>
            <a:cxnSpLocks noChangeShapeType="1"/>
          </p:cNvCxnSpPr>
          <p:nvPr/>
        </p:nvCxnSpPr>
        <p:spPr bwMode="auto">
          <a:xfrm>
            <a:off x="4570679" y="1432260"/>
            <a:ext cx="550519" cy="18281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Přímá spojnice se šipkou 27"/>
          <p:cNvCxnSpPr>
            <a:cxnSpLocks noChangeShapeType="1"/>
          </p:cNvCxnSpPr>
          <p:nvPr/>
        </p:nvCxnSpPr>
        <p:spPr bwMode="auto">
          <a:xfrm>
            <a:off x="4627041" y="2692957"/>
            <a:ext cx="665039" cy="3069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-1" y="-1"/>
            <a:ext cx="9489057" cy="530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" name="Rectangle 33"/>
          <p:cNvSpPr>
            <a:spLocks noChangeArrowheads="1"/>
          </p:cNvSpPr>
          <p:nvPr/>
        </p:nvSpPr>
        <p:spPr bwMode="auto">
          <a:xfrm>
            <a:off x="-1" y="457199"/>
            <a:ext cx="9489057" cy="530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Management se vždycky bude lišit podle oblasti světa. Je to dáno vývojem společnosti, v té které lokalitě a chápáním světa v těchto lokalitách. V této souvislosti mluvíme o interkulturním managementu, nebo také managementu napříč </a:t>
            </a:r>
            <a:r>
              <a:rPr lang="cs-CZ" sz="1800" dirty="0" smtClean="0"/>
              <a:t>kulturami.</a:t>
            </a:r>
          </a:p>
          <a:p>
            <a:pPr algn="just"/>
            <a:r>
              <a:rPr lang="cs-CZ" sz="1800" dirty="0"/>
              <a:t>Rozdíly v kulturních standardech různých národů se stávají zdrojem mnoha významných lidských nedorozumění a často i bariérou vzájemné spolupráce. </a:t>
            </a: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Interkulturní </a:t>
            </a:r>
            <a:r>
              <a:rPr lang="cs-CZ" sz="1800" dirty="0"/>
              <a:t>přístup by měl respektovat různé kultury a skutečně realizovat tato </a:t>
            </a:r>
            <a:r>
              <a:rPr lang="cs-CZ" sz="1800" dirty="0" smtClean="0"/>
              <a:t>opatření:</a:t>
            </a:r>
            <a:endParaRPr lang="cs-CZ" sz="1800" dirty="0"/>
          </a:p>
          <a:p>
            <a:pPr lvl="0" algn="just"/>
            <a:r>
              <a:rPr lang="cs-CZ" sz="1800" dirty="0"/>
              <a:t>dobře poznat a pochopit cizí kulturu;</a:t>
            </a:r>
          </a:p>
          <a:p>
            <a:pPr lvl="0" algn="just"/>
            <a:r>
              <a:rPr lang="cs-CZ" sz="1800" dirty="0"/>
              <a:t>cizí kulturu respektovat v její odlišnosti a specifičnosti;</a:t>
            </a:r>
          </a:p>
          <a:p>
            <a:pPr algn="just"/>
            <a:r>
              <a:rPr lang="cs-CZ" sz="1800" dirty="0"/>
              <a:t>vytvářet ve vztahu k cizím kulturám vstřícné kroky.</a:t>
            </a:r>
            <a:endParaRPr lang="cs-CZ" sz="18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Manažerské přístupy v mezinárodním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09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Zapojováním se firem do mezinárodního podnikání vede k intenzifikaci mezinárodních kontaktů, při které dochází k setkávání s různými národními kulturami především prostřednictvím zaměstnanců, obchodních partnerů, místních podniků a organizací. </a:t>
            </a:r>
            <a:endParaRPr lang="cs-CZ" sz="1800" dirty="0" smtClean="0"/>
          </a:p>
          <a:p>
            <a:pPr algn="just"/>
            <a:r>
              <a:rPr lang="cs-CZ" sz="1800" dirty="0" smtClean="0"/>
              <a:t>Kromě </a:t>
            </a:r>
            <a:r>
              <a:rPr lang="cs-CZ" sz="1800" dirty="0"/>
              <a:t>jiných znalostí manažerů v souvislosti s mezinárodními podnikatelskými aktivitami, vzrůstá v posledních létech význam znalostí o jiných kulturách. </a:t>
            </a:r>
            <a:endParaRPr lang="cs-CZ" sz="1800" dirty="0" smtClean="0"/>
          </a:p>
          <a:p>
            <a:pPr algn="just"/>
            <a:r>
              <a:rPr lang="cs-CZ" sz="1800" dirty="0" smtClean="0"/>
              <a:t>Znalosti </a:t>
            </a:r>
            <a:r>
              <a:rPr lang="cs-CZ" sz="1800" dirty="0"/>
              <a:t>o jiných kulturách umožňují do značné míry předvídat reakci druhé strany a zároveň podstatně snižují možnost nepříjemných překvapení. Antropologové, sociologové a odborníci na oblast mezinárodních vztahů analyzují takové faktory jako je spokojenost s prací, pracovní role, interpersonální pracovní vztahy sloužící k identifikaci klastrů zemí, které zpřesňují (přibližují) kulturní hodnoty ovlivňující obchodní praktiky. </a:t>
            </a:r>
            <a:endParaRPr lang="cs-CZ" sz="18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15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Odlišné hodnotové preference a způsoby jednání představitelů různých národních kultur způsobují specifické problémy v řízení podniku, které mohou být zvládnuty formováním podnikové kultury a s ní související celkové podnikové strategie. </a:t>
            </a:r>
            <a:endParaRPr lang="cs-CZ" sz="1800" dirty="0" smtClean="0"/>
          </a:p>
          <a:p>
            <a:pPr algn="just"/>
            <a:r>
              <a:rPr lang="cs-CZ" sz="1800" dirty="0" smtClean="0"/>
              <a:t>Při </a:t>
            </a:r>
            <a:r>
              <a:rPr lang="cs-CZ" sz="1800" dirty="0"/>
              <a:t>formování podnikové kultury a podnikové strategie působících na mezinárodních trzích vystupuje do popředí problém vzájemného vztahu národní a podnikové kultury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Národní kultura je především nositelem základních kulturních vzorců, které mohou výrazně ovlivňovat charakter a podobu podnikové kultury. A zároveň národní kultura ovlivňuje jednání lidí přímo, pomocí mechanismů socializace. </a:t>
            </a:r>
            <a:endParaRPr lang="cs-CZ" sz="1800" dirty="0" smtClean="0"/>
          </a:p>
          <a:p>
            <a:pPr algn="just"/>
            <a:r>
              <a:rPr lang="cs-CZ" sz="1800" dirty="0"/>
              <a:t>Protože podniková kultura vychází z prostředí dané země, je potřeba zvážit, do jaké míry je jednání zaměstnanců ovlivňováno kulturním a sociálním prostředím, v němž se podnik nachází. </a:t>
            </a:r>
            <a:endParaRPr lang="cs-CZ" sz="18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22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90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/>
              <a:t>Mezinárodní management obvykle zahrnuje manažery řídící jeden nebo více mixů manažerských rozhodnutí přes národní hranice.</a:t>
            </a:r>
          </a:p>
          <a:p>
            <a:pPr algn="just"/>
            <a:r>
              <a:rPr lang="cs-CZ" sz="2000" dirty="0" smtClean="0"/>
              <a:t>Mezinárodní management také může být popsán jako proces vývoje a implementace efektivních manažerských principů a praktik po celém světě k zajištění dlouhodobě udržitelné konkurenční výhody mezinárodní organizace.</a:t>
            </a:r>
          </a:p>
          <a:p>
            <a:pPr algn="just"/>
            <a:r>
              <a:rPr lang="cs-CZ" sz="2000" dirty="0" smtClean="0"/>
              <a:t>Mezinárodní management realizuje širší přístup k aplikaci základních manažerských principů a koncepcí, které by bylo možné vystopovat zpět do rané podoby manažerských teorií a modelů. Přijetím těchto základních principů řízení k širšímu pojetí, je možné pochopit co manažeři realizují, když řídí mezinárodní organizaci, operující v mezinárodním prostředí.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Podstata mezinárodního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384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Výrazné odlišnosti jednotlivých národních kultur v podniku, které jsou snadno a přehledně identifikovatelné se nazývají </a:t>
            </a:r>
            <a:r>
              <a:rPr lang="cs-CZ" sz="1800" b="1" dirty="0" smtClean="0"/>
              <a:t>interkulturní </a:t>
            </a:r>
            <a:r>
              <a:rPr lang="cs-CZ" sz="1800" b="1" dirty="0"/>
              <a:t>dimenze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Interkulturní </a:t>
            </a:r>
            <a:r>
              <a:rPr lang="cs-CZ" sz="1800" dirty="0"/>
              <a:t>dimenze, které významně modifikují interpersonální percepci a ovlivňují oboustranné pochopení a porozumění mezi spolupracovníky (zaměstnanci), mohou podstatně ovlivnit pozitivně nebo negativně úspěch v mezinárodním podnikání. Studium a pochopení těchto kulturních odlišností může přinést úsporu času a celkových nákladů. Studiu </a:t>
            </a:r>
            <a:r>
              <a:rPr lang="cs-CZ" sz="1800" dirty="0" smtClean="0"/>
              <a:t>interkulturních </a:t>
            </a:r>
            <a:r>
              <a:rPr lang="cs-CZ" sz="1800" dirty="0"/>
              <a:t>dimenzí a jejich vlivu na podnikání mezinárodních podniků se zabývá celá řada odborníků. </a:t>
            </a:r>
            <a:endParaRPr lang="cs-CZ" sz="1800" dirty="0" smtClean="0"/>
          </a:p>
          <a:p>
            <a:pPr algn="just"/>
            <a:r>
              <a:rPr lang="cs-CZ" sz="1800" dirty="0" smtClean="0"/>
              <a:t>Mezi </a:t>
            </a:r>
            <a:r>
              <a:rPr lang="cs-CZ" sz="1800" dirty="0"/>
              <a:t>nejvýznamnější osobnosti v oblasti studia </a:t>
            </a:r>
            <a:r>
              <a:rPr lang="cs-CZ" sz="1800" dirty="0" smtClean="0"/>
              <a:t>interkulturních </a:t>
            </a:r>
            <a:r>
              <a:rPr lang="cs-CZ" sz="1800" dirty="0"/>
              <a:t>dimenzí můžeme zařadit </a:t>
            </a:r>
            <a:r>
              <a:rPr lang="cs-CZ" sz="1800" dirty="0" err="1"/>
              <a:t>holanďana</a:t>
            </a:r>
            <a:r>
              <a:rPr lang="cs-CZ" sz="1800" dirty="0"/>
              <a:t> </a:t>
            </a:r>
            <a:r>
              <a:rPr lang="cs-CZ" sz="1800" dirty="0" err="1"/>
              <a:t>Geerta</a:t>
            </a:r>
            <a:r>
              <a:rPr lang="cs-CZ" sz="1800" dirty="0"/>
              <a:t> </a:t>
            </a:r>
            <a:r>
              <a:rPr lang="cs-CZ" sz="1800" dirty="0" err="1"/>
              <a:t>Hofsteda</a:t>
            </a:r>
            <a:r>
              <a:rPr lang="cs-CZ" sz="1800" dirty="0"/>
              <a:t>, </a:t>
            </a:r>
            <a:r>
              <a:rPr lang="cs-CZ" sz="1800" dirty="0" err="1"/>
              <a:t>američana</a:t>
            </a:r>
            <a:r>
              <a:rPr lang="cs-CZ" sz="1800" dirty="0"/>
              <a:t> Edwarda T. </a:t>
            </a:r>
            <a:r>
              <a:rPr lang="cs-CZ" sz="1800" dirty="0" err="1"/>
              <a:t>Halla</a:t>
            </a:r>
            <a:r>
              <a:rPr lang="cs-CZ" sz="1800" dirty="0"/>
              <a:t>, </a:t>
            </a:r>
            <a:r>
              <a:rPr lang="cs-CZ" sz="1800" dirty="0" err="1"/>
              <a:t>holanďana</a:t>
            </a:r>
            <a:r>
              <a:rPr lang="cs-CZ" sz="1800" dirty="0"/>
              <a:t> </a:t>
            </a:r>
            <a:r>
              <a:rPr lang="cs-CZ" sz="1800" dirty="0" err="1"/>
              <a:t>Fonse</a:t>
            </a:r>
            <a:r>
              <a:rPr lang="cs-CZ" sz="1800" dirty="0"/>
              <a:t> </a:t>
            </a:r>
            <a:r>
              <a:rPr lang="cs-CZ" sz="1800" dirty="0" err="1"/>
              <a:t>Trompenaarse</a:t>
            </a:r>
            <a:r>
              <a:rPr lang="cs-CZ" sz="1800" dirty="0"/>
              <a:t> a </a:t>
            </a:r>
            <a:r>
              <a:rPr lang="cs-CZ" sz="1800" dirty="0" err="1"/>
              <a:t>francouze</a:t>
            </a:r>
            <a:r>
              <a:rPr lang="cs-CZ" sz="1800" dirty="0"/>
              <a:t> Jacquesa </a:t>
            </a:r>
            <a:r>
              <a:rPr lang="cs-CZ" sz="1800" dirty="0" err="1"/>
              <a:t>Demorgona</a:t>
            </a:r>
            <a:r>
              <a:rPr lang="cs-CZ" sz="1800" dirty="0"/>
              <a:t>. </a:t>
            </a:r>
            <a:r>
              <a:rPr lang="cs-CZ" sz="1800" dirty="0" smtClean="0"/>
              <a:t>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268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 err="1"/>
              <a:t>Geert</a:t>
            </a:r>
            <a:r>
              <a:rPr lang="cs-CZ" sz="2000" b="1" dirty="0"/>
              <a:t> </a:t>
            </a:r>
            <a:r>
              <a:rPr lang="cs-CZ" sz="2000" b="1" dirty="0" err="1" smtClean="0"/>
              <a:t>Hofstede</a:t>
            </a:r>
            <a:r>
              <a:rPr lang="cs-CZ" sz="2000" b="1" dirty="0" smtClean="0"/>
              <a:t> </a:t>
            </a:r>
            <a:r>
              <a:rPr lang="cs-CZ" sz="2000" dirty="0"/>
              <a:t>identifikoval na základě korelačně statistického a faktorově analytického vyhodnocení čtyři základní kulturní dimenze, které vyjadřují nejobecnější úroveň kulturních rozdílů mezi zeměmi. Kulturní rozdíly vyjádřené v těchto (pomocí) kulturních dimenzích vedou k odlišnému pojetí základních parametrů života lidí a výrazně ovlivňují oblast práce a managementu. </a:t>
            </a:r>
            <a:endParaRPr lang="cs-CZ" sz="2000" dirty="0" smtClean="0"/>
          </a:p>
          <a:p>
            <a:pPr algn="just"/>
            <a:r>
              <a:rPr lang="cs-CZ" sz="2000" i="1" dirty="0"/>
              <a:t>Rozpětí moci v hierarchii</a:t>
            </a:r>
            <a:r>
              <a:rPr lang="cs-CZ" sz="2000" dirty="0"/>
              <a:t> vyjadřuje, do jaké míry jsou v určité kultuře akceptovány mocenské poměry. </a:t>
            </a:r>
          </a:p>
          <a:p>
            <a:pPr algn="just"/>
            <a:r>
              <a:rPr lang="cs-CZ" sz="2000" i="1" dirty="0"/>
              <a:t>Individualismus/kolektivismus</a:t>
            </a:r>
            <a:r>
              <a:rPr lang="cs-CZ" sz="2000" dirty="0"/>
              <a:t> vyjadřuje, do jaké míry se členové určité kultury definují (vnímají, cítí být) jako součást sociální pospolitosti a do jaké míry se cítí být jí zavázání. </a:t>
            </a:r>
            <a:endParaRPr lang="cs-CZ" sz="2000" dirty="0" smtClean="0"/>
          </a:p>
          <a:p>
            <a:pPr marL="0" indent="0" algn="just">
              <a:buNone/>
            </a:pPr>
            <a:endParaRPr lang="cs-CZ" sz="2000" dirty="0"/>
          </a:p>
          <a:p>
            <a:pPr algn="just"/>
            <a:endParaRPr lang="cs-CZ" sz="20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G. </a:t>
            </a:r>
            <a:r>
              <a:rPr lang="cs-CZ" dirty="0" err="1" smtClean="0"/>
              <a:t>Hofstede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497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3215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i="1" dirty="0"/>
              <a:t>Vyhýbání se nejistotě</a:t>
            </a:r>
            <a:r>
              <a:rPr lang="cs-CZ" sz="2000" dirty="0"/>
              <a:t> vyjadřuje do jaké míry nejasné a víceznačné situace vyvolávají v určité kultuře nejistotu a obavy. </a:t>
            </a:r>
          </a:p>
          <a:p>
            <a:pPr lvl="0" algn="just"/>
            <a:r>
              <a:rPr lang="cs-CZ" sz="2000" i="1" dirty="0" smtClean="0"/>
              <a:t>Maskulinita/feminita</a:t>
            </a:r>
            <a:r>
              <a:rPr lang="cs-CZ" sz="2000" dirty="0" smtClean="0"/>
              <a:t> </a:t>
            </a:r>
            <a:r>
              <a:rPr lang="cs-CZ" sz="2000" dirty="0"/>
              <a:t>vyjadřuje, do jaké míry jsou v určité kultuře od sebe oddělovány mužské a ženské role a do jaké míry jsou pevně stanovené. </a:t>
            </a:r>
          </a:p>
          <a:p>
            <a:pPr algn="just"/>
            <a:r>
              <a:rPr lang="cs-CZ" sz="2000" i="1" dirty="0"/>
              <a:t>Dlouhodobá orientace</a:t>
            </a:r>
            <a:r>
              <a:rPr lang="cs-CZ" sz="2000" dirty="0"/>
              <a:t> vyjadřuje do jaké míry je v určité kultuře oceňováno dlouhodobé myšlení.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G. </a:t>
            </a:r>
            <a:r>
              <a:rPr lang="cs-CZ" dirty="0" err="1" smtClean="0"/>
              <a:t>Hofstede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441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3215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/>
              <a:t>Edward T. </a:t>
            </a:r>
            <a:r>
              <a:rPr lang="cs-CZ" sz="2000" b="1" dirty="0" err="1"/>
              <a:t>Hall</a:t>
            </a:r>
            <a:r>
              <a:rPr lang="cs-CZ" sz="2000" b="1" dirty="0"/>
              <a:t> </a:t>
            </a:r>
            <a:r>
              <a:rPr lang="cs-CZ" sz="2000" dirty="0"/>
              <a:t>(1985, 1990) vycházel při definování kulturních dimenzí z antropologického základu a snažil se identifikovat základní dimenze lidského soužití, se kterými se musí potýkat lidé všech kultur. </a:t>
            </a:r>
            <a:endParaRPr lang="cs-CZ" sz="2000" dirty="0" smtClean="0"/>
          </a:p>
          <a:p>
            <a:pPr algn="just"/>
            <a:r>
              <a:rPr lang="cs-CZ" sz="2000" dirty="0" smtClean="0"/>
              <a:t>Podle </a:t>
            </a:r>
            <a:r>
              <a:rPr lang="cs-CZ" sz="2000" dirty="0" err="1"/>
              <a:t>Halla</a:t>
            </a:r>
            <a:r>
              <a:rPr lang="cs-CZ" sz="2000" dirty="0"/>
              <a:t> jsou základními kulturními dimenzemi prostor, čas a komunikace. </a:t>
            </a:r>
            <a:r>
              <a:rPr lang="cs-CZ" sz="2000" dirty="0" smtClean="0"/>
              <a:t>Přičemž </a:t>
            </a:r>
            <a:r>
              <a:rPr lang="cs-CZ" sz="2000" dirty="0"/>
              <a:t>s ohledem na tyto dimenzí je každá kultura nucena vyvíjet určité standardy </a:t>
            </a:r>
            <a:r>
              <a:rPr lang="cs-CZ" sz="2000" dirty="0" smtClean="0"/>
              <a:t>jednání.</a:t>
            </a:r>
          </a:p>
          <a:p>
            <a:pPr marL="0" indent="0" algn="just">
              <a:buNone/>
            </a:pPr>
            <a:r>
              <a:rPr lang="cs-CZ" sz="2000" b="1" i="1" dirty="0" smtClean="0"/>
              <a:t>Na </a:t>
            </a:r>
            <a:r>
              <a:rPr lang="cs-CZ" sz="2000" b="1" i="1" dirty="0"/>
              <a:t>základě dimenze času</a:t>
            </a:r>
            <a:r>
              <a:rPr lang="cs-CZ" sz="2000" b="1" dirty="0"/>
              <a:t> </a:t>
            </a:r>
            <a:r>
              <a:rPr lang="cs-CZ" sz="2000" dirty="0"/>
              <a:t>rozlišuje </a:t>
            </a:r>
            <a:r>
              <a:rPr lang="cs-CZ" sz="2000" dirty="0" err="1"/>
              <a:t>Hall</a:t>
            </a:r>
            <a:r>
              <a:rPr lang="cs-CZ" sz="2000" dirty="0"/>
              <a:t> kultury s monochronním a </a:t>
            </a:r>
            <a:r>
              <a:rPr lang="cs-CZ" sz="2000" dirty="0" err="1"/>
              <a:t>polychronním</a:t>
            </a:r>
            <a:r>
              <a:rPr lang="cs-CZ" sz="2000" dirty="0"/>
              <a:t> vnímáním času. </a:t>
            </a:r>
          </a:p>
          <a:p>
            <a:pPr algn="just"/>
            <a:r>
              <a:rPr lang="cs-CZ" sz="2000" dirty="0"/>
              <a:t>V </a:t>
            </a:r>
            <a:r>
              <a:rPr lang="cs-CZ" sz="2000" i="1" dirty="0" err="1"/>
              <a:t>monochronně</a:t>
            </a:r>
            <a:r>
              <a:rPr lang="cs-CZ" sz="2000" i="1" dirty="0"/>
              <a:t> orientovaných kulturách </a:t>
            </a:r>
            <a:r>
              <a:rPr lang="cs-CZ" sz="2000" dirty="0"/>
              <a:t>představuje ubíhající čas lineární osu, na které musí být umístěna jednání uskutečňující se v zamýšleném pořadí. 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Edward T. </a:t>
            </a:r>
            <a:r>
              <a:rPr lang="cs-CZ" dirty="0" err="1" smtClean="0"/>
              <a:t>Hall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30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0" algn="just">
              <a:buNone/>
            </a:pPr>
            <a:r>
              <a:rPr lang="cs-CZ" sz="2000" dirty="0" smtClean="0"/>
              <a:t>Na </a:t>
            </a:r>
            <a:r>
              <a:rPr lang="cs-CZ" sz="2000" dirty="0"/>
              <a:t>členy v </a:t>
            </a:r>
            <a:r>
              <a:rPr lang="cs-CZ" sz="2000" dirty="0" err="1"/>
              <a:t>monochronně</a:t>
            </a:r>
            <a:r>
              <a:rPr lang="cs-CZ" sz="2000" dirty="0"/>
              <a:t> orientovaných kulturách jsou kladeny vysoké požadavky na plánovací schopnosti a spolehlivost jedinců a společenských systémů. Typická je nízká míra tolerance vůči časovým kolizím a přerušování jednání.</a:t>
            </a:r>
          </a:p>
          <a:p>
            <a:pPr algn="just"/>
            <a:r>
              <a:rPr lang="cs-CZ" sz="2000" i="1" dirty="0"/>
              <a:t>V </a:t>
            </a:r>
            <a:r>
              <a:rPr lang="cs-CZ" sz="2000" i="1" dirty="0" err="1"/>
              <a:t>polychronně</a:t>
            </a:r>
            <a:r>
              <a:rPr lang="cs-CZ" sz="2000" i="1" dirty="0"/>
              <a:t> orientovaných kulturách </a:t>
            </a:r>
            <a:r>
              <a:rPr lang="cs-CZ" sz="2000" dirty="0"/>
              <a:t>mohou probíhat různá jednání nebo aktivity v jednom okamžiku. V těchto kulturách jsou kladeny na členy vysoké požadavky na časovou flexibilitu a existuje přiměřeně vysoká tolerance vůči časovým kolizím a přerušování</a:t>
            </a:r>
            <a:r>
              <a:rPr lang="cs-CZ" sz="2000" dirty="0" smtClean="0"/>
              <a:t>.</a:t>
            </a:r>
          </a:p>
          <a:p>
            <a:pPr marL="0" indent="0" algn="just">
              <a:buNone/>
            </a:pPr>
            <a:r>
              <a:rPr lang="cs-CZ" sz="2000" b="1" i="1" dirty="0"/>
              <a:t>Na základě dimenze komunikace</a:t>
            </a:r>
            <a:r>
              <a:rPr lang="cs-CZ" sz="2000" b="1" dirty="0"/>
              <a:t> </a:t>
            </a:r>
            <a:r>
              <a:rPr lang="cs-CZ" sz="2000" dirty="0"/>
              <a:t>rozlišuje </a:t>
            </a:r>
            <a:r>
              <a:rPr lang="cs-CZ" sz="2000" dirty="0" err="1"/>
              <a:t>Hall</a:t>
            </a:r>
            <a:r>
              <a:rPr lang="cs-CZ" sz="2000" dirty="0"/>
              <a:t> nízký (slabý) komunikační kontext a vysoký (silný) komunikační kontext. Přívlastky nízký a vysoký posuzují rozsah, v jakém se při komunikaci používá nonverbální kontext.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Edward T. </a:t>
            </a:r>
            <a:r>
              <a:rPr lang="cs-CZ" dirty="0" err="1" smtClean="0"/>
              <a:t>Hall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809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i="1" dirty="0"/>
              <a:t>Kultury s nízkým kontextem </a:t>
            </a:r>
            <a:r>
              <a:rPr lang="cs-CZ" sz="2000" dirty="0"/>
              <a:t>jsou typické snahou vyjádřit všechny relevantní informace v komunikaci explicitně, přímo, tak, aby posluchači zbylo co nejméně prostoru pro vlastní dodatečnou interpretaci. </a:t>
            </a:r>
          </a:p>
          <a:p>
            <a:pPr algn="just"/>
            <a:r>
              <a:rPr lang="cs-CZ" sz="2000" i="1" dirty="0"/>
              <a:t>V kulturách s vysokým kontextem </a:t>
            </a:r>
            <a:r>
              <a:rPr lang="cs-CZ" sz="2000" dirty="0"/>
              <a:t>(doprovázené implicitní a nepřímou komunikací) je kontext komunikační situace (atmosféra, neverbální signály apod.) vnímán jako podstatná součást komunikace, v nichž je obsažena podstatná část sdělení. To, co je skutečně slovně vyjádřeno, je doprovázeno implicitní a nepřímou komunikací a mnohoznačných obrazných přirovnání a náznaků.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Edward T. </a:t>
            </a:r>
            <a:r>
              <a:rPr lang="cs-CZ" dirty="0" err="1" smtClean="0"/>
              <a:t>Hall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278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b="1" dirty="0" err="1"/>
              <a:t>Fons</a:t>
            </a:r>
            <a:r>
              <a:rPr lang="cs-CZ" sz="1900" b="1" dirty="0"/>
              <a:t> </a:t>
            </a:r>
            <a:r>
              <a:rPr lang="cs-CZ" sz="1900" b="1" dirty="0" err="1"/>
              <a:t>Trompenaars</a:t>
            </a:r>
            <a:r>
              <a:rPr lang="cs-CZ" sz="1900" b="1" dirty="0"/>
              <a:t> </a:t>
            </a:r>
            <a:r>
              <a:rPr lang="cs-CZ" sz="1900" dirty="0"/>
              <a:t>vytvořil vlastní model kulturních dimenzí, které mají vliv na uvažování a sociální chování příslušníků jednotlivých kultur. </a:t>
            </a:r>
            <a:r>
              <a:rPr lang="cs-CZ" sz="1900" dirty="0" smtClean="0"/>
              <a:t>Podle </a:t>
            </a:r>
            <a:r>
              <a:rPr lang="cs-CZ" sz="1900" dirty="0"/>
              <a:t>této teorie vznikají kulturní rozdíly ve třech základních oblastech lidského života: v postoji lidí k času, v postoji lidí k přírodě, v postoji lidí k ostatním lidem. </a:t>
            </a:r>
          </a:p>
          <a:p>
            <a:pPr algn="just"/>
            <a:r>
              <a:rPr lang="cs-CZ" sz="1900" dirty="0"/>
              <a:t>Na základě těchto tří oblastí lidského života rozlišuje </a:t>
            </a:r>
            <a:r>
              <a:rPr lang="cs-CZ" sz="1900" dirty="0" err="1"/>
              <a:t>Trompenaars</a:t>
            </a:r>
            <a:r>
              <a:rPr lang="cs-CZ" sz="1900" dirty="0"/>
              <a:t> 7 kulturních dimenzí. Jedna z dimenzí „individualismus/kolektivismus“ je stejně popsána jako </a:t>
            </a:r>
            <a:r>
              <a:rPr lang="cs-CZ" sz="1900" dirty="0" err="1"/>
              <a:t>Hofstedem</a:t>
            </a:r>
            <a:r>
              <a:rPr lang="cs-CZ" sz="1900" dirty="0" smtClean="0"/>
              <a:t>.</a:t>
            </a:r>
          </a:p>
          <a:p>
            <a:pPr marL="0" indent="0" algn="just">
              <a:buNone/>
            </a:pPr>
            <a:r>
              <a:rPr lang="cs-CZ" sz="1900" dirty="0" smtClean="0"/>
              <a:t>Do </a:t>
            </a:r>
            <a:r>
              <a:rPr lang="cs-CZ" sz="1900" dirty="0"/>
              <a:t>oblasti „</a:t>
            </a:r>
            <a:r>
              <a:rPr lang="cs-CZ" sz="1900" b="1" i="1" dirty="0"/>
              <a:t>postoj lidí k ostatním lidem</a:t>
            </a:r>
            <a:r>
              <a:rPr lang="cs-CZ" sz="1900" dirty="0"/>
              <a:t>“ patří následující čtyři dimenze:</a:t>
            </a:r>
          </a:p>
          <a:p>
            <a:pPr algn="just"/>
            <a:r>
              <a:rPr lang="cs-CZ" sz="1900" i="1" dirty="0"/>
              <a:t>Universalismus/partikularismus</a:t>
            </a:r>
            <a:r>
              <a:rPr lang="cs-CZ" sz="1900" dirty="0"/>
              <a:t> vyjadřuje, do jaké míry se v určité kultuře vychází z toho, že je možné stanovit všeobecná pravidla lidského soužití a že je možné jejich dodržování za všech okolností požadovat a prosazovat.</a:t>
            </a:r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  <a:p>
            <a:pPr algn="just"/>
            <a:endParaRPr lang="cs-CZ" sz="19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900" dirty="0" smtClean="0"/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</a:t>
            </a:r>
            <a:r>
              <a:rPr lang="cs-CZ" dirty="0" err="1" smtClean="0"/>
              <a:t>Fons</a:t>
            </a:r>
            <a:r>
              <a:rPr lang="cs-CZ" dirty="0" smtClean="0"/>
              <a:t> </a:t>
            </a:r>
            <a:r>
              <a:rPr lang="cs-CZ" dirty="0" err="1" smtClean="0"/>
              <a:t>Trompenaars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283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50" i="1" dirty="0"/>
              <a:t>Neutralita/afektivita</a:t>
            </a:r>
            <a:r>
              <a:rPr lang="cs-CZ" sz="1850" dirty="0"/>
              <a:t> vyjadřuje do jaké míry je v určité kultuře obvyklé vyjádřit silné pocity ve veřejných situacích. </a:t>
            </a:r>
          </a:p>
          <a:p>
            <a:pPr algn="just"/>
            <a:r>
              <a:rPr lang="cs-CZ" sz="1850" i="1" dirty="0"/>
              <a:t>Specifičnost/difúznost</a:t>
            </a:r>
            <a:r>
              <a:rPr lang="cs-CZ" sz="1850" dirty="0"/>
              <a:t> vyjadřuje jakým způsobem je v určité kultuře jiným lidem poskytován přístup k vlastní osobě. </a:t>
            </a:r>
          </a:p>
          <a:p>
            <a:pPr algn="just"/>
            <a:r>
              <a:rPr lang="cs-CZ" sz="1850" i="1" dirty="0"/>
              <a:t>Dosažený status/připisovaný status</a:t>
            </a:r>
            <a:r>
              <a:rPr lang="cs-CZ" sz="1850" dirty="0"/>
              <a:t> vyjadřuje, jak člověk získává v určité kultuře společenský status. </a:t>
            </a:r>
          </a:p>
          <a:p>
            <a:pPr marL="0" indent="0" algn="just">
              <a:buNone/>
            </a:pPr>
            <a:r>
              <a:rPr lang="cs-CZ" sz="1850" dirty="0"/>
              <a:t>S ohledem na </a:t>
            </a:r>
            <a:r>
              <a:rPr lang="cs-CZ" sz="1850" b="1" i="1" dirty="0"/>
              <a:t>postoj lidí k přírodě </a:t>
            </a:r>
            <a:r>
              <a:rPr lang="cs-CZ" sz="1850" dirty="0"/>
              <a:t>rozlišuje </a:t>
            </a:r>
            <a:r>
              <a:rPr lang="cs-CZ" sz="1850" dirty="0" err="1"/>
              <a:t>Fons</a:t>
            </a:r>
            <a:r>
              <a:rPr lang="cs-CZ" sz="1850" dirty="0"/>
              <a:t> </a:t>
            </a:r>
            <a:r>
              <a:rPr lang="cs-CZ" sz="1850" dirty="0" err="1"/>
              <a:t>Trompenaars</a:t>
            </a:r>
            <a:r>
              <a:rPr lang="cs-CZ" sz="1850" dirty="0"/>
              <a:t> tyto kultury: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850" dirty="0"/>
              <a:t>v kulturách ve kterých se </a:t>
            </a:r>
            <a:r>
              <a:rPr lang="cs-CZ" sz="1850" i="1" dirty="0"/>
              <a:t>lidé snaží přírodu kontrolovat </a:t>
            </a:r>
            <a:r>
              <a:rPr lang="cs-CZ" sz="1850" dirty="0"/>
              <a:t>je příroda považována za moc na člověku nezávislá, se kterou člověk svádí neustálý </a:t>
            </a:r>
            <a:r>
              <a:rPr lang="cs-CZ" sz="1850" dirty="0" smtClean="0"/>
              <a:t>boj</a:t>
            </a:r>
            <a:r>
              <a:rPr lang="cs-CZ" sz="1850" dirty="0"/>
              <a:t>;</a:t>
            </a:r>
            <a:endParaRPr lang="cs-CZ" sz="185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850" dirty="0" smtClean="0"/>
              <a:t>u </a:t>
            </a:r>
            <a:r>
              <a:rPr lang="cs-CZ" sz="1850" dirty="0"/>
              <a:t>kultury v nichž se </a:t>
            </a:r>
            <a:r>
              <a:rPr lang="cs-CZ" sz="1850" i="1" dirty="0"/>
              <a:t>lidé snaží žít v souladu s přírodou</a:t>
            </a:r>
            <a:r>
              <a:rPr lang="cs-CZ" sz="1850" dirty="0"/>
              <a:t>, člověk se považuje za součást přírody, které se musí pokusit přizpůsobit tak, aby s ní mohl žít v souladu.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1850" dirty="0"/>
          </a:p>
          <a:p>
            <a:pPr algn="just"/>
            <a:endParaRPr lang="cs-CZ" sz="1850" dirty="0"/>
          </a:p>
          <a:p>
            <a:pPr algn="just"/>
            <a:endParaRPr lang="cs-CZ" sz="1850" dirty="0"/>
          </a:p>
          <a:p>
            <a:pPr algn="just"/>
            <a:endParaRPr lang="cs-CZ" sz="185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50" dirty="0" smtClean="0"/>
          </a:p>
          <a:p>
            <a:pPr algn="just"/>
            <a:endParaRPr lang="cs-CZ" sz="1850" dirty="0"/>
          </a:p>
          <a:p>
            <a:pPr algn="just"/>
            <a:endParaRPr lang="cs-CZ" sz="185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</a:t>
            </a:r>
            <a:r>
              <a:rPr lang="cs-CZ" dirty="0" err="1" smtClean="0"/>
              <a:t>Fons</a:t>
            </a:r>
            <a:r>
              <a:rPr lang="cs-CZ" dirty="0" smtClean="0"/>
              <a:t> </a:t>
            </a:r>
            <a:r>
              <a:rPr lang="cs-CZ" dirty="0" err="1" smtClean="0"/>
              <a:t>Trompenaars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282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/>
              <a:t>S ohledem na </a:t>
            </a:r>
            <a:r>
              <a:rPr lang="cs-CZ" sz="2000" b="1" i="1" dirty="0"/>
              <a:t>postoj lidí k času </a:t>
            </a:r>
            <a:r>
              <a:rPr lang="cs-CZ" sz="2000" dirty="0"/>
              <a:t>rozlišuje </a:t>
            </a:r>
            <a:r>
              <a:rPr lang="cs-CZ" sz="2000" dirty="0" err="1"/>
              <a:t>Fons</a:t>
            </a:r>
            <a:r>
              <a:rPr lang="cs-CZ" sz="2000" dirty="0"/>
              <a:t> </a:t>
            </a:r>
            <a:r>
              <a:rPr lang="cs-CZ" sz="2000" dirty="0" err="1"/>
              <a:t>Trompenaars</a:t>
            </a:r>
            <a:r>
              <a:rPr lang="cs-CZ" sz="2000" dirty="0"/>
              <a:t> tři formy kultury:</a:t>
            </a:r>
          </a:p>
          <a:p>
            <a:pPr lvl="0" algn="just"/>
            <a:r>
              <a:rPr lang="cs-CZ" sz="2000" i="1" dirty="0"/>
              <a:t>kultury orientované na minulost </a:t>
            </a:r>
            <a:r>
              <a:rPr lang="cs-CZ" sz="2000" dirty="0"/>
              <a:t>považují minulost za nejdůležitější časovou formu, kterou se snaží člověk opatrovat, předávat ji novým generacím a nechávat ji, aby ovlivňovala </a:t>
            </a:r>
            <a:r>
              <a:rPr lang="cs-CZ" sz="2000" dirty="0" smtClean="0"/>
              <a:t>budoucnost;</a:t>
            </a:r>
            <a:endParaRPr lang="cs-CZ" sz="2000" dirty="0"/>
          </a:p>
          <a:p>
            <a:pPr lvl="0" algn="just"/>
            <a:r>
              <a:rPr lang="cs-CZ" sz="2000" i="1" dirty="0"/>
              <a:t>kultury orientované na budoucnost </a:t>
            </a:r>
            <a:r>
              <a:rPr lang="cs-CZ" sz="2000" dirty="0"/>
              <a:t>považují za nejdůležitější realizace budoucích cílů, které musí být tím více tlačeny dopředu, čím více už bylo </a:t>
            </a:r>
            <a:r>
              <a:rPr lang="cs-CZ" sz="2000" dirty="0" smtClean="0"/>
              <a:t>dosaženo;</a:t>
            </a:r>
            <a:endParaRPr lang="cs-CZ" sz="2000" dirty="0"/>
          </a:p>
          <a:p>
            <a:pPr lvl="0" algn="just"/>
            <a:r>
              <a:rPr lang="cs-CZ" sz="2000" i="1" dirty="0"/>
              <a:t>kultury orientované na přítomnost </a:t>
            </a:r>
            <a:r>
              <a:rPr lang="cs-CZ" sz="2000" dirty="0"/>
              <a:t>považují za důležité především uznání současného okamžiku.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</a:t>
            </a:r>
            <a:r>
              <a:rPr lang="cs-CZ" dirty="0" err="1" smtClean="0"/>
              <a:t>Fons</a:t>
            </a:r>
            <a:r>
              <a:rPr lang="cs-CZ" dirty="0" smtClean="0"/>
              <a:t> </a:t>
            </a:r>
            <a:r>
              <a:rPr lang="cs-CZ" dirty="0" err="1" smtClean="0"/>
              <a:t>Trompenaars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000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i="1" dirty="0"/>
              <a:t>Jacques </a:t>
            </a:r>
            <a:r>
              <a:rPr lang="cs-CZ" sz="1900" i="1" dirty="0" err="1"/>
              <a:t>Demorgon</a:t>
            </a:r>
            <a:r>
              <a:rPr lang="cs-CZ" sz="1900" dirty="0"/>
              <a:t> vytvořil model kulturních dimenzí na základě možných lidských způsobů </a:t>
            </a:r>
            <a:r>
              <a:rPr lang="cs-CZ" sz="1900" dirty="0" smtClean="0"/>
              <a:t>jednání.</a:t>
            </a:r>
          </a:p>
          <a:p>
            <a:pPr marL="0" indent="0" algn="just">
              <a:buNone/>
            </a:pPr>
            <a:r>
              <a:rPr lang="cs-CZ" sz="1900" b="1" i="1" dirty="0" smtClean="0"/>
              <a:t>Konsekutivní/simultánní </a:t>
            </a:r>
            <a:r>
              <a:rPr lang="cs-CZ" sz="1900" b="1" i="1" dirty="0"/>
              <a:t>organizace jednání</a:t>
            </a:r>
            <a:endParaRPr lang="cs-CZ" sz="1900" b="1" dirty="0"/>
          </a:p>
          <a:p>
            <a:pPr algn="just"/>
            <a:r>
              <a:rPr lang="cs-CZ" sz="1900" dirty="0"/>
              <a:t>Při </a:t>
            </a:r>
            <a:r>
              <a:rPr lang="cs-CZ" sz="1900" i="1" dirty="0"/>
              <a:t>konsekutivní organizaci </a:t>
            </a:r>
            <a:r>
              <a:rPr lang="cs-CZ" sz="1900" dirty="0"/>
              <a:t>jednání se člověk soustředí na jeden úkol a plní ho krok za krokem. Přičemž každý nový krok začne teprve tehdy, když ten předchozí je definitivně splněn. Při </a:t>
            </a:r>
            <a:r>
              <a:rPr lang="cs-CZ" sz="1900" i="1" dirty="0"/>
              <a:t>simultánní organizaci </a:t>
            </a:r>
            <a:r>
              <a:rPr lang="cs-CZ" sz="1900" dirty="0"/>
              <a:t>jednání se člověk snaží řešit několik úkolů najednou a akceptuje proto nedostatky, které mohou při jednotlivých jednáních </a:t>
            </a:r>
            <a:r>
              <a:rPr lang="cs-CZ" sz="1900" dirty="0" smtClean="0"/>
              <a:t>vzniknout.</a:t>
            </a:r>
          </a:p>
          <a:p>
            <a:pPr marL="0" indent="0" algn="just">
              <a:buNone/>
            </a:pPr>
            <a:r>
              <a:rPr lang="cs-CZ" sz="1900" b="1" i="1" dirty="0"/>
              <a:t>K</a:t>
            </a:r>
            <a:r>
              <a:rPr lang="cs-CZ" sz="1900" b="1" i="1" dirty="0" smtClean="0"/>
              <a:t>oncentrovaná </a:t>
            </a:r>
            <a:r>
              <a:rPr lang="cs-CZ" sz="1900" b="1" i="1" dirty="0"/>
              <a:t>pozornost/rozptýlená pozornost</a:t>
            </a:r>
            <a:endParaRPr lang="cs-CZ" sz="1900" b="1" dirty="0"/>
          </a:p>
          <a:p>
            <a:pPr algn="just"/>
            <a:r>
              <a:rPr lang="cs-CZ" sz="1900" i="1" dirty="0"/>
              <a:t>Koncentrovaná pozornost </a:t>
            </a:r>
            <a:r>
              <a:rPr lang="cs-CZ" sz="1900" dirty="0"/>
              <a:t>je taková pozornost, která se soustředí pouze na málo věcí, zato velmi přesně a intenzivně. Za </a:t>
            </a:r>
            <a:r>
              <a:rPr lang="cs-CZ" sz="1900" i="1" dirty="0"/>
              <a:t>rozptýlenou pozornost </a:t>
            </a:r>
            <a:r>
              <a:rPr lang="cs-CZ" sz="1900" dirty="0"/>
              <a:t>se považuje taková, kdy pozorovatel vnímá velmi mnoho aspektů jedné situace, ale ne velmi přesně. </a:t>
            </a:r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  <a:p>
            <a:pPr algn="just"/>
            <a:endParaRPr lang="cs-CZ" sz="19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900" dirty="0" smtClean="0"/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Jacques </a:t>
            </a:r>
            <a:r>
              <a:rPr lang="cs-CZ" dirty="0" err="1" smtClean="0"/>
              <a:t>Demorgon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44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90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 smtClean="0"/>
              <a:t>Mezinárodní management můžeme definovat </a:t>
            </a:r>
            <a:r>
              <a:rPr lang="cs-CZ" sz="2000" dirty="0" smtClean="0"/>
              <a:t>jako dosažení organizačních cílů účinně a efektivně, v mezinárodním prostředí prostřednictví manažerských aktivit plánování, organizování, vedení lidí a kontroly zdrojů organizace.</a:t>
            </a:r>
          </a:p>
          <a:p>
            <a:pPr algn="just"/>
            <a:r>
              <a:rPr lang="cs-CZ" sz="2000" dirty="0" smtClean="0"/>
              <a:t>Takto pojatá definice mezinárodního managementu věnuje pozornost akcím (vstupy) manažerů, výsledkům (výstupy) manažerů a mezinárodnímu podnikatelskému prostředí. Z takto pojatého pojetí mezinárodního managementu vyplývají tři významné oblasti vyžadující mimořádnou pozornost:</a:t>
            </a:r>
          </a:p>
          <a:p>
            <a:pPr lvl="1" algn="just"/>
            <a:r>
              <a:rPr lang="cs-CZ" sz="1600" dirty="0" smtClean="0"/>
              <a:t>Funkce managementu: plánování, organizování, vedení a kontrola;</a:t>
            </a:r>
          </a:p>
          <a:p>
            <a:pPr lvl="1" algn="just"/>
            <a:r>
              <a:rPr lang="cs-CZ" sz="1600" dirty="0" smtClean="0"/>
              <a:t>Dosahování cílů organizace účinně a efektivně;</a:t>
            </a:r>
          </a:p>
          <a:p>
            <a:pPr lvl="1" algn="just"/>
            <a:r>
              <a:rPr lang="cs-CZ" sz="1600" dirty="0" smtClean="0"/>
              <a:t>Mezinárodní kontext podnikatelských aktivit.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Podstata mezinárodního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545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algn="just">
              <a:buNone/>
            </a:pPr>
            <a:r>
              <a:rPr lang="cs-CZ" sz="1900" b="1" i="1" dirty="0" smtClean="0"/>
              <a:t>Explicitní </a:t>
            </a:r>
            <a:r>
              <a:rPr lang="cs-CZ" sz="1900" b="1" i="1" dirty="0"/>
              <a:t>komunikace/implicitní komunikace</a:t>
            </a:r>
            <a:endParaRPr lang="cs-CZ" sz="1900" b="1" dirty="0"/>
          </a:p>
          <a:p>
            <a:pPr algn="just"/>
            <a:r>
              <a:rPr lang="cs-CZ" sz="1900" i="1" dirty="0"/>
              <a:t>Explicitní komunikace </a:t>
            </a:r>
            <a:r>
              <a:rPr lang="cs-CZ" sz="1900" dirty="0"/>
              <a:t>je typická snahou pomocí obšírného výkladu všech relevantních informací co možná </a:t>
            </a:r>
            <a:r>
              <a:rPr lang="cs-CZ" sz="1900" dirty="0" err="1"/>
              <a:t>nejjednoznačněji</a:t>
            </a:r>
            <a:r>
              <a:rPr lang="cs-CZ" sz="1900" dirty="0"/>
              <a:t>. Při </a:t>
            </a:r>
            <a:r>
              <a:rPr lang="cs-CZ" sz="1900" i="1" dirty="0"/>
              <a:t>implicitní komunikaci </a:t>
            </a:r>
            <a:r>
              <a:rPr lang="cs-CZ" sz="1900" dirty="0"/>
              <a:t>zůstává mnoho nevysloveného, co je třeba odvodit z kontextu rozhovoru, ke kterému samozřejmě patří také vztah mezi komunikujícími </a:t>
            </a:r>
            <a:r>
              <a:rPr lang="cs-CZ" sz="1900" dirty="0" smtClean="0"/>
              <a:t>partnery.</a:t>
            </a:r>
          </a:p>
          <a:p>
            <a:pPr marL="0" indent="0" algn="just">
              <a:buNone/>
            </a:pPr>
            <a:r>
              <a:rPr lang="cs-CZ" sz="1900" b="1" i="1" dirty="0" smtClean="0"/>
              <a:t>Objektivní </a:t>
            </a:r>
            <a:r>
              <a:rPr lang="cs-CZ" sz="1900" b="1" i="1" dirty="0"/>
              <a:t>vyjadřování/subjektivní vyjadřování</a:t>
            </a:r>
            <a:endParaRPr lang="cs-CZ" sz="1900" b="1" dirty="0"/>
          </a:p>
          <a:p>
            <a:pPr algn="just"/>
            <a:r>
              <a:rPr lang="cs-CZ" sz="1900" dirty="0"/>
              <a:t>U </a:t>
            </a:r>
            <a:r>
              <a:rPr lang="cs-CZ" sz="1900" i="1" dirty="0"/>
              <a:t>objektivního vyjadřování </a:t>
            </a:r>
            <a:r>
              <a:rPr lang="cs-CZ" sz="1900" dirty="0"/>
              <a:t>mluvčí abstrahuje velmi silně od své osoby a mluví především o vnějších skutečnostech, které se snaží prezentovat co možná </a:t>
            </a:r>
            <a:r>
              <a:rPr lang="cs-CZ" sz="1900" dirty="0" err="1"/>
              <a:t>nekorektněji</a:t>
            </a:r>
            <a:r>
              <a:rPr lang="cs-CZ" sz="1900" dirty="0"/>
              <a:t>. Při </a:t>
            </a:r>
            <a:r>
              <a:rPr lang="cs-CZ" sz="1900" i="1" dirty="0"/>
              <a:t>subjektivním vyjadřování </a:t>
            </a:r>
            <a:r>
              <a:rPr lang="cs-CZ" sz="1900" dirty="0"/>
              <a:t>je sám mluvčí hlavním obsahem komunikace a snaží se zprostředkovat svůj vlastní, osobní pohled nebo názor co možná nejobsáhleji a nejnázorněji.</a:t>
            </a:r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  <a:p>
            <a:pPr algn="just"/>
            <a:endParaRPr lang="cs-CZ" sz="19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900" dirty="0" smtClean="0"/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Jacques </a:t>
            </a:r>
            <a:r>
              <a:rPr lang="cs-CZ" dirty="0" err="1" smtClean="0"/>
              <a:t>Demorgon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25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806489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algn="just">
              <a:buNone/>
            </a:pPr>
            <a:r>
              <a:rPr lang="cs-CZ" sz="1650" b="1" i="1" dirty="0" smtClean="0"/>
              <a:t>Orientace </a:t>
            </a:r>
            <a:r>
              <a:rPr lang="cs-CZ" sz="1650" b="1" i="1" dirty="0"/>
              <a:t>na úkol/orientace na lidi</a:t>
            </a:r>
            <a:endParaRPr lang="cs-CZ" sz="1650" b="1" dirty="0"/>
          </a:p>
          <a:p>
            <a:pPr algn="just"/>
            <a:r>
              <a:rPr lang="cs-CZ" sz="1650" dirty="0"/>
              <a:t>V případě </a:t>
            </a:r>
            <a:r>
              <a:rPr lang="cs-CZ" sz="1650" i="1" dirty="0"/>
              <a:t>orientace na úkol </a:t>
            </a:r>
            <a:r>
              <a:rPr lang="cs-CZ" sz="1650" dirty="0"/>
              <a:t>jsou to samy skutečnosti, které motivují člověka k jednání. Při </a:t>
            </a:r>
            <a:r>
              <a:rPr lang="cs-CZ" sz="1650" i="1" dirty="0"/>
              <a:t>orientaci na lidi </a:t>
            </a:r>
            <a:r>
              <a:rPr lang="cs-CZ" sz="1650" dirty="0"/>
              <a:t>jedná člověk proto, že splnění určitého úkolu má např. určitou souvislost s důležitými </a:t>
            </a:r>
            <a:r>
              <a:rPr lang="cs-CZ" sz="1650" dirty="0" smtClean="0"/>
              <a:t>osobami.</a:t>
            </a:r>
          </a:p>
          <a:p>
            <a:pPr marL="0" indent="0" algn="just">
              <a:buNone/>
            </a:pPr>
            <a:r>
              <a:rPr lang="cs-CZ" sz="1650" b="1" i="1" dirty="0" smtClean="0"/>
              <a:t>Vnější </a:t>
            </a:r>
            <a:r>
              <a:rPr lang="cs-CZ" sz="1650" b="1" i="1" dirty="0"/>
              <a:t>autorita/vnitřní autorita</a:t>
            </a:r>
            <a:endParaRPr lang="cs-CZ" sz="1650" b="1" dirty="0"/>
          </a:p>
          <a:p>
            <a:pPr algn="just"/>
            <a:r>
              <a:rPr lang="cs-CZ" sz="1650" dirty="0"/>
              <a:t>V případě </a:t>
            </a:r>
            <a:r>
              <a:rPr lang="cs-CZ" sz="1650" i="1" dirty="0"/>
              <a:t>vnější autority </a:t>
            </a:r>
            <a:r>
              <a:rPr lang="cs-CZ" sz="1650" dirty="0"/>
              <a:t>závisí vyřízení určitého úkolu na tom, zda existují osoby, které díky své pozici ve vnější hierarchické struktuře mohou splnění určitého úkolu nařídit, mohou na jeho plnění dohlížet, kontrolovat ho a posuzovat. V případě </a:t>
            </a:r>
            <a:r>
              <a:rPr lang="cs-CZ" sz="1650" i="1" dirty="0"/>
              <a:t>vnitřní autority </a:t>
            </a:r>
            <a:r>
              <a:rPr lang="cs-CZ" sz="1650" dirty="0"/>
              <a:t>se úkoly řeší i tehdy, když neexistuje žádná z vnějšku stanovená osoba, která dohlíží na vyřizování úkolů.</a:t>
            </a:r>
          </a:p>
          <a:p>
            <a:pPr marL="0" indent="0" algn="just">
              <a:buNone/>
            </a:pPr>
            <a:r>
              <a:rPr lang="cs-CZ" sz="1650" b="1" i="1" dirty="0"/>
              <a:t>Rozhodování orientované na </a:t>
            </a:r>
            <a:r>
              <a:rPr lang="cs-CZ" sz="1650" b="1" i="1" dirty="0" err="1"/>
              <a:t>dissensus</a:t>
            </a:r>
            <a:r>
              <a:rPr lang="cs-CZ" sz="1650" b="1" i="1" dirty="0"/>
              <a:t>/rozhodování orientované na konsensus</a:t>
            </a:r>
            <a:endParaRPr lang="cs-CZ" sz="1650" b="1" dirty="0"/>
          </a:p>
          <a:p>
            <a:pPr algn="just"/>
            <a:r>
              <a:rPr lang="cs-CZ" sz="1650" i="1" dirty="0" err="1"/>
              <a:t>Dissensusem</a:t>
            </a:r>
            <a:r>
              <a:rPr lang="cs-CZ" sz="1650" dirty="0"/>
              <a:t> (názorovou různorodostí) je míněno oponující chování, které může být reakcí na hierarchicky silné role jednotlivých odpovědných osob. Při způsobu </a:t>
            </a:r>
            <a:r>
              <a:rPr lang="cs-CZ" sz="1650" i="1" dirty="0"/>
              <a:t>rozhodování orientovaného na konsensus </a:t>
            </a:r>
            <a:r>
              <a:rPr lang="cs-CZ" sz="1650" dirty="0"/>
              <a:t>jsou od začátku přednášeny pouze realistické, realizovatelné myšlenky. </a:t>
            </a:r>
          </a:p>
          <a:p>
            <a:pPr algn="just"/>
            <a:endParaRPr lang="cs-CZ" sz="1650" dirty="0"/>
          </a:p>
          <a:p>
            <a:pPr algn="just"/>
            <a:endParaRPr lang="cs-CZ" sz="1650" dirty="0"/>
          </a:p>
          <a:p>
            <a:pPr algn="just"/>
            <a:endParaRPr lang="cs-CZ" sz="165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650" dirty="0" smtClean="0"/>
          </a:p>
          <a:p>
            <a:pPr algn="just"/>
            <a:endParaRPr lang="cs-CZ" sz="1650" dirty="0"/>
          </a:p>
          <a:p>
            <a:pPr algn="just"/>
            <a:endParaRPr lang="cs-CZ" sz="165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Jacques </a:t>
            </a:r>
            <a:r>
              <a:rPr lang="cs-CZ" dirty="0" err="1" smtClean="0"/>
              <a:t>Demorgon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algn="just">
              <a:buNone/>
            </a:pPr>
            <a:r>
              <a:rPr lang="cs-CZ" sz="1800" b="1" i="1" dirty="0" smtClean="0"/>
              <a:t>Odpovědnost </a:t>
            </a:r>
            <a:r>
              <a:rPr lang="cs-CZ" sz="1800" b="1" i="1" dirty="0"/>
              <a:t>vázána na jednotlivé osoby/spoluodpovědnost</a:t>
            </a:r>
            <a:endParaRPr lang="cs-CZ" sz="1800" b="1" dirty="0"/>
          </a:p>
          <a:p>
            <a:pPr algn="just"/>
            <a:r>
              <a:rPr lang="cs-CZ" sz="1800" dirty="0"/>
              <a:t>V případě </a:t>
            </a:r>
            <a:r>
              <a:rPr lang="cs-CZ" sz="1800" i="1" dirty="0"/>
              <a:t>odpovědnosti vázáné na jednotlivé osoby</a:t>
            </a:r>
            <a:r>
              <a:rPr lang="cs-CZ" sz="1800" dirty="0"/>
              <a:t>, nesou osoby odpovídajícím všechny důsledky. V případě </a:t>
            </a:r>
            <a:r>
              <a:rPr lang="cs-CZ" sz="1800" i="1" dirty="0"/>
              <a:t>spoluodpovědnosti</a:t>
            </a:r>
            <a:r>
              <a:rPr lang="cs-CZ" sz="1800" dirty="0"/>
              <a:t> a spolurozhodování se osoby, které nesou odpovědnost, snaží do svých rozhodování zapracovat také názory těch, jichž se tato rozhodování </a:t>
            </a:r>
            <a:r>
              <a:rPr lang="cs-CZ" sz="1800" dirty="0" smtClean="0"/>
              <a:t>týkají.</a:t>
            </a:r>
          </a:p>
          <a:p>
            <a:pPr marL="0" indent="0" algn="just">
              <a:buNone/>
            </a:pPr>
            <a:r>
              <a:rPr lang="cs-CZ" sz="1800" b="1" i="1" dirty="0" smtClean="0"/>
              <a:t>Negativní </a:t>
            </a:r>
            <a:r>
              <a:rPr lang="cs-CZ" sz="1800" b="1" i="1" dirty="0"/>
              <a:t>hodnocení/pozitivní hodnocení</a:t>
            </a:r>
            <a:endParaRPr lang="cs-CZ" sz="1800" b="1" dirty="0"/>
          </a:p>
          <a:p>
            <a:pPr algn="just"/>
            <a:r>
              <a:rPr lang="cs-CZ" sz="1800" dirty="0"/>
              <a:t>V případě </a:t>
            </a:r>
            <a:r>
              <a:rPr lang="cs-CZ" sz="1800" i="1" dirty="0"/>
              <a:t>negativního hodnocení </a:t>
            </a:r>
            <a:r>
              <a:rPr lang="cs-CZ" sz="1800" dirty="0"/>
              <a:t>přistupují lidé k organizacím především s určitou skepsí, odmítáním nebo dokonce odporem, protože od nich neočekávají pro sebe nic dobrého. V případě </a:t>
            </a:r>
            <a:r>
              <a:rPr lang="cs-CZ" sz="1800" i="1" dirty="0"/>
              <a:t>pozitivního hodnocení </a:t>
            </a:r>
            <a:r>
              <a:rPr lang="cs-CZ" sz="1800" dirty="0"/>
              <a:t>jsou instituce a organizace považovány za něco pozitivního, co může jednotlivcům přinést identifikaci, smysl a bezpečnost.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Jacques </a:t>
            </a:r>
            <a:r>
              <a:rPr lang="cs-CZ" dirty="0" err="1" smtClean="0"/>
              <a:t>Demorgon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83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K realizaci těchto opatření a překonávání interkulturních rozdílů se v současné době nastavují interkulturní kompetence. </a:t>
            </a:r>
            <a:r>
              <a:rPr lang="cs-CZ" sz="1700" b="1" dirty="0" smtClean="0"/>
              <a:t>Interkulturní </a:t>
            </a:r>
            <a:r>
              <a:rPr lang="cs-CZ" sz="1700" b="1" dirty="0"/>
              <a:t>kompetence</a:t>
            </a:r>
            <a:r>
              <a:rPr lang="cs-CZ" sz="1700" dirty="0"/>
              <a:t> </a:t>
            </a:r>
            <a:r>
              <a:rPr lang="cs-CZ" sz="1700" dirty="0" smtClean="0"/>
              <a:t>představuje </a:t>
            </a:r>
            <a:r>
              <a:rPr lang="cs-CZ" sz="1700" dirty="0"/>
              <a:t>schopnost vstupovat do interkulturních nebo přímo multikulturních sociálních situací, schopnost pochopit je v existujících kulturních dimenzích, schopnost přiměřeně je zvládat a v jejich kontextu úspěšně řešit věcné úkoly. </a:t>
            </a:r>
            <a:endParaRPr lang="cs-CZ" sz="1700" dirty="0" smtClean="0"/>
          </a:p>
          <a:p>
            <a:pPr marL="0" indent="0" algn="just">
              <a:buNone/>
            </a:pPr>
            <a:r>
              <a:rPr lang="cs-CZ" sz="1700" dirty="0" smtClean="0"/>
              <a:t>Do </a:t>
            </a:r>
            <a:r>
              <a:rPr lang="cs-CZ" sz="1700" dirty="0"/>
              <a:t>oblasti interkulturních kompetencí lze zahrnout:</a:t>
            </a:r>
          </a:p>
          <a:p>
            <a:pPr lvl="0" algn="just"/>
            <a:r>
              <a:rPr lang="cs-CZ" sz="1700" dirty="0"/>
              <a:t>poznání a pochopení cizí kultury v jejím fyzickém a systémovém rozměru;</a:t>
            </a:r>
          </a:p>
          <a:p>
            <a:pPr lvl="0" algn="just"/>
            <a:r>
              <a:rPr lang="cs-CZ" sz="1700" dirty="0"/>
              <a:t>poznání a pochopení kulturních standardů cizí kultury (sociálních hodnot, norem a vzorců jednání);</a:t>
            </a:r>
          </a:p>
          <a:p>
            <a:pPr lvl="0" algn="just"/>
            <a:r>
              <a:rPr lang="cs-CZ" sz="1700" dirty="0"/>
              <a:t>zvládnutí existence dvou různých kulturních vlivů v jedné osobě a ve vazbě na reprezentanta druhé kultury;</a:t>
            </a:r>
          </a:p>
          <a:p>
            <a:pPr algn="just"/>
            <a:r>
              <a:rPr lang="cs-CZ" sz="1700" dirty="0"/>
              <a:t>zobecnění a vytvoření účinného souboru taktik a strategií pro poznání, pochopení a komunikaci s dalšími cizími kulturami. </a:t>
            </a:r>
            <a:endParaRPr lang="cs-CZ" sz="17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kompetence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741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50" dirty="0"/>
              <a:t>Interkulturní manažerská kompetence je </a:t>
            </a:r>
            <a:r>
              <a:rPr lang="cs-CZ" sz="1650" dirty="0" smtClean="0"/>
              <a:t>vzájemně závislá </a:t>
            </a:r>
            <a:r>
              <a:rPr lang="cs-CZ" sz="1650" dirty="0"/>
              <a:t>s dalšími manažerskými </a:t>
            </a:r>
            <a:r>
              <a:rPr lang="cs-CZ" sz="1650" dirty="0" smtClean="0"/>
              <a:t>kompetencemi, strategickou</a:t>
            </a:r>
            <a:r>
              <a:rPr lang="cs-CZ" sz="1650" dirty="0"/>
              <a:t>, individuální, </a:t>
            </a:r>
            <a:r>
              <a:rPr lang="cs-CZ" sz="1650" dirty="0" smtClean="0"/>
              <a:t>sociální a </a:t>
            </a:r>
            <a:r>
              <a:rPr lang="cs-CZ" sz="1650" dirty="0"/>
              <a:t>odbornou kompetencí, které </a:t>
            </a:r>
            <a:r>
              <a:rPr lang="cs-CZ" sz="1650" dirty="0" smtClean="0"/>
              <a:t>významně podporují úspěšné působení </a:t>
            </a:r>
            <a:r>
              <a:rPr lang="cs-CZ" sz="1650" dirty="0"/>
              <a:t>manažera v mezinárodním </a:t>
            </a:r>
            <a:r>
              <a:rPr lang="cs-CZ" sz="1650" dirty="0" smtClean="0"/>
              <a:t>prostředí. </a:t>
            </a:r>
          </a:p>
          <a:p>
            <a:pPr algn="just"/>
            <a:r>
              <a:rPr lang="cs-CZ" sz="1650" dirty="0"/>
              <a:t>Pod pojmem </a:t>
            </a:r>
            <a:r>
              <a:rPr lang="cs-CZ" sz="1650" b="1" dirty="0"/>
              <a:t>strategická kompetence </a:t>
            </a:r>
            <a:r>
              <a:rPr lang="cs-CZ" sz="1650" dirty="0" smtClean="0"/>
              <a:t>je </a:t>
            </a:r>
            <a:r>
              <a:rPr lang="cs-CZ" sz="1650" dirty="0"/>
              <a:t>chápáno </a:t>
            </a:r>
            <a:r>
              <a:rPr lang="cs-CZ" sz="1650" dirty="0" smtClean="0"/>
              <a:t>finanční řízení, řízení </a:t>
            </a:r>
            <a:r>
              <a:rPr lang="cs-CZ" sz="1650" dirty="0"/>
              <a:t>rizik, </a:t>
            </a:r>
            <a:r>
              <a:rPr lang="cs-CZ" sz="1650" dirty="0" smtClean="0"/>
              <a:t>znalostí</a:t>
            </a:r>
            <a:r>
              <a:rPr lang="cs-CZ" sz="1650" dirty="0"/>
              <a:t>, </a:t>
            </a:r>
            <a:r>
              <a:rPr lang="cs-CZ" sz="1650" dirty="0" smtClean="0"/>
              <a:t>organizační </a:t>
            </a:r>
            <a:r>
              <a:rPr lang="cs-CZ" sz="1650" dirty="0"/>
              <a:t>schopnosti, schopnost </a:t>
            </a:r>
            <a:r>
              <a:rPr lang="cs-CZ" sz="1650" dirty="0" smtClean="0"/>
              <a:t>řešit </a:t>
            </a:r>
            <a:r>
              <a:rPr lang="cs-CZ" sz="1650" dirty="0"/>
              <a:t>problémy, rozhodování a synergie. </a:t>
            </a:r>
            <a:endParaRPr lang="cs-CZ" sz="1650" dirty="0" smtClean="0"/>
          </a:p>
          <a:p>
            <a:pPr algn="just"/>
            <a:r>
              <a:rPr lang="cs-CZ" sz="1650" b="1" dirty="0" smtClean="0"/>
              <a:t>Individuální kompetence </a:t>
            </a:r>
            <a:r>
              <a:rPr lang="cs-CZ" sz="1650" dirty="0" smtClean="0"/>
              <a:t>představuje </a:t>
            </a:r>
            <a:r>
              <a:rPr lang="cs-CZ" sz="1650" dirty="0"/>
              <a:t>schopnost vlastní motivace, </a:t>
            </a:r>
            <a:r>
              <a:rPr lang="cs-CZ" sz="1650" dirty="0" smtClean="0"/>
              <a:t>sebeorganizování</a:t>
            </a:r>
            <a:r>
              <a:rPr lang="cs-CZ" sz="1650" dirty="0"/>
              <a:t>, kontroly situace, odolnost </a:t>
            </a:r>
            <a:r>
              <a:rPr lang="cs-CZ" sz="1650" dirty="0" smtClean="0"/>
              <a:t>vůči </a:t>
            </a:r>
            <a:r>
              <a:rPr lang="cs-CZ" sz="1650" dirty="0"/>
              <a:t>stresu, optimistický </a:t>
            </a:r>
            <a:r>
              <a:rPr lang="cs-CZ" sz="1650" dirty="0" smtClean="0"/>
              <a:t>přístup </a:t>
            </a:r>
            <a:r>
              <a:rPr lang="cs-CZ" sz="1650" dirty="0"/>
              <a:t>a schopnost sebekritiky. </a:t>
            </a:r>
            <a:endParaRPr lang="cs-CZ" sz="1650" dirty="0" smtClean="0"/>
          </a:p>
          <a:p>
            <a:pPr algn="just"/>
            <a:r>
              <a:rPr lang="cs-CZ" sz="1650" b="1" dirty="0" smtClean="0"/>
              <a:t>Sociální </a:t>
            </a:r>
            <a:r>
              <a:rPr lang="cs-CZ" sz="1650" b="1" dirty="0"/>
              <a:t>kompetencí </a:t>
            </a:r>
            <a:r>
              <a:rPr lang="cs-CZ" sz="1650" dirty="0" smtClean="0"/>
              <a:t>je chápána schopnost </a:t>
            </a:r>
            <a:r>
              <a:rPr lang="cs-CZ" sz="1650" dirty="0"/>
              <a:t>týmové spolupráce, </a:t>
            </a:r>
            <a:r>
              <a:rPr lang="cs-CZ" sz="1650" dirty="0" smtClean="0"/>
              <a:t>přizpůsobení </a:t>
            </a:r>
            <a:r>
              <a:rPr lang="cs-CZ" sz="1650" dirty="0"/>
              <a:t>se, komunikace, empatie, tolerance a </a:t>
            </a:r>
            <a:r>
              <a:rPr lang="cs-CZ" sz="1650" dirty="0" smtClean="0"/>
              <a:t>řídicí </a:t>
            </a:r>
            <a:r>
              <a:rPr lang="cs-CZ" sz="1650" dirty="0"/>
              <a:t>schopnosti. </a:t>
            </a:r>
          </a:p>
          <a:p>
            <a:pPr algn="just"/>
            <a:r>
              <a:rPr lang="cs-CZ" sz="1650" b="1" dirty="0"/>
              <a:t>Odborná kompetence </a:t>
            </a:r>
            <a:r>
              <a:rPr lang="cs-CZ" sz="1650" dirty="0" smtClean="0"/>
              <a:t>předpokládá </a:t>
            </a:r>
            <a:r>
              <a:rPr lang="cs-CZ" sz="1650" dirty="0"/>
              <a:t>schopnost aplikace získaných znalostí z </a:t>
            </a:r>
            <a:r>
              <a:rPr lang="cs-CZ" sz="1650" dirty="0" smtClean="0"/>
              <a:t>oboru</a:t>
            </a:r>
            <a:r>
              <a:rPr lang="cs-CZ" sz="1650" dirty="0"/>
              <a:t>, </a:t>
            </a:r>
            <a:r>
              <a:rPr lang="cs-CZ" sz="1650" dirty="0" smtClean="0"/>
              <a:t>o řízení podniku</a:t>
            </a:r>
            <a:r>
              <a:rPr lang="cs-CZ" sz="1650" dirty="0"/>
              <a:t>, moderních </a:t>
            </a:r>
            <a:r>
              <a:rPr lang="cs-CZ" sz="1650" dirty="0" smtClean="0"/>
              <a:t>komunikačních </a:t>
            </a:r>
            <a:r>
              <a:rPr lang="cs-CZ" sz="1650" dirty="0"/>
              <a:t>technologiích a mezinárodní pracovní </a:t>
            </a:r>
            <a:r>
              <a:rPr lang="cs-CZ" sz="1650" dirty="0" smtClean="0"/>
              <a:t>zkušenost.</a:t>
            </a:r>
            <a:endParaRPr lang="cs-CZ" sz="1650" dirty="0"/>
          </a:p>
          <a:p>
            <a:pPr algn="just"/>
            <a:endParaRPr lang="cs-CZ" sz="165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650" dirty="0" smtClean="0"/>
          </a:p>
          <a:p>
            <a:pPr algn="just"/>
            <a:endParaRPr lang="cs-CZ" sz="1650" dirty="0"/>
          </a:p>
          <a:p>
            <a:pPr algn="just"/>
            <a:endParaRPr lang="cs-CZ" sz="165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kompetence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212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kompetence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b="24398"/>
          <a:stretch/>
        </p:blipFill>
        <p:spPr>
          <a:xfrm>
            <a:off x="1137320" y="1137414"/>
            <a:ext cx="5976664" cy="3306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968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Americký management má od svého zrodu značnou autoritu, která stoupla zejména po druhé světové válce. </a:t>
            </a:r>
            <a:endParaRPr lang="cs-CZ" sz="1800" dirty="0" smtClean="0"/>
          </a:p>
          <a:p>
            <a:pPr algn="just"/>
            <a:r>
              <a:rPr lang="cs-CZ" sz="1800" dirty="0" smtClean="0"/>
              <a:t>Přes </a:t>
            </a:r>
            <a:r>
              <a:rPr lang="cs-CZ" sz="1800" dirty="0"/>
              <a:t>své problémy, které americký management ve svém vývoji překonává, se v poválečném období rychle šířil zejména do zemí západní Evropy, Japonska a </a:t>
            </a:r>
            <a:r>
              <a:rPr lang="cs-CZ" sz="1800" dirty="0" smtClean="0"/>
              <a:t>některých </a:t>
            </a:r>
            <a:r>
              <a:rPr lang="cs-CZ" sz="1800" dirty="0"/>
              <a:t>tzv. nově industrializovaných zemí. </a:t>
            </a:r>
            <a:endParaRPr lang="cs-CZ" sz="1800" dirty="0" smtClean="0"/>
          </a:p>
          <a:p>
            <a:pPr algn="just"/>
            <a:r>
              <a:rPr lang="cs-CZ" sz="1800" dirty="0" smtClean="0"/>
              <a:t>S </a:t>
            </a:r>
            <a:r>
              <a:rPr lang="cs-CZ" sz="1800" dirty="0"/>
              <a:t>uplatňováním principů amerického managementu se současně přebírala i jeho terminologie. </a:t>
            </a:r>
            <a:endParaRPr lang="cs-CZ" sz="1800" dirty="0" smtClean="0"/>
          </a:p>
          <a:p>
            <a:pPr algn="just"/>
            <a:r>
              <a:rPr lang="cs-CZ" sz="1800" dirty="0" smtClean="0"/>
              <a:t>Avšak </a:t>
            </a:r>
            <a:r>
              <a:rPr lang="cs-CZ" sz="1800" dirty="0"/>
              <a:t>určité specifické prvky, vyplývající z národních tradic a zvyklostí, se přes uplatňování amerického managementu zachovaly (např. v managementech Francie, Německa, Itálie, </a:t>
            </a:r>
            <a:r>
              <a:rPr lang="cs-CZ" sz="1800" dirty="0" smtClean="0"/>
              <a:t>Holandska apod.). </a:t>
            </a:r>
          </a:p>
          <a:p>
            <a:pPr algn="just"/>
            <a:r>
              <a:rPr lang="cs-CZ" sz="1800" dirty="0" smtClean="0"/>
              <a:t>Protože </a:t>
            </a:r>
            <a:r>
              <a:rPr lang="cs-CZ" sz="1800" dirty="0"/>
              <a:t>management zemí západní Evropy, přes své národnostní zvláštnosti, uplatňuje v podstatě stejné principy a metody jako americký management, vznikl tzv. euro-americký management</a:t>
            </a:r>
            <a:r>
              <a:rPr lang="cs-CZ" sz="1800" dirty="0" smtClean="0"/>
              <a:t>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Americký management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092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Uplatňováním amerického managementu v Japonsku (po druhé světové válce), došlo postupně ke vzniku japonského managementu se všemi specifickými rysy a důsledky konkrétního vývoje Japonska. Vznikla tzv. </a:t>
            </a:r>
            <a:r>
              <a:rPr lang="cs-CZ" sz="1800" b="1" dirty="0"/>
              <a:t>japonská škola</a:t>
            </a:r>
            <a:r>
              <a:rPr lang="cs-CZ" sz="1800" dirty="0"/>
              <a:t>, jako protiváha amerického, resp. západního managementu. </a:t>
            </a:r>
          </a:p>
          <a:p>
            <a:pPr algn="just"/>
            <a:r>
              <a:rPr lang="cs-CZ" sz="1800" dirty="0"/>
              <a:t>Zatím co v USA se uplatňují minimální zásahy vlády do činnosti podniků, v Japonsku existuje účinná spolupráce vlády a podniků, vysoko kvalifikovaná centrální regulace ekonomiky, formulování hospodářských programů (cílů) země apod. </a:t>
            </a:r>
            <a:endParaRPr lang="cs-CZ" sz="1800" dirty="0" smtClean="0"/>
          </a:p>
          <a:p>
            <a:pPr algn="just"/>
            <a:r>
              <a:rPr lang="cs-CZ" sz="1800" dirty="0" smtClean="0"/>
              <a:t>Pokud </a:t>
            </a:r>
            <a:r>
              <a:rPr lang="cs-CZ" sz="1800" dirty="0"/>
              <a:t>jde o řízení japonských </a:t>
            </a:r>
            <a:r>
              <a:rPr lang="cs-CZ" sz="1800" dirty="0" smtClean="0"/>
              <a:t>podniků, </a:t>
            </a:r>
            <a:r>
              <a:rPr lang="cs-CZ" sz="1800" dirty="0"/>
              <a:t>tak je zde výraznou charakteristikou kolektivismus, dominance kolektivních cílů a pocitů závaznosti, uplatňuje se zde princip „každému své místo“, člověk se v japonském podniku uplatní svým umem, zkušenostmi, ale má i pocit sociální jistoty, má uspokojiví pocity morální, estetické i </a:t>
            </a:r>
            <a:r>
              <a:rPr lang="cs-CZ" sz="1800" dirty="0" smtClean="0"/>
              <a:t>citové.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Japonský management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90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Zatímco management amerických podniků vychází z vědeckých a pragmatických poznatků, tak management v Japonsku je chápán spíše jako umění než věda. </a:t>
            </a:r>
            <a:endParaRPr lang="cs-CZ" sz="1800" dirty="0" smtClean="0"/>
          </a:p>
          <a:p>
            <a:pPr algn="just"/>
            <a:r>
              <a:rPr lang="cs-CZ" sz="1800" dirty="0" smtClean="0"/>
              <a:t>Často </a:t>
            </a:r>
            <a:r>
              <a:rPr lang="cs-CZ" sz="1800" dirty="0"/>
              <a:t>se hovoří o tzv. japonském stylu řízení, jako jednotným systému řízení uplatňovaném v japonských podnicích. Toto chápání je však příliš zjednodušené, protože japonské podniky uplatňují takový systém řízení, který jim nejvíce vyhovuje. </a:t>
            </a:r>
            <a:endParaRPr lang="cs-CZ" sz="1800" dirty="0" smtClean="0"/>
          </a:p>
          <a:p>
            <a:pPr algn="just"/>
            <a:r>
              <a:rPr lang="cs-CZ" sz="1800" dirty="0" smtClean="0"/>
              <a:t>Je </a:t>
            </a:r>
            <a:r>
              <a:rPr lang="cs-CZ" sz="1800" dirty="0"/>
              <a:t>však realitou, že systémy řízení japonských podniků mají některé společné znaky, jako například kolektivní rozhodování (</a:t>
            </a:r>
            <a:r>
              <a:rPr lang="cs-CZ" sz="1800" dirty="0" err="1"/>
              <a:t>ringi</a:t>
            </a:r>
            <a:r>
              <a:rPr lang="cs-CZ" sz="1800" dirty="0"/>
              <a:t> systém), celoživotní pracovní poměr, systém odměňování a další. </a:t>
            </a:r>
            <a:endParaRPr lang="cs-CZ" sz="1800" dirty="0" smtClean="0"/>
          </a:p>
          <a:p>
            <a:pPr algn="just"/>
            <a:r>
              <a:rPr lang="cs-CZ" sz="1800" dirty="0" smtClean="0"/>
              <a:t>Většina </a:t>
            </a:r>
            <a:r>
              <a:rPr lang="cs-CZ" sz="1800" dirty="0"/>
              <a:t>charakteristických znaků japonského managementu je bezprostředně spojená s řízením v tradičních podnicích</a:t>
            </a:r>
            <a:r>
              <a:rPr lang="cs-CZ" sz="1800" dirty="0" smtClean="0"/>
              <a:t>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Japonský management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040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Statusový </a:t>
            </a:r>
            <a:r>
              <a:rPr lang="cs-CZ" sz="1800" b="1" dirty="0"/>
              <a:t>systém diferenciace pracovníků </a:t>
            </a:r>
            <a:r>
              <a:rPr lang="cs-CZ" sz="1800" dirty="0"/>
              <a:t>představuje rozdělení pracovníků v podniku na pracovníky řádné (v podniku pracují po dobu celého produktivního věku) a dočasné pracovníky (sloužící na vyrovnávání zaměstnanecké fluktuace). </a:t>
            </a:r>
            <a:endParaRPr lang="cs-CZ" sz="1800" dirty="0" smtClean="0"/>
          </a:p>
          <a:p>
            <a:pPr algn="just"/>
            <a:r>
              <a:rPr lang="cs-CZ" sz="1800" dirty="0" smtClean="0"/>
              <a:t>Řádní </a:t>
            </a:r>
            <a:r>
              <a:rPr lang="cs-CZ" sz="1800" dirty="0"/>
              <a:t>pracovníci jsou uspořádáni do určitých kategorií, které tvoří podmínky pro kariéru. Status tedy podmiňuje funkční zařazení pracovníka. Japonské </a:t>
            </a:r>
            <a:r>
              <a:rPr lang="cs-CZ" sz="1800" dirty="0" err="1"/>
              <a:t>prů-myslové</a:t>
            </a:r>
            <a:r>
              <a:rPr lang="cs-CZ" sz="1800" dirty="0"/>
              <a:t> podniky dodnes nemají vypracovaný systém detailního popisu práce. Individuální úlohy a zodpovědnost pracovníků za jejich plnění nejsou jedno-značně určené. To ale neznamená, že zde panuje chaotická organizace práce. Tradice japonského řízení od počátku zprůmyslňování, tzv. </a:t>
            </a:r>
            <a:r>
              <a:rPr lang="cs-CZ" sz="1800" dirty="0" err="1"/>
              <a:t>ringi</a:t>
            </a:r>
            <a:r>
              <a:rPr lang="cs-CZ" sz="1800" dirty="0"/>
              <a:t> systém </a:t>
            </a:r>
            <a:r>
              <a:rPr lang="cs-CZ" sz="1800" dirty="0" smtClean="0"/>
              <a:t>rozhodování</a:t>
            </a:r>
            <a:r>
              <a:rPr lang="cs-CZ" sz="1800" dirty="0"/>
              <a:t>, zformoval pracovní kolektiv nesoucí plnou zodpovědnost za plnění úloh. Tento kolektivismus je výrazným prvkem i současného řízení v japonských </a:t>
            </a:r>
            <a:r>
              <a:rPr lang="cs-CZ" sz="1800" dirty="0" smtClean="0"/>
              <a:t>podnicích</a:t>
            </a:r>
            <a:r>
              <a:rPr lang="cs-CZ" sz="1800" dirty="0"/>
              <a:t>. </a:t>
            </a:r>
          </a:p>
          <a:p>
            <a:pPr algn="just"/>
            <a:endParaRPr lang="cs-CZ" sz="18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Charakteristiky japonského managementu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37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90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dirty="0" smtClean="0"/>
              <a:t>Řízení mezinárodních podnikatelských aktivit je komplikovanější než řízení čistě tuzemských podnikatelských aktivit, jelikož řízení mezinárodních podnikatelských aktivit zahrnuje řízení skrz různé země, regiony různými způsoby. Mezinárodní manažeři operují v prostředí různorodé pracovní síly. Pracovní síla je mnohem rozmanitější v závislosti na věku, vyznání víry, náboženství, etnického pozadí nebo pohlaví.</a:t>
            </a:r>
          </a:p>
          <a:p>
            <a:pPr algn="just"/>
            <a:r>
              <a:rPr lang="cs-CZ" sz="1900" dirty="0" smtClean="0"/>
              <a:t>Také politické, </a:t>
            </a:r>
            <a:r>
              <a:rPr lang="cs-CZ" sz="1900" dirty="0" err="1" smtClean="0"/>
              <a:t>socio</a:t>
            </a:r>
            <a:r>
              <a:rPr lang="cs-CZ" sz="1900" dirty="0" smtClean="0"/>
              <a:t>-kulturní a legislativní praktiky se mohou výrazně lišit a dále země se mohou významně lišit v úrovni ekonomického rozvoje.</a:t>
            </a:r>
          </a:p>
          <a:p>
            <a:pPr algn="just"/>
            <a:r>
              <a:rPr lang="cs-CZ" sz="1900" dirty="0" smtClean="0"/>
              <a:t>Mezinárodní manažeři musí být citliví nejenom k těmto diferencím, ale také musí přijmout vhodné principy řízení pro vyrovnání se s nimi.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Specifika mezinárodního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56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Systém </a:t>
            </a:r>
            <a:r>
              <a:rPr lang="cs-CZ" sz="1800" b="1" dirty="0"/>
              <a:t>odměňování </a:t>
            </a:r>
            <a:r>
              <a:rPr lang="cs-CZ" sz="1800" dirty="0"/>
              <a:t>je založen na délce pracovního poměru a vzdělání </a:t>
            </a:r>
            <a:r>
              <a:rPr lang="cs-CZ" sz="1800" dirty="0" smtClean="0"/>
              <a:t>pracovníka</a:t>
            </a:r>
            <a:r>
              <a:rPr lang="cs-CZ" sz="1800" dirty="0"/>
              <a:t>. Mzda pracovníka v konečném důsledku závisí na tom, ve které kategorii je zařazen. Tento způsob odměňování vyplývá z neexistence popisu práce a kritérií vyjadřujících individuálních výkon pracovníka. </a:t>
            </a:r>
          </a:p>
          <a:p>
            <a:pPr algn="just"/>
            <a:r>
              <a:rPr lang="cs-CZ" sz="1800" b="1" dirty="0" smtClean="0"/>
              <a:t>Metody </a:t>
            </a:r>
            <a:r>
              <a:rPr lang="cs-CZ" sz="1800" b="1" dirty="0"/>
              <a:t>zdokonalování systému řízení </a:t>
            </a:r>
            <a:r>
              <a:rPr lang="cs-CZ" sz="1800" dirty="0"/>
              <a:t>jsou v tradičním japonském podniku </a:t>
            </a:r>
            <a:r>
              <a:rPr lang="cs-CZ" sz="1800" dirty="0" smtClean="0"/>
              <a:t>chápány </a:t>
            </a:r>
            <a:r>
              <a:rPr lang="cs-CZ" sz="1800" dirty="0"/>
              <a:t>jako výchova a zdokonalování práce vedoucích pracovníků. Mezi základní metody zdokonalování řízení v Japonsku patří </a:t>
            </a:r>
          </a:p>
          <a:p>
            <a:pPr lvl="1" algn="just"/>
            <a:r>
              <a:rPr lang="cs-CZ" sz="1800" dirty="0" smtClean="0"/>
              <a:t>výběr </a:t>
            </a:r>
            <a:r>
              <a:rPr lang="cs-CZ" sz="1800" dirty="0"/>
              <a:t>kádrů – do vyšších funkcí jsou jmenováni pracovníci s vyšším vzděláním, zejména pak absolventi známých univerzit a s rychlejším po-stupem studia; </a:t>
            </a:r>
          </a:p>
          <a:p>
            <a:pPr lvl="1" algn="just"/>
            <a:r>
              <a:rPr lang="cs-CZ" sz="1800" dirty="0" smtClean="0"/>
              <a:t>rotace </a:t>
            </a:r>
            <a:r>
              <a:rPr lang="cs-CZ" sz="1800" dirty="0"/>
              <a:t>– patřila svého času mezi nejvíce používanou metodu </a:t>
            </a:r>
            <a:r>
              <a:rPr lang="cs-CZ" sz="1800" dirty="0" smtClean="0"/>
              <a:t>zdokonalování </a:t>
            </a:r>
            <a:r>
              <a:rPr lang="cs-CZ" sz="1800" dirty="0"/>
              <a:t>řízení, jedná se o změnu pracovního zařazení vedoucích pracovníků v pravidelných časových </a:t>
            </a:r>
            <a:r>
              <a:rPr lang="cs-CZ" sz="1800" dirty="0" smtClean="0"/>
              <a:t>intervalech</a:t>
            </a:r>
            <a:r>
              <a:rPr lang="cs-CZ" sz="1800" dirty="0"/>
              <a:t>.</a:t>
            </a:r>
          </a:p>
          <a:p>
            <a:pPr algn="just"/>
            <a:endParaRPr lang="cs-CZ" sz="18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Charakteristiky japonského managementu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986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Trénink vedoucích prostřednictvím </a:t>
            </a:r>
            <a:r>
              <a:rPr lang="cs-CZ" sz="1800" b="1" dirty="0" err="1"/>
              <a:t>ringi</a:t>
            </a:r>
            <a:r>
              <a:rPr lang="cs-CZ" sz="1800" b="1" dirty="0"/>
              <a:t> systému </a:t>
            </a:r>
            <a:r>
              <a:rPr lang="cs-CZ" sz="1800" dirty="0"/>
              <a:t>(„</a:t>
            </a:r>
            <a:r>
              <a:rPr lang="cs-CZ" sz="1800" dirty="0" err="1"/>
              <a:t>rin</a:t>
            </a:r>
            <a:r>
              <a:rPr lang="cs-CZ" sz="1800" dirty="0"/>
              <a:t>“ znamená předložit návrh </a:t>
            </a:r>
            <a:r>
              <a:rPr lang="cs-CZ" sz="1800" dirty="0" smtClean="0"/>
              <a:t>nadřízenému </a:t>
            </a:r>
            <a:r>
              <a:rPr lang="cs-CZ" sz="1800" dirty="0"/>
              <a:t>a získat si jeho souhlas a „</a:t>
            </a:r>
            <a:r>
              <a:rPr lang="cs-CZ" sz="1800" dirty="0" err="1"/>
              <a:t>gi</a:t>
            </a:r>
            <a:r>
              <a:rPr lang="cs-CZ" sz="1800" dirty="0"/>
              <a:t>“ znamená uvažovat, rozhodovat) – průběh tohoto systému je následující: nižší vedoucí pracovník na formuláři </a:t>
            </a:r>
            <a:r>
              <a:rPr lang="cs-CZ" sz="1800" dirty="0" err="1"/>
              <a:t>ringisho</a:t>
            </a:r>
            <a:r>
              <a:rPr lang="cs-CZ" sz="1800" dirty="0"/>
              <a:t> definuje návrh řešení daného systému – následuje cirkulace tohoto dokumentu mezi příslušnými sekcemi - </a:t>
            </a:r>
            <a:r>
              <a:rPr lang="cs-CZ" sz="1800" dirty="0" err="1" smtClean="0"/>
              <a:t>ringisho</a:t>
            </a:r>
            <a:r>
              <a:rPr lang="cs-CZ" sz="1800" dirty="0" smtClean="0"/>
              <a:t> </a:t>
            </a:r>
            <a:r>
              <a:rPr lang="cs-CZ" sz="1800" dirty="0"/>
              <a:t>se postupně dostane k vrcholovému vedení (k prezidentovi apod.) – když prezident vyjádří svůj souhlas, pak rozhodování je ukončeno a </a:t>
            </a:r>
            <a:r>
              <a:rPr lang="cs-CZ" sz="1800" dirty="0" err="1"/>
              <a:t>ringi</a:t>
            </a:r>
            <a:r>
              <a:rPr lang="cs-CZ" sz="1800" dirty="0"/>
              <a:t> dokument se vrátí na </a:t>
            </a:r>
            <a:r>
              <a:rPr lang="cs-CZ" sz="1800" dirty="0" smtClean="0"/>
              <a:t>implementaci </a:t>
            </a:r>
            <a:r>
              <a:rPr lang="cs-CZ" sz="1800" dirty="0"/>
              <a:t>k iniciátorovi.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/>
              <a:t>Přestože bylo řízení japonských podniků do určité míry </a:t>
            </a:r>
            <a:r>
              <a:rPr lang="cs-CZ" sz="1800" dirty="0" smtClean="0"/>
              <a:t>ovlivněno americkým managementem, tak </a:t>
            </a:r>
            <a:r>
              <a:rPr lang="cs-CZ" sz="1800" dirty="0"/>
              <a:t>se řada </a:t>
            </a:r>
            <a:r>
              <a:rPr lang="cs-CZ" sz="1800" dirty="0" smtClean="0"/>
              <a:t>japonských </a:t>
            </a:r>
            <a:r>
              <a:rPr lang="cs-CZ" sz="1800" dirty="0"/>
              <a:t>podniků vrátila k tradičnímu systému řízení. Japonci zcela jednoznačně odmítli </a:t>
            </a:r>
            <a:r>
              <a:rPr lang="cs-CZ" sz="1800" dirty="0" smtClean="0"/>
              <a:t>americký </a:t>
            </a:r>
            <a:r>
              <a:rPr lang="cs-CZ" sz="1800" dirty="0"/>
              <a:t>odborářský systém, a tak nemají třeba ústřední odborové orgány.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Charakteristiky japonského managementu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65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90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dirty="0" smtClean="0"/>
              <a:t>Mezinárodní manažeři potřebují přistupovat ke svým podnikatelským aktivitám z mezinárodního a globálního hlediska.</a:t>
            </a:r>
          </a:p>
          <a:p>
            <a:pPr algn="just"/>
            <a:r>
              <a:rPr lang="cs-CZ" sz="1900" dirty="0" smtClean="0"/>
              <a:t>Mezinárodní manažeři musí pochopit jejich podnikatelské prostředí a funkční vztahy, a najít nejlepší způsob realizace mezinárodních podnikatelských aktivit, který nemusí být totožný s řízením na tuzemském trhu.</a:t>
            </a:r>
          </a:p>
          <a:p>
            <a:pPr algn="just"/>
            <a:r>
              <a:rPr lang="cs-CZ" sz="1900" dirty="0" smtClean="0"/>
              <a:t>Organizace po celém světě nyní chápou potřebu rozvoje dovedností, schopností a znalostí jejich manažerů, aby byli schopni efektivně konkurovat na mezinárodním trhu.</a:t>
            </a:r>
          </a:p>
          <a:p>
            <a:pPr algn="just"/>
            <a:r>
              <a:rPr lang="cs-CZ" sz="1900" dirty="0" smtClean="0"/>
              <a:t>Je nezbytné rozvíjet dovednosti a znalosti manažerů odpovědných za realizaci mezinárodních aktivit prostřednictvím studia principů a technik mezinárodního managementu. A samozřejmě je velký důraz kladen na aplikaci těchto poznatků do podnikatelské praxe.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Specifika mezinárodního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5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/>
              <a:t>Globální trh představuje množství ziskově orientovaných podnikatelských aktivit realizovaných přes mezinárodním hranice.</a:t>
            </a:r>
          </a:p>
          <a:p>
            <a:pPr algn="just"/>
            <a:r>
              <a:rPr lang="cs-CZ" sz="2000" dirty="0" smtClean="0"/>
              <a:t>Koncepce </a:t>
            </a:r>
            <a:r>
              <a:rPr lang="cs-CZ" sz="2000" dirty="0" err="1" smtClean="0"/>
              <a:t>globalního</a:t>
            </a:r>
            <a:r>
              <a:rPr lang="cs-CZ" sz="2000" dirty="0" smtClean="0"/>
              <a:t> managementu, z pohledu mezinárodních a multinárodních podniků, je chápána jako koncepce vytvářející široké spektrum (rozpětí) demokratizace a rozvoje pro málo rozvinuté země, a samozřejmě dobré trendy pro business a tvorbu zisku.</a:t>
            </a:r>
          </a:p>
          <a:p>
            <a:pPr algn="just"/>
            <a:r>
              <a:rPr lang="cs-CZ" sz="2000" dirty="0" smtClean="0"/>
              <a:t>Globální management vytváří mnoho příležitostí, které převažují nad hrozbami, pro rozvoj a expanzi podniků do celého světa.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Globální trh a globální management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84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err="1" smtClean="0"/>
              <a:t>Cross-cultural</a:t>
            </a:r>
            <a:r>
              <a:rPr lang="cs-CZ" sz="2000" dirty="0" smtClean="0"/>
              <a:t> management je poměrně mladá část managementu a její rozvoj je spjat s rozvojem mezinárodních podnikatelských aktivit.</a:t>
            </a:r>
          </a:p>
          <a:p>
            <a:pPr algn="just"/>
            <a:r>
              <a:rPr lang="cs-CZ" sz="2000" dirty="0" err="1" smtClean="0"/>
              <a:t>Cross-cultural</a:t>
            </a:r>
            <a:r>
              <a:rPr lang="cs-CZ" sz="2000" dirty="0" smtClean="0"/>
              <a:t> management se snaží pochopit diversitu světa a kulturní rozdíly mezi jednotlivými regiony a zeměmi. Dále se zabývá problematikou vlivu kulturních rozdílů na lidské chování v souvislosti s realizaci podnikatelských aktivit.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err="1" smtClean="0"/>
              <a:t>Cross-Cultural</a:t>
            </a:r>
            <a:r>
              <a:rPr lang="cs-CZ" dirty="0" smtClean="0"/>
              <a:t> management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565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9998" y="71223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dirty="0" err="1" smtClean="0"/>
              <a:t>Interkulturální</a:t>
            </a:r>
            <a:r>
              <a:rPr lang="cs-CZ" sz="1900" dirty="0" smtClean="0"/>
              <a:t> management se zaměřuje na řízení pracovních sil působící v kulturně odlišném provozním kontextu. </a:t>
            </a:r>
            <a:r>
              <a:rPr lang="cs-CZ" sz="1900" dirty="0" err="1"/>
              <a:t>Interkulturální</a:t>
            </a:r>
            <a:r>
              <a:rPr lang="cs-CZ" sz="1900" dirty="0"/>
              <a:t> </a:t>
            </a:r>
            <a:r>
              <a:rPr lang="cs-CZ" sz="1900" dirty="0" smtClean="0"/>
              <a:t>management se tedy zaměřuje na efektivní řízení rozmanitých skupin lidí. Rozmanitost je dána variantností v etnicitě a odlišné národnosti.</a:t>
            </a:r>
          </a:p>
          <a:p>
            <a:pPr algn="just"/>
            <a:r>
              <a:rPr lang="cs-CZ" sz="1900" dirty="0" err="1" smtClean="0"/>
              <a:t>Interkulturální</a:t>
            </a:r>
            <a:r>
              <a:rPr lang="cs-CZ" sz="1900" dirty="0" smtClean="0"/>
              <a:t> management je procesem koordinovaných aktivit pracovníků, který vede k efektivnímu dosahování cílů organizace a který respektuje různé kultury jejích členů.</a:t>
            </a:r>
          </a:p>
          <a:p>
            <a:pPr algn="just"/>
            <a:r>
              <a:rPr lang="cs-CZ" sz="1900" dirty="0" smtClean="0"/>
              <a:t>Tato oblast managementu je ve zvláštním zájmu manažerů z podniků působících mezinárodně, v různých regionech a zemích.</a:t>
            </a:r>
          </a:p>
          <a:p>
            <a:pPr algn="just"/>
            <a:r>
              <a:rPr lang="cs-CZ" sz="1900" dirty="0" err="1"/>
              <a:t>Interkulturální</a:t>
            </a:r>
            <a:r>
              <a:rPr lang="cs-CZ" sz="1900" dirty="0"/>
              <a:t> </a:t>
            </a:r>
            <a:r>
              <a:rPr lang="cs-CZ" sz="1900" dirty="0" smtClean="0"/>
              <a:t>management vidí kulturu jak v organizaci, tak z vnějšího pohledu, mající vliv na organizaci z externího podnikatelského prostředí.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err="1" smtClean="0"/>
              <a:t>Interkulturální</a:t>
            </a:r>
            <a:r>
              <a:rPr lang="cs-CZ" dirty="0" smtClean="0"/>
              <a:t> management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30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3036</TotalTime>
  <Words>5412</Words>
  <Application>Microsoft Office PowerPoint</Application>
  <PresentationFormat>Předvádění na obrazovce (16:9)</PresentationFormat>
  <Paragraphs>405</Paragraphs>
  <Slides>51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51</vt:i4>
      </vt:variant>
    </vt:vector>
  </HeadingPairs>
  <TitlesOfParts>
    <vt:vector size="56" baseType="lpstr">
      <vt:lpstr>Arial</vt:lpstr>
      <vt:lpstr>Calibri</vt:lpstr>
      <vt:lpstr>Enriqueta</vt:lpstr>
      <vt:lpstr>Times New Roman</vt:lpstr>
      <vt:lpstr>SLU</vt:lpstr>
      <vt:lpstr>Podnikatelské prostředí nadnárodních korporací</vt:lpstr>
      <vt:lpstr>Podstata mezinárodního managementu</vt:lpstr>
      <vt:lpstr>Podstata mezinárodního managementu</vt:lpstr>
      <vt:lpstr>Podstata mezinárodního managementu</vt:lpstr>
      <vt:lpstr>Specifika mezinárodního managementu</vt:lpstr>
      <vt:lpstr>Specifika mezinárodního managementu</vt:lpstr>
      <vt:lpstr>Globální trh a globální management</vt:lpstr>
      <vt:lpstr>Cross-Cultural management</vt:lpstr>
      <vt:lpstr>Interkulturální management</vt:lpstr>
      <vt:lpstr>Mezinárodní management a mezinárodní ekonomické vztahy </vt:lpstr>
      <vt:lpstr>Mezinárodní management a mezinárodní ekonomické vztahy </vt:lpstr>
      <vt:lpstr>Mezinárodní management a mezinárodní ekonomické vztahy </vt:lpstr>
      <vt:lpstr>Mezinárodní podnikatelské aktivity</vt:lpstr>
      <vt:lpstr>Mezinárodní podnikatelské aktivity</vt:lpstr>
      <vt:lpstr>Internacionalizace podnikatelských aktivit</vt:lpstr>
      <vt:lpstr>Postup internacionalizace podnikatelských aktivit</vt:lpstr>
      <vt:lpstr>Důvody k internacionalizaci podnikatelských aktivit</vt:lpstr>
      <vt:lpstr>Rizika spojená s mezinárodními podnikatelskými aktivitami</vt:lpstr>
      <vt:lpstr>Požadavky na manažery v mezinárodním prostředí</vt:lpstr>
      <vt:lpstr>Manažerské přístupy k řízení nadnárodních podniků</vt:lpstr>
      <vt:lpstr>Manažerské přístupy k řízení nadnárodních podniků</vt:lpstr>
      <vt:lpstr>Manažerské přístupy k řízení nadnárodních podniků</vt:lpstr>
      <vt:lpstr>Manažerské přístupy k řízení nadnárodních podniků</vt:lpstr>
      <vt:lpstr>Manažerské přístupy k řízení nadnárodních podniků</vt:lpstr>
      <vt:lpstr>Manažerské přístupy k řízení nadnárodních podniků</vt:lpstr>
      <vt:lpstr>Manažerské přístupy k řízení nadnárodních podniků</vt:lpstr>
      <vt:lpstr>Manažerské přístupy v mezinárodním prostředí</vt:lpstr>
      <vt:lpstr>Interkulturní přístup</vt:lpstr>
      <vt:lpstr>Interkulturní přístup</vt:lpstr>
      <vt:lpstr>Interkulturní dimenze</vt:lpstr>
      <vt:lpstr>Interkulturní dimenze – G. Hofstede</vt:lpstr>
      <vt:lpstr>Interkulturní dimenze – G. Hofstede</vt:lpstr>
      <vt:lpstr>Interkulturní dimenze – Edward T. Hall</vt:lpstr>
      <vt:lpstr>Interkulturní dimenze – Edward T. Hall</vt:lpstr>
      <vt:lpstr>Interkulturní dimenze – Edward T. Hall</vt:lpstr>
      <vt:lpstr>Interkulturní dimenze – Fons Trompenaars</vt:lpstr>
      <vt:lpstr>Interkulturní dimenze – Fons Trompenaars</vt:lpstr>
      <vt:lpstr>Interkulturní dimenze – Fons Trompenaars</vt:lpstr>
      <vt:lpstr>Interkulturní dimenze – Jacques Demorgon</vt:lpstr>
      <vt:lpstr>Interkulturní dimenze – Jacques Demorgon</vt:lpstr>
      <vt:lpstr>Interkulturní dimenze – Jacques Demorgon</vt:lpstr>
      <vt:lpstr>Interkulturní dimenze – Jacques Demorgon</vt:lpstr>
      <vt:lpstr>Interkulturní kompetence </vt:lpstr>
      <vt:lpstr>Interkulturní kompetence </vt:lpstr>
      <vt:lpstr>Interkulturní kompetence</vt:lpstr>
      <vt:lpstr>Americký management</vt:lpstr>
      <vt:lpstr>Japonský management </vt:lpstr>
      <vt:lpstr>Japonský management </vt:lpstr>
      <vt:lpstr>Charakteristiky japonského managementu </vt:lpstr>
      <vt:lpstr>Charakteristiky japonského managementu </vt:lpstr>
      <vt:lpstr>Charakteristiky japonského managementu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411</cp:revision>
  <dcterms:created xsi:type="dcterms:W3CDTF">2016-07-06T15:42:34Z</dcterms:created>
  <dcterms:modified xsi:type="dcterms:W3CDTF">2023-04-24T13:38:19Z</dcterms:modified>
</cp:coreProperties>
</file>