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3" r:id="rId3"/>
    <p:sldId id="296" r:id="rId4"/>
    <p:sldId id="257" r:id="rId5"/>
    <p:sldId id="295" r:id="rId6"/>
    <p:sldId id="258" r:id="rId7"/>
    <p:sldId id="260" r:id="rId8"/>
    <p:sldId id="261" r:id="rId9"/>
    <p:sldId id="305" r:id="rId10"/>
    <p:sldId id="306" r:id="rId11"/>
    <p:sldId id="274" r:id="rId12"/>
    <p:sldId id="271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62" r:id="rId22"/>
    <p:sldId id="270" r:id="rId23"/>
    <p:sldId id="264" r:id="rId24"/>
    <p:sldId id="265" r:id="rId25"/>
    <p:sldId id="307" r:id="rId26"/>
    <p:sldId id="308" r:id="rId27"/>
    <p:sldId id="309" r:id="rId28"/>
    <p:sldId id="310" r:id="rId29"/>
    <p:sldId id="311" r:id="rId30"/>
    <p:sldId id="272" r:id="rId31"/>
    <p:sldId id="273" r:id="rId3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1469E-3FD4-40ED-9718-4A25A91AA861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99AFD-137B-4A83-AE7C-F5BABDBFF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863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773A2-03AF-4B96-BF1D-7842E364266E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408EC-B090-49C4-93B7-61C935B49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CA40-2E70-458B-BC3F-942342DC9C11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7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1964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0230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8760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9464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61009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9F1F-21E3-4AE0-A102-D2E3E4A93AA1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635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6258-685D-4DF2-8568-4E999525FB49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1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2060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0E2F-AF94-4AAB-9ABA-924702BE6F4F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2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DE5A-C235-468D-8C3E-1330D5FA2BE2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6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5D2-9BDE-49AF-AEE0-8206A3393C99}" type="datetime1">
              <a:rPr lang="cs-CZ" smtClean="0"/>
              <a:t>09.02.2022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9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9031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5280-EA93-4B0D-AE24-5749969AE1E3}" type="datetime1">
              <a:rPr lang="cs-CZ" smtClean="0"/>
              <a:t>09.02.2022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43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FAB3-FA0C-4FA4-BA4F-BF165F8DE7F2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31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FE67-78E6-4369-A12C-1944B855B02D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32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0A7D-0D28-43A2-B066-441D6461663E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3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2601963"/>
            <a:ext cx="5184576" cy="1296144"/>
          </a:xfrm>
        </p:spPr>
        <p:txBody>
          <a:bodyPr>
            <a:normAutofit/>
          </a:bodyPr>
          <a:lstStyle/>
          <a:p>
            <a:r>
              <a:rPr lang="cs-CZ" sz="3600" b="1" smtClean="0"/>
              <a:t>Porozumění </a:t>
            </a:r>
            <a:r>
              <a:rPr lang="cs-CZ" sz="3600" b="1" smtClean="0"/>
              <a:t>inovacím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437112"/>
            <a:ext cx="5792688" cy="1201688"/>
          </a:xfrm>
        </p:spPr>
        <p:txBody>
          <a:bodyPr/>
          <a:lstStyle/>
          <a:p>
            <a:pPr algn="ctr"/>
            <a:r>
              <a:rPr lang="cs-CZ" dirty="0" smtClean="0"/>
              <a:t>Řízení inovací</a:t>
            </a:r>
          </a:p>
          <a:p>
            <a:pPr algn="ctr"/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04664"/>
            <a:ext cx="2599619" cy="233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dle stupňů složitosti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racionalizační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míry regenerace,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intenzity a reorganizace v podnikatelské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jednotce</a:t>
            </a:r>
            <a:endParaRPr 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inkrementální (přírůstkové)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představující kvalitativní adaptaci,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novou variantu v podobě změny jedné nebo několika funkcí nebo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 novou generaci produktu při zachování původní koncepce </a:t>
            </a:r>
            <a:r>
              <a:rPr lang="cs-C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endParaRPr lang="cs-C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radikální (diskontinuální) </a:t>
            </a:r>
          </a:p>
          <a:p>
            <a:pPr lvl="2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nesouvislá, nespojitá změna v  rozsahu od změny koncepce a principu inovovaného prvku až po zcela nový prvek, který přináší nové technologické změny.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4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Pyramida inovací dle </a:t>
            </a:r>
            <a:r>
              <a:rPr lang="cs-CZ" dirty="0" err="1" smtClean="0"/>
              <a:t>Garyho</a:t>
            </a:r>
            <a:r>
              <a:rPr lang="cs-CZ" dirty="0" smtClean="0"/>
              <a:t> </a:t>
            </a:r>
            <a:r>
              <a:rPr lang="cs-CZ" dirty="0" err="1" smtClean="0"/>
              <a:t>Hamela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Inovace managementu</a:t>
            </a:r>
          </a:p>
          <a:p>
            <a:r>
              <a:rPr lang="cs-CZ" sz="2400" dirty="0" smtClean="0"/>
              <a:t>Inovace strategie</a:t>
            </a:r>
          </a:p>
          <a:p>
            <a:r>
              <a:rPr lang="cs-CZ" sz="2400" dirty="0" smtClean="0"/>
              <a:t>Inovace výrobku/služby</a:t>
            </a:r>
          </a:p>
          <a:p>
            <a:r>
              <a:rPr lang="cs-CZ" sz="2400" dirty="0" smtClean="0"/>
              <a:t>Inovace provozních činností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89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inovačních příležitostí podle </a:t>
            </a:r>
            <a:r>
              <a:rPr lang="cs-CZ" dirty="0" err="1" smtClean="0"/>
              <a:t>Druckera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nečekané události,</a:t>
            </a:r>
          </a:p>
          <a:p>
            <a:r>
              <a:rPr lang="cs-CZ" sz="2400" dirty="0" smtClean="0"/>
              <a:t>rozpory</a:t>
            </a:r>
            <a:r>
              <a:rPr lang="cs-CZ" sz="2400" dirty="0"/>
              <a:t>,</a:t>
            </a:r>
          </a:p>
          <a:p>
            <a:r>
              <a:rPr lang="cs-CZ" sz="2400" dirty="0" smtClean="0"/>
              <a:t>potřeby </a:t>
            </a:r>
            <a:r>
              <a:rPr lang="cs-CZ" sz="2400" dirty="0"/>
              <a:t>procesu,</a:t>
            </a:r>
          </a:p>
          <a:p>
            <a:r>
              <a:rPr lang="cs-CZ" sz="2400" dirty="0" smtClean="0"/>
              <a:t>oborové </a:t>
            </a:r>
            <a:r>
              <a:rPr lang="cs-CZ" sz="2400" dirty="0"/>
              <a:t>a tržní struktury,</a:t>
            </a:r>
          </a:p>
          <a:p>
            <a:r>
              <a:rPr lang="cs-CZ" sz="2400" dirty="0" smtClean="0"/>
              <a:t>demografické </a:t>
            </a:r>
            <a:r>
              <a:rPr lang="cs-CZ" sz="2400" dirty="0"/>
              <a:t>faktory,</a:t>
            </a:r>
          </a:p>
          <a:p>
            <a:r>
              <a:rPr lang="pl-PL" sz="2400" dirty="0" smtClean="0"/>
              <a:t>změny </a:t>
            </a:r>
            <a:r>
              <a:rPr lang="pl-PL" sz="2400" dirty="0"/>
              <a:t>v pohledu na svět,</a:t>
            </a:r>
          </a:p>
          <a:p>
            <a:r>
              <a:rPr lang="cs-CZ" sz="2400" dirty="0" smtClean="0"/>
              <a:t>nové </a:t>
            </a:r>
            <a:r>
              <a:rPr lang="cs-CZ" sz="2400" dirty="0"/>
              <a:t>znalosti.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494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Inovace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805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800" dirty="0" smtClean="0"/>
          </a:p>
          <a:p>
            <a:r>
              <a:rPr lang="cs-CZ" altLang="cs-CZ" sz="2800" dirty="0" smtClean="0"/>
              <a:t>Inovace </a:t>
            </a:r>
            <a:r>
              <a:rPr lang="cs-CZ" altLang="cs-CZ" sz="2800" dirty="0"/>
              <a:t>lze považovat za proces </a:t>
            </a:r>
            <a:r>
              <a:rPr lang="cs-CZ" altLang="cs-CZ" sz="2800"/>
              <a:t>přidávání </a:t>
            </a:r>
            <a:r>
              <a:rPr lang="cs-CZ" altLang="cs-CZ" sz="2800" smtClean="0"/>
              <a:t>nové hodnoty </a:t>
            </a:r>
            <a:r>
              <a:rPr lang="cs-CZ" altLang="cs-CZ" sz="2800" dirty="0"/>
              <a:t>a za </a:t>
            </a:r>
            <a:r>
              <a:rPr lang="cs-CZ" altLang="cs-CZ" sz="2800" dirty="0" smtClean="0"/>
              <a:t>výsledek inovačního procesu.</a:t>
            </a:r>
            <a:endParaRPr lang="cs-CZ" altLang="cs-CZ" sz="2800" dirty="0"/>
          </a:p>
          <a:p>
            <a:r>
              <a:rPr lang="cs-CZ" altLang="cs-CZ" sz="2800" dirty="0"/>
              <a:t>Často se setkáváme s novými </a:t>
            </a:r>
            <a:r>
              <a:rPr lang="cs-CZ" altLang="cs-CZ" sz="2800" dirty="0" smtClean="0"/>
              <a:t>pojmy, </a:t>
            </a:r>
            <a:r>
              <a:rPr lang="cs-CZ" altLang="cs-CZ" sz="2800" dirty="0"/>
              <a:t>které se týkají inovací. Co však </a:t>
            </a:r>
            <a:r>
              <a:rPr lang="cs-CZ" altLang="cs-CZ" sz="2800" dirty="0" smtClean="0"/>
              <a:t>„nové“ </a:t>
            </a:r>
            <a:r>
              <a:rPr lang="cs-CZ" altLang="cs-CZ" sz="2800" dirty="0"/>
              <a:t>znamená? Zaměřením na inovaci produktů můžeme ukázat, že existuje mnoho odstínů novosti</a:t>
            </a:r>
            <a:r>
              <a:rPr lang="cs-CZ" altLang="cs-CZ" sz="2800" dirty="0" smtClean="0"/>
              <a:t>. – nový pro svět, pro firmu, nová výrobková řada, zdokonalení produktů, </a:t>
            </a:r>
            <a:r>
              <a:rPr lang="cs-CZ" altLang="cs-CZ" sz="2800" dirty="0" err="1" smtClean="0"/>
              <a:t>repositioning</a:t>
            </a:r>
            <a:r>
              <a:rPr lang="cs-CZ" altLang="cs-CZ" sz="2800" dirty="0" smtClean="0"/>
              <a:t> produktu.</a:t>
            </a:r>
          </a:p>
        </p:txBody>
      </p:sp>
    </p:spTree>
    <p:extLst>
      <p:ext uri="{BB962C8B-B14F-4D97-AF65-F5344CB8AC3E}">
        <p14:creationId xmlns:p14="http://schemas.microsoft.com/office/powerpoint/2010/main" val="5052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Produktová inovace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sz="2800" dirty="0"/>
              <a:t>J</a:t>
            </a:r>
            <a:r>
              <a:rPr lang="cs-CZ" altLang="cs-CZ" sz="2800" dirty="0" smtClean="0"/>
              <a:t>e </a:t>
            </a:r>
            <a:r>
              <a:rPr lang="cs-CZ" altLang="cs-CZ" sz="2800" dirty="0"/>
              <a:t>nejviditelnějším projevem inovačního </a:t>
            </a:r>
            <a:r>
              <a:rPr lang="cs-CZ" altLang="cs-CZ" sz="2800" dirty="0" smtClean="0"/>
              <a:t>procesu.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Je řízena technologií (od mechanických k elektrickým psacím strojům) nebo marketingem (budováním značky produktu).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11491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Procesní inovace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Týká se změny </a:t>
            </a:r>
            <a:r>
              <a:rPr lang="cs-CZ" altLang="cs-CZ" sz="2400" dirty="0"/>
              <a:t>ve vedení organizačních činností firmy. Změna ve způsobu, jakým firma organizuje a vykonává své funkce, může být důsledkem technologického pokroku nebo může vycházet z přijetí nové strukturální nebo provozní konfigurace zavedené prostřednictvím inovací v metodách správy a řízení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240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Strategické inovace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altLang="cs-CZ" sz="2400" dirty="0" smtClean="0"/>
              <a:t>významný </a:t>
            </a:r>
            <a:r>
              <a:rPr lang="cs-CZ" altLang="cs-CZ" sz="2400" dirty="0"/>
              <a:t>adaptivní posun v současném obchodním modelu </a:t>
            </a:r>
            <a:r>
              <a:rPr lang="cs-CZ" altLang="cs-CZ" sz="2400" dirty="0" smtClean="0"/>
              <a:t>organizace,</a:t>
            </a:r>
          </a:p>
          <a:p>
            <a:pPr>
              <a:buFontTx/>
              <a:buChar char="-"/>
            </a:pPr>
            <a:r>
              <a:rPr lang="cs-CZ" altLang="cs-CZ" sz="2400" dirty="0" smtClean="0"/>
              <a:t>přijetí </a:t>
            </a:r>
            <a:r>
              <a:rPr lang="cs-CZ" altLang="cs-CZ" sz="2400" dirty="0"/>
              <a:t>nového obchodního </a:t>
            </a:r>
            <a:r>
              <a:rPr lang="cs-CZ" altLang="cs-CZ" sz="2400" dirty="0" smtClean="0"/>
              <a:t>modelu.</a:t>
            </a:r>
          </a:p>
          <a:p>
            <a:pPr marL="0" indent="0">
              <a:buNone/>
            </a:pPr>
            <a:r>
              <a:rPr lang="cs-CZ" altLang="cs-CZ" sz="2400" dirty="0" smtClean="0"/>
              <a:t>Strategický </a:t>
            </a:r>
            <a:r>
              <a:rPr lang="cs-CZ" altLang="cs-CZ" sz="2400" dirty="0"/>
              <a:t>posun může </a:t>
            </a:r>
            <a:r>
              <a:rPr lang="cs-CZ" altLang="cs-CZ" sz="2400" dirty="0" smtClean="0"/>
              <a:t>být veden </a:t>
            </a:r>
            <a:r>
              <a:rPr lang="cs-CZ" altLang="cs-CZ" sz="2400" dirty="0"/>
              <a:t>inovacemi, které se vyskytují v samotné organizaci, jako jsou inovace produktů a procesů, nebo </a:t>
            </a:r>
            <a:r>
              <a:rPr lang="cs-CZ" altLang="cs-CZ" sz="2400" dirty="0" smtClean="0"/>
              <a:t>mohou </a:t>
            </a:r>
            <a:r>
              <a:rPr lang="cs-CZ" altLang="cs-CZ" sz="2400" dirty="0"/>
              <a:t>být poháněny vnějšími inovacemi a výzvami.</a:t>
            </a:r>
          </a:p>
          <a:p>
            <a:pPr lvl="1"/>
            <a:r>
              <a:rPr lang="cs-CZ" altLang="cs-CZ" sz="2000" dirty="0" smtClean="0"/>
              <a:t>IT </a:t>
            </a:r>
            <a:r>
              <a:rPr lang="cs-CZ" altLang="cs-CZ" sz="2000" dirty="0"/>
              <a:t>revoluce. Příchod internetu </a:t>
            </a:r>
            <a:r>
              <a:rPr lang="cs-CZ" altLang="cs-CZ" sz="2000" dirty="0" smtClean="0"/>
              <a:t>- modely </a:t>
            </a:r>
            <a:r>
              <a:rPr lang="cs-CZ" altLang="cs-CZ" sz="2000" dirty="0"/>
              <a:t>elektronického obchodování. 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Přechodem </a:t>
            </a:r>
            <a:r>
              <a:rPr lang="cs-CZ" altLang="cs-CZ" sz="2000" dirty="0"/>
              <a:t>z vertikálních hierarchií a funkčních organizací na horizontální struktury založené na procesech.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78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Sociální inovace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V</a:t>
            </a:r>
            <a:r>
              <a:rPr lang="cs-CZ" altLang="cs-CZ" sz="2400" dirty="0" smtClean="0"/>
              <a:t>ýsledkem </a:t>
            </a:r>
            <a:r>
              <a:rPr lang="cs-CZ" altLang="cs-CZ" sz="2400" dirty="0"/>
              <a:t>několika faktorů, které se spojují a tlačí společnost novým směrem.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Např. revoluce </a:t>
            </a:r>
            <a:r>
              <a:rPr lang="cs-CZ" altLang="cs-CZ" sz="2400" dirty="0"/>
              <a:t>hippie s květinovou silou v 60. letech </a:t>
            </a:r>
            <a:r>
              <a:rPr lang="cs-CZ" altLang="cs-CZ" sz="2400" dirty="0" smtClean="0"/>
              <a:t>vytvořila </a:t>
            </a:r>
            <a:r>
              <a:rPr lang="cs-CZ" altLang="cs-CZ" sz="2400" dirty="0"/>
              <a:t>příležitosti pro </a:t>
            </a:r>
            <a:r>
              <a:rPr lang="cs-CZ" altLang="cs-CZ" sz="2400" dirty="0" smtClean="0"/>
              <a:t>podnikatele (změny v módě, vegetariánství).</a:t>
            </a:r>
          </a:p>
        </p:txBody>
      </p:sp>
    </p:spTree>
    <p:extLst>
      <p:ext uri="{BB962C8B-B14F-4D97-AF65-F5344CB8AC3E}">
        <p14:creationId xmlns:p14="http://schemas.microsoft.com/office/powerpoint/2010/main" val="20631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Politické inovace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N</a:t>
            </a:r>
            <a:r>
              <a:rPr lang="cs-CZ" altLang="cs-CZ" sz="2400" dirty="0" smtClean="0"/>
              <a:t>ejčastěji </a:t>
            </a:r>
            <a:r>
              <a:rPr lang="cs-CZ" altLang="cs-CZ" sz="2400" dirty="0"/>
              <a:t>se projevují ve formě legislativy, institucionální reformy, sociálního řízení a správy věcí veřejných</a:t>
            </a:r>
            <a:r>
              <a:rPr lang="cs-CZ" altLang="cs-CZ" sz="2400" dirty="0" smtClean="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Japonsko – transformace </a:t>
            </a:r>
            <a:r>
              <a:rPr lang="cs-CZ" altLang="cs-CZ" sz="2400" dirty="0" err="1" smtClean="0"/>
              <a:t>zaibatsu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702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Filozofické inovace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dirty="0" smtClean="0"/>
              <a:t>Newtonovy </a:t>
            </a:r>
            <a:r>
              <a:rPr lang="cs-CZ" altLang="cs-CZ" sz="2400" dirty="0"/>
              <a:t>zákony vědy </a:t>
            </a:r>
            <a:r>
              <a:rPr lang="cs-CZ" altLang="cs-CZ" sz="2400" dirty="0" smtClean="0"/>
              <a:t>- filozofické </a:t>
            </a:r>
            <a:r>
              <a:rPr lang="cs-CZ" altLang="cs-CZ" sz="2400" dirty="0"/>
              <a:t>pokroky, které transformovaly společnost. Newtonovy zákony mechaniky podporují celou řadu inovací, od mostů po kosmické lodě.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65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916832"/>
            <a:ext cx="7704658" cy="417916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3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 smtClean="0"/>
              <a:t>	</a:t>
            </a:r>
            <a:r>
              <a:rPr lang="cs-CZ" altLang="cs-CZ" sz="2400" i="1" dirty="0" smtClean="0"/>
              <a:t>Pojem</a:t>
            </a:r>
            <a:r>
              <a:rPr lang="cs-CZ" altLang="cs-CZ" sz="2400" i="1" dirty="0" smtClean="0">
                <a:solidFill>
                  <a:schemeClr val="hlink"/>
                </a:solidFill>
              </a:rPr>
              <a:t> </a:t>
            </a:r>
            <a:r>
              <a:rPr lang="cs-CZ" altLang="cs-CZ" sz="2400" b="1" i="1" dirty="0" smtClean="0">
                <a:solidFill>
                  <a:schemeClr val="accent2"/>
                </a:solidFill>
              </a:rPr>
              <a:t>inovace</a:t>
            </a:r>
            <a:r>
              <a:rPr lang="cs-CZ" altLang="cs-CZ" sz="2400" dirty="0" smtClean="0">
                <a:solidFill>
                  <a:schemeClr val="accent2"/>
                </a:solidFill>
              </a:rPr>
              <a:t> </a:t>
            </a:r>
            <a:r>
              <a:rPr lang="cs-CZ" altLang="cs-CZ" sz="2400" dirty="0" smtClean="0"/>
              <a:t>vznikl z latinského slova </a:t>
            </a:r>
            <a:r>
              <a:rPr lang="cs-CZ" altLang="cs-CZ" sz="2400" dirty="0" smtClean="0">
                <a:solidFill>
                  <a:schemeClr val="tx2"/>
                </a:solidFill>
              </a:rPr>
              <a:t>“</a:t>
            </a:r>
            <a:r>
              <a:rPr lang="cs-CZ" altLang="cs-CZ" sz="2400" dirty="0" err="1" smtClean="0">
                <a:solidFill>
                  <a:schemeClr val="tx2"/>
                </a:solidFill>
              </a:rPr>
              <a:t>innovare</a:t>
            </a:r>
            <a:r>
              <a:rPr lang="cs-CZ" altLang="cs-CZ" sz="2400" dirty="0" smtClean="0">
                <a:solidFill>
                  <a:schemeClr val="tx2"/>
                </a:solidFill>
              </a:rPr>
              <a:t>”-</a:t>
            </a:r>
            <a:r>
              <a:rPr lang="cs-CZ" altLang="cs-CZ" sz="2400" dirty="0" smtClean="0"/>
              <a:t> obnovovat.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i="1" dirty="0" smtClean="0">
                <a:solidFill>
                  <a:schemeClr val="accent2"/>
                </a:solidFill>
              </a:rPr>
              <a:t>	Inovace</a:t>
            </a:r>
            <a:r>
              <a:rPr lang="cs-CZ" altLang="cs-CZ" sz="2400" dirty="0" smtClean="0">
                <a:solidFill>
                  <a:schemeClr val="tx2"/>
                </a:solidFill>
              </a:rPr>
              <a:t> </a:t>
            </a:r>
            <a:r>
              <a:rPr lang="cs-CZ" altLang="cs-CZ" sz="2400" dirty="0" smtClean="0"/>
              <a:t>představuje systematické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	využívání příležitostí ke změnám.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03848" y="908720"/>
            <a:ext cx="3384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dirty="0"/>
              <a:t>Inovace</a:t>
            </a:r>
          </a:p>
        </p:txBody>
      </p:sp>
    </p:spTree>
    <p:extLst>
      <p:ext uri="{BB962C8B-B14F-4D97-AF65-F5344CB8AC3E}">
        <p14:creationId xmlns:p14="http://schemas.microsoft.com/office/powerpoint/2010/main" val="5867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Formy inovací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  <p:pic>
        <p:nvPicPr>
          <p:cNvPr id="1843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556793"/>
            <a:ext cx="8096250" cy="465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1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soubor podnikatelských aktivit </a:t>
            </a:r>
            <a:r>
              <a:rPr lang="cs-CZ" sz="2400" dirty="0"/>
              <a:t>specializujících se </a:t>
            </a:r>
            <a:r>
              <a:rPr lang="cs-CZ" sz="2400" dirty="0" smtClean="0"/>
              <a:t>na soustavnou </a:t>
            </a:r>
            <a:r>
              <a:rPr lang="cs-CZ" sz="2400" dirty="0"/>
              <a:t>realizaci inovaci. Mezi inovační firmy patří malé a střední podniky, </a:t>
            </a:r>
            <a:r>
              <a:rPr lang="cs-CZ" sz="2400" dirty="0" smtClean="0"/>
              <a:t>jejichž hlavním </a:t>
            </a:r>
            <a:r>
              <a:rPr lang="cs-CZ" sz="2400" dirty="0"/>
              <a:t>předmětem podnikání je realizace projektu nového produktu do fáze </a:t>
            </a:r>
            <a:r>
              <a:rPr lang="cs-CZ" sz="2400" dirty="0" smtClean="0"/>
              <a:t>tržního umístění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2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potenciál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247728"/>
          </a:xfrm>
        </p:spPr>
        <p:txBody>
          <a:bodyPr>
            <a:normAutofit/>
          </a:bodyPr>
          <a:lstStyle/>
          <a:p>
            <a:r>
              <a:rPr lang="cs-CZ" sz="2400" dirty="0"/>
              <a:t>schopnost podniku za daných okolností efektivně využívat vlastní vnitřní zdroje s </a:t>
            </a:r>
            <a:r>
              <a:rPr lang="cs-CZ" sz="2400" dirty="0" smtClean="0"/>
              <a:t>cílem </a:t>
            </a:r>
            <a:r>
              <a:rPr lang="sv-SE" sz="2400" dirty="0" smtClean="0"/>
              <a:t>zkvalitnit</a:t>
            </a:r>
            <a:r>
              <a:rPr lang="sv-SE" sz="2400" dirty="0"/>
              <a:t>, zhospodárnit nebo zefektivnit určitý produkt nebo proces</a:t>
            </a:r>
            <a:r>
              <a:rPr lang="sv-SE" sz="2400" dirty="0" smtClean="0"/>
              <a:t>.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22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933056"/>
            <a:ext cx="432048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128792" cy="864096"/>
          </a:xfrm>
        </p:spPr>
        <p:txBody>
          <a:bodyPr>
            <a:noAutofit/>
          </a:bodyPr>
          <a:lstStyle/>
          <a:p>
            <a:r>
              <a:rPr lang="cs-CZ" sz="3600" dirty="0" smtClean="0"/>
              <a:t>Charakteristiky úspěšných inovačních podniků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208912" cy="4857403"/>
          </a:xfrm>
        </p:spPr>
        <p:txBody>
          <a:bodyPr>
            <a:noAutofit/>
          </a:bodyPr>
          <a:lstStyle/>
          <a:p>
            <a:r>
              <a:rPr lang="cs-CZ" sz="2000" i="1" dirty="0"/>
              <a:t>systematické shromažďování všech podnětů, které by mohly vést k inovaci,</a:t>
            </a:r>
          </a:p>
          <a:p>
            <a:r>
              <a:rPr lang="cs-CZ" sz="2000" i="1" dirty="0" smtClean="0"/>
              <a:t>kreativita </a:t>
            </a:r>
            <a:r>
              <a:rPr lang="cs-CZ" sz="2000" i="1" dirty="0"/>
              <a:t>pracovníků,</a:t>
            </a:r>
          </a:p>
          <a:p>
            <a:r>
              <a:rPr lang="cs-CZ" sz="2000" i="1" dirty="0" smtClean="0"/>
              <a:t>schopnost </a:t>
            </a:r>
            <a:r>
              <a:rPr lang="cs-CZ" sz="2000" i="1" dirty="0"/>
              <a:t>posoudit reálnost inovačního nápadu,</a:t>
            </a:r>
          </a:p>
          <a:p>
            <a:r>
              <a:rPr lang="cs-CZ" sz="2000" i="1" dirty="0" smtClean="0"/>
              <a:t>dobrá </a:t>
            </a:r>
            <a:r>
              <a:rPr lang="cs-CZ" sz="2000" i="1" dirty="0"/>
              <a:t>týmová práce,</a:t>
            </a:r>
          </a:p>
          <a:p>
            <a:r>
              <a:rPr lang="cs-CZ" sz="2000" i="1" dirty="0" smtClean="0"/>
              <a:t>projektový </a:t>
            </a:r>
            <a:r>
              <a:rPr lang="cs-CZ" sz="2000" i="1" dirty="0"/>
              <a:t>přístup a schopnost řídit projekty,</a:t>
            </a:r>
          </a:p>
          <a:p>
            <a:r>
              <a:rPr lang="cs-CZ" sz="2000" i="1" dirty="0" smtClean="0"/>
              <a:t>spolupráce </a:t>
            </a:r>
            <a:r>
              <a:rPr lang="cs-CZ" sz="2000" i="1" dirty="0"/>
              <a:t>s externími odbornými kapacitami (vysoké školy, výzkumná pracoviště),</a:t>
            </a:r>
          </a:p>
          <a:p>
            <a:r>
              <a:rPr lang="cs-CZ" sz="2000" i="1" dirty="0" smtClean="0"/>
              <a:t>správná </a:t>
            </a:r>
            <a:r>
              <a:rPr lang="cs-CZ" sz="2000" i="1" dirty="0"/>
              <a:t>míra přijímání rizika,</a:t>
            </a:r>
          </a:p>
          <a:p>
            <a:r>
              <a:rPr lang="cs-CZ" sz="2000" i="1" dirty="0" smtClean="0"/>
              <a:t>motivace </a:t>
            </a:r>
            <a:r>
              <a:rPr lang="cs-CZ" sz="2000" i="1" dirty="0"/>
              <a:t>pracovníků,</a:t>
            </a:r>
          </a:p>
          <a:p>
            <a:r>
              <a:rPr lang="cs-CZ" sz="2000" i="1" dirty="0" smtClean="0"/>
              <a:t>průběžné </a:t>
            </a:r>
            <a:r>
              <a:rPr lang="cs-CZ" sz="2000" i="1" dirty="0"/>
              <a:t>vzdělávání pracovníků,</a:t>
            </a:r>
          </a:p>
          <a:p>
            <a:r>
              <a:rPr lang="cs-CZ" sz="2000" i="1" dirty="0" smtClean="0"/>
              <a:t>schopnost </a:t>
            </a:r>
            <a:r>
              <a:rPr lang="cs-CZ" sz="2000" i="1" dirty="0"/>
              <a:t>financovat inovační aktivity.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724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 jako řídící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3777622"/>
          </a:xfrm>
        </p:spPr>
        <p:txBody>
          <a:bodyPr>
            <a:normAutofit/>
          </a:bodyPr>
          <a:lstStyle/>
          <a:p>
            <a:pPr algn="just">
              <a:buClr>
                <a:schemeClr val="hlink"/>
              </a:buClr>
              <a:buFont typeface="Wingdings" pitchFamily="2" charset="2"/>
              <a:buChar char="ü"/>
            </a:pPr>
            <a:r>
              <a:rPr lang="cs-CZ" altLang="cs-CZ" sz="2400" b="1" i="1" dirty="0" smtClean="0"/>
              <a:t>Invenci</a:t>
            </a:r>
            <a:r>
              <a:rPr lang="cs-CZ" altLang="cs-CZ" sz="2400" dirty="0" smtClean="0"/>
              <a:t> charakterizujeme jako nápad, podnět, myšlenku o nové změně, novém řešení. Invence je produktem lidské tvořivosti.</a:t>
            </a:r>
            <a:br>
              <a:rPr lang="cs-CZ" altLang="cs-CZ" sz="2400" dirty="0" smtClean="0"/>
            </a:br>
            <a:endParaRPr lang="cs-CZ" altLang="cs-CZ" sz="2400" dirty="0" smtClean="0"/>
          </a:p>
          <a:p>
            <a:pPr algn="just">
              <a:buClr>
                <a:schemeClr val="hlink"/>
              </a:buClr>
              <a:buFont typeface="Wingdings" pitchFamily="2" charset="2"/>
              <a:buChar char="ü"/>
            </a:pPr>
            <a:r>
              <a:rPr lang="cs-CZ" altLang="cs-CZ" sz="2400" b="1" i="1" dirty="0" smtClean="0"/>
              <a:t>Inovace</a:t>
            </a:r>
            <a:r>
              <a:rPr lang="cs-CZ" altLang="cs-CZ" sz="2400" dirty="0" smtClean="0"/>
              <a:t> představují zmaterializované invence.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447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400" dirty="0"/>
              <a:t>tvorba invence </a:t>
            </a:r>
          </a:p>
          <a:p>
            <a:pPr marL="857250" lvl="2" indent="0">
              <a:buNone/>
            </a:pPr>
            <a:endParaRPr lang="cs-CZ" sz="24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2400" dirty="0"/>
              <a:t>2. </a:t>
            </a:r>
            <a:r>
              <a:rPr lang="cs-CZ" sz="2400" dirty="0" smtClean="0"/>
              <a:t>tvorba </a:t>
            </a:r>
            <a:r>
              <a:rPr lang="cs-CZ" sz="2400" dirty="0"/>
              <a:t>inovace</a:t>
            </a:r>
          </a:p>
          <a:p>
            <a:pPr marL="1028700" lvl="2" indent="-171450"/>
            <a:endParaRPr lang="cs-CZ" sz="2400" dirty="0">
              <a:solidFill>
                <a:srgbClr val="002060"/>
              </a:solidFill>
            </a:endParaRPr>
          </a:p>
          <a:p>
            <a:pPr marL="800100" lvl="1" indent="-342900">
              <a:buAutoNum type="arabicPeriod" startAt="3"/>
            </a:pPr>
            <a:r>
              <a:rPr lang="cs-CZ" sz="2400" dirty="0"/>
              <a:t>difúze inovací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19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5040560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cs-CZ" sz="2400" dirty="0" smtClean="0"/>
              <a:t>1. Tvorba </a:t>
            </a:r>
            <a:r>
              <a:rPr lang="cs-CZ" sz="2400" dirty="0"/>
              <a:t>invence: </a:t>
            </a:r>
          </a:p>
          <a:p>
            <a:pPr lvl="1">
              <a:buFont typeface="+mj-lt"/>
              <a:buAutoNum type="arabicPeriod"/>
            </a:pPr>
            <a:endParaRPr lang="cs-CZ" sz="2400" dirty="0"/>
          </a:p>
          <a:p>
            <a:pPr marL="457200" lvl="1" indent="0">
              <a:buNone/>
            </a:pPr>
            <a:r>
              <a:rPr lang="cs-CZ" sz="2400" dirty="0"/>
              <a:t>    a)  Generování idejí, myšlenek</a:t>
            </a:r>
          </a:p>
          <a:p>
            <a:pPr>
              <a:buFont typeface="+mj-lt"/>
              <a:buAutoNum type="arabicPeriod"/>
            </a:pPr>
            <a:endParaRPr lang="cs-CZ" sz="2400" dirty="0"/>
          </a:p>
          <a:p>
            <a:pPr lvl="2"/>
            <a:r>
              <a:rPr lang="cs-CZ" sz="2400" dirty="0"/>
              <a:t>poznatky základního a aplikovaného výzkumu</a:t>
            </a:r>
          </a:p>
          <a:p>
            <a:endParaRPr lang="cs-CZ" sz="2400" dirty="0"/>
          </a:p>
          <a:p>
            <a:pPr lvl="2"/>
            <a:r>
              <a:rPr lang="cs-CZ" sz="2400" dirty="0"/>
              <a:t>podněty z výrobního procesu</a:t>
            </a:r>
          </a:p>
          <a:p>
            <a:endParaRPr lang="cs-CZ" sz="2400" dirty="0"/>
          </a:p>
          <a:p>
            <a:pPr lvl="2"/>
            <a:r>
              <a:rPr lang="cs-CZ" sz="2400" dirty="0"/>
              <a:t>poznatky z marketingových analýz, konkurence, vědeckotechnického rozvoje</a:t>
            </a:r>
          </a:p>
          <a:p>
            <a:endParaRPr lang="cs-CZ" sz="2400" dirty="0"/>
          </a:p>
          <a:p>
            <a:pPr lvl="2"/>
            <a:r>
              <a:rPr lang="cs-CZ" sz="2400" dirty="0"/>
              <a:t>poznatky z dalších profesních i neprofesních zdrojů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43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6207" y="1340768"/>
            <a:ext cx="7724266" cy="489654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dirty="0" smtClean="0"/>
              <a:t>1. Tvorba </a:t>
            </a:r>
            <a:r>
              <a:rPr lang="cs-CZ" dirty="0"/>
              <a:t>invence: </a:t>
            </a:r>
            <a:endParaRPr lang="cs-CZ" dirty="0" smtClean="0"/>
          </a:p>
          <a:p>
            <a:pPr marL="800100" lvl="1" indent="-342900">
              <a:buAutoNum type="alphaLcParenR" startAt="2"/>
            </a:pPr>
            <a:r>
              <a:rPr lang="cs-CZ" dirty="0" smtClean="0"/>
              <a:t> Průzkum</a:t>
            </a:r>
            <a:endParaRPr lang="cs-CZ" dirty="0"/>
          </a:p>
          <a:p>
            <a:pPr lvl="2"/>
            <a:r>
              <a:rPr lang="cs-CZ" sz="1600" dirty="0" smtClean="0"/>
              <a:t>teoretický </a:t>
            </a:r>
            <a:r>
              <a:rPr lang="cs-CZ" sz="1600" dirty="0"/>
              <a:t>průzkum</a:t>
            </a:r>
          </a:p>
          <a:p>
            <a:pPr lvl="2"/>
            <a:r>
              <a:rPr lang="cs-CZ" sz="1600" dirty="0"/>
              <a:t>prognózování inovací</a:t>
            </a:r>
          </a:p>
          <a:p>
            <a:pPr lvl="2"/>
            <a:r>
              <a:rPr lang="cs-CZ" sz="1600" dirty="0"/>
              <a:t>tvorba variant</a:t>
            </a:r>
          </a:p>
          <a:p>
            <a:pPr lvl="2"/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lphaLcParenR" startAt="3"/>
            </a:pPr>
            <a:r>
              <a:rPr lang="cs-CZ" dirty="0"/>
              <a:t>Podnikatelská </a:t>
            </a:r>
            <a:r>
              <a:rPr lang="cs-CZ" dirty="0" smtClean="0"/>
              <a:t>analýza</a:t>
            </a:r>
            <a:endParaRPr lang="cs-CZ" dirty="0"/>
          </a:p>
          <a:p>
            <a:pPr lvl="2"/>
            <a:r>
              <a:rPr lang="cs-CZ" sz="1600" dirty="0"/>
              <a:t>analýza koncepce inovace s aspekty podnikatelských </a:t>
            </a:r>
            <a:r>
              <a:rPr lang="cs-CZ" sz="1600" dirty="0" smtClean="0"/>
              <a:t>záměrů</a:t>
            </a:r>
            <a:endParaRPr lang="cs-CZ" sz="1600" dirty="0"/>
          </a:p>
          <a:p>
            <a:pPr lvl="2"/>
            <a:r>
              <a:rPr lang="cs-CZ" sz="1600" b="1" dirty="0">
                <a:solidFill>
                  <a:srgbClr val="FC9948"/>
                </a:solidFill>
              </a:rPr>
              <a:t>výběr optimální varianty</a:t>
            </a:r>
            <a:r>
              <a:rPr lang="cs-CZ" sz="1600" dirty="0">
                <a:solidFill>
                  <a:srgbClr val="FC9948"/>
                </a:solidFill>
              </a:rPr>
              <a:t> </a:t>
            </a:r>
            <a:r>
              <a:rPr lang="cs-CZ" sz="1600" dirty="0"/>
              <a:t>na základě vyhodnocení </a:t>
            </a:r>
          </a:p>
          <a:p>
            <a:pPr lvl="3"/>
            <a:r>
              <a:rPr lang="cs-CZ" sz="1600" dirty="0"/>
              <a:t>komerční příležitosti </a:t>
            </a:r>
            <a:r>
              <a:rPr lang="cs-CZ" sz="1600" dirty="0" smtClean="0"/>
              <a:t>(poptávka na trhu, hlavní nebo vedlejší činnost podniku, odlišnost produktu od konkurence) </a:t>
            </a:r>
            <a:endParaRPr lang="cs-CZ" sz="1600" dirty="0"/>
          </a:p>
          <a:p>
            <a:pPr lvl="3"/>
            <a:r>
              <a:rPr lang="cs-CZ" sz="1600" dirty="0"/>
              <a:t>technologické </a:t>
            </a:r>
            <a:r>
              <a:rPr lang="cs-CZ" sz="1600" dirty="0" smtClean="0"/>
              <a:t>příležitosti (možnost využití dosavadních technologií, řešení patentem, licencí, do jaké míry může zůstat firemním tajemstvím)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34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3" y="1412776"/>
            <a:ext cx="6914728" cy="4968552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cs-CZ" sz="9600" dirty="0"/>
              <a:t>2</a:t>
            </a:r>
            <a:r>
              <a:rPr lang="cs-CZ" sz="9600" dirty="0" smtClean="0"/>
              <a:t>. Tvorba inovace: </a:t>
            </a:r>
            <a:endParaRPr lang="cs-CZ" sz="9600" dirty="0"/>
          </a:p>
          <a:p>
            <a:pPr lvl="1">
              <a:buFont typeface="+mj-lt"/>
              <a:buAutoNum type="arabicPeriod"/>
            </a:pPr>
            <a:endParaRPr lang="cs-CZ" sz="9600" dirty="0"/>
          </a:p>
          <a:p>
            <a:pPr marL="1257300" lvl="2" indent="-342900">
              <a:buAutoNum type="alphaLcParenR"/>
            </a:pPr>
            <a:r>
              <a:rPr lang="cs-CZ" sz="9600" dirty="0" smtClean="0"/>
              <a:t>Příprava </a:t>
            </a:r>
            <a:r>
              <a:rPr lang="cs-CZ" sz="9600" dirty="0"/>
              <a:t>inovačního </a:t>
            </a:r>
            <a:r>
              <a:rPr lang="cs-CZ" sz="9600" dirty="0" smtClean="0"/>
              <a:t>programu (</a:t>
            </a:r>
            <a:r>
              <a:rPr lang="cs-CZ" sz="9600" dirty="0"/>
              <a:t>stanovení inovačních </a:t>
            </a:r>
            <a:r>
              <a:rPr lang="cs-CZ" sz="9600" dirty="0" smtClean="0"/>
              <a:t>činností, sestavení </a:t>
            </a:r>
            <a:r>
              <a:rPr lang="cs-CZ" sz="9600" dirty="0"/>
              <a:t>inovačního </a:t>
            </a:r>
            <a:r>
              <a:rPr lang="cs-CZ" sz="9600" dirty="0" smtClean="0"/>
              <a:t>programu)</a:t>
            </a:r>
          </a:p>
          <a:p>
            <a:pPr marL="914400" lvl="2" indent="0">
              <a:buNone/>
            </a:pPr>
            <a:endParaRPr lang="cs-CZ" sz="3200" dirty="0" smtClean="0"/>
          </a:p>
          <a:p>
            <a:pPr marL="914400" lvl="2" indent="0">
              <a:buNone/>
            </a:pPr>
            <a:r>
              <a:rPr lang="cs-CZ" sz="9600" dirty="0" smtClean="0"/>
              <a:t>b) Výzkum </a:t>
            </a:r>
            <a:r>
              <a:rPr lang="cs-CZ" sz="9600" dirty="0"/>
              <a:t>a </a:t>
            </a:r>
            <a:r>
              <a:rPr lang="cs-CZ" sz="9600" dirty="0" smtClean="0"/>
              <a:t>vývoj (</a:t>
            </a:r>
            <a:r>
              <a:rPr lang="cs-CZ" sz="9600" dirty="0"/>
              <a:t>teoretický a experimentální </a:t>
            </a:r>
            <a:r>
              <a:rPr lang="cs-CZ" sz="9600" dirty="0" smtClean="0"/>
              <a:t>vývoj, vypracování </a:t>
            </a:r>
            <a:r>
              <a:rPr lang="cs-CZ" sz="9600" dirty="0"/>
              <a:t>prototypu </a:t>
            </a:r>
            <a:r>
              <a:rPr lang="cs-CZ" sz="9600" dirty="0" smtClean="0"/>
              <a:t>projektu, konstrukční </a:t>
            </a:r>
            <a:r>
              <a:rPr lang="cs-CZ" sz="9600" dirty="0"/>
              <a:t>příprava </a:t>
            </a:r>
            <a:r>
              <a:rPr lang="cs-CZ" sz="9600" dirty="0" smtClean="0"/>
              <a:t>prototypu, technická </a:t>
            </a:r>
            <a:r>
              <a:rPr lang="cs-CZ" sz="9600" dirty="0"/>
              <a:t>a materiálová příprava </a:t>
            </a:r>
            <a:r>
              <a:rPr lang="cs-CZ" sz="9600" dirty="0" smtClean="0"/>
              <a:t>prototypu, výroba </a:t>
            </a:r>
            <a:r>
              <a:rPr lang="cs-CZ" sz="9600" dirty="0"/>
              <a:t>a testování </a:t>
            </a:r>
            <a:r>
              <a:rPr lang="cs-CZ" sz="9600" dirty="0" smtClean="0"/>
              <a:t>prototypu, </a:t>
            </a:r>
            <a:r>
              <a:rPr lang="cs-CZ" sz="9600" dirty="0"/>
              <a:t>v</a:t>
            </a:r>
            <a:r>
              <a:rPr lang="cs-CZ" sz="9600" dirty="0" smtClean="0"/>
              <a:t>ypracování </a:t>
            </a:r>
            <a:r>
              <a:rPr lang="cs-CZ" sz="9600" dirty="0"/>
              <a:t>dokumentace pro ověřovací </a:t>
            </a:r>
            <a:r>
              <a:rPr lang="cs-CZ" sz="9600" dirty="0" smtClean="0"/>
              <a:t>série</a:t>
            </a:r>
          </a:p>
          <a:p>
            <a:pPr marL="914400" lvl="2" indent="0">
              <a:buNone/>
            </a:pPr>
            <a:endParaRPr lang="cs-CZ" sz="3200" dirty="0" smtClean="0"/>
          </a:p>
          <a:p>
            <a:pPr marL="914400" lvl="2" indent="0">
              <a:buNone/>
            </a:pPr>
            <a:r>
              <a:rPr lang="cs-CZ" sz="9600" dirty="0" smtClean="0"/>
              <a:t>c) Výroba</a:t>
            </a:r>
            <a:r>
              <a:rPr lang="cs-CZ" sz="9600" dirty="0"/>
              <a:t>	</a:t>
            </a:r>
          </a:p>
          <a:p>
            <a:pPr marL="457200" lvl="1" indent="0">
              <a:buNone/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53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2400" dirty="0" smtClean="0"/>
              <a:t>3. Difúze inovací podniku: </a:t>
            </a:r>
            <a:endParaRPr lang="cs-CZ" sz="2400" dirty="0"/>
          </a:p>
          <a:p>
            <a:pPr lvl="1">
              <a:buFont typeface="+mj-lt"/>
              <a:buAutoNum type="arabicPeriod"/>
            </a:pPr>
            <a:endParaRPr lang="cs-CZ" sz="2400" dirty="0"/>
          </a:p>
          <a:p>
            <a:pPr marL="1257300" lvl="2" indent="-342900">
              <a:buClr>
                <a:srgbClr val="307871"/>
              </a:buClr>
              <a:buAutoNum type="alphaLcParenR"/>
            </a:pPr>
            <a:r>
              <a:rPr lang="cs-CZ" sz="2400" dirty="0" smtClean="0"/>
              <a:t>Komercializace (propagace; </a:t>
            </a:r>
            <a:r>
              <a:rPr lang="cs-CZ" sz="2400" dirty="0"/>
              <a:t>prodej, expedice, </a:t>
            </a:r>
            <a:r>
              <a:rPr lang="cs-CZ" sz="2400" dirty="0" smtClean="0"/>
              <a:t>servis; aktivní </a:t>
            </a:r>
            <a:r>
              <a:rPr lang="cs-CZ" sz="2400" dirty="0"/>
              <a:t>licenční </a:t>
            </a:r>
            <a:r>
              <a:rPr lang="cs-CZ" sz="2400" dirty="0" smtClean="0"/>
              <a:t>dohody)</a:t>
            </a:r>
          </a:p>
          <a:p>
            <a:pPr marL="1257300" lvl="2" indent="-342900">
              <a:buClr>
                <a:srgbClr val="307871"/>
              </a:buClr>
              <a:buAutoNum type="alphaLcParenR"/>
            </a:pPr>
            <a:r>
              <a:rPr lang="cs-CZ" sz="2400" dirty="0" smtClean="0"/>
              <a:t>Využití přínosů (</a:t>
            </a:r>
            <a:r>
              <a:rPr lang="cs-CZ" sz="2400" dirty="0"/>
              <a:t>hmotných realizačních </a:t>
            </a:r>
            <a:r>
              <a:rPr lang="cs-CZ" sz="2400" dirty="0" smtClean="0"/>
              <a:t>výstupů, </a:t>
            </a:r>
            <a:r>
              <a:rPr lang="cs-CZ" sz="2400" dirty="0"/>
              <a:t>udržování a zdokonalování </a:t>
            </a:r>
            <a:r>
              <a:rPr lang="cs-CZ" sz="2400" dirty="0" smtClean="0"/>
              <a:t>výstupů, </a:t>
            </a:r>
            <a:r>
              <a:rPr lang="cs-CZ" sz="2400" dirty="0"/>
              <a:t>likvidace zastaralé </a:t>
            </a:r>
            <a:r>
              <a:rPr lang="cs-CZ" sz="2400" dirty="0" smtClean="0"/>
              <a:t>výroby, hodnocení </a:t>
            </a:r>
            <a:r>
              <a:rPr lang="cs-CZ" sz="2400" dirty="0"/>
              <a:t>realizace inovačních </a:t>
            </a:r>
            <a:r>
              <a:rPr lang="cs-CZ" sz="2400" dirty="0" smtClean="0"/>
              <a:t>akcí)</a:t>
            </a:r>
            <a:endParaRPr lang="cs-CZ" sz="2400" dirty="0"/>
          </a:p>
          <a:p>
            <a:pPr marL="1257300" lvl="2" indent="-342900">
              <a:buClr>
                <a:srgbClr val="307871"/>
              </a:buClr>
              <a:buAutoNum type="alphaLcParenR"/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9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Inovace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8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800" dirty="0" smtClean="0"/>
          </a:p>
          <a:p>
            <a:r>
              <a:rPr lang="cs-CZ" altLang="cs-CZ" sz="2800" dirty="0"/>
              <a:t>Co vlastně máme na mysli pod pojmem inovace? Odpověď není tak </a:t>
            </a:r>
            <a:r>
              <a:rPr lang="cs-CZ" altLang="cs-CZ" sz="2800" dirty="0" smtClean="0"/>
              <a:t>snadná</a:t>
            </a:r>
            <a:r>
              <a:rPr lang="cs-CZ" altLang="cs-CZ" sz="2800" dirty="0"/>
              <a:t>.</a:t>
            </a:r>
            <a:endParaRPr lang="cs-CZ" altLang="cs-CZ" sz="2800" dirty="0" smtClean="0"/>
          </a:p>
          <a:p>
            <a:r>
              <a:rPr lang="cs-CZ" altLang="cs-CZ" sz="2800" dirty="0" smtClean="0"/>
              <a:t>„inovace </a:t>
            </a:r>
            <a:r>
              <a:rPr lang="cs-CZ" altLang="cs-CZ" sz="2800" dirty="0"/>
              <a:t>jsou specifickým nástrojem podnikatelů, prostředkem, kterým využívají změny jako příležitost</a:t>
            </a:r>
            <a:r>
              <a:rPr lang="cs-CZ" altLang="cs-CZ" sz="2800" dirty="0" smtClean="0"/>
              <a:t>“ Peter </a:t>
            </a:r>
            <a:r>
              <a:rPr lang="cs-CZ" altLang="cs-CZ" sz="2800" dirty="0" err="1"/>
              <a:t>Drucker</a:t>
            </a:r>
            <a:r>
              <a:rPr lang="cs-CZ" altLang="cs-CZ" sz="2800" dirty="0"/>
              <a:t> </a:t>
            </a:r>
          </a:p>
          <a:p>
            <a:r>
              <a:rPr lang="cs-CZ" altLang="cs-CZ" sz="2800" dirty="0"/>
              <a:t>Inovace je vytvoření jakéhokoli produktu, služby nebo procesu, který je pro obchodní jednotku nový.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3667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Magický trojúhelník měřící úspěšnost inovace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966" y="2492896"/>
            <a:ext cx="6048671" cy="331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9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Magický trojúhelník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představuje dosažení co nejvyšší ceny.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dosažení co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nejnižších nákladů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znázorňuje co nejkratší čas realizace inovace.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6281968"/>
          </a:xfrm>
        </p:spPr>
        <p:txBody>
          <a:bodyPr/>
          <a:lstStyle/>
          <a:p>
            <a:r>
              <a:rPr lang="cs-CZ" sz="2400" dirty="0" smtClean="0"/>
              <a:t>„Inovace je transformace znalostí do peněžní podoby“. </a:t>
            </a:r>
            <a:r>
              <a:rPr lang="cs-CZ" sz="2400" dirty="0" err="1" smtClean="0"/>
              <a:t>Geoff</a:t>
            </a:r>
            <a:r>
              <a:rPr lang="cs-CZ" sz="2400" dirty="0" smtClean="0"/>
              <a:t> Nicholson</a:t>
            </a:r>
          </a:p>
          <a:p>
            <a:endParaRPr lang="cs-CZ" sz="2400" dirty="0" smtClean="0"/>
          </a:p>
          <a:p>
            <a:r>
              <a:rPr lang="cs-CZ" sz="2400" dirty="0" smtClean="0"/>
              <a:t>,,</a:t>
            </a:r>
            <a:r>
              <a:rPr lang="cs-CZ" sz="2400" dirty="0"/>
              <a:t>Inovace nemá nic společného s tím, kolik peněz dáte </a:t>
            </a:r>
            <a:r>
              <a:rPr lang="cs-CZ" sz="2400" dirty="0" smtClean="0"/>
              <a:t>do výzkumu</a:t>
            </a:r>
            <a:r>
              <a:rPr lang="cs-CZ" sz="2400" dirty="0"/>
              <a:t>. Není to o penězích. Je to o lidech, které máte, které vedete a kolik toho pochopíte</a:t>
            </a:r>
            <a:r>
              <a:rPr lang="cs-CZ" sz="2400" dirty="0" smtClean="0"/>
              <a:t>.“ </a:t>
            </a:r>
            <a:r>
              <a:rPr lang="cs-CZ" sz="2400" dirty="0" err="1" smtClean="0"/>
              <a:t>Steve</a:t>
            </a:r>
            <a:r>
              <a:rPr lang="cs-CZ" sz="2400" dirty="0" smtClean="0"/>
              <a:t> </a:t>
            </a:r>
            <a:r>
              <a:rPr lang="cs-CZ" sz="2400" dirty="0" err="1" smtClean="0"/>
              <a:t>Jobs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  <p:pic>
        <p:nvPicPr>
          <p:cNvPr id="1026" name="Picture 2" descr="https://qtxasset.com/cfoinnovation/field/field_images/story/3M_Post-It.jpg?i.59A8d83gv8MwAgSAuTysNTMRUAEV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119941"/>
            <a:ext cx="1933575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0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32"/>
          <p:cNvGrpSpPr>
            <a:grpSpLocks noChangeAspect="1"/>
          </p:cNvGrpSpPr>
          <p:nvPr/>
        </p:nvGrpSpPr>
        <p:grpSpPr bwMode="auto">
          <a:xfrm>
            <a:off x="683568" y="1277983"/>
            <a:ext cx="8460432" cy="4968552"/>
            <a:chOff x="2320" y="-439"/>
            <a:chExt cx="7182" cy="432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" name="AutoShape 33"/>
            <p:cNvSpPr>
              <a:spLocks noChangeAspect="1" noChangeArrowheads="1"/>
            </p:cNvSpPr>
            <p:nvPr/>
          </p:nvSpPr>
          <p:spPr bwMode="auto">
            <a:xfrm>
              <a:off x="2320" y="-439"/>
              <a:ext cx="7182" cy="43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8592" y="-285"/>
              <a:ext cx="766" cy="6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pokles nebo růst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7" name="Line 35"/>
            <p:cNvSpPr>
              <a:spLocks noChangeShapeType="1"/>
            </p:cNvSpPr>
            <p:nvPr/>
          </p:nvSpPr>
          <p:spPr bwMode="auto">
            <a:xfrm flipH="1">
              <a:off x="4475" y="-130"/>
              <a:ext cx="47" cy="3394"/>
            </a:xfrm>
            <a:prstGeom prst="line">
              <a:avLst/>
            </a:pr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36"/>
            <p:cNvSpPr>
              <a:spLocks/>
            </p:cNvSpPr>
            <p:nvPr/>
          </p:nvSpPr>
          <p:spPr bwMode="auto">
            <a:xfrm>
              <a:off x="8366" y="-81"/>
              <a:ext cx="3" cy="3333"/>
            </a:xfrm>
            <a:custGeom>
              <a:avLst/>
              <a:gdLst>
                <a:gd name="T0" fmla="*/ 3 w 3"/>
                <a:gd name="T1" fmla="*/ 0 h 3888"/>
                <a:gd name="T2" fmla="*/ 0 w 3"/>
                <a:gd name="T3" fmla="*/ 832 h 3888"/>
                <a:gd name="T4" fmla="*/ 0 60000 65536"/>
                <a:gd name="T5" fmla="*/ 0 60000 65536"/>
                <a:gd name="T6" fmla="*/ 0 w 3"/>
                <a:gd name="T7" fmla="*/ 0 h 3888"/>
                <a:gd name="T8" fmla="*/ 3 w 3"/>
                <a:gd name="T9" fmla="*/ 3888 h 38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888">
                  <a:moveTo>
                    <a:pt x="3" y="0"/>
                  </a:moveTo>
                  <a:lnTo>
                    <a:pt x="0" y="3888"/>
                  </a:lnTo>
                </a:path>
              </a:pathLst>
            </a:cu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6725" y="2647"/>
              <a:ext cx="2490" cy="7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Napařovací elektrické akumulační žehličky (bez přívodní šňůry)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4139" y="2955"/>
              <a:ext cx="2203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Nahřívací akumulační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1" name="Line 39"/>
            <p:cNvSpPr>
              <a:spLocks noChangeShapeType="1"/>
            </p:cNvSpPr>
            <p:nvPr/>
          </p:nvSpPr>
          <p:spPr bwMode="auto">
            <a:xfrm>
              <a:off x="2751" y="3264"/>
              <a:ext cx="6559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40"/>
            <p:cNvSpPr>
              <a:spLocks/>
            </p:cNvSpPr>
            <p:nvPr/>
          </p:nvSpPr>
          <p:spPr bwMode="auto">
            <a:xfrm>
              <a:off x="2703" y="487"/>
              <a:ext cx="6033" cy="2777"/>
            </a:xfrm>
            <a:custGeom>
              <a:avLst/>
              <a:gdLst>
                <a:gd name="T0" fmla="*/ 0 w 7182"/>
                <a:gd name="T1" fmla="*/ 693 h 3240"/>
                <a:gd name="T2" fmla="*/ 249 w 7182"/>
                <a:gd name="T3" fmla="*/ 616 h 3240"/>
                <a:gd name="T4" fmla="*/ 469 w 7182"/>
                <a:gd name="T5" fmla="*/ 270 h 3240"/>
                <a:gd name="T6" fmla="*/ 1256 w 7182"/>
                <a:gd name="T7" fmla="*/ 0 h 3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82"/>
                <a:gd name="T13" fmla="*/ 0 h 3240"/>
                <a:gd name="T14" fmla="*/ 7182 w 7182"/>
                <a:gd name="T15" fmla="*/ 3240 h 3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82" h="3240">
                  <a:moveTo>
                    <a:pt x="0" y="3240"/>
                  </a:moveTo>
                  <a:cubicBezTo>
                    <a:pt x="489" y="3225"/>
                    <a:pt x="979" y="3210"/>
                    <a:pt x="1425" y="2880"/>
                  </a:cubicBezTo>
                  <a:cubicBezTo>
                    <a:pt x="1871" y="2550"/>
                    <a:pt x="1719" y="1740"/>
                    <a:pt x="2679" y="1260"/>
                  </a:cubicBezTo>
                  <a:cubicBezTo>
                    <a:pt x="3639" y="780"/>
                    <a:pt x="6432" y="210"/>
                    <a:pt x="7182" y="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41"/>
            <p:cNvSpPr>
              <a:spLocks/>
            </p:cNvSpPr>
            <p:nvPr/>
          </p:nvSpPr>
          <p:spPr bwMode="auto">
            <a:xfrm>
              <a:off x="4522" y="1412"/>
              <a:ext cx="1581" cy="926"/>
            </a:xfrm>
            <a:custGeom>
              <a:avLst/>
              <a:gdLst>
                <a:gd name="T0" fmla="*/ 0 w 1881"/>
                <a:gd name="T1" fmla="*/ 232 h 1080"/>
                <a:gd name="T2" fmla="*/ 40 w 1881"/>
                <a:gd name="T3" fmla="*/ 116 h 1080"/>
                <a:gd name="T4" fmla="*/ 110 w 1881"/>
                <a:gd name="T5" fmla="*/ 39 h 1080"/>
                <a:gd name="T6" fmla="*/ 180 w 1881"/>
                <a:gd name="T7" fmla="*/ 0 h 1080"/>
                <a:gd name="T8" fmla="*/ 271 w 1881"/>
                <a:gd name="T9" fmla="*/ 39 h 1080"/>
                <a:gd name="T10" fmla="*/ 330 w 1881"/>
                <a:gd name="T11" fmla="*/ 232 h 10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1"/>
                <a:gd name="T19" fmla="*/ 0 h 1080"/>
                <a:gd name="T20" fmla="*/ 1881 w 1881"/>
                <a:gd name="T21" fmla="*/ 1080 h 10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1" h="1080">
                  <a:moveTo>
                    <a:pt x="0" y="1080"/>
                  </a:moveTo>
                  <a:cubicBezTo>
                    <a:pt x="61" y="885"/>
                    <a:pt x="123" y="690"/>
                    <a:pt x="228" y="540"/>
                  </a:cubicBezTo>
                  <a:cubicBezTo>
                    <a:pt x="333" y="390"/>
                    <a:pt x="494" y="270"/>
                    <a:pt x="627" y="180"/>
                  </a:cubicBezTo>
                  <a:cubicBezTo>
                    <a:pt x="760" y="90"/>
                    <a:pt x="874" y="0"/>
                    <a:pt x="1026" y="0"/>
                  </a:cubicBezTo>
                  <a:cubicBezTo>
                    <a:pt x="1178" y="0"/>
                    <a:pt x="1396" y="0"/>
                    <a:pt x="1539" y="180"/>
                  </a:cubicBezTo>
                  <a:cubicBezTo>
                    <a:pt x="1682" y="360"/>
                    <a:pt x="1824" y="930"/>
                    <a:pt x="1881" y="10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42"/>
            <p:cNvSpPr>
              <a:spLocks/>
            </p:cNvSpPr>
            <p:nvPr/>
          </p:nvSpPr>
          <p:spPr bwMode="auto">
            <a:xfrm>
              <a:off x="5624" y="1104"/>
              <a:ext cx="1436" cy="926"/>
            </a:xfrm>
            <a:custGeom>
              <a:avLst/>
              <a:gdLst>
                <a:gd name="T0" fmla="*/ 0 w 1710"/>
                <a:gd name="T1" fmla="*/ 232 h 1080"/>
                <a:gd name="T2" fmla="*/ 20 w 1710"/>
                <a:gd name="T3" fmla="*/ 154 h 1080"/>
                <a:gd name="T4" fmla="*/ 90 w 1710"/>
                <a:gd name="T5" fmla="*/ 39 h 1080"/>
                <a:gd name="T6" fmla="*/ 159 w 1710"/>
                <a:gd name="T7" fmla="*/ 0 h 1080"/>
                <a:gd name="T8" fmla="*/ 249 w 1710"/>
                <a:gd name="T9" fmla="*/ 39 h 1080"/>
                <a:gd name="T10" fmla="*/ 298 w 1710"/>
                <a:gd name="T11" fmla="*/ 232 h 10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0"/>
                <a:gd name="T19" fmla="*/ 0 h 1080"/>
                <a:gd name="T20" fmla="*/ 1710 w 1710"/>
                <a:gd name="T21" fmla="*/ 1080 h 10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0" h="1080">
                  <a:moveTo>
                    <a:pt x="0" y="1080"/>
                  </a:moveTo>
                  <a:cubicBezTo>
                    <a:pt x="14" y="975"/>
                    <a:pt x="28" y="870"/>
                    <a:pt x="114" y="720"/>
                  </a:cubicBezTo>
                  <a:cubicBezTo>
                    <a:pt x="200" y="570"/>
                    <a:pt x="380" y="300"/>
                    <a:pt x="513" y="180"/>
                  </a:cubicBezTo>
                  <a:cubicBezTo>
                    <a:pt x="646" y="60"/>
                    <a:pt x="760" y="0"/>
                    <a:pt x="912" y="0"/>
                  </a:cubicBezTo>
                  <a:cubicBezTo>
                    <a:pt x="1064" y="0"/>
                    <a:pt x="1292" y="0"/>
                    <a:pt x="1425" y="180"/>
                  </a:cubicBezTo>
                  <a:cubicBezTo>
                    <a:pt x="1558" y="360"/>
                    <a:pt x="1663" y="930"/>
                    <a:pt x="1710" y="10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43"/>
            <p:cNvSpPr>
              <a:spLocks/>
            </p:cNvSpPr>
            <p:nvPr/>
          </p:nvSpPr>
          <p:spPr bwMode="auto">
            <a:xfrm rot="210565">
              <a:off x="6677" y="795"/>
              <a:ext cx="1341" cy="1389"/>
            </a:xfrm>
            <a:custGeom>
              <a:avLst/>
              <a:gdLst>
                <a:gd name="T0" fmla="*/ 0 w 1596"/>
                <a:gd name="T1" fmla="*/ 262 h 1650"/>
                <a:gd name="T2" fmla="*/ 29 w 1596"/>
                <a:gd name="T3" fmla="*/ 134 h 1650"/>
                <a:gd name="T4" fmla="*/ 90 w 1596"/>
                <a:gd name="T5" fmla="*/ 37 h 1650"/>
                <a:gd name="T6" fmla="*/ 150 w 1596"/>
                <a:gd name="T7" fmla="*/ 6 h 1650"/>
                <a:gd name="T8" fmla="*/ 220 w 1596"/>
                <a:gd name="T9" fmla="*/ 69 h 1650"/>
                <a:gd name="T10" fmla="*/ 260 w 1596"/>
                <a:gd name="T11" fmla="*/ 167 h 1650"/>
                <a:gd name="T12" fmla="*/ 281 w 1596"/>
                <a:gd name="T13" fmla="*/ 295 h 16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96"/>
                <a:gd name="T22" fmla="*/ 0 h 1650"/>
                <a:gd name="T23" fmla="*/ 1596 w 1596"/>
                <a:gd name="T24" fmla="*/ 1650 h 16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96" h="1650">
                  <a:moveTo>
                    <a:pt x="0" y="1470"/>
                  </a:moveTo>
                  <a:cubicBezTo>
                    <a:pt x="42" y="1215"/>
                    <a:pt x="85" y="960"/>
                    <a:pt x="171" y="750"/>
                  </a:cubicBezTo>
                  <a:cubicBezTo>
                    <a:pt x="257" y="540"/>
                    <a:pt x="399" y="330"/>
                    <a:pt x="513" y="210"/>
                  </a:cubicBezTo>
                  <a:cubicBezTo>
                    <a:pt x="627" y="90"/>
                    <a:pt x="731" y="0"/>
                    <a:pt x="855" y="30"/>
                  </a:cubicBezTo>
                  <a:cubicBezTo>
                    <a:pt x="979" y="60"/>
                    <a:pt x="1149" y="240"/>
                    <a:pt x="1254" y="390"/>
                  </a:cubicBezTo>
                  <a:cubicBezTo>
                    <a:pt x="1359" y="540"/>
                    <a:pt x="1425" y="720"/>
                    <a:pt x="1482" y="930"/>
                  </a:cubicBezTo>
                  <a:cubicBezTo>
                    <a:pt x="1539" y="1140"/>
                    <a:pt x="1577" y="1530"/>
                    <a:pt x="1596" y="165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44"/>
            <p:cNvSpPr>
              <a:spLocks/>
            </p:cNvSpPr>
            <p:nvPr/>
          </p:nvSpPr>
          <p:spPr bwMode="auto">
            <a:xfrm>
              <a:off x="7730" y="590"/>
              <a:ext cx="1197" cy="1440"/>
            </a:xfrm>
            <a:custGeom>
              <a:avLst/>
              <a:gdLst>
                <a:gd name="T0" fmla="*/ 0 w 1425"/>
                <a:gd name="T1" fmla="*/ 359 h 1680"/>
                <a:gd name="T2" fmla="*/ 10 w 1425"/>
                <a:gd name="T3" fmla="*/ 206 h 1680"/>
                <a:gd name="T4" fmla="*/ 50 w 1425"/>
                <a:gd name="T5" fmla="*/ 90 h 1680"/>
                <a:gd name="T6" fmla="*/ 69 w 1425"/>
                <a:gd name="T7" fmla="*/ 51 h 1680"/>
                <a:gd name="T8" fmla="*/ 100 w 1425"/>
                <a:gd name="T9" fmla="*/ 13 h 1680"/>
                <a:gd name="T10" fmla="*/ 150 w 1425"/>
                <a:gd name="T11" fmla="*/ 13 h 1680"/>
                <a:gd name="T12" fmla="*/ 200 w 1425"/>
                <a:gd name="T13" fmla="*/ 90 h 1680"/>
                <a:gd name="T14" fmla="*/ 229 w 1425"/>
                <a:gd name="T15" fmla="*/ 206 h 1680"/>
                <a:gd name="T16" fmla="*/ 249 w 1425"/>
                <a:gd name="T17" fmla="*/ 359 h 16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25"/>
                <a:gd name="T28" fmla="*/ 0 h 1680"/>
                <a:gd name="T29" fmla="*/ 1425 w 1425"/>
                <a:gd name="T30" fmla="*/ 1680 h 16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25" h="1680">
                  <a:moveTo>
                    <a:pt x="0" y="1680"/>
                  </a:moveTo>
                  <a:cubicBezTo>
                    <a:pt x="5" y="1425"/>
                    <a:pt x="10" y="1170"/>
                    <a:pt x="57" y="960"/>
                  </a:cubicBezTo>
                  <a:cubicBezTo>
                    <a:pt x="104" y="750"/>
                    <a:pt x="228" y="540"/>
                    <a:pt x="285" y="420"/>
                  </a:cubicBezTo>
                  <a:cubicBezTo>
                    <a:pt x="342" y="300"/>
                    <a:pt x="351" y="300"/>
                    <a:pt x="399" y="240"/>
                  </a:cubicBezTo>
                  <a:cubicBezTo>
                    <a:pt x="447" y="180"/>
                    <a:pt x="494" y="90"/>
                    <a:pt x="570" y="60"/>
                  </a:cubicBezTo>
                  <a:cubicBezTo>
                    <a:pt x="646" y="30"/>
                    <a:pt x="760" y="0"/>
                    <a:pt x="855" y="60"/>
                  </a:cubicBezTo>
                  <a:cubicBezTo>
                    <a:pt x="950" y="120"/>
                    <a:pt x="1064" y="270"/>
                    <a:pt x="1140" y="420"/>
                  </a:cubicBezTo>
                  <a:cubicBezTo>
                    <a:pt x="1216" y="570"/>
                    <a:pt x="1264" y="750"/>
                    <a:pt x="1311" y="960"/>
                  </a:cubicBezTo>
                  <a:cubicBezTo>
                    <a:pt x="1358" y="1170"/>
                    <a:pt x="1406" y="1560"/>
                    <a:pt x="1425" y="168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45"/>
            <p:cNvSpPr>
              <a:spLocks noChangeShapeType="1"/>
            </p:cNvSpPr>
            <p:nvPr/>
          </p:nvSpPr>
          <p:spPr bwMode="auto">
            <a:xfrm>
              <a:off x="4235" y="3572"/>
              <a:ext cx="158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46"/>
            <p:cNvSpPr txBox="1">
              <a:spLocks noChangeArrowheads="1"/>
            </p:cNvSpPr>
            <p:nvPr/>
          </p:nvSpPr>
          <p:spPr bwMode="auto">
            <a:xfrm>
              <a:off x="6198" y="3418"/>
              <a:ext cx="910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Čas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 flipV="1">
              <a:off x="2512" y="1567"/>
              <a:ext cx="0" cy="138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>
              <a:off x="2703" y="-130"/>
              <a:ext cx="1" cy="339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49"/>
            <p:cNvSpPr>
              <a:spLocks noChangeShapeType="1"/>
            </p:cNvSpPr>
            <p:nvPr/>
          </p:nvSpPr>
          <p:spPr bwMode="auto">
            <a:xfrm>
              <a:off x="4570" y="2184"/>
              <a:ext cx="288" cy="7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5672" y="1812"/>
              <a:ext cx="7" cy="680"/>
            </a:xfrm>
            <a:custGeom>
              <a:avLst/>
              <a:gdLst>
                <a:gd name="T0" fmla="*/ 4 w 8"/>
                <a:gd name="T1" fmla="*/ 0 h 794"/>
                <a:gd name="T2" fmla="*/ 0 w 8"/>
                <a:gd name="T3" fmla="*/ 169 h 794"/>
                <a:gd name="T4" fmla="*/ 0 60000 65536"/>
                <a:gd name="T5" fmla="*/ 0 60000 65536"/>
                <a:gd name="T6" fmla="*/ 0 w 8"/>
                <a:gd name="T7" fmla="*/ 0 h 794"/>
                <a:gd name="T8" fmla="*/ 8 w 8"/>
                <a:gd name="T9" fmla="*/ 794 h 7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794">
                  <a:moveTo>
                    <a:pt x="8" y="0"/>
                  </a:moveTo>
                  <a:lnTo>
                    <a:pt x="0" y="794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Text Box 51"/>
            <p:cNvSpPr txBox="1">
              <a:spLocks noChangeArrowheads="1"/>
            </p:cNvSpPr>
            <p:nvPr/>
          </p:nvSpPr>
          <p:spPr bwMode="auto">
            <a:xfrm>
              <a:off x="5049" y="2647"/>
              <a:ext cx="1772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Elektrické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4" name="Line 52"/>
            <p:cNvSpPr>
              <a:spLocks noChangeShapeType="1"/>
            </p:cNvSpPr>
            <p:nvPr/>
          </p:nvSpPr>
          <p:spPr bwMode="auto">
            <a:xfrm flipH="1">
              <a:off x="6677" y="1567"/>
              <a:ext cx="48" cy="7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Text Box 53"/>
            <p:cNvSpPr txBox="1">
              <a:spLocks noChangeArrowheads="1"/>
            </p:cNvSpPr>
            <p:nvPr/>
          </p:nvSpPr>
          <p:spPr bwMode="auto">
            <a:xfrm>
              <a:off x="6390" y="2338"/>
              <a:ext cx="1771" cy="30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Napařovací žehličky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26" name="Line 54"/>
            <p:cNvSpPr>
              <a:spLocks noChangeShapeType="1"/>
            </p:cNvSpPr>
            <p:nvPr/>
          </p:nvSpPr>
          <p:spPr bwMode="auto">
            <a:xfrm flipH="1">
              <a:off x="8066" y="1721"/>
              <a:ext cx="814" cy="92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55"/>
            <p:cNvSpPr>
              <a:spLocks/>
            </p:cNvSpPr>
            <p:nvPr/>
          </p:nvSpPr>
          <p:spPr bwMode="auto">
            <a:xfrm>
              <a:off x="3804" y="-130"/>
              <a:ext cx="48" cy="3393"/>
            </a:xfrm>
            <a:custGeom>
              <a:avLst/>
              <a:gdLst>
                <a:gd name="T0" fmla="*/ 167543182 w 9"/>
                <a:gd name="T1" fmla="*/ 0 h 3903"/>
                <a:gd name="T2" fmla="*/ 0 w 9"/>
                <a:gd name="T3" fmla="*/ 963 h 3903"/>
                <a:gd name="T4" fmla="*/ 0 60000 65536"/>
                <a:gd name="T5" fmla="*/ 0 60000 65536"/>
                <a:gd name="T6" fmla="*/ 0 w 9"/>
                <a:gd name="T7" fmla="*/ 0 h 3903"/>
                <a:gd name="T8" fmla="*/ 9 w 9"/>
                <a:gd name="T9" fmla="*/ 3903 h 390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" h="3903">
                  <a:moveTo>
                    <a:pt x="9" y="0"/>
                  </a:moveTo>
                  <a:lnTo>
                    <a:pt x="0" y="3903"/>
                  </a:lnTo>
                </a:path>
              </a:pathLst>
            </a:custGeom>
            <a:grp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2703" y="332"/>
              <a:ext cx="651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/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57"/>
            <p:cNvSpPr txBox="1">
              <a:spLocks noChangeArrowheads="1"/>
            </p:cNvSpPr>
            <p:nvPr/>
          </p:nvSpPr>
          <p:spPr bwMode="auto">
            <a:xfrm>
              <a:off x="2847" y="-130"/>
              <a:ext cx="718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vznik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0" name="Text Box 58"/>
            <p:cNvSpPr txBox="1">
              <a:spLocks noChangeArrowheads="1"/>
            </p:cNvSpPr>
            <p:nvPr/>
          </p:nvSpPr>
          <p:spPr bwMode="auto">
            <a:xfrm>
              <a:off x="3804" y="-285"/>
              <a:ext cx="766" cy="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ts val="600"/>
                </a:spcBef>
              </a:pPr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   růst 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31" name="Text Box 59"/>
            <p:cNvSpPr txBox="1">
              <a:spLocks noChangeArrowheads="1"/>
            </p:cNvSpPr>
            <p:nvPr/>
          </p:nvSpPr>
          <p:spPr bwMode="auto">
            <a:xfrm>
              <a:off x="5001" y="-130"/>
              <a:ext cx="2538" cy="3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cs-CZ" altLang="cs-CZ" sz="900">
                  <a:solidFill>
                    <a:srgbClr val="000000"/>
                  </a:solidFill>
                  <a:latin typeface="Times New Roman" pitchFamily="18" charset="0"/>
                </a:rPr>
                <a:t>zralost</a:t>
              </a:r>
              <a:endParaRPr lang="cs-CZ" alt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12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inovací – </a:t>
            </a:r>
            <a:r>
              <a:rPr lang="cs-CZ" dirty="0" err="1" smtClean="0"/>
              <a:t>Schumpeter</a:t>
            </a:r>
            <a:r>
              <a:rPr lang="cs-CZ" dirty="0" smtClean="0"/>
              <a:t> </a:t>
            </a:r>
            <a:r>
              <a:rPr lang="cs-CZ" sz="2400" dirty="0" smtClean="0"/>
              <a:t>(před 1. světovou válkou)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výrobu nového výrobku, či již existujícího, ale v nové kvalitě</a:t>
            </a:r>
            <a:r>
              <a:rPr lang="cs-CZ" sz="2400" dirty="0"/>
              <a:t>,</a:t>
            </a:r>
          </a:p>
          <a:p>
            <a:r>
              <a:rPr lang="pt-BR" sz="2400" i="1" dirty="0" smtClean="0"/>
              <a:t>zavedení </a:t>
            </a:r>
            <a:r>
              <a:rPr lang="pt-BR" sz="2400" i="1" dirty="0"/>
              <a:t>nového výrobního procesu do výroby,</a:t>
            </a:r>
          </a:p>
          <a:p>
            <a:r>
              <a:rPr lang="cs-CZ" sz="2400" i="1" dirty="0" smtClean="0"/>
              <a:t>použití </a:t>
            </a:r>
            <a:r>
              <a:rPr lang="cs-CZ" sz="2400" i="1" dirty="0"/>
              <a:t>nového dosud neznámého zdroje surovin či polotovarů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získání </a:t>
            </a:r>
            <a:r>
              <a:rPr lang="cs-CZ" sz="2400" i="1" dirty="0"/>
              <a:t>nového trhu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změny </a:t>
            </a:r>
            <a:r>
              <a:rPr lang="cs-CZ" sz="2400" i="1" dirty="0"/>
              <a:t>v řízení a organizaci výroby.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(</a:t>
            </a:r>
            <a:r>
              <a:rPr lang="cs-CZ" smtClean="0"/>
              <a:t>4P inovace)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400" i="1" dirty="0"/>
              <a:t>inovace produktu </a:t>
            </a:r>
            <a:r>
              <a:rPr lang="cs-CZ" sz="2400" dirty="0"/>
              <a:t>– změna v produktu nebo službě, které nějaká organizace nabízí,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procesu </a:t>
            </a:r>
            <a:r>
              <a:rPr lang="cs-CZ" sz="2400" dirty="0"/>
              <a:t>– změna ve způsobu, jakým jsou produkty nebo služby vytvářeny </a:t>
            </a:r>
            <a:r>
              <a:rPr lang="cs-CZ" sz="2400" dirty="0" smtClean="0"/>
              <a:t>a dodávány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pozice </a:t>
            </a:r>
            <a:r>
              <a:rPr lang="cs-CZ" sz="2400" dirty="0"/>
              <a:t>– změna kontextu, ve kterém se určité produkty nebo služby uvádějí </a:t>
            </a:r>
            <a:r>
              <a:rPr lang="cs-CZ" sz="2400" dirty="0" smtClean="0"/>
              <a:t>na trh</a:t>
            </a:r>
            <a:r>
              <a:rPr lang="cs-CZ" sz="2400" dirty="0"/>
              <a:t>,</a:t>
            </a:r>
          </a:p>
          <a:p>
            <a:r>
              <a:rPr lang="cs-CZ" sz="2400" i="1" dirty="0" smtClean="0"/>
              <a:t>inovace </a:t>
            </a:r>
            <a:r>
              <a:rPr lang="cs-CZ" sz="2400" i="1" dirty="0"/>
              <a:t>paradigmatu </a:t>
            </a:r>
            <a:r>
              <a:rPr lang="cs-CZ" sz="2400" dirty="0"/>
              <a:t>– změna v základovém mentálním modelu, který tvoří </a:t>
            </a:r>
            <a:r>
              <a:rPr lang="cs-CZ" sz="2400" dirty="0" smtClean="0"/>
              <a:t>rámec toho</a:t>
            </a:r>
            <a:r>
              <a:rPr lang="cs-CZ" sz="2400" dirty="0"/>
              <a:t>, co organizace dělá.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 (Oslo manuál)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Inovace technologické (produktové, procesní)</a:t>
            </a:r>
          </a:p>
          <a:p>
            <a:r>
              <a:rPr lang="cs-CZ" sz="2400" dirty="0" smtClean="0"/>
              <a:t>Inovace netechnologické (organizační, marketingové)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1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toho, ke které oblasti činnosti v podniku patří, lze rozlišit následující inovační </a:t>
            </a:r>
            <a:r>
              <a:rPr 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změny: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výrobkové, výrobní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(odbytové)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organizační, </a:t>
            </a:r>
          </a:p>
          <a:p>
            <a:pPr lvl="1">
              <a:buClr>
                <a:schemeClr val="tx1">
                  <a:lumMod val="60000"/>
                  <a:lumOff val="40000"/>
                </a:schemeClr>
              </a:buClr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4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639</TotalTime>
  <Words>1173</Words>
  <Application>Microsoft Office PowerPoint</Application>
  <PresentationFormat>Předvádění na obrazovce (4:3)</PresentationFormat>
  <Paragraphs>184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Garamond</vt:lpstr>
      <vt:lpstr>Times New Roman</vt:lpstr>
      <vt:lpstr>Wingdings</vt:lpstr>
      <vt:lpstr>Wingdings 3</vt:lpstr>
      <vt:lpstr>Stébla</vt:lpstr>
      <vt:lpstr>Porozumění inovacím</vt:lpstr>
      <vt:lpstr>Prezentace aplikace PowerPoint</vt:lpstr>
      <vt:lpstr>Inovace</vt:lpstr>
      <vt:lpstr>Inovace</vt:lpstr>
      <vt:lpstr>Inovace</vt:lpstr>
      <vt:lpstr>Teorie inovací – Schumpeter (před 1. světovou válkou)</vt:lpstr>
      <vt:lpstr>Typy inovací (4P inovace)</vt:lpstr>
      <vt:lpstr>Typy inovací (Oslo manuál)</vt:lpstr>
      <vt:lpstr>Typy inovací</vt:lpstr>
      <vt:lpstr>Typy inovací dle stupňů složitosti</vt:lpstr>
      <vt:lpstr>Pyramida inovací dle Garyho Hamela</vt:lpstr>
      <vt:lpstr>Zdroje inovačních příležitostí podle Druckera</vt:lpstr>
      <vt:lpstr>Inovace</vt:lpstr>
      <vt:lpstr>Produktová inovace</vt:lpstr>
      <vt:lpstr>Procesní inovace</vt:lpstr>
      <vt:lpstr>Strategické inovace</vt:lpstr>
      <vt:lpstr>Sociální inovace</vt:lpstr>
      <vt:lpstr>Politické inovace</vt:lpstr>
      <vt:lpstr>Filozofické inovace</vt:lpstr>
      <vt:lpstr>Formy inovací</vt:lpstr>
      <vt:lpstr>Inovační podnikání</vt:lpstr>
      <vt:lpstr>Inovační potenciál</vt:lpstr>
      <vt:lpstr>Charakteristiky úspěšných inovačních podniků</vt:lpstr>
      <vt:lpstr>Inovace jako řídící proces</vt:lpstr>
      <vt:lpstr>Inovační proces</vt:lpstr>
      <vt:lpstr>Inovační proces</vt:lpstr>
      <vt:lpstr>Inovační proces</vt:lpstr>
      <vt:lpstr>Inovační proces</vt:lpstr>
      <vt:lpstr>Inovační proces</vt:lpstr>
      <vt:lpstr>Magický trojúhelník měřící úspěšnost inovace</vt:lpstr>
      <vt:lpstr>Magický trojúhelník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94</cp:revision>
  <cp:lastPrinted>2020-03-02T08:26:17Z</cp:lastPrinted>
  <dcterms:created xsi:type="dcterms:W3CDTF">2017-12-19T14:50:28Z</dcterms:created>
  <dcterms:modified xsi:type="dcterms:W3CDTF">2022-02-09T11:39:34Z</dcterms:modified>
</cp:coreProperties>
</file>