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6"/>
  </p:notesMasterIdLst>
  <p:sldIdLst>
    <p:sldId id="256" r:id="rId2"/>
    <p:sldId id="258" r:id="rId3"/>
    <p:sldId id="303" r:id="rId4"/>
    <p:sldId id="304" r:id="rId5"/>
    <p:sldId id="262" r:id="rId6"/>
    <p:sldId id="263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300" r:id="rId22"/>
    <p:sldId id="299" r:id="rId23"/>
    <p:sldId id="301" r:id="rId24"/>
    <p:sldId id="302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0B852-5BC2-4C7C-BF0C-2D805B5AB70E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F0D92-CBCE-4A5C-8EC4-81C841275A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78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087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261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F8EB-4F63-466B-8C59-625013F03583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467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483D-412A-403F-AA47-1472DD302AAD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63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A917-C446-4DE3-8BB1-72A2A9198CA8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6308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726A-5E2C-4A9F-90E6-6DF787BFF5CA}" type="datetime1">
              <a:rPr lang="cs-CZ" smtClean="0"/>
              <a:t>09.02.2022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825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3D4D-43C0-445E-AD76-1C51A90C76B5}" type="datetime1">
              <a:rPr lang="cs-CZ" smtClean="0"/>
              <a:t>09.02.2022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7823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31C0-7FBB-4E3F-9541-148E5A786D29}" type="datetime1">
              <a:rPr lang="cs-CZ" smtClean="0"/>
              <a:t>09.02.2022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940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D1CC-170E-44C5-97DA-D3D6E1234AF3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87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DF28-B997-4519-BA13-26EB1ABBC310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362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97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D6777-C331-45A6-8509-96B5E9480878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00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92989-8D86-4CEB-A679-1FC74AC20F0D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12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E12E-6DC7-4CDE-B052-28F20DE15981}" type="datetime1">
              <a:rPr lang="cs-CZ" smtClean="0"/>
              <a:t>09.02.2022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29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F854-7C87-4D3C-BD02-8CFC762D9A68}" type="datetime1">
              <a:rPr lang="cs-CZ" smtClean="0"/>
              <a:t>09.02.2022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20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D28D-29FE-456E-9B0F-BE7C0F6713FB}" type="datetime1">
              <a:rPr lang="cs-CZ" smtClean="0"/>
              <a:t>09.02.2022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8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C26E-08D7-48B8-B036-244316257399}" type="datetime1">
              <a:rPr lang="cs-CZ" smtClean="0"/>
              <a:t>09.02.2022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6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A765-7E81-4ED7-9DA1-7E72CD96EE69}" type="datetime1">
              <a:rPr lang="cs-CZ" smtClean="0"/>
              <a:t>09.02.2022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70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1FECD-312C-4986-8AE3-11A4E48E420F}" type="datetime1">
              <a:rPr lang="cs-CZ" smtClean="0"/>
              <a:t>09.02.2022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02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C273D-4F9D-4FA9-BFF4-F4DE849D2CB0}" type="datetime1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97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I</a:t>
            </a:r>
            <a:r>
              <a:rPr lang="cs-CZ" smtClean="0"/>
              <a:t>novační </a:t>
            </a:r>
            <a:r>
              <a:rPr lang="cs-CZ" smtClean="0"/>
              <a:t>strategie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855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modrých oceánů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Založena na vytvoření elementárně nového prostoru, zpravidla daného novým typem výrobku, který vyvolá nové potřeby.</a:t>
            </a:r>
          </a:p>
          <a:p>
            <a:r>
              <a:rPr lang="cs-CZ" sz="2400" dirty="0" smtClean="0"/>
              <a:t>Nezaměřuje se na rozdělení stávajících trhů, ale vytvoření nové poptávky a tím se odpoutat od konkurence.</a:t>
            </a:r>
          </a:p>
          <a:p>
            <a:r>
              <a:rPr lang="cs-CZ" sz="2400" dirty="0" smtClean="0"/>
              <a:t>Cílem není soustředit se na boj mezi sebou, získání tržního podílu na úkor konkurence.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766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Rozdíly mezi strategií rudého a modrého oceánu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656501"/>
              </p:ext>
            </p:extLst>
          </p:nvPr>
        </p:nvGraphicFramePr>
        <p:xfrm>
          <a:off x="1331640" y="2133600"/>
          <a:ext cx="7488832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rudého</a:t>
                      </a:r>
                      <a:r>
                        <a:rPr lang="cs-CZ" baseline="0" dirty="0" smtClean="0"/>
                        <a:t> oceánu</a:t>
                      </a:r>
                      <a:endParaRPr lang="cs-CZ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modrého oceánu</a:t>
                      </a:r>
                      <a:endParaRPr lang="cs-CZ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Hranice odvětví jsou</a:t>
                      </a:r>
                      <a:r>
                        <a:rPr lang="cs-CZ" sz="1600" baseline="0" dirty="0" smtClean="0"/>
                        <a:t> pevně vymezené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Snaha podat vyšší výkon než soupeř, snaha zmocnit se většího podílu na již existující poptávce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Snížení vyhlídek na růst a zisk</a:t>
                      </a:r>
                      <a:endParaRPr lang="cs-CZ" sz="1600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Všechna dnes neexistující</a:t>
                      </a:r>
                      <a:r>
                        <a:rPr lang="cs-CZ" sz="1600" baseline="0" dirty="0" smtClean="0"/>
                        <a:t> odvětví a tržní prostor, který není dosud znám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Příležitost k vysoce ziskovému růstu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Nový pojem, ale existence nová není (např. chytré telefony)</a:t>
                      </a:r>
                      <a:endParaRPr lang="cs-CZ" sz="1600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Soutěž v rámci existujícího tržního prostoru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Využijte</a:t>
                      </a:r>
                      <a:r>
                        <a:rPr lang="cs-CZ" sz="1600" baseline="0" dirty="0" smtClean="0"/>
                        <a:t> existující poptávky a získejte výhodu vůči stávajícím konkurentům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Volte mezi hodnotou a náklady</a:t>
                      </a:r>
                      <a:endParaRPr lang="cs-CZ" sz="1600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Vytvořte</a:t>
                      </a:r>
                      <a:r>
                        <a:rPr lang="cs-CZ" sz="1600" baseline="0" dirty="0" smtClean="0"/>
                        <a:t> svrchovaný tržní prostor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Vyřaďte konkurenty ze hry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Vytvořte novou poptávku a využijte ji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Zaměřte se na strategii odlišení a prolomte dilema rozhodování mezi hodnotou a náklady</a:t>
                      </a:r>
                      <a:endParaRPr lang="cs-CZ" sz="1600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29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Koncipování strategie modrého oceánu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Základním prvkem změny je hodnotová inovace – snaha poskytnout kupujícím a své firmě skokový přírůstek hodnoty pro zákazníka</a:t>
            </a:r>
          </a:p>
          <a:p>
            <a:r>
              <a:rPr lang="cs-CZ" sz="2400" dirty="0" smtClean="0"/>
              <a:t>Pochopitelně závislá na zákaznících, nutné je zkoumat i ne-zákazníky (stojí na okraji trhu, odmítají nebo neznají)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709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Scénáře 6 cest k určení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Rozhlédnutí se přes alternativní odvětví</a:t>
            </a:r>
          </a:p>
          <a:p>
            <a:r>
              <a:rPr lang="cs-CZ" sz="2400" dirty="0" smtClean="0"/>
              <a:t>Rozhlédnutí se přes strategické skupiny v rámci jednotlivých odvětví (podle ceny a výkonnosti)</a:t>
            </a:r>
          </a:p>
          <a:p>
            <a:r>
              <a:rPr lang="cs-CZ" sz="2400" dirty="0" smtClean="0"/>
              <a:t>Rozhlédnutí se přes řetězec zákazníků</a:t>
            </a:r>
          </a:p>
          <a:p>
            <a:r>
              <a:rPr lang="cs-CZ" sz="2400" dirty="0" smtClean="0"/>
              <a:t>Rozhlédnutí se přes nabídky doplňkových výrobků a služeb</a:t>
            </a:r>
          </a:p>
          <a:p>
            <a:r>
              <a:rPr lang="cs-CZ" sz="2400" dirty="0" smtClean="0"/>
              <a:t>Rozhlédnutí se přes funkční či emoční výzvy adresované zákazníkům</a:t>
            </a:r>
          </a:p>
          <a:p>
            <a:r>
              <a:rPr lang="cs-CZ" sz="2400" dirty="0" smtClean="0"/>
              <a:t>Rozhlédnutí se napříč časem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990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rychle druhého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Moderní odnoží strategie následnictví</a:t>
            </a:r>
          </a:p>
          <a:p>
            <a:r>
              <a:rPr lang="cs-CZ" sz="2400" dirty="0" smtClean="0"/>
              <a:t>Principem je rychle rozpoznat komerční potenciál úspěšného průkopníka a jeho radikální inovaci či produkt v modrém oceánu další inovací zlepšit</a:t>
            </a:r>
          </a:p>
          <a:p>
            <a:pPr lvl="1"/>
            <a:r>
              <a:rPr lang="cs-CZ" sz="2000" dirty="0" smtClean="0"/>
              <a:t>Průkopnická strategie – první na trhu, primární emise produkce, vytvoření trhu od nuly, ovšem riziková strategie</a:t>
            </a:r>
          </a:p>
          <a:p>
            <a:pPr lvl="1"/>
            <a:r>
              <a:rPr lang="cs-CZ" sz="2000" dirty="0" smtClean="0"/>
              <a:t>Strategie rychlého druhého – založena na správném načasování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615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rychlého druhého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Nutný je dobrý systém monitorování situace na trhu</a:t>
            </a:r>
          </a:p>
          <a:p>
            <a:r>
              <a:rPr lang="cs-CZ" sz="2000" dirty="0" smtClean="0"/>
              <a:t>Půjde o soutěž v nákladech, vylepšení produktu, druhý na trhu musí mít výrobní kapacity, marketing, propagaci, odbytové kanály lepší než průkopník</a:t>
            </a:r>
          </a:p>
          <a:p>
            <a:r>
              <a:rPr lang="cs-CZ" sz="2000" dirty="0" smtClean="0"/>
              <a:t>Rychle druhý si musí osvojit novou technologii.</a:t>
            </a:r>
          </a:p>
          <a:p>
            <a:r>
              <a:rPr lang="cs-CZ" sz="2000" dirty="0" smtClean="0"/>
              <a:t>Výhodou je, že nemusel vynaložit značné náklady na vývoj, nenese riziko neúspěchu ani vstupních nákladů na uvedení novinky na trh.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345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otevřených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Uzavřená inovace – vytvoření nového výrobku je interní záležitostí firmy</a:t>
            </a:r>
          </a:p>
          <a:p>
            <a:r>
              <a:rPr lang="cs-CZ" sz="2400" dirty="0" smtClean="0"/>
              <a:t>Otevřená inovace – zapojuje různé externí zdroje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464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Otevřená inovace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Řada forem:</a:t>
            </a:r>
          </a:p>
          <a:p>
            <a:pPr lvl="1"/>
            <a:r>
              <a:rPr lang="cs-CZ" sz="2000" dirty="0" smtClean="0"/>
              <a:t>Vyhlášení soutěže o nápady</a:t>
            </a:r>
          </a:p>
          <a:p>
            <a:pPr lvl="1"/>
            <a:r>
              <a:rPr lang="cs-CZ" sz="2000" dirty="0" smtClean="0"/>
              <a:t>Zapojení dodavatelů</a:t>
            </a:r>
          </a:p>
          <a:p>
            <a:pPr lvl="1"/>
            <a:r>
              <a:rPr lang="cs-CZ" sz="2000" dirty="0" smtClean="0"/>
              <a:t>Zapojení externích subjektů do vývoje</a:t>
            </a:r>
          </a:p>
          <a:p>
            <a:pPr lvl="1"/>
            <a:r>
              <a:rPr lang="cs-CZ" sz="2000" dirty="0" smtClean="0"/>
              <a:t>Navázání strategických partnerství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364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Výhody a nevýhody otevřených inovací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892070"/>
              </p:ext>
            </p:extLst>
          </p:nvPr>
        </p:nvGraphicFramePr>
        <p:xfrm>
          <a:off x="1943100" y="2133600"/>
          <a:ext cx="65913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výhody</a:t>
                      </a:r>
                      <a:endParaRPr lang="cs-CZ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nevýhody</a:t>
                      </a:r>
                      <a:endParaRPr lang="cs-CZ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Nižší náklady na nové výrobky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Začlenění zákazníků v rané</a:t>
                      </a:r>
                      <a:r>
                        <a:rPr lang="cs-CZ" baseline="0" dirty="0" smtClean="0"/>
                        <a:t> fázi vývoje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Rozšíření vějíře nápadů, které by zůstaly pod pokličkou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Zrychlení vytvoření nových výrobků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Možnost zapojení rizikového kapitálu</a:t>
                      </a:r>
                      <a:endParaRPr lang="cs-CZ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Odhalení informací, které nejsou určeny ke sdílení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Možná ztráta</a:t>
                      </a:r>
                      <a:r>
                        <a:rPr lang="cs-CZ" baseline="0" dirty="0" smtClean="0"/>
                        <a:t> konkurenční výhody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Koncipovat nové kanály pro komunikaci s externími subjekty – softwarová platforma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Jiný model zapojující externí subjekty</a:t>
                      </a:r>
                      <a:endParaRPr lang="cs-CZ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787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reverzních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Reverzní inovace je inovace vytvořená v podmínkách a se zaměřením na málo vyspělý trh (v rozvojovém světě), a pokud se osvědčila na tomto trhu, je upravena a šířena na další trhy</a:t>
            </a:r>
          </a:p>
          <a:p>
            <a:r>
              <a:rPr lang="cs-CZ" sz="2000" dirty="0" smtClean="0"/>
              <a:t>Vytvořena pro místní (rozvojový) trh, může být modifikována a zdokonalena pro další trhy, včetně vyspělých.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093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strategické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Měly by dát odpověď na dvě otázky:</a:t>
            </a:r>
          </a:p>
          <a:p>
            <a:pPr lvl="1"/>
            <a:r>
              <a:rPr lang="cs-CZ" sz="2400" dirty="0" smtClean="0"/>
              <a:t>Strategické záměry – tj. jaké inovace (produktové, procesní…) by měly být realizovány v daném strategickém horizontu.</a:t>
            </a:r>
          </a:p>
          <a:p>
            <a:pPr lvl="1"/>
            <a:r>
              <a:rPr lang="cs-CZ" sz="2400" dirty="0" smtClean="0"/>
              <a:t>Inovační strategie – jaké strategické přístupy budou voleny při dosahování strategických záměrů.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789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Společensko-ekonomické prostředí</a:t>
            </a:r>
          </a:p>
          <a:p>
            <a:r>
              <a:rPr lang="cs-CZ" sz="2400" dirty="0" smtClean="0"/>
              <a:t>Vědeckotechnických trendů</a:t>
            </a:r>
          </a:p>
          <a:p>
            <a:r>
              <a:rPr lang="cs-CZ" sz="2400" dirty="0" smtClean="0"/>
              <a:t>Produktový monitoring</a:t>
            </a:r>
          </a:p>
          <a:p>
            <a:r>
              <a:rPr lang="cs-CZ" sz="2400" dirty="0" smtClean="0"/>
              <a:t>Cenový monitoring</a:t>
            </a:r>
          </a:p>
          <a:p>
            <a:r>
              <a:rPr lang="cs-CZ" sz="2400" dirty="0" smtClean="0"/>
              <a:t>Cílové náklady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870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Monitoring vědeckotechnických trendů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Komerční a technické zpravodajství má poskytovat cenné informace:</a:t>
            </a:r>
          </a:p>
          <a:p>
            <a:pPr lvl="1"/>
            <a:r>
              <a:rPr lang="cs-CZ" sz="2000" dirty="0" smtClean="0"/>
              <a:t>Monitoring prostředí (vývojové trendy, příležitosti, hrozby národní ekonomiky, vybraných zahraničních ekonomik)</a:t>
            </a:r>
          </a:p>
          <a:p>
            <a:pPr lvl="1"/>
            <a:r>
              <a:rPr lang="cs-CZ" sz="2000" dirty="0" smtClean="0"/>
              <a:t>Monitoring trhu (vývoj – nasycenost, příležitosti, zákazníci – potřeby, preference, konkurence – tržní podíl, klíčové produkty, klíčové produkty – prodejní trendy, tržní podíly, cenové trendy)</a:t>
            </a:r>
          </a:p>
          <a:p>
            <a:pPr lvl="1"/>
            <a:r>
              <a:rPr lang="cs-CZ" sz="2000" dirty="0" smtClean="0"/>
              <a:t>Vědeckotechnický monitoring (trendy ve výzkumu, inovacích, konkurenčních výrobcích, nových technologiích)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535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Produktový monitoring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Studium životního cyklu, ve kterém se produkt nachází, v čem je jeho diferenciace na trhu, informace o spokojenosti zákazníků s daným produktem, prodejních praktikách, vnímání jeho značky</a:t>
            </a:r>
          </a:p>
          <a:p>
            <a:r>
              <a:rPr lang="cs-CZ" sz="2000" dirty="0" smtClean="0"/>
              <a:t>Rozhodování u produktů – co zavést, co vyřadit, kam zavést, jak zavést, z čeho hradit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169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Cenový monitoring a predikce cen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Důležitý pro koncipování produktové strategie, pro operativní korekci prodejních cen</a:t>
            </a:r>
          </a:p>
          <a:p>
            <a:r>
              <a:rPr lang="cs-CZ" sz="2000" dirty="0" smtClean="0"/>
              <a:t>Target </a:t>
            </a:r>
            <a:r>
              <a:rPr lang="cs-CZ" sz="2000" dirty="0" err="1" smtClean="0"/>
              <a:t>costing</a:t>
            </a:r>
            <a:r>
              <a:rPr lang="cs-CZ" sz="2000" dirty="0" smtClean="0"/>
              <a:t> (cílové náklady) – při realizaci inovačního projektu je důležité držet náklady na uzdě – určení ceny před zahájením realizačního inovačního projektu</a:t>
            </a:r>
          </a:p>
          <a:p>
            <a:r>
              <a:rPr lang="cs-CZ" sz="2000" dirty="0" smtClean="0"/>
              <a:t>Je nutné určit „kolik smí výrobek stát“ místo „co by měl výrobek stát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0689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Jsou-li cílové náklady vyšší než kalkulačně určené náklady, rozdíl představuje částku, o kterou lze zvýšit předpokládaný zisk z výrobku</a:t>
            </a:r>
          </a:p>
          <a:p>
            <a:r>
              <a:rPr lang="cs-CZ" sz="2000" dirty="0" smtClean="0"/>
              <a:t>Převis cílových nákladů nad kalkulačně určeným limitem nákladů – vyvolává impuls k zlepšování aktivit s cílem odhalení rezerv, neefektivností, zvýšení produktivity s cílem snížení nákladů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73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2737"/>
            <a:ext cx="6984776" cy="507703"/>
          </a:xfrm>
        </p:spPr>
        <p:txBody>
          <a:bodyPr/>
          <a:lstStyle/>
          <a:p>
            <a:r>
              <a:rPr lang="cs-CZ" dirty="0" smtClean="0"/>
              <a:t>Strategie inovací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560513"/>
            <a:ext cx="8280400" cy="39560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30000"/>
              </a:lnSpc>
              <a:buNone/>
            </a:pPr>
            <a:endParaRPr lang="cs-CZ" altLang="cs-CZ" sz="1400" dirty="0"/>
          </a:p>
          <a:p>
            <a:pPr marL="457200" lvl="1" indent="0" algn="just">
              <a:lnSpc>
                <a:spcPct val="130000"/>
              </a:lnSpc>
              <a:buNone/>
            </a:pPr>
            <a:r>
              <a:rPr lang="cs-CZ" altLang="cs-CZ" sz="1800" dirty="0"/>
              <a:t>1)</a:t>
            </a:r>
            <a:r>
              <a:rPr lang="cs-CZ" altLang="cs-CZ" sz="1400" dirty="0"/>
              <a:t>   </a:t>
            </a:r>
            <a:r>
              <a:rPr lang="cs-CZ" altLang="cs-CZ" sz="1800" dirty="0"/>
              <a:t>uvedení do výroby nových výrobků nebo vylepšení stávajících výrobků, </a:t>
            </a:r>
          </a:p>
          <a:p>
            <a:pPr marL="457200" lvl="1" indent="0" algn="just">
              <a:lnSpc>
                <a:spcPct val="130000"/>
              </a:lnSpc>
              <a:buNone/>
            </a:pPr>
            <a:r>
              <a:rPr lang="cs-CZ" altLang="cs-CZ" sz="1800" dirty="0"/>
              <a:t>2)   zavedení nových nebo zlepšených metod výroby, </a:t>
            </a:r>
          </a:p>
          <a:p>
            <a:pPr marL="457200" lvl="1" indent="0" algn="just">
              <a:lnSpc>
                <a:spcPct val="130000"/>
              </a:lnSpc>
              <a:buNone/>
            </a:pPr>
            <a:r>
              <a:rPr lang="cs-CZ" altLang="cs-CZ" sz="1800" dirty="0"/>
              <a:t>3)   otevření nového trhu, </a:t>
            </a:r>
          </a:p>
          <a:p>
            <a:pPr marL="457200" lvl="1" indent="0" algn="just">
              <a:lnSpc>
                <a:spcPct val="130000"/>
              </a:lnSpc>
              <a:buNone/>
            </a:pPr>
            <a:r>
              <a:rPr lang="cs-CZ" altLang="cs-CZ" sz="1800" dirty="0"/>
              <a:t>4)   použití nového způsobu prodeje nebo nákupu, </a:t>
            </a:r>
          </a:p>
          <a:p>
            <a:pPr marL="457200" lvl="1" indent="0" algn="just">
              <a:lnSpc>
                <a:spcPct val="130000"/>
              </a:lnSpc>
              <a:buNone/>
            </a:pPr>
            <a:r>
              <a:rPr lang="cs-CZ" altLang="cs-CZ" sz="1800" dirty="0"/>
              <a:t>5)   použití nových surovin nebo polotovarů, </a:t>
            </a:r>
          </a:p>
          <a:p>
            <a:pPr marL="457200" lvl="1" indent="0" algn="just">
              <a:lnSpc>
                <a:spcPct val="130000"/>
              </a:lnSpc>
              <a:buNone/>
            </a:pPr>
            <a:r>
              <a:rPr lang="cs-CZ" altLang="cs-CZ" sz="1800" dirty="0"/>
              <a:t>6)   zavedení nové organizace výroby</a:t>
            </a:r>
          </a:p>
          <a:p>
            <a:pPr lvl="1" algn="just">
              <a:lnSpc>
                <a:spcPct val="130000"/>
              </a:lnSpc>
            </a:pPr>
            <a:endParaRPr lang="cs-CZ" altLang="cs-CZ" sz="14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73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2737"/>
            <a:ext cx="6984776" cy="507703"/>
          </a:xfrm>
        </p:spPr>
        <p:txBody>
          <a:bodyPr/>
          <a:lstStyle/>
          <a:p>
            <a:r>
              <a:rPr lang="cs-CZ" dirty="0" smtClean="0"/>
              <a:t>Strategie inovací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560513"/>
            <a:ext cx="8280400" cy="395605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cs-CZ" altLang="cs-CZ" dirty="0" smtClean="0"/>
              <a:t>strategie </a:t>
            </a:r>
            <a:r>
              <a:rPr lang="cs-CZ" altLang="cs-CZ" dirty="0"/>
              <a:t>inovací podniku podle  stupně  originality  a  obsahového  zaměření</a:t>
            </a:r>
            <a:r>
              <a:rPr lang="cs-CZ" altLang="cs-CZ" dirty="0" smtClean="0"/>
              <a:t>:</a:t>
            </a:r>
            <a:endParaRPr lang="cs-CZ" altLang="cs-CZ" dirty="0"/>
          </a:p>
          <a:p>
            <a:pPr marL="457200" lvl="1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cs-CZ" altLang="cs-CZ" sz="1800" dirty="0" smtClean="0"/>
              <a:t>inovace </a:t>
            </a:r>
            <a:r>
              <a:rPr lang="cs-CZ" altLang="cs-CZ" sz="1800" dirty="0"/>
              <a:t>napodobovací (jde o uplatnění změn a novinek vymyšlených nebo prakticky vyzkoušených jinde)</a:t>
            </a:r>
          </a:p>
          <a:p>
            <a:pPr marL="457200" lvl="1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cs-CZ" altLang="cs-CZ" sz="1800" dirty="0" smtClean="0"/>
              <a:t>inovace </a:t>
            </a:r>
            <a:r>
              <a:rPr lang="cs-CZ" altLang="cs-CZ" sz="1800" dirty="0"/>
              <a:t>originální (jde o uskutečnění zcela nových myšlenek a nápadů). </a:t>
            </a:r>
            <a:endParaRPr lang="cs-CZ" altLang="cs-CZ" sz="1800" dirty="0" smtClean="0"/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cs-CZ" altLang="cs-CZ" dirty="0"/>
              <a:t>strategie inovací podniku v souvislosti s nároky na strukturu organizace</a:t>
            </a:r>
            <a:r>
              <a:rPr lang="cs-CZ" altLang="cs-CZ" dirty="0" smtClean="0"/>
              <a:t>:</a:t>
            </a:r>
            <a:endParaRPr lang="cs-CZ" altLang="cs-CZ" dirty="0"/>
          </a:p>
          <a:p>
            <a:pPr marL="457200" lvl="1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cs-CZ" altLang="cs-CZ" sz="1800" dirty="0"/>
              <a:t>strategie zaměřená na inovace radikální versus přírůstkové, </a:t>
            </a:r>
          </a:p>
          <a:p>
            <a:pPr marL="457200" lvl="1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cs-CZ" altLang="cs-CZ" sz="1800" dirty="0"/>
              <a:t>strategie zaměřená na inovace technologické versus administrativní, </a:t>
            </a:r>
          </a:p>
          <a:p>
            <a:pPr marL="457200" lvl="1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cs-CZ" altLang="cs-CZ" sz="1800" dirty="0"/>
              <a:t>strategie zaměřená na inovace procesní versus produktové. 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cs-CZ" altLang="cs-CZ" dirty="0" smtClean="0"/>
              <a:t>Strategie ofenzivní nebo defenzivní, zůstatková</a:t>
            </a:r>
            <a:endParaRPr lang="cs-CZ" altLang="cs-CZ" dirty="0"/>
          </a:p>
          <a:p>
            <a:pPr marL="457200" lvl="1" indent="0" algn="just">
              <a:lnSpc>
                <a:spcPct val="130000"/>
              </a:lnSpc>
              <a:buNone/>
            </a:pPr>
            <a:endParaRPr lang="cs-CZ" altLang="cs-CZ" sz="1400" dirty="0"/>
          </a:p>
          <a:p>
            <a:pPr lvl="1" algn="just">
              <a:lnSpc>
                <a:spcPct val="130000"/>
              </a:lnSpc>
            </a:pPr>
            <a:endParaRPr lang="cs-CZ" altLang="cs-CZ" sz="14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71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Malé a střední firmy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628800"/>
            <a:ext cx="6591985" cy="4282422"/>
          </a:xfrm>
        </p:spPr>
        <p:txBody>
          <a:bodyPr>
            <a:noAutofit/>
          </a:bodyPr>
          <a:lstStyle/>
          <a:p>
            <a:r>
              <a:rPr lang="cs-CZ" sz="2400" dirty="0" smtClean="0"/>
              <a:t>Nemají tolik zkušeností s inovacemi</a:t>
            </a:r>
          </a:p>
          <a:p>
            <a:r>
              <a:rPr lang="cs-CZ" sz="2400" dirty="0" smtClean="0"/>
              <a:t>Budou řešit tyto úvahy a rozhodnutí:</a:t>
            </a:r>
          </a:p>
          <a:p>
            <a:pPr lvl="1"/>
            <a:r>
              <a:rPr lang="cs-CZ" sz="2400" dirty="0" smtClean="0"/>
              <a:t>Firma nemá představu o konkrétní podobě inovací, řeší otázku jak probudit invenci, nápady, jak do firemní kultury integrovat kreativitu, inovační aktivity</a:t>
            </a:r>
          </a:p>
          <a:p>
            <a:pPr lvl="1"/>
            <a:r>
              <a:rPr lang="cs-CZ" sz="2400" dirty="0" smtClean="0"/>
              <a:t>Firma má představu, ale nemá finanční zdroje pro realizaci, řeší otázku, kde získat kapitál k financování, transformaci do reálné inovace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016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Limitující faktory inovačních strategických záměrů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Inovační způsobilost (inovační zkušenosti, schopnosti, kapacity)</a:t>
            </a:r>
          </a:p>
          <a:p>
            <a:r>
              <a:rPr lang="cs-CZ" sz="2400" dirty="0" smtClean="0"/>
              <a:t>Specifikace inovace (zlepšování nebo výrazné zlepšení či dokonce zcela nový produkt, technologie)</a:t>
            </a:r>
          </a:p>
          <a:p>
            <a:r>
              <a:rPr lang="cs-CZ" sz="2400" dirty="0" smtClean="0"/>
              <a:t>Řízení inovací (definice inovace – co má splňovat, jaký problém má řešit, vize produktu nebo technologie a další sled aktivit vedoucí k úspěšné komercionalizaci)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65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Jsou-li určeny strategické inovační záměry, je třeba určit strategii inovací, tj. strategické přístupy, které vrcholové vedení favorizuje a bude uplatňovat při naplňování inovačních záměrů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693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Obecné rysy úspěšných inovačních společností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Proaktivní (kreativní) podniková kultura</a:t>
            </a:r>
          </a:p>
          <a:p>
            <a:r>
              <a:rPr lang="cs-CZ" sz="2400" dirty="0" smtClean="0"/>
              <a:t>Vynakládání přiměřených (ne přemrštěných) nákladů na výzkum a vývoj</a:t>
            </a:r>
          </a:p>
          <a:p>
            <a:r>
              <a:rPr lang="cs-CZ" sz="2400" dirty="0" smtClean="0"/>
              <a:t>Úsilí o rychlou komercionalizaci inovací</a:t>
            </a:r>
          </a:p>
          <a:p>
            <a:r>
              <a:rPr lang="cs-CZ" sz="2400" dirty="0" smtClean="0"/>
              <a:t>Inovační aktivity jako nepřetržitý proces 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271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průlomových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Průlomové, zlomové, radikální inovace – radikálně mění standardní přístupy ve funkcích výrobku, v případě technologických, vstupních materiálech, obchodních modelech</a:t>
            </a:r>
          </a:p>
          <a:p>
            <a:pPr lvl="1"/>
            <a:r>
              <a:rPr lang="cs-CZ" sz="2400" dirty="0" smtClean="0"/>
              <a:t>Strategie modrých oceánů</a:t>
            </a:r>
          </a:p>
          <a:p>
            <a:pPr lvl="1"/>
            <a:r>
              <a:rPr lang="cs-CZ" sz="2400" dirty="0" smtClean="0"/>
              <a:t>Strategie rychle druhého</a:t>
            </a:r>
          </a:p>
          <a:p>
            <a:pPr lvl="1"/>
            <a:r>
              <a:rPr lang="cs-CZ" sz="2400" dirty="0" smtClean="0"/>
              <a:t>Strategie otevřených inovací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8292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</TotalTime>
  <Words>1233</Words>
  <Application>Microsoft Office PowerPoint</Application>
  <PresentationFormat>Předvádění na obrazovce (4:3)</PresentationFormat>
  <Paragraphs>157</Paragraphs>
  <Slides>24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Gothic</vt:lpstr>
      <vt:lpstr>Times New Roman</vt:lpstr>
      <vt:lpstr>Wingdings 3</vt:lpstr>
      <vt:lpstr>Stébla</vt:lpstr>
      <vt:lpstr>Inovační strategie</vt:lpstr>
      <vt:lpstr>Inovační strategické aktivity</vt:lpstr>
      <vt:lpstr>Strategie inovací podniku</vt:lpstr>
      <vt:lpstr>Strategie inovací podniku</vt:lpstr>
      <vt:lpstr>Malé a střední firmy</vt:lpstr>
      <vt:lpstr>Limitující faktory inovačních strategických záměrů</vt:lpstr>
      <vt:lpstr>Inovační strategie</vt:lpstr>
      <vt:lpstr>Obecné rysy úspěšných inovačních společností</vt:lpstr>
      <vt:lpstr>Strategie průlomových inovací</vt:lpstr>
      <vt:lpstr>Strategie modrých oceánů</vt:lpstr>
      <vt:lpstr>Rozdíly mezi strategií rudého a modrého oceánu</vt:lpstr>
      <vt:lpstr>Koncipování strategie modrého oceánu</vt:lpstr>
      <vt:lpstr>Scénáře 6 cest k určení strategie</vt:lpstr>
      <vt:lpstr>Strategie rychle druhého</vt:lpstr>
      <vt:lpstr>Strategie rychlého druhého</vt:lpstr>
      <vt:lpstr>Strategie otevřených inovací</vt:lpstr>
      <vt:lpstr>Otevřená inovace</vt:lpstr>
      <vt:lpstr>Výhody a nevýhody otevřených inovací</vt:lpstr>
      <vt:lpstr>Strategie reverzních inovací</vt:lpstr>
      <vt:lpstr>Monitoring</vt:lpstr>
      <vt:lpstr>Monitoring vědeckotechnických trendů</vt:lpstr>
      <vt:lpstr>Produktový monitoring</vt:lpstr>
      <vt:lpstr>Cenový monitoring a predikce cen</vt:lpstr>
      <vt:lpstr>Cílové náklady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Podniková inovační strategie</dc:title>
  <dc:creator>rylkova</dc:creator>
  <cp:lastModifiedBy>ryl0001</cp:lastModifiedBy>
  <cp:revision>46</cp:revision>
  <dcterms:created xsi:type="dcterms:W3CDTF">2017-12-28T15:54:17Z</dcterms:created>
  <dcterms:modified xsi:type="dcterms:W3CDTF">2022-02-09T11:56:08Z</dcterms:modified>
</cp:coreProperties>
</file>