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6" r:id="rId3"/>
    <p:sldId id="298" r:id="rId4"/>
    <p:sldId id="299" r:id="rId5"/>
    <p:sldId id="287" r:id="rId6"/>
    <p:sldId id="288" r:id="rId7"/>
    <p:sldId id="293" r:id="rId8"/>
    <p:sldId id="308" r:id="rId9"/>
    <p:sldId id="309" r:id="rId10"/>
    <p:sldId id="297" r:id="rId11"/>
    <p:sldId id="289" r:id="rId12"/>
    <p:sldId id="290" r:id="rId13"/>
    <p:sldId id="291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1BD4B-B0B0-4395-BF15-D81B83963938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00CB8-CB9C-495C-833A-084197CBA3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36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773A2-03AF-4B96-BF1D-7842E364266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408EC-B090-49C4-93B7-61C935B49B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8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3A00-6A8A-46CF-BA5D-8AEA554AE023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25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62080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991795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78201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82358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3204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704-A342-466D-8034-B0E83A41E656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116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89F9-B855-4D36-B8B9-4F3FEDD33CB8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47022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E116-2B24-419D-A0A0-C10C120A119E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01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F77C-800C-41D5-BDDB-0A614537E460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36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6C3E-9055-4D18-9F9D-E2025635B968}" type="datetime1">
              <a:rPr lang="cs-CZ" smtClean="0"/>
              <a:t>10.02.2022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08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10.02.2022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94774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3085-930A-4501-94BD-5A22332C9A96}" type="datetime1">
              <a:rPr lang="cs-CZ" smtClean="0"/>
              <a:t>10.02.2022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BED-AE6A-44F2-AA4A-4DCF31C32293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81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0E02-C987-4C9E-BA28-C92C6FEC6F28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2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6D573-116B-487E-8F02-A2148C276F18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10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2601963"/>
            <a:ext cx="7772400" cy="129614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Podpora inovací - dokumenty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cs-CZ" dirty="0" smtClean="0"/>
              <a:t>Řízení inovací</a:t>
            </a:r>
          </a:p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260648"/>
            <a:ext cx="2599619" cy="233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52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Národní priority orientovaného výzkumu, experimentálního vývoje a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inovací do roku 2030 </a:t>
            </a:r>
            <a:r>
              <a:rPr lang="cs-CZ" sz="2400" b="1" dirty="0" smtClean="0"/>
              <a:t>- </a:t>
            </a:r>
            <a:r>
              <a:rPr lang="cs-CZ" sz="2400" dirty="0" smtClean="0"/>
              <a:t>6 oblastí s předběžným rozdělením </a:t>
            </a:r>
            <a:r>
              <a:rPr lang="cs-CZ" sz="2400" dirty="0"/>
              <a:t>finančních </a:t>
            </a:r>
            <a:r>
              <a:rPr lang="cs-CZ" sz="2400" dirty="0" smtClean="0"/>
              <a:t>prostředků:</a:t>
            </a:r>
          </a:p>
          <a:p>
            <a:pPr lvl="2"/>
            <a:r>
              <a:rPr lang="cs-CZ" sz="2000" dirty="0"/>
              <a:t>konkurenceschopná </a:t>
            </a:r>
            <a:r>
              <a:rPr lang="cs-CZ" sz="2000" dirty="0" smtClean="0"/>
              <a:t>ekonomika založená na znalostech: </a:t>
            </a:r>
            <a:r>
              <a:rPr lang="cs-CZ" sz="2000" b="1" dirty="0" smtClean="0"/>
              <a:t>20%</a:t>
            </a:r>
          </a:p>
          <a:p>
            <a:pPr lvl="2"/>
            <a:r>
              <a:rPr lang="cs-CZ" sz="2000" dirty="0" smtClean="0"/>
              <a:t>udržitelnost </a:t>
            </a:r>
            <a:r>
              <a:rPr lang="cs-CZ" sz="2000" dirty="0"/>
              <a:t>energetiky a materiálních zdrojů: </a:t>
            </a:r>
            <a:r>
              <a:rPr lang="cs-CZ" sz="2000" b="1" dirty="0"/>
              <a:t>18% </a:t>
            </a:r>
            <a:endParaRPr lang="cs-CZ" sz="2000" b="1" dirty="0" smtClean="0"/>
          </a:p>
          <a:p>
            <a:pPr lvl="2"/>
            <a:r>
              <a:rPr lang="cs-CZ" sz="2000" dirty="0" smtClean="0"/>
              <a:t>prostředí </a:t>
            </a:r>
            <a:r>
              <a:rPr lang="cs-CZ" sz="2000" dirty="0"/>
              <a:t>pro kvalitní život: </a:t>
            </a:r>
            <a:r>
              <a:rPr lang="cs-CZ" sz="2000" b="1" dirty="0"/>
              <a:t>18% </a:t>
            </a:r>
            <a:endParaRPr lang="cs-CZ" sz="2000" b="1" dirty="0" smtClean="0"/>
          </a:p>
          <a:p>
            <a:pPr lvl="2"/>
            <a:r>
              <a:rPr lang="cs-CZ" sz="2000" dirty="0" smtClean="0"/>
              <a:t>sociální </a:t>
            </a:r>
            <a:r>
              <a:rPr lang="cs-CZ" sz="2000" dirty="0"/>
              <a:t>a kulturní výzvy: </a:t>
            </a:r>
            <a:r>
              <a:rPr lang="cs-CZ" sz="2000" b="1" dirty="0"/>
              <a:t>10% </a:t>
            </a:r>
            <a:endParaRPr lang="cs-CZ" sz="2000" dirty="0"/>
          </a:p>
          <a:p>
            <a:pPr lvl="2"/>
            <a:r>
              <a:rPr lang="cs-CZ" sz="2000" dirty="0" smtClean="0"/>
              <a:t>zdravá </a:t>
            </a:r>
            <a:r>
              <a:rPr lang="cs-CZ" sz="2000" dirty="0"/>
              <a:t>populace: </a:t>
            </a:r>
            <a:r>
              <a:rPr lang="cs-CZ" sz="2000" b="1" dirty="0"/>
              <a:t>20% </a:t>
            </a:r>
            <a:endParaRPr lang="cs-CZ" sz="2000" b="1" dirty="0" smtClean="0"/>
          </a:p>
          <a:p>
            <a:pPr lvl="2"/>
            <a:r>
              <a:rPr lang="cs-CZ" sz="2000" dirty="0" smtClean="0"/>
              <a:t>bezpečná </a:t>
            </a:r>
            <a:r>
              <a:rPr lang="cs-CZ" sz="2000" dirty="0"/>
              <a:t>společnost: </a:t>
            </a:r>
            <a:r>
              <a:rPr lang="cs-CZ" sz="2000" b="1" dirty="0"/>
              <a:t>14</a:t>
            </a:r>
            <a:r>
              <a:rPr lang="cs-CZ" sz="2000" b="1" dirty="0" smtClean="0"/>
              <a:t>%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638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Exportní strategie </a:t>
            </a:r>
            <a:r>
              <a:rPr lang="cs-CZ" sz="2400" dirty="0" smtClean="0"/>
              <a:t>– (zpravodajství pro export, rozvoj exportu, podpora exportních příležitostí)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pro </a:t>
            </a:r>
            <a:r>
              <a:rPr lang="cs-CZ" dirty="0" err="1" smtClean="0"/>
              <a:t>VaVaI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Autofit/>
          </a:bodyPr>
          <a:lstStyle/>
          <a:p>
            <a:r>
              <a:rPr lang="cs-CZ" dirty="0" smtClean="0"/>
              <a:t>Rada pro výzkum, vývoj a inovace - vládě předkládat návrhy na posílení konkurenceschopnosti a hospodářského růstu.</a:t>
            </a:r>
          </a:p>
          <a:p>
            <a:r>
              <a:rPr lang="cs-CZ" dirty="0" smtClean="0"/>
              <a:t>Podílí se na přípravě Národní politiky výzkumu, vývoje a inovací</a:t>
            </a:r>
          </a:p>
          <a:p>
            <a:pPr lvl="0"/>
            <a:r>
              <a:rPr lang="cs-CZ" dirty="0"/>
              <a:t>návrhy na členy předsednictva a předsedu Technologické agentury České republiky a Grantové agentury České republiky,</a:t>
            </a:r>
          </a:p>
          <a:p>
            <a:pPr lvl="0"/>
            <a:r>
              <a:rPr lang="cs-CZ" dirty="0"/>
              <a:t>zpracování priorit aplikovaného výzkumu, vývoje a inovací České republiky,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42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Národní RIS3 strategie </a:t>
            </a:r>
            <a:r>
              <a:rPr lang="cs-CZ" sz="2400" dirty="0" smtClean="0"/>
              <a:t>– priority:</a:t>
            </a:r>
          </a:p>
          <a:p>
            <a:pPr lvl="1"/>
            <a:r>
              <a:rPr lang="cs-CZ" sz="2400" dirty="0"/>
              <a:t>Zvýšení inovační výkonnosti </a:t>
            </a:r>
            <a:r>
              <a:rPr lang="cs-CZ" sz="2400" dirty="0" smtClean="0"/>
              <a:t>firem</a:t>
            </a:r>
          </a:p>
          <a:p>
            <a:pPr lvl="1"/>
            <a:r>
              <a:rPr lang="cs-CZ" sz="2400" dirty="0" smtClean="0"/>
              <a:t>Zvýšení </a:t>
            </a:r>
            <a:r>
              <a:rPr lang="cs-CZ" sz="2400" dirty="0"/>
              <a:t>kvality veřejného výzkumu a prostředí pro realizaci </a:t>
            </a:r>
            <a:r>
              <a:rPr lang="cs-CZ" sz="2400" dirty="0" smtClean="0"/>
              <a:t>výzkumu</a:t>
            </a:r>
          </a:p>
          <a:p>
            <a:pPr lvl="1"/>
            <a:r>
              <a:rPr lang="cs-CZ" sz="2400" dirty="0" smtClean="0"/>
              <a:t>Zvýšení </a:t>
            </a:r>
            <a:r>
              <a:rPr lang="cs-CZ" sz="2400" dirty="0"/>
              <a:t>dostupnosti kvalifikované pracovní síly pro výzkum, vývoj a </a:t>
            </a:r>
            <a:r>
              <a:rPr lang="cs-CZ" sz="2400" dirty="0" smtClean="0"/>
              <a:t>inovace</a:t>
            </a:r>
          </a:p>
          <a:p>
            <a:pPr lvl="1"/>
            <a:r>
              <a:rPr lang="cs-CZ" sz="2400" dirty="0" smtClean="0"/>
              <a:t>Zvýšení </a:t>
            </a:r>
            <a:r>
              <a:rPr lang="cs-CZ" sz="2400" dirty="0"/>
              <a:t>využití nových technologií a digitalizace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926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Vytvoření Evropského výzkumného prostoru (ERA)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Horizont Evropa – rámcový program pro výzkum a inovace EU</a:t>
            </a:r>
          </a:p>
          <a:p>
            <a:r>
              <a:rPr lang="cs-CZ" sz="2400" dirty="0" smtClean="0"/>
              <a:t>Unie inovací – dokument EU pro podporu investic do vzdělávání, výzkumu, vývoje a inovací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528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Vytvoření 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Innovation</a:t>
            </a:r>
            <a:r>
              <a:rPr lang="cs-CZ" sz="2400" dirty="0" smtClean="0"/>
              <a:t> Union </a:t>
            </a:r>
            <a:r>
              <a:rPr lang="cs-CZ" sz="2400" dirty="0" err="1" smtClean="0"/>
              <a:t>Scoreboard</a:t>
            </a:r>
            <a:r>
              <a:rPr lang="cs-CZ" sz="2400" dirty="0" smtClean="0"/>
              <a:t> (IUS)</a:t>
            </a:r>
            <a:endParaRPr lang="cs-CZ" sz="2400" dirty="0"/>
          </a:p>
          <a:p>
            <a:pPr lvl="1"/>
            <a:r>
              <a:rPr lang="cs-CZ" sz="2400" dirty="0" smtClean="0"/>
              <a:t>Unie inovací každoročně hodnotí výzkum a inovační výkonnost členských států EU a vybraných zemí mimo EU formou hodnotící zprávy.</a:t>
            </a:r>
          </a:p>
          <a:p>
            <a:pPr lvl="1"/>
            <a:r>
              <a:rPr lang="cs-CZ" sz="2400" dirty="0" smtClean="0"/>
              <a:t>Komparativní srovnávání zahrnuje 25 různých indikátorů rozdělených do 3 tematických skupin: předpoklady, firemní aktivity, výstupy.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653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4426438"/>
          </a:xfrm>
        </p:spPr>
        <p:txBody>
          <a:bodyPr>
            <a:noAutofit/>
          </a:bodyPr>
          <a:lstStyle/>
          <a:p>
            <a:r>
              <a:rPr lang="cs-CZ" sz="2400" dirty="0" err="1"/>
              <a:t>Innovation</a:t>
            </a:r>
            <a:r>
              <a:rPr lang="cs-CZ" sz="2400" dirty="0"/>
              <a:t> Union </a:t>
            </a:r>
            <a:r>
              <a:rPr lang="cs-CZ" sz="2400" dirty="0" err="1"/>
              <a:t>Scoreboard</a:t>
            </a:r>
            <a:endParaRPr lang="cs-CZ" sz="2400" dirty="0"/>
          </a:p>
          <a:p>
            <a:pPr lvl="1"/>
            <a:r>
              <a:rPr lang="cs-CZ" sz="2400" dirty="0" smtClean="0"/>
              <a:t>Předpoklady (lidské zdroje, otevřené, excelentní výzkumné systémy, finance a podpora)</a:t>
            </a:r>
          </a:p>
          <a:p>
            <a:pPr lvl="1"/>
            <a:r>
              <a:rPr lang="cs-CZ" sz="2400" dirty="0" smtClean="0"/>
              <a:t>Firemní aktivity (firemní investice, spolupráce a podnikání, duševní majetek)</a:t>
            </a:r>
          </a:p>
          <a:p>
            <a:pPr lvl="1"/>
            <a:r>
              <a:rPr lang="cs-CZ" sz="2400" dirty="0" smtClean="0"/>
              <a:t>Výstupy (inovátoři, ekonomické dopady)</a:t>
            </a:r>
          </a:p>
          <a:p>
            <a:pPr lvl="1"/>
            <a:endParaRPr lang="cs-CZ" sz="2400" dirty="0"/>
          </a:p>
          <a:p>
            <a:pPr marL="457200" lvl="1" indent="0">
              <a:buNone/>
            </a:pPr>
            <a:r>
              <a:rPr lang="cs-CZ" sz="2400" dirty="0" smtClean="0"/>
              <a:t>Komplexní ukazatel (SII – </a:t>
            </a:r>
            <a:r>
              <a:rPr lang="cs-CZ" sz="2400" dirty="0" err="1" smtClean="0"/>
              <a:t>Summary</a:t>
            </a:r>
            <a:r>
              <a:rPr lang="cs-CZ" sz="2400" dirty="0" smtClean="0"/>
              <a:t> </a:t>
            </a:r>
            <a:r>
              <a:rPr lang="cs-CZ" sz="2400" dirty="0" err="1" smtClean="0"/>
              <a:t>Innovation</a:t>
            </a:r>
            <a:r>
              <a:rPr lang="cs-CZ" sz="2400" dirty="0" smtClean="0"/>
              <a:t> Index)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01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Innovation</a:t>
            </a:r>
            <a:r>
              <a:rPr lang="cs-CZ" dirty="0"/>
              <a:t> Union </a:t>
            </a:r>
            <a:r>
              <a:rPr lang="cs-CZ" dirty="0" err="1"/>
              <a:t>Scoreboard</a:t>
            </a:r>
            <a:endParaRPr lang="cs-CZ" dirty="0"/>
          </a:p>
          <a:p>
            <a:pPr lvl="1"/>
            <a:r>
              <a:rPr lang="cs-CZ" dirty="0" smtClean="0"/>
              <a:t>Klíčový výsledek:</a:t>
            </a:r>
          </a:p>
          <a:p>
            <a:pPr lvl="2"/>
            <a:r>
              <a:rPr lang="cs-CZ" dirty="0" smtClean="0"/>
              <a:t>Inovační lídři</a:t>
            </a:r>
          </a:p>
          <a:p>
            <a:pPr lvl="2"/>
            <a:r>
              <a:rPr lang="cs-CZ" dirty="0" smtClean="0"/>
              <a:t>Inovační stoupenci</a:t>
            </a:r>
          </a:p>
          <a:p>
            <a:pPr lvl="2"/>
            <a:r>
              <a:rPr lang="cs-CZ" dirty="0" smtClean="0"/>
              <a:t>Mírní inovátoři</a:t>
            </a:r>
          </a:p>
          <a:p>
            <a:pPr lvl="2"/>
            <a:r>
              <a:rPr lang="cs-CZ" dirty="0" smtClean="0"/>
              <a:t>Skromní inovátoři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99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Umírnění inovátoři </a:t>
            </a:r>
            <a:r>
              <a:rPr lang="cs-CZ" sz="2400" dirty="0"/>
              <a:t>(</a:t>
            </a:r>
            <a:r>
              <a:rPr lang="cs-CZ" sz="2400" dirty="0" err="1"/>
              <a:t>Moderate</a:t>
            </a:r>
            <a:r>
              <a:rPr lang="cs-CZ" sz="2400" dirty="0"/>
              <a:t> </a:t>
            </a:r>
            <a:r>
              <a:rPr lang="cs-CZ" sz="2400" dirty="0" err="1"/>
              <a:t>innovators</a:t>
            </a:r>
            <a:r>
              <a:rPr lang="cs-CZ" sz="2400" dirty="0"/>
              <a:t>) – jsou země, jejichž </a:t>
            </a:r>
            <a:r>
              <a:rPr lang="cs-CZ" sz="2400" dirty="0" smtClean="0"/>
              <a:t>hodnota souhrnného </a:t>
            </a:r>
            <a:r>
              <a:rPr lang="cs-CZ" sz="2400" dirty="0"/>
              <a:t>inovačního indexu byla v rozmezí od 10 % do 50 % pod </a:t>
            </a:r>
            <a:r>
              <a:rPr lang="cs-CZ" sz="2400" dirty="0" smtClean="0"/>
              <a:t>průměrnou hodnotou </a:t>
            </a:r>
            <a:r>
              <a:rPr lang="cs-CZ" sz="2400" dirty="0"/>
              <a:t>Evropské unie. Do této skupiny </a:t>
            </a:r>
            <a:r>
              <a:rPr lang="cs-CZ" sz="2400" dirty="0" smtClean="0"/>
              <a:t>patří </a:t>
            </a:r>
            <a:r>
              <a:rPr lang="cs-CZ" sz="2400" dirty="0"/>
              <a:t>země jižní Evropy: Malta, </a:t>
            </a:r>
            <a:r>
              <a:rPr lang="cs-CZ" sz="2400" dirty="0" smtClean="0"/>
              <a:t>Řecko, Španělsko</a:t>
            </a:r>
            <a:r>
              <a:rPr lang="cs-CZ" sz="2400" dirty="0"/>
              <a:t>, Portugalsko a Itálie a některé země střední Evropy: Polsko, </a:t>
            </a:r>
            <a:r>
              <a:rPr lang="cs-CZ" sz="2400" dirty="0" smtClean="0"/>
              <a:t>Slovensko a </a:t>
            </a:r>
            <a:r>
              <a:rPr lang="cs-CZ" sz="2400" dirty="0"/>
              <a:t>Česká republika.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432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Současný stav inovačních a s tím souvisejících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r>
              <a:rPr lang="cs-CZ" sz="2000" dirty="0" smtClean="0"/>
              <a:t>Převaha technických inovací (především produktu)</a:t>
            </a:r>
          </a:p>
          <a:p>
            <a:r>
              <a:rPr lang="cs-CZ" sz="2000" dirty="0" smtClean="0"/>
              <a:t>Převaha inovačních aktivit u podniků se zahraniční kontrolou</a:t>
            </a:r>
          </a:p>
          <a:p>
            <a:r>
              <a:rPr lang="cs-CZ" sz="2000" dirty="0" smtClean="0"/>
              <a:t>Rozsah výdajů na </a:t>
            </a:r>
            <a:r>
              <a:rPr lang="cs-CZ" sz="2000" dirty="0" err="1" smtClean="0"/>
              <a:t>VaV</a:t>
            </a:r>
            <a:r>
              <a:rPr lang="cs-CZ" sz="2000" dirty="0" smtClean="0"/>
              <a:t> řadí ČR k průměru EU</a:t>
            </a:r>
          </a:p>
          <a:p>
            <a:r>
              <a:rPr lang="cs-CZ" sz="2000" dirty="0" smtClean="0"/>
              <a:t>Nízká míra spolupráce podnikatelského sektoru s výzkumnými institucemi</a:t>
            </a:r>
          </a:p>
          <a:p>
            <a:r>
              <a:rPr lang="cs-CZ" sz="2000" dirty="0" smtClean="0"/>
              <a:t>Nízká inovační poptávka firem po výzkumu VŠ</a:t>
            </a:r>
          </a:p>
          <a:p>
            <a:r>
              <a:rPr lang="cs-CZ" sz="2000" dirty="0" smtClean="0"/>
              <a:t>Inovační výstupy ČR jsou nižší</a:t>
            </a:r>
          </a:p>
          <a:p>
            <a:r>
              <a:rPr lang="cs-CZ" sz="2000" dirty="0" smtClean="0"/>
              <a:t>Inovační lídři ČR jsou velké firmy</a:t>
            </a:r>
          </a:p>
          <a:p>
            <a:r>
              <a:rPr lang="cs-CZ" sz="2000" dirty="0" smtClean="0"/>
              <a:t>Časté změny ve strategických dokumentech vztahujících se ke konkurenceschopnosti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82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Ministerstvo průmyslu a obchodu – 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Analýza konkurenceschopnosti ČR </a:t>
            </a:r>
            <a:r>
              <a:rPr lang="cs-CZ" sz="2400" dirty="0" smtClean="0"/>
              <a:t>– apeluje na jasnou formulaci inovační politiky země</a:t>
            </a:r>
          </a:p>
          <a:p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</a:rPr>
              <a:t>Inovační strategie České republiky 2019 - 2030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94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Současný stav inovačních a s tím souvisejících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</a:t>
            </a:r>
            <a:r>
              <a:rPr lang="cs-CZ" sz="2000" dirty="0" smtClean="0"/>
              <a:t>aostávání ČR v počtu patentových přihlášek, podle ČSÚ hluboko pod průměrem. </a:t>
            </a:r>
          </a:p>
          <a:p>
            <a:r>
              <a:rPr lang="cs-CZ" sz="2000" dirty="0" smtClean="0"/>
              <a:t>výrazně </a:t>
            </a:r>
            <a:r>
              <a:rPr lang="cs-CZ" sz="2000" dirty="0"/>
              <a:t>podprůměrné mezinárodní příjmy plynoucí z patentů a </a:t>
            </a:r>
            <a:r>
              <a:rPr lang="cs-CZ" sz="2000" dirty="0" smtClean="0"/>
              <a:t>licencí.</a:t>
            </a:r>
          </a:p>
          <a:p>
            <a:r>
              <a:rPr lang="cs-CZ" sz="2000" dirty="0" smtClean="0"/>
              <a:t>velký počet </a:t>
            </a:r>
            <a:r>
              <a:rPr lang="cs-CZ" sz="2000" dirty="0"/>
              <a:t>mladých lidí s dokončeným </a:t>
            </a:r>
            <a:r>
              <a:rPr lang="cs-CZ" sz="2000" dirty="0" smtClean="0"/>
              <a:t>terciárním vzděláním,</a:t>
            </a:r>
          </a:p>
          <a:p>
            <a:r>
              <a:rPr lang="cs-CZ" sz="2000" dirty="0" smtClean="0"/>
              <a:t>vysoký podíl </a:t>
            </a:r>
            <a:r>
              <a:rPr lang="cs-CZ" sz="2000" dirty="0"/>
              <a:t>na mezinárodním vědeckém spolu – </a:t>
            </a:r>
            <a:r>
              <a:rPr lang="cs-CZ" sz="2000" dirty="0" smtClean="0"/>
              <a:t>publikování</a:t>
            </a:r>
          </a:p>
          <a:p>
            <a:r>
              <a:rPr lang="cs-CZ" sz="2000" dirty="0" smtClean="0"/>
              <a:t>nadprůměrný export </a:t>
            </a:r>
            <a:r>
              <a:rPr lang="cs-CZ" sz="2000" dirty="0"/>
              <a:t>středních a </a:t>
            </a:r>
            <a:r>
              <a:rPr lang="cs-CZ" sz="2000" dirty="0" err="1"/>
              <a:t>high</a:t>
            </a:r>
            <a:r>
              <a:rPr lang="cs-CZ" sz="2000" dirty="0"/>
              <a:t> – </a:t>
            </a:r>
            <a:r>
              <a:rPr lang="cs-CZ" sz="2000" dirty="0" err="1"/>
              <a:t>tech</a:t>
            </a:r>
            <a:r>
              <a:rPr lang="cs-CZ" sz="2000" dirty="0"/>
              <a:t> produktů.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354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Současný stav inovačních a s tím souvisejících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slabou stránka českého </a:t>
            </a:r>
            <a:r>
              <a:rPr lang="cs-CZ" sz="2000" dirty="0"/>
              <a:t>inovačního prostředí </a:t>
            </a:r>
            <a:r>
              <a:rPr lang="cs-CZ" sz="2000" dirty="0" smtClean="0"/>
              <a:t>- mezinárodní spolupráci v </a:t>
            </a:r>
            <a:r>
              <a:rPr lang="cs-CZ" sz="2000" dirty="0"/>
              <a:t>oblasti </a:t>
            </a:r>
            <a:r>
              <a:rPr lang="cs-CZ" sz="2000" dirty="0" err="1" smtClean="0"/>
              <a:t>VaVaI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České </a:t>
            </a:r>
            <a:r>
              <a:rPr lang="cs-CZ" sz="2000" dirty="0"/>
              <a:t>firmy </a:t>
            </a:r>
            <a:r>
              <a:rPr lang="cs-CZ" sz="2000" dirty="0" smtClean="0"/>
              <a:t>mohou expandovat </a:t>
            </a:r>
            <a:r>
              <a:rPr lang="cs-CZ" sz="2000" dirty="0"/>
              <a:t>do zahraničí za pomocí </a:t>
            </a:r>
            <a:r>
              <a:rPr lang="cs-CZ" sz="2000" dirty="0" smtClean="0"/>
              <a:t>zahraničních kanceláří </a:t>
            </a:r>
            <a:r>
              <a:rPr lang="cs-CZ" sz="2000" dirty="0" err="1"/>
              <a:t>CzechTrade</a:t>
            </a:r>
            <a:r>
              <a:rPr lang="cs-CZ" sz="2000" dirty="0"/>
              <a:t>, </a:t>
            </a:r>
            <a:r>
              <a:rPr lang="cs-CZ" sz="2000" dirty="0" smtClean="0"/>
              <a:t>není  však primárně zaměřeno </a:t>
            </a:r>
            <a:r>
              <a:rPr lang="cs-CZ" sz="2000" dirty="0"/>
              <a:t>na </a:t>
            </a:r>
            <a:r>
              <a:rPr lang="cs-CZ" sz="2000" dirty="0" err="1" smtClean="0"/>
              <a:t>VaVaI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Finsko by mohlo </a:t>
            </a:r>
            <a:r>
              <a:rPr lang="cs-CZ" sz="2000" dirty="0"/>
              <a:t>sloužit jako inspirace pro Českou </a:t>
            </a:r>
            <a:r>
              <a:rPr lang="cs-CZ" sz="2000" dirty="0" smtClean="0"/>
              <a:t>republiku.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59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</a:rPr>
              <a:t>Inovační strategie: 9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</a:rPr>
              <a:t>pilířů:</a:t>
            </a:r>
            <a:endParaRPr lang="cs-CZ" sz="20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Financování a hodnocení výzkumu a vývoje,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Polytechnické vzdělávání – Začlenit vzdělávací oblast Člověk a technika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Digitální stát, výroba a služby,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Chytré investice,</a:t>
            </a:r>
          </a:p>
          <a:p>
            <a:pPr lvl="2"/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Ochrana duševního vlastnictví,</a:t>
            </a: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Mobilita a stavební prostředí,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Chytrý marketing,</a:t>
            </a: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Inovační a výzkumná centra,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Národní start-up a spin-</a:t>
            </a:r>
            <a:r>
              <a:rPr lang="cs-CZ" sz="1800" dirty="0" err="1" smtClean="0">
                <a:solidFill>
                  <a:schemeClr val="bg2">
                    <a:lumMod val="50000"/>
                  </a:schemeClr>
                </a:solidFill>
              </a:rPr>
              <a:t>off</a:t>
            </a: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 prostředí.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5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6589199" cy="1280890"/>
          </a:xfrm>
        </p:spPr>
        <p:txBody>
          <a:bodyPr/>
          <a:lstStyle/>
          <a:p>
            <a:r>
              <a:rPr lang="cs-CZ" dirty="0" smtClean="0"/>
              <a:t>Inovační strategie – Národní start-up a spin-</a:t>
            </a:r>
            <a:r>
              <a:rPr lang="cs-CZ" dirty="0" err="1" smtClean="0"/>
              <a:t>off</a:t>
            </a:r>
            <a:r>
              <a:rPr lang="cs-CZ" dirty="0" smtClean="0"/>
              <a:t>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556792"/>
            <a:ext cx="6591985" cy="3777622"/>
          </a:xfrm>
        </p:spPr>
        <p:txBody>
          <a:bodyPr>
            <a:normAutofit fontScale="92500" lnSpcReduction="20000"/>
          </a:bodyPr>
          <a:lstStyle/>
          <a:p>
            <a:r>
              <a:rPr lang="cs-CZ" sz="1400" dirty="0"/>
              <a:t>Institucionální odpovědnost: </a:t>
            </a:r>
            <a:r>
              <a:rPr lang="cs-CZ" sz="1400" dirty="0" smtClean="0"/>
              <a:t>MPO/</a:t>
            </a:r>
            <a:r>
              <a:rPr lang="cs-CZ" sz="1400" dirty="0" err="1" smtClean="0"/>
              <a:t>CzechInvest</a:t>
            </a:r>
            <a:r>
              <a:rPr lang="cs-CZ" sz="1400" dirty="0" smtClean="0"/>
              <a:t>/ČMZRB/TAČR</a:t>
            </a:r>
          </a:p>
          <a:p>
            <a:r>
              <a:rPr lang="cs-CZ" sz="1400" dirty="0"/>
              <a:t>vytvořit </a:t>
            </a:r>
            <a:r>
              <a:rPr lang="cs-CZ" sz="1400" dirty="0" smtClean="0"/>
              <a:t>podpory </a:t>
            </a:r>
            <a:r>
              <a:rPr lang="cs-CZ" sz="1400" dirty="0"/>
              <a:t>pro vznik a podporu </a:t>
            </a:r>
            <a:r>
              <a:rPr lang="cs-CZ" sz="1400" dirty="0" smtClean="0"/>
              <a:t>start-</a:t>
            </a:r>
            <a:r>
              <a:rPr lang="cs-CZ" sz="1400" dirty="0" err="1" smtClean="0"/>
              <a:t>ups</a:t>
            </a:r>
            <a:r>
              <a:rPr lang="cs-CZ" sz="1400" dirty="0" smtClean="0"/>
              <a:t> </a:t>
            </a:r>
            <a:r>
              <a:rPr lang="cs-CZ" sz="1400" dirty="0"/>
              <a:t>a spin-</a:t>
            </a:r>
            <a:r>
              <a:rPr lang="cs-CZ" sz="1400" dirty="0" err="1"/>
              <a:t>offs</a:t>
            </a:r>
            <a:r>
              <a:rPr lang="cs-CZ" sz="1400" dirty="0"/>
              <a:t> na národní úrovni a provázat tyto prvky s regionální a mezinárodní </a:t>
            </a:r>
            <a:r>
              <a:rPr lang="cs-CZ" sz="1400" dirty="0" smtClean="0"/>
              <a:t>podporou,</a:t>
            </a:r>
          </a:p>
          <a:p>
            <a:r>
              <a:rPr lang="cs-CZ" sz="1400" dirty="0" smtClean="0"/>
              <a:t>vytvořit </a:t>
            </a:r>
            <a:r>
              <a:rPr lang="cs-CZ" sz="1400" dirty="0"/>
              <a:t>ucelený program </a:t>
            </a:r>
            <a:r>
              <a:rPr lang="cs-CZ" sz="1400" dirty="0" smtClean="0"/>
              <a:t>financování</a:t>
            </a:r>
          </a:p>
          <a:p>
            <a:r>
              <a:rPr lang="cs-CZ" sz="1400" dirty="0" smtClean="0"/>
              <a:t>vytvořit </a:t>
            </a:r>
            <a:r>
              <a:rPr lang="cs-CZ" sz="1400" dirty="0"/>
              <a:t>mapu </a:t>
            </a:r>
            <a:r>
              <a:rPr lang="cs-CZ" sz="1400" dirty="0" smtClean="0"/>
              <a:t>start-</a:t>
            </a:r>
            <a:r>
              <a:rPr lang="cs-CZ" sz="1400" dirty="0" err="1" smtClean="0"/>
              <a:t>ups</a:t>
            </a:r>
            <a:r>
              <a:rPr lang="cs-CZ" sz="1400" dirty="0" smtClean="0"/>
              <a:t> </a:t>
            </a:r>
            <a:r>
              <a:rPr lang="cs-CZ" sz="1400" dirty="0"/>
              <a:t>s cílem provazovat je s investory a poskytovateli </a:t>
            </a:r>
            <a:r>
              <a:rPr lang="cs-CZ" sz="1400" dirty="0" smtClean="0"/>
              <a:t>podpory,</a:t>
            </a:r>
          </a:p>
          <a:p>
            <a:r>
              <a:rPr lang="cs-CZ" sz="1400" dirty="0" smtClean="0"/>
              <a:t>zabezpečit </a:t>
            </a:r>
            <a:r>
              <a:rPr lang="cs-CZ" sz="1400" dirty="0"/>
              <a:t>výměnu informací a nejlepších zkušeností mezi </a:t>
            </a:r>
            <a:r>
              <a:rPr lang="cs-CZ" sz="1400" dirty="0" smtClean="0"/>
              <a:t>start-</a:t>
            </a:r>
            <a:r>
              <a:rPr lang="cs-CZ" sz="1400" dirty="0" err="1" smtClean="0"/>
              <a:t>ups</a:t>
            </a:r>
            <a:r>
              <a:rPr lang="cs-CZ" sz="1400" dirty="0" smtClean="0"/>
              <a:t>,</a:t>
            </a:r>
          </a:p>
          <a:p>
            <a:r>
              <a:rPr lang="cs-CZ" sz="1400" dirty="0" smtClean="0"/>
              <a:t>vytvořit </a:t>
            </a:r>
            <a:r>
              <a:rPr lang="cs-CZ" sz="1400" dirty="0"/>
              <a:t>prostředí zajímavé pro zahraniční </a:t>
            </a:r>
            <a:r>
              <a:rPr lang="cs-CZ" sz="1400" dirty="0" smtClean="0"/>
              <a:t>start-</a:t>
            </a:r>
            <a:r>
              <a:rPr lang="cs-CZ" sz="1400" dirty="0" err="1" smtClean="0"/>
              <a:t>ups</a:t>
            </a:r>
            <a:endParaRPr lang="cs-CZ" sz="1400" dirty="0"/>
          </a:p>
          <a:p>
            <a:r>
              <a:rPr lang="cs-CZ" sz="1400" dirty="0" smtClean="0"/>
              <a:t>připravit </a:t>
            </a:r>
            <a:r>
              <a:rPr lang="cs-CZ" sz="1400" dirty="0"/>
              <a:t>program účelové podpory TAČR pro </a:t>
            </a:r>
            <a:r>
              <a:rPr lang="cs-CZ" sz="1400" dirty="0" err="1"/>
              <a:t>startups</a:t>
            </a:r>
            <a:r>
              <a:rPr lang="cs-CZ" sz="1400" dirty="0"/>
              <a:t> a </a:t>
            </a:r>
            <a:r>
              <a:rPr lang="cs-CZ" sz="1400" dirty="0" smtClean="0"/>
              <a:t>spin-</a:t>
            </a:r>
            <a:r>
              <a:rPr lang="cs-CZ" sz="1400" dirty="0" err="1" smtClean="0"/>
              <a:t>offs</a:t>
            </a:r>
            <a:r>
              <a:rPr lang="cs-CZ" sz="1400" dirty="0" smtClean="0"/>
              <a:t>,</a:t>
            </a:r>
          </a:p>
          <a:p>
            <a:r>
              <a:rPr lang="cs-CZ" sz="1400" dirty="0" smtClean="0"/>
              <a:t>zavést </a:t>
            </a:r>
            <a:r>
              <a:rPr lang="cs-CZ" sz="1400" dirty="0"/>
              <a:t>v rámci výuky na všech úrovních škol vzdělávání k nabytí podnikatelských </a:t>
            </a:r>
            <a:r>
              <a:rPr lang="cs-CZ" sz="1400" dirty="0" smtClean="0"/>
              <a:t>dovedností,</a:t>
            </a:r>
          </a:p>
          <a:p>
            <a:r>
              <a:rPr lang="cs-CZ" sz="1400" dirty="0" smtClean="0"/>
              <a:t>zavést </a:t>
            </a:r>
            <a:r>
              <a:rPr lang="cs-CZ" sz="1400" dirty="0"/>
              <a:t>monitoring a </a:t>
            </a:r>
            <a:r>
              <a:rPr lang="cs-CZ" sz="1400" dirty="0" err="1"/>
              <a:t>benchmarking</a:t>
            </a:r>
            <a:r>
              <a:rPr lang="cs-CZ" sz="1400" dirty="0"/>
              <a:t> inkubátorů, </a:t>
            </a:r>
            <a:r>
              <a:rPr lang="cs-CZ" sz="1400" dirty="0" err="1"/>
              <a:t>hubů</a:t>
            </a:r>
            <a:r>
              <a:rPr lang="cs-CZ" sz="1400" dirty="0"/>
              <a:t> a akcelerátorů</a:t>
            </a:r>
            <a:r>
              <a:rPr lang="cs-CZ" sz="1400" dirty="0" smtClean="0"/>
              <a:t>.</a:t>
            </a:r>
          </a:p>
          <a:p>
            <a:endParaRPr lang="cs-CZ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</a:rPr>
              <a:t>Podpora přes </a:t>
            </a:r>
            <a:r>
              <a:rPr lang="cs-CZ" sz="1400" dirty="0" err="1" smtClean="0">
                <a:solidFill>
                  <a:schemeClr val="tx1"/>
                </a:solidFill>
              </a:rPr>
              <a:t>CzechInvest</a:t>
            </a:r>
            <a:r>
              <a:rPr lang="cs-CZ" sz="1400" dirty="0" smtClean="0">
                <a:solidFill>
                  <a:schemeClr val="tx1"/>
                </a:solidFill>
              </a:rPr>
              <a:t>, Českomoravskou záruční a rozvojovou banku (ČMZRB, účelová podpora TAČR, inspirace hledat v Izraeli a Finsku.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42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strategie – Inovační a výzkumná centra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391744"/>
          </a:xfrm>
        </p:spPr>
        <p:txBody>
          <a:bodyPr>
            <a:noAutofit/>
          </a:bodyPr>
          <a:lstStyle/>
          <a:p>
            <a:r>
              <a:rPr lang="cs-CZ" sz="1600" dirty="0"/>
              <a:t>zaměřit podporu na klíčové trendy, kde se protíná excelence výzkumu, potenciál českých firem a budoucí technologické trendy = Strategie chytré specializace (umělá inteligence, kosmické technologie, laserové technologie, nanotechnologie, biotechnologie, energeticky úsporná řešení, chemie a chemické technologie, klinická medicína a biomedicína, ad</a:t>
            </a:r>
            <a:r>
              <a:rPr lang="cs-CZ" sz="1600" dirty="0" smtClean="0"/>
              <a:t>.),</a:t>
            </a:r>
          </a:p>
          <a:p>
            <a:r>
              <a:rPr lang="cs-CZ" sz="1600" dirty="0" smtClean="0"/>
              <a:t>dosáhnout </a:t>
            </a:r>
            <a:r>
              <a:rPr lang="cs-CZ" sz="1600" dirty="0"/>
              <a:t>začlenění českých firem do oborových klastrů s účastí výzkumných </a:t>
            </a:r>
            <a:r>
              <a:rPr lang="cs-CZ" sz="1600" dirty="0" smtClean="0"/>
              <a:t>institucí,</a:t>
            </a:r>
          </a:p>
          <a:p>
            <a:r>
              <a:rPr lang="cs-CZ" sz="1600" dirty="0" smtClean="0"/>
              <a:t>v </a:t>
            </a:r>
            <a:r>
              <a:rPr lang="cs-CZ" sz="1600" dirty="0"/>
              <a:t>rámci podpor z veřejných prostředků specificky podporovat navržená řešení s potenciálem komercializace prostřednictvím ochrany duševního vlastnictví</a:t>
            </a:r>
            <a:r>
              <a:rPr lang="cs-CZ" sz="1600" dirty="0" smtClean="0"/>
              <a:t>.</a:t>
            </a:r>
          </a:p>
          <a:p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Nástroje: zapojit evropské operační programy 2020+ pro budování výzkumných klastrů.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5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Národní politika výzkumu, vývoje a inovací České republiky 2021+</a:t>
            </a:r>
            <a:r>
              <a:rPr lang="cs-CZ" sz="2400" dirty="0" smtClean="0"/>
              <a:t>(zajištění kvalitních lidských zdrojů, vytváření prostředí pro efektivní šíření a využívání znalostí, zvyšování inovační výkonnosti podniků, zlepšení koordinace systému řízení v ČR)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5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NP </a:t>
            </a:r>
            <a:r>
              <a:rPr lang="cs-CZ" dirty="0" err="1"/>
              <a:t>VaVaI</a:t>
            </a:r>
            <a:r>
              <a:rPr lang="cs-CZ" dirty="0"/>
              <a:t> 2021+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Postoupit ze skupiny „mírný inovátor“ do „inovačních lídrů“</a:t>
            </a:r>
          </a:p>
          <a:p>
            <a:r>
              <a:rPr lang="cs-CZ" sz="2400" dirty="0" smtClean="0"/>
              <a:t>přispívá </a:t>
            </a:r>
            <a:r>
              <a:rPr lang="cs-CZ" sz="2400" dirty="0"/>
              <a:t>k rozvoji a dosažení pokroku v těchto klíčových oblastech</a:t>
            </a:r>
            <a:r>
              <a:rPr lang="cs-CZ" sz="2400" dirty="0" smtClean="0"/>
              <a:t>:</a:t>
            </a:r>
          </a:p>
          <a:p>
            <a:pPr lvl="1"/>
            <a:r>
              <a:rPr lang="cs-CZ" sz="2200" dirty="0" smtClean="0"/>
              <a:t>řízení </a:t>
            </a:r>
            <a:r>
              <a:rPr lang="cs-CZ" sz="2200" dirty="0"/>
              <a:t>a financování systému </a:t>
            </a:r>
            <a:r>
              <a:rPr lang="cs-CZ" sz="2200" dirty="0" err="1" smtClean="0"/>
              <a:t>VaVaI</a:t>
            </a:r>
            <a:endParaRPr lang="cs-CZ" sz="2200" dirty="0" smtClean="0"/>
          </a:p>
          <a:p>
            <a:pPr lvl="1"/>
            <a:r>
              <a:rPr lang="cs-CZ" sz="2200" dirty="0" smtClean="0"/>
              <a:t>motivace </a:t>
            </a:r>
            <a:r>
              <a:rPr lang="cs-CZ" sz="2200" dirty="0"/>
              <a:t>lidí k výzkumné kariéře a rozvoj potenciálu </a:t>
            </a:r>
            <a:r>
              <a:rPr lang="cs-CZ" sz="2200" dirty="0" smtClean="0"/>
              <a:t>lidí</a:t>
            </a:r>
          </a:p>
          <a:p>
            <a:pPr lvl="1"/>
            <a:r>
              <a:rPr lang="cs-CZ" sz="2200" dirty="0" smtClean="0"/>
              <a:t>kvalita </a:t>
            </a:r>
            <a:r>
              <a:rPr lang="cs-CZ" sz="2200" dirty="0"/>
              <a:t>a mezinárodní excelence ve </a:t>
            </a:r>
            <a:r>
              <a:rPr lang="cs-CZ" sz="2200" dirty="0" err="1" smtClean="0"/>
              <a:t>VaV</a:t>
            </a:r>
            <a:endParaRPr lang="cs-CZ" sz="2200" dirty="0" smtClean="0"/>
          </a:p>
          <a:p>
            <a:pPr lvl="1"/>
            <a:r>
              <a:rPr lang="cs-CZ" sz="2200" dirty="0" smtClean="0"/>
              <a:t>spolupráce </a:t>
            </a:r>
            <a:r>
              <a:rPr lang="cs-CZ" sz="2200" dirty="0"/>
              <a:t>výzkumné a aplikační </a:t>
            </a:r>
            <a:r>
              <a:rPr lang="cs-CZ" sz="2200" dirty="0" smtClean="0"/>
              <a:t>sféry</a:t>
            </a:r>
          </a:p>
          <a:p>
            <a:pPr lvl="1"/>
            <a:r>
              <a:rPr lang="cs-CZ" sz="2200" dirty="0"/>
              <a:t>i</a:t>
            </a:r>
            <a:r>
              <a:rPr lang="cs-CZ" sz="2200" dirty="0" smtClean="0"/>
              <a:t>novační </a:t>
            </a:r>
            <a:r>
              <a:rPr lang="cs-CZ" sz="2200" dirty="0"/>
              <a:t>potenciál </a:t>
            </a:r>
            <a:r>
              <a:rPr lang="cs-CZ" sz="2200" dirty="0" smtClean="0"/>
              <a:t>ČR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03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NP </a:t>
            </a:r>
            <a:r>
              <a:rPr lang="cs-CZ" dirty="0" err="1"/>
              <a:t>VaVaI</a:t>
            </a:r>
            <a:r>
              <a:rPr lang="cs-CZ" dirty="0"/>
              <a:t> 2021+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cs-CZ" sz="2200" b="1" dirty="0" smtClean="0"/>
              <a:t>řízení </a:t>
            </a:r>
            <a:r>
              <a:rPr lang="cs-CZ" sz="2200" b="1" dirty="0"/>
              <a:t>a financování systému </a:t>
            </a:r>
            <a:r>
              <a:rPr lang="cs-CZ" sz="2200" b="1" dirty="0" err="1" smtClean="0"/>
              <a:t>VaVaI</a:t>
            </a:r>
            <a:r>
              <a:rPr lang="cs-CZ" sz="2200" b="1" dirty="0" smtClean="0"/>
              <a:t> </a:t>
            </a:r>
            <a:r>
              <a:rPr lang="cs-CZ" sz="2200" dirty="0" smtClean="0"/>
              <a:t>- </a:t>
            </a:r>
            <a:r>
              <a:rPr lang="cs-CZ" sz="2400" dirty="0"/>
              <a:t>Kompetence v systému podpory </a:t>
            </a:r>
            <a:r>
              <a:rPr lang="cs-CZ" sz="2400" dirty="0" err="1"/>
              <a:t>VaVaI</a:t>
            </a:r>
            <a:r>
              <a:rPr lang="cs-CZ" sz="2400" dirty="0"/>
              <a:t> jsou definovány zákonem o podpoře </a:t>
            </a:r>
            <a:r>
              <a:rPr lang="cs-CZ" sz="2400" dirty="0" err="1"/>
              <a:t>VaVaI</a:t>
            </a:r>
            <a:r>
              <a:rPr lang="cs-CZ" sz="2400" dirty="0" smtClean="0"/>
              <a:t>, slabou stránkou nízká provázanost inovačních aktérů.</a:t>
            </a:r>
            <a:endParaRPr lang="cs-CZ" sz="2200" dirty="0" smtClean="0"/>
          </a:p>
          <a:p>
            <a:pPr lvl="1"/>
            <a:r>
              <a:rPr lang="cs-CZ" sz="2200" b="1" dirty="0" smtClean="0"/>
              <a:t>motivace </a:t>
            </a:r>
            <a:r>
              <a:rPr lang="cs-CZ" sz="2200" b="1" dirty="0"/>
              <a:t>lidí k výzkumné kariéře a rozvoj potenciálu </a:t>
            </a:r>
            <a:r>
              <a:rPr lang="cs-CZ" sz="2200" b="1" dirty="0" smtClean="0"/>
              <a:t>lidí</a:t>
            </a:r>
            <a:r>
              <a:rPr lang="cs-CZ" sz="2200" dirty="0" smtClean="0"/>
              <a:t> - </a:t>
            </a:r>
            <a:r>
              <a:rPr lang="cs-CZ" sz="2400" dirty="0"/>
              <a:t>Nedostatečný počet „domácích“ odborníků v jednotlivých oblastech </a:t>
            </a:r>
            <a:r>
              <a:rPr lang="cs-CZ" sz="2400" dirty="0" err="1"/>
              <a:t>VaVaI</a:t>
            </a:r>
            <a:r>
              <a:rPr lang="cs-CZ" sz="2400" dirty="0"/>
              <a:t> lze také do jisté míry kompenzovat podporou jejich příchodu z jiných zemí. Jedná se o podporu zahraničních studentů ke studiu přírodovědných a technických oborů na vysokých školách v ČR (např. propagace českých vysokých škol v zahraničí, rozšíření oborové výuky v angličtině</a:t>
            </a:r>
            <a:r>
              <a:rPr lang="cs-CZ" sz="2400" dirty="0" smtClean="0"/>
              <a:t>,</a:t>
            </a:r>
            <a:endParaRPr lang="cs-CZ" sz="2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99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NP </a:t>
            </a:r>
            <a:r>
              <a:rPr lang="cs-CZ" dirty="0" err="1"/>
              <a:t>VaVaI</a:t>
            </a:r>
            <a:r>
              <a:rPr lang="cs-CZ" dirty="0"/>
              <a:t> 2021+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cs-CZ" sz="2200" b="1" dirty="0" smtClean="0"/>
              <a:t>kvalita </a:t>
            </a:r>
            <a:r>
              <a:rPr lang="cs-CZ" sz="2200" b="1" dirty="0"/>
              <a:t>a mezinárodní excelence ve </a:t>
            </a:r>
            <a:r>
              <a:rPr lang="cs-CZ" sz="2200" b="1" dirty="0" err="1" smtClean="0"/>
              <a:t>VaV</a:t>
            </a:r>
            <a:r>
              <a:rPr lang="cs-CZ" sz="2200" b="1" dirty="0" smtClean="0"/>
              <a:t> </a:t>
            </a:r>
            <a:r>
              <a:rPr lang="cs-CZ" sz="2200" dirty="0" smtClean="0"/>
              <a:t>– </a:t>
            </a:r>
            <a:r>
              <a:rPr lang="cs-CZ" sz="2400" dirty="0"/>
              <a:t>I přes výrazný rozvoj v uplynulém období a zlepšení produktivity i kvality výzkumu zůstává domácí výzkumný systém poměrně uzavřený mezinárodní spolupráci. ČR v mezinárodním srovnání vykazuje relativně nízký počet publikací vzniklých ve spolupráci se zahraničními pracovišti. Výzkumné týmy z ČR se dosud nedostatečně zapojují do mezinárodních výzkumných programů. </a:t>
            </a:r>
            <a:endParaRPr lang="cs-CZ" sz="2200" dirty="0" smtClean="0"/>
          </a:p>
          <a:p>
            <a:pPr lvl="1"/>
            <a:r>
              <a:rPr lang="cs-CZ" sz="2200" b="1" dirty="0" smtClean="0"/>
              <a:t>spolupráce </a:t>
            </a:r>
            <a:r>
              <a:rPr lang="cs-CZ" sz="2200" b="1" dirty="0"/>
              <a:t>výzkumné a aplikační </a:t>
            </a:r>
            <a:r>
              <a:rPr lang="cs-CZ" sz="2200" b="1" dirty="0" smtClean="0"/>
              <a:t>sféry - </a:t>
            </a:r>
            <a:r>
              <a:rPr lang="cs-CZ" sz="2400" dirty="0"/>
              <a:t>obě sféry působí do značné míry odděleně a nezávisle jedna na druhé</a:t>
            </a:r>
            <a:endParaRPr lang="cs-CZ" sz="2200" b="1" dirty="0" smtClean="0"/>
          </a:p>
          <a:p>
            <a:pPr lvl="1"/>
            <a:r>
              <a:rPr lang="cs-CZ" sz="2200" b="1" dirty="0"/>
              <a:t>i</a:t>
            </a:r>
            <a:r>
              <a:rPr lang="cs-CZ" sz="2200" b="1" dirty="0" smtClean="0"/>
              <a:t>novační </a:t>
            </a:r>
            <a:r>
              <a:rPr lang="cs-CZ" sz="2200" b="1" dirty="0"/>
              <a:t>potenciál </a:t>
            </a:r>
            <a:r>
              <a:rPr lang="cs-CZ" sz="2200" b="1" dirty="0" smtClean="0"/>
              <a:t>ČR - </a:t>
            </a:r>
            <a:r>
              <a:rPr lang="cs-CZ" sz="2400" dirty="0"/>
              <a:t>Dosud z větší části nenaplněný potenciál představují start-</a:t>
            </a:r>
            <a:r>
              <a:rPr lang="cs-CZ" sz="2400" dirty="0" err="1"/>
              <a:t>upy</a:t>
            </a:r>
            <a:r>
              <a:rPr lang="cs-CZ" sz="2400" dirty="0"/>
              <a:t> ve formě spin-</a:t>
            </a:r>
            <a:r>
              <a:rPr lang="cs-CZ" sz="2400" dirty="0" err="1"/>
              <a:t>off</a:t>
            </a:r>
            <a:r>
              <a:rPr lang="cs-CZ" sz="2400" dirty="0"/>
              <a:t> firem realizujících transfer technologií z veřejné výzkumné sféry do praxe. V posledních letech pak trápí MSP především nedostatek kvalifikovaných pracovníků</a:t>
            </a: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84618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583</TotalTime>
  <Words>1214</Words>
  <Application>Microsoft Office PowerPoint</Application>
  <PresentationFormat>Předvádění na obrazovce (4:3)</PresentationFormat>
  <Paragraphs>135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Stébla</vt:lpstr>
      <vt:lpstr>Podpora inovací - dokumenty</vt:lpstr>
      <vt:lpstr>Podpora inovací - dokumenty</vt:lpstr>
      <vt:lpstr>Podpora inovací - dokumenty</vt:lpstr>
      <vt:lpstr>Inovační strategie – Národní start-up a spin-off prostředí</vt:lpstr>
      <vt:lpstr>Inovační strategie – Inovační a výzkumná centra</vt:lpstr>
      <vt:lpstr>Podpora inovací - dokumenty</vt:lpstr>
      <vt:lpstr>NP VaVaI 2021+</vt:lpstr>
      <vt:lpstr>NP VaVaI 2021+</vt:lpstr>
      <vt:lpstr>NP VaVaI 2021+</vt:lpstr>
      <vt:lpstr>Podpora inovací - dokumenty</vt:lpstr>
      <vt:lpstr>Podpora inovací - dokumenty</vt:lpstr>
      <vt:lpstr>Rada pro VaVaI</vt:lpstr>
      <vt:lpstr>Podpora inovací - dokumenty</vt:lpstr>
      <vt:lpstr>Vytvoření Evropského výzkumného prostoru (ERA)</vt:lpstr>
      <vt:lpstr>Vytvoření ERA</vt:lpstr>
      <vt:lpstr>Vytvoření ERA</vt:lpstr>
      <vt:lpstr>Vytvoření ERA</vt:lpstr>
      <vt:lpstr>Prezentace aplikace PowerPoint</vt:lpstr>
      <vt:lpstr>Současný stav inovačních a s tím souvisejících aktivit</vt:lpstr>
      <vt:lpstr>Současný stav inovačních a s tím souvisejících aktivit</vt:lpstr>
      <vt:lpstr>Současný stav inovačních a s tím souvisejících aktivit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88</cp:revision>
  <cp:lastPrinted>2019-03-18T06:29:38Z</cp:lastPrinted>
  <dcterms:created xsi:type="dcterms:W3CDTF">2017-12-19T14:50:28Z</dcterms:created>
  <dcterms:modified xsi:type="dcterms:W3CDTF">2022-02-10T12:30:05Z</dcterms:modified>
</cp:coreProperties>
</file>